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5" r:id="rId19"/>
    <p:sldId id="277" r:id="rId20"/>
    <p:sldId id="269" r:id="rId21"/>
    <p:sldId id="270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-52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54548-8C6E-4327-B64F-6EE99FB00B55}">
  <a:tblStyle styleId="{51A54548-8C6E-4327-B64F-6EE99FB00B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00225" y="1209475"/>
            <a:ext cx="8088900" cy="24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Проект по курсу </a:t>
            </a:r>
            <a:b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“Теория графов и ее приложения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5800" y="3924600"/>
            <a:ext cx="4925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b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Мовчан Максим Владимирович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testgraph_2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115639" cy="229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BA_bitA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5810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Ra_Rado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52482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Датасет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BO_bitOt</a:t>
            </a: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F71A45-5323-421C-8EC6-42FBF9DB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1853850"/>
            <a:ext cx="5849166" cy="29912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38" y="1853850"/>
            <a:ext cx="58007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2700" dirty="0"/>
              <a:t> 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Предсказани</a:t>
            </a:r>
            <a:r>
              <a:rPr lang="ru-RU" sz="3100" dirty="0">
                <a:latin typeface="Times New Roman"/>
                <a:ea typeface="Times New Roman"/>
                <a:cs typeface="Times New Roman"/>
                <a:sym typeface="Times New Roman"/>
              </a:rPr>
              <a:t>я</a:t>
            </a: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 появления ребер в графе</a:t>
            </a:r>
            <a:endParaRPr sz="4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42A6E5-E034-4987-A77F-E96D303B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21" y="2154800"/>
            <a:ext cx="6496957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612" y="199210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статические признаки </a:t>
            </a:r>
            <a:r>
              <a:rPr lang="en-US" dirty="0">
                <a:solidFill>
                  <a:schemeClr val="bg2"/>
                </a:solidFill>
              </a:rPr>
              <a:t>(Static topological features)</a:t>
            </a:r>
            <a:r>
              <a:rPr lang="ru-RU" dirty="0">
                <a:solidFill>
                  <a:schemeClr val="bg2"/>
                </a:solidFill>
              </a:rPr>
              <a:t> для каждой пары вершин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(CN);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(AA); 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(JC);</a:t>
            </a:r>
            <a:endParaRPr lang="ru-RU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(PA)</a:t>
            </a:r>
            <a:endParaRPr lang="ru-RU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Вычисленные признаки хранятся в папке </a:t>
            </a:r>
            <a:r>
              <a:rPr lang="en-US" dirty="0">
                <a:solidFill>
                  <a:schemeClr val="bg2"/>
                </a:solidFill>
              </a:rPr>
              <a:t>done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06470-35A7-422F-A5CB-9B1AB2BD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70" y="1992107"/>
            <a:ext cx="2538351" cy="28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векторов признаков для предсказания появления ребер в графе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758" y="1931817"/>
            <a:ext cx="4963858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ru-RU" dirty="0">
                <a:solidFill>
                  <a:schemeClr val="bg2"/>
                </a:solidFill>
              </a:rPr>
              <a:t>Вычисляются взвешенные </a:t>
            </a:r>
            <a:r>
              <a:rPr lang="ru-RU" dirty="0" err="1">
                <a:solidFill>
                  <a:schemeClr val="bg2"/>
                </a:solidFill>
              </a:rPr>
              <a:t>темпоральные</a:t>
            </a:r>
            <a:r>
              <a:rPr lang="ru-RU" dirty="0">
                <a:solidFill>
                  <a:schemeClr val="bg2"/>
                </a:solidFill>
              </a:rPr>
              <a:t> признаки 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2"/>
                </a:solidFill>
              </a:rPr>
              <a:t>(Weighted temporal topological features)</a:t>
            </a:r>
            <a:r>
              <a:rPr lang="ru-RU" dirty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err="1">
                <a:solidFill>
                  <a:schemeClr val="bg2"/>
                </a:solidFill>
              </a:rPr>
              <a:t>Neighbours</a:t>
            </a:r>
            <a:r>
              <a:rPr lang="en-US" dirty="0">
                <a:solidFill>
                  <a:schemeClr val="bg2"/>
                </a:solidFill>
              </a:rPr>
              <a:t>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Adamic-Adar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Jaccard Coefficient temporal</a:t>
            </a:r>
          </a:p>
          <a:p>
            <a:pPr marL="48895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Preferential Attachment temporal</a:t>
            </a:r>
          </a:p>
          <a:p>
            <a:pPr marL="146050" indent="0">
              <a:buNone/>
            </a:pP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D0833A-D703-4B95-B6BB-B1FF07CF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32" y="2261781"/>
            <a:ext cx="3077004" cy="2067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86C9C1-CA68-4D50-8BC5-3EFCB595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71" y="2185944"/>
            <a:ext cx="2438740" cy="175284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4B3FD22-BB44-42D8-A933-50861715FF19}"/>
              </a:ext>
            </a:extLst>
          </p:cNvPr>
          <p:cNvSpPr/>
          <p:nvPr/>
        </p:nvSpPr>
        <p:spPr>
          <a:xfrm>
            <a:off x="424606" y="3550070"/>
            <a:ext cx="2808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</a:rPr>
              <a:t>Для весовых функций взят коэффициент </a:t>
            </a:r>
            <a:r>
              <a:rPr lang="en-US" sz="1200" dirty="0">
                <a:solidFill>
                  <a:schemeClr val="bg2"/>
                </a:solidFill>
                <a:latin typeface="Lato" panose="020B0604020202020204" charset="0"/>
              </a:rPr>
              <a:t>l=0.2</a:t>
            </a:r>
            <a:endParaRPr lang="ru-RU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5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бинарной классификации </a:t>
            </a:r>
            <a:r>
              <a:rPr lang="ru-RU" sz="1200" dirty="0"/>
              <a:t>(появится ребро в графе или нет)</a:t>
            </a:r>
            <a:r>
              <a:rPr lang="ru-RU" dirty="0"/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39" y="1750635"/>
            <a:ext cx="4963858" cy="2261100"/>
          </a:xfrm>
        </p:spPr>
        <p:txBody>
          <a:bodyPr>
            <a:noAutofit/>
          </a:bodyPr>
          <a:lstStyle/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обучения модели применяется алгоритм логистической регрессии — статистическая модель для прогнозирования вероятности возникновения некоторого события путём подгонки данных к логистической кривой. 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Классификатор выдаёт для каждого объекта вероятность того, что объект принадлежит к определенному классу. Далее, по принятому порогу объекты делятся на классы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оценки качества построенной модели используется метрика AUC (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Area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Under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the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Receiver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Operating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Curve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– площадь под ROC AUC – кривой.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ROС AUC - кривая строится на основании соотношения доли верно классифицированных объектов, обладающих некоторым свойством (TPR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true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и доли объектов, не обладающих свойством, но ошибочно классифицированных как обладающие этим свойством (FPR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false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), при различных уровнях порога принятия решения.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33570-2400-4D25-AB0A-541B253AC406}"/>
              </a:ext>
            </a:extLst>
          </p:cNvPr>
          <p:cNvSpPr txBox="1"/>
          <p:nvPr/>
        </p:nvSpPr>
        <p:spPr>
          <a:xfrm>
            <a:off x="5401370" y="1812050"/>
            <a:ext cx="334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604020202020204" charset="-52"/>
              </a:rPr>
              <a:t>Используем 75% данных для обучения и 25% для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4A26F-EF96-4E1E-912B-B6E44F3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70" y="2357245"/>
            <a:ext cx="3406960" cy="7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F47F1-32A4-4334-B8F9-BA13AD64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17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бинарной классификации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E8532C-D4A4-4122-AE36-3BA9DB4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39" y="1750635"/>
            <a:ext cx="4963858" cy="2261100"/>
          </a:xfrm>
        </p:spPr>
        <p:txBody>
          <a:bodyPr>
            <a:noAutofit/>
          </a:bodyPr>
          <a:lstStyle/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обучения модели применяется алгоритм логистической регрессии — статистическая модель для прогнозирования вероятности возникновения некоторого события путём подгонки данных к логистической кривой. 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Классификатор выдаёт для каждого объекта вероятность того, что объект принадлежит к определенному классу. Далее, по принятому порогу объекты делятся на классы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Для оценки качества построенной модели используется метрика AUC (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Area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Under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the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Receiver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Operating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Curve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– площадь под ROC AUC – кривой.</a:t>
            </a:r>
          </a:p>
          <a:p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ROС AUC - кривая строится на основании соотношения доли верно классифицированных объектов, обладающих некоторым свойством (TPR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true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 и доли объектов, не обладающих свойством, но ошибочно классифицированных как обладающие этим свойством (FPR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false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positive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 </a:t>
            </a:r>
            <a:r>
              <a:rPr lang="ru-RU" sz="1000" dirty="0" err="1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rate</a:t>
            </a:r>
            <a:r>
              <a:rPr lang="ru-RU" sz="1000" dirty="0">
                <a:solidFill>
                  <a:schemeClr val="bg2"/>
                </a:solidFill>
                <a:latin typeface="Raleway" panose="020B0604020202020204" charset="-52"/>
                <a:cs typeface="Arial" panose="020B0604020202020204" pitchFamily="34" charset="0"/>
              </a:rPr>
              <a:t>), при различных уровнях порога принятия решения.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33570-2400-4D25-AB0A-541B253AC406}"/>
              </a:ext>
            </a:extLst>
          </p:cNvPr>
          <p:cNvSpPr txBox="1"/>
          <p:nvPr/>
        </p:nvSpPr>
        <p:spPr>
          <a:xfrm>
            <a:off x="5401370" y="1812050"/>
            <a:ext cx="334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604020202020204" charset="-52"/>
              </a:rPr>
              <a:t>Используем 75% данных для обучения и 25% для тестирования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4A26F-EF96-4E1E-912B-B6E44F3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70" y="2357245"/>
            <a:ext cx="3406960" cy="7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100" dirty="0">
                <a:latin typeface="Times New Roman"/>
                <a:ea typeface="Times New Roman"/>
                <a:cs typeface="Times New Roman"/>
                <a:sym typeface="Times New Roman"/>
              </a:rPr>
              <a:t>Свойства сетей (для статических графов) </a:t>
            </a: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6622C4-1CEF-447D-B5E3-C0C08A3A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90" y="2154800"/>
            <a:ext cx="6592220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RA_Rado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4095000" y="1061450"/>
          <a:ext cx="4832325" cy="79242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6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Static topological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0.879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0.864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853850"/>
            <a:ext cx="4033019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469" y="2049700"/>
            <a:ext cx="14097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UC_UC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4095000" y="1061450"/>
          <a:ext cx="4323150" cy="79242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144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Test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Table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AUC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/>
                        <a:t>0.869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/>
                        <a:t>0.921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45425"/>
            <a:ext cx="383957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023" y="2171325"/>
            <a:ext cx="1476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92F37-3619-4F66-84E0-E57E054C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6" y="1340828"/>
            <a:ext cx="6782747" cy="733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02A011-F64F-41F0-BCE4-0F985333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26" y="1911697"/>
            <a:ext cx="670653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A042F-6289-4D92-9DEF-825BF3F7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вычислений для </a:t>
            </a:r>
            <a:r>
              <a:rPr lang="ru-RU" dirty="0" err="1"/>
              <a:t>датасетов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ACBD6-1276-4F79-B0FA-4773D80C3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Socfb</a:t>
            </a: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-Middlebury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socfb-Reed98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testgraph_1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testgraph_2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BA_bitA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RA_Rado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bg2"/>
                </a:solidFill>
                <a:latin typeface="Raleway" panose="020B0604020202020204" charset="-52"/>
              </a:rPr>
              <a:t>BO_bitOt</a:t>
            </a:r>
            <a:endParaRPr lang="ru-RU" sz="1600" dirty="0">
              <a:solidFill>
                <a:schemeClr val="bg2"/>
              </a:solidFill>
              <a:latin typeface="Raleway" panose="020B0604020202020204" charset="-52"/>
            </a:endParaRPr>
          </a:p>
          <a:p>
            <a:pPr marL="488950" indent="-342900">
              <a:buFont typeface="+mj-lt"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Raleway" panose="020B0604020202020204" charset="-52"/>
              </a:rPr>
              <a:t>UC_UC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46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5"/>
          <p:cNvGraphicFramePr/>
          <p:nvPr/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Socfb-Middlebury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3075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124610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0.2816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socfb-Reed98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0.3184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-0.2037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testgraph_2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0.5706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-0.4756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2819103519"/>
              </p:ext>
            </p:extLst>
          </p:nvPr>
        </p:nvGraphicFramePr>
        <p:xfrm>
          <a:off x="-12" y="0"/>
          <a:ext cx="9144025" cy="5143500"/>
        </p:xfrm>
        <a:graphic>
          <a:graphicData uri="http://schemas.openxmlformats.org/drawingml/2006/table">
            <a:tbl>
              <a:tblPr>
                <a:noFill/>
                <a:tableStyleId>{51A54548-8C6E-4327-B64F-6EE99FB00B55}</a:tableStyleId>
              </a:tblPr>
              <a:tblGrid>
                <a:gridCol w="83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83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Датасет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вершин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 ребер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Случайный подграф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Снежный ком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Средний кластерный коэффициент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ассортативности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Диаметр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400" u="none" strike="noStrike" cap="none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пр. расстояни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BA_bitA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3783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14124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0.1766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-0.1685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RA_Rado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0.5608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-0.2584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BO_bitOt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5881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21492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0.1775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-0.1648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UC_UC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13838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-0.1878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socfb-Middlebury45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6239746" cy="297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socfb-Reed98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4887007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Датасет testgraph_1</a:t>
            </a:r>
            <a:b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850" y="1853850"/>
            <a:ext cx="5058481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624</Words>
  <Application>Microsoft Office PowerPoint</Application>
  <PresentationFormat>Экран (16:9)</PresentationFormat>
  <Paragraphs>181</Paragraphs>
  <Slides>21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Times New Roman</vt:lpstr>
      <vt:lpstr>Raleway</vt:lpstr>
      <vt:lpstr>Lato</vt:lpstr>
      <vt:lpstr>Arial</vt:lpstr>
      <vt:lpstr>Streamline</vt:lpstr>
      <vt:lpstr>Проект по курсу  “Теория графов и ее приложения</vt:lpstr>
      <vt:lpstr>Свойства сетей (для статических графов) </vt:lpstr>
      <vt:lpstr>Презентация PowerPoint</vt:lpstr>
      <vt:lpstr>Результаты вычислений для датасетов</vt:lpstr>
      <vt:lpstr>Презентация PowerPoint</vt:lpstr>
      <vt:lpstr>Презентация PowerPoint</vt:lpstr>
      <vt:lpstr>Датасет socfb-Middlebury45</vt:lpstr>
      <vt:lpstr>Датасет socfb-Reed98 </vt:lpstr>
      <vt:lpstr>Датасет testgraph_1 </vt:lpstr>
      <vt:lpstr>Датасет testgraph_2</vt:lpstr>
      <vt:lpstr>Датасет BA_bitA</vt:lpstr>
      <vt:lpstr>Датасет Ra_Rado </vt:lpstr>
      <vt:lpstr>Датасет BO_bitOt </vt:lpstr>
      <vt:lpstr>Датасет UC_UC</vt:lpstr>
      <vt:lpstr> Предсказания появления ребер в графе</vt:lpstr>
      <vt:lpstr>Построение векторов признаков для предсказания появления ребер в графе</vt:lpstr>
      <vt:lpstr>Построение векторов признаков для предсказания появления ребер в графе</vt:lpstr>
      <vt:lpstr>Задача бинарной классификации (появится ребро в графе или нет) </vt:lpstr>
      <vt:lpstr>Результаты бинарной классификации</vt:lpstr>
      <vt:lpstr>Датасет RA_Rado</vt:lpstr>
      <vt:lpstr>Датасет UC_UC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курсу  “Теория графов и ее приложения</dc:title>
  <cp:lastModifiedBy>Мовчан Максим Владимирович</cp:lastModifiedBy>
  <cp:revision>7</cp:revision>
  <dcterms:modified xsi:type="dcterms:W3CDTF">2023-10-24T16:59:08Z</dcterms:modified>
</cp:coreProperties>
</file>