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4" r:id="rId9"/>
    <p:sldId id="263" r:id="rId10"/>
    <p:sldId id="265" r:id="rId11"/>
    <p:sldId id="267" r:id="rId12"/>
    <p:sldId id="268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«Отчёт – Презентация» </a:t>
            </a:r>
            <a:br>
              <a:rPr lang="ru-RU" sz="4800" dirty="0" smtClean="0"/>
            </a:br>
            <a:r>
              <a:rPr lang="ru-RU" sz="4800" dirty="0" smtClean="0"/>
              <a:t>ПО ПРОЕКТУ 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3"/>
          </p:nvPr>
        </p:nvSpPr>
        <p:spPr>
          <a:xfrm>
            <a:off x="2136281" y="3656502"/>
            <a:ext cx="8752299" cy="1696894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Выполнили:</a:t>
            </a:r>
          </a:p>
          <a:p>
            <a:pPr algn="r"/>
            <a:r>
              <a:rPr lang="ru-RU" sz="1800" dirty="0" smtClean="0"/>
              <a:t>Воробьёв Владислав Валерьевич, группы 20.Б12-ПУ</a:t>
            </a:r>
          </a:p>
          <a:p>
            <a:pPr algn="r"/>
            <a:r>
              <a:rPr lang="ru-RU" sz="1800" dirty="0" smtClean="0"/>
              <a:t>Мещерин Артём Владимирович, группы 20.Б12-ПУ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177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/>
              <a:t>UC Irvine messages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802515"/>
            <a:ext cx="4148051" cy="32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97" y="1802515"/>
            <a:ext cx="4114596" cy="3208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30" y="5159035"/>
            <a:ext cx="5343525" cy="16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/>
              <a:t>Bitcoin Alpha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2" y="1728458"/>
            <a:ext cx="4131425" cy="3184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68" y="1728458"/>
            <a:ext cx="4157888" cy="31843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39" y="5104015"/>
            <a:ext cx="5095875" cy="15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/>
              <a:t>Bitcoin Alpha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7" y="1774854"/>
            <a:ext cx="4182514" cy="32247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4" y="1774854"/>
            <a:ext cx="3976081" cy="32247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73" y="5137818"/>
            <a:ext cx="5172075" cy="1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/>
              <a:t>Bitcoin OTC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7" y="1812657"/>
            <a:ext cx="3886979" cy="31417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6" y="1812657"/>
            <a:ext cx="3962400" cy="31417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61" y="5011274"/>
            <a:ext cx="5286375" cy="16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/>
              <a:t>Bitcoin OTC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8" y="1736772"/>
            <a:ext cx="4271588" cy="33256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42" y="1736771"/>
            <a:ext cx="4486156" cy="33256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1" y="5225468"/>
            <a:ext cx="5162550" cy="14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834" y="1172093"/>
            <a:ext cx="9906001" cy="2818015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76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9"/>
          <p:cNvSpPr>
            <a:spLocks noGrp="1"/>
          </p:cNvSpPr>
          <p:nvPr>
            <p:ph type="body" sz="half" idx="2"/>
          </p:nvPr>
        </p:nvSpPr>
        <p:spPr>
          <a:xfrm>
            <a:off x="1357541" y="637308"/>
            <a:ext cx="9904459" cy="5206539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Постановка задачи</a:t>
            </a:r>
            <a:r>
              <a:rPr lang="ru-RU" sz="2400" dirty="0" smtClean="0"/>
              <a:t>: Вычисление свойств временного графа, топологические признаки. Обучение модели для предсказания появления ребра в графе.</a:t>
            </a:r>
          </a:p>
          <a:p>
            <a:r>
              <a:rPr lang="ru-RU" sz="2400" dirty="0" smtClean="0"/>
              <a:t>Данные, которые были использованы:</a:t>
            </a:r>
          </a:p>
          <a:p>
            <a:r>
              <a:rPr lang="ru-RU" sz="2800" b="1" dirty="0" err="1" smtClean="0"/>
              <a:t>Датасеты</a:t>
            </a:r>
            <a:r>
              <a:rPr lang="ru-RU" sz="2400" dirty="0" smtClean="0"/>
              <a:t>: </a:t>
            </a:r>
          </a:p>
          <a:p>
            <a:r>
              <a:rPr lang="ru-RU" sz="2400" dirty="0" smtClean="0"/>
              <a:t>1.</a:t>
            </a:r>
            <a:r>
              <a:rPr lang="en-US" sz="2400" b="1" dirty="0"/>
              <a:t> Manufacturing emails</a:t>
            </a:r>
          </a:p>
          <a:p>
            <a:r>
              <a:rPr lang="ru-RU" sz="2400" dirty="0" smtClean="0"/>
              <a:t>2.</a:t>
            </a:r>
            <a:r>
              <a:rPr lang="en-US" sz="2400" dirty="0" smtClean="0"/>
              <a:t> </a:t>
            </a:r>
            <a:r>
              <a:rPr lang="en-US" sz="2400" b="1" dirty="0"/>
              <a:t>UC Irvine messages</a:t>
            </a:r>
          </a:p>
          <a:p>
            <a:r>
              <a:rPr lang="ru-RU" sz="2400" dirty="0" smtClean="0"/>
              <a:t>3.</a:t>
            </a:r>
            <a:r>
              <a:rPr lang="en-US" sz="2400" dirty="0" smtClean="0"/>
              <a:t> </a:t>
            </a:r>
            <a:r>
              <a:rPr lang="en-US" sz="2400" b="1" dirty="0"/>
              <a:t>Bitcoin Alpha</a:t>
            </a:r>
            <a:endParaRPr lang="ru-RU" sz="2400" dirty="0" smtClean="0"/>
          </a:p>
          <a:p>
            <a:r>
              <a:rPr lang="ru-RU" sz="2400" dirty="0" smtClean="0"/>
              <a:t>4.</a:t>
            </a:r>
            <a:r>
              <a:rPr lang="en-US" sz="2400" dirty="0" smtClean="0"/>
              <a:t> </a:t>
            </a:r>
            <a:r>
              <a:rPr lang="en-US" sz="2400" b="1" dirty="0"/>
              <a:t>Bitcoin OTC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94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68" y="238740"/>
            <a:ext cx="9906001" cy="866854"/>
          </a:xfrm>
        </p:spPr>
        <p:txBody>
          <a:bodyPr/>
          <a:lstStyle/>
          <a:p>
            <a:pPr algn="ctr"/>
            <a:r>
              <a:rPr lang="ru-RU" dirty="0" smtClean="0"/>
              <a:t>  Свойства Сетей для Статических графов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half" idx="2"/>
          </p:nvPr>
        </p:nvSpPr>
        <p:spPr>
          <a:xfrm>
            <a:off x="1141364" y="1321724"/>
            <a:ext cx="10197196" cy="4738254"/>
          </a:xfrm>
        </p:spPr>
        <p:txBody>
          <a:bodyPr/>
          <a:lstStyle/>
          <a:p>
            <a:r>
              <a:rPr lang="ru-RU" dirty="0" smtClean="0"/>
              <a:t>Граф  </a:t>
            </a:r>
            <a:r>
              <a:rPr lang="en-US" b="1" dirty="0"/>
              <a:t>Manufacturing </a:t>
            </a:r>
            <a:r>
              <a:rPr lang="en-US" b="1" dirty="0" smtClean="0"/>
              <a:t>emails</a:t>
            </a:r>
            <a:r>
              <a:rPr lang="ru-RU" b="1" dirty="0" smtClean="0"/>
              <a:t>:</a:t>
            </a:r>
          </a:p>
          <a:p>
            <a:r>
              <a:rPr lang="ru-RU" b="1" dirty="0" smtClean="0"/>
              <a:t>Количество вершин: 167</a:t>
            </a:r>
          </a:p>
          <a:p>
            <a:r>
              <a:rPr lang="ru-RU" b="1" dirty="0" smtClean="0"/>
              <a:t>Количество ребер: </a:t>
            </a:r>
            <a:r>
              <a:rPr lang="en-US" b="1" dirty="0" smtClean="0"/>
              <a:t>3250</a:t>
            </a:r>
          </a:p>
          <a:p>
            <a:r>
              <a:rPr lang="ru-RU" b="1" dirty="0"/>
              <a:t>Плотность: 0.2344708174013419</a:t>
            </a:r>
            <a:endParaRPr lang="ru-RU" b="1" dirty="0" smtClean="0"/>
          </a:p>
          <a:p>
            <a:r>
              <a:rPr lang="ru-RU" b="1" dirty="0" smtClean="0"/>
              <a:t>Случайный подграф: </a:t>
            </a:r>
          </a:p>
          <a:p>
            <a:r>
              <a:rPr lang="ru-RU" b="1" dirty="0" smtClean="0"/>
              <a:t>Диаметр  - </a:t>
            </a:r>
            <a:r>
              <a:rPr lang="en-US" b="1" dirty="0"/>
              <a:t> 5</a:t>
            </a:r>
            <a:r>
              <a:rPr lang="ru-RU" b="1" dirty="0" smtClean="0"/>
              <a:t> </a:t>
            </a:r>
            <a:r>
              <a:rPr lang="en-US" b="1" dirty="0" smtClean="0"/>
              <a:t>;  </a:t>
            </a:r>
            <a:r>
              <a:rPr lang="ru-RU" b="1" dirty="0" smtClean="0"/>
              <a:t>Радиус -</a:t>
            </a:r>
            <a:r>
              <a:rPr lang="en-US" b="1" dirty="0"/>
              <a:t> 3</a:t>
            </a:r>
            <a:r>
              <a:rPr lang="ru-RU" b="1" dirty="0" smtClean="0"/>
              <a:t> </a:t>
            </a:r>
            <a:r>
              <a:rPr lang="en-US" b="1" dirty="0" smtClean="0"/>
              <a:t>;  90 </a:t>
            </a:r>
            <a:r>
              <a:rPr lang="ru-RU" b="1" dirty="0" smtClean="0"/>
              <a:t>пр. расстояния -</a:t>
            </a:r>
            <a:r>
              <a:rPr lang="en-US" b="1" dirty="0"/>
              <a:t> 3 </a:t>
            </a:r>
            <a:r>
              <a:rPr lang="ru-RU" b="1" dirty="0" smtClean="0"/>
              <a:t> 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Подграф методом снежный ком:</a:t>
            </a:r>
          </a:p>
          <a:p>
            <a:r>
              <a:rPr lang="ru-RU" b="1" dirty="0"/>
              <a:t>Диаметр  - </a:t>
            </a:r>
            <a:r>
              <a:rPr lang="en-US" b="1" dirty="0" smtClean="0"/>
              <a:t>5</a:t>
            </a:r>
            <a:r>
              <a:rPr lang="ru-RU" b="1" dirty="0" smtClean="0"/>
              <a:t> </a:t>
            </a:r>
            <a:r>
              <a:rPr lang="en-US" b="1" dirty="0"/>
              <a:t>;  </a:t>
            </a:r>
            <a:r>
              <a:rPr lang="ru-RU" b="1" dirty="0"/>
              <a:t>Радиус </a:t>
            </a:r>
            <a:r>
              <a:rPr lang="ru-RU" b="1" dirty="0" smtClean="0"/>
              <a:t>-</a:t>
            </a:r>
            <a:r>
              <a:rPr lang="en-US" b="1" dirty="0" smtClean="0"/>
              <a:t> 3</a:t>
            </a:r>
            <a:r>
              <a:rPr lang="ru-RU" b="1" dirty="0" smtClean="0"/>
              <a:t> </a:t>
            </a:r>
            <a:r>
              <a:rPr lang="en-US" b="1" dirty="0"/>
              <a:t>;  90 </a:t>
            </a:r>
            <a:r>
              <a:rPr lang="ru-RU" b="1" dirty="0"/>
              <a:t>пр. расстояния - </a:t>
            </a:r>
            <a:r>
              <a:rPr lang="en-US" b="1" dirty="0" smtClean="0"/>
              <a:t> 3;</a:t>
            </a:r>
            <a:endParaRPr lang="en-US" b="1" dirty="0"/>
          </a:p>
          <a:p>
            <a:r>
              <a:rPr lang="ru-RU" b="1" dirty="0" smtClean="0"/>
              <a:t>Средний кластерный коэффициент</a:t>
            </a:r>
            <a:r>
              <a:rPr lang="ru-RU" b="1" dirty="0"/>
              <a:t>: 0.5918632085486949 </a:t>
            </a:r>
            <a:endParaRPr lang="ru-RU" b="1" dirty="0" smtClean="0"/>
          </a:p>
          <a:p>
            <a:r>
              <a:rPr lang="ru-RU" b="1" dirty="0" smtClean="0"/>
              <a:t>Коэффициент </a:t>
            </a:r>
            <a:r>
              <a:rPr lang="ru-RU" b="1" dirty="0" err="1" smtClean="0"/>
              <a:t>ассортативности</a:t>
            </a:r>
            <a:r>
              <a:rPr lang="ru-RU" b="1" dirty="0" smtClean="0"/>
              <a:t> (</a:t>
            </a:r>
            <a:r>
              <a:rPr lang="ru-RU" b="1" dirty="0" err="1" smtClean="0"/>
              <a:t>коэф</a:t>
            </a:r>
            <a:r>
              <a:rPr lang="ru-RU" b="1" dirty="0" smtClean="0"/>
              <a:t>. </a:t>
            </a:r>
            <a:r>
              <a:rPr lang="ru-RU" b="1" dirty="0"/>
              <a:t>к</a:t>
            </a:r>
            <a:r>
              <a:rPr lang="ru-RU" b="1" dirty="0" smtClean="0"/>
              <a:t>орреляции Пирсона):</a:t>
            </a:r>
            <a:r>
              <a:rPr lang="en-US" b="1" dirty="0"/>
              <a:t> -0.29517729789301744</a:t>
            </a:r>
            <a:endParaRPr lang="ru-RU" b="1" dirty="0" smtClean="0"/>
          </a:p>
          <a:p>
            <a:endParaRPr lang="en-US" b="1" dirty="0" smtClean="0"/>
          </a:p>
          <a:p>
            <a:endParaRPr lang="ru-RU" b="1" dirty="0" smtClean="0"/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5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68" y="238740"/>
            <a:ext cx="9906001" cy="866854"/>
          </a:xfrm>
        </p:spPr>
        <p:txBody>
          <a:bodyPr/>
          <a:lstStyle/>
          <a:p>
            <a:pPr algn="ctr"/>
            <a:r>
              <a:rPr lang="ru-RU" dirty="0" smtClean="0"/>
              <a:t>  Свойства Сетей для Статических графов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half" idx="2"/>
          </p:nvPr>
        </p:nvSpPr>
        <p:spPr>
          <a:xfrm>
            <a:off x="1141364" y="1321724"/>
            <a:ext cx="10197196" cy="4738254"/>
          </a:xfrm>
        </p:spPr>
        <p:txBody>
          <a:bodyPr>
            <a:normAutofit/>
          </a:bodyPr>
          <a:lstStyle/>
          <a:p>
            <a:r>
              <a:rPr lang="ru-RU" dirty="0" smtClean="0"/>
              <a:t>Граф </a:t>
            </a:r>
            <a:r>
              <a:rPr lang="en-US" b="1" dirty="0"/>
              <a:t>UC Irvine </a:t>
            </a:r>
            <a:r>
              <a:rPr lang="en-US" b="1" dirty="0" smtClean="0"/>
              <a:t>messages</a:t>
            </a:r>
            <a:r>
              <a:rPr lang="ru-RU" b="1" dirty="0" smtClean="0"/>
              <a:t>:</a:t>
            </a:r>
          </a:p>
          <a:p>
            <a:r>
              <a:rPr lang="ru-RU" b="1" dirty="0" smtClean="0"/>
              <a:t>Количество вершин: </a:t>
            </a:r>
            <a:r>
              <a:rPr lang="en-US" b="1" dirty="0" smtClean="0"/>
              <a:t>1899</a:t>
            </a:r>
            <a:endParaRPr lang="ru-RU" b="1" dirty="0" smtClean="0"/>
          </a:p>
          <a:p>
            <a:r>
              <a:rPr lang="ru-RU" b="1" dirty="0" smtClean="0"/>
              <a:t>Количество ребер: </a:t>
            </a:r>
            <a:r>
              <a:rPr lang="en-US" b="1" dirty="0" smtClean="0"/>
              <a:t>13838</a:t>
            </a:r>
          </a:p>
          <a:p>
            <a:r>
              <a:rPr lang="ru-RU" b="1" dirty="0"/>
              <a:t>Плотность: </a:t>
            </a:r>
            <a:r>
              <a:rPr lang="ru-RU" b="1" dirty="0" smtClean="0"/>
              <a:t>0.007678601848568738</a:t>
            </a:r>
          </a:p>
          <a:p>
            <a:r>
              <a:rPr lang="ru-RU" b="1" dirty="0"/>
              <a:t>Случайный </a:t>
            </a:r>
            <a:r>
              <a:rPr lang="ru-RU" b="1" dirty="0" smtClean="0"/>
              <a:t>подграф (оценка для 500-та вершин): </a:t>
            </a:r>
            <a:endParaRPr lang="ru-RU" b="1" dirty="0"/>
          </a:p>
          <a:p>
            <a:r>
              <a:rPr lang="ru-RU" b="1" dirty="0"/>
              <a:t>Диаметр  - </a:t>
            </a:r>
            <a:r>
              <a:rPr lang="en-US" b="1" dirty="0"/>
              <a:t> </a:t>
            </a:r>
            <a:r>
              <a:rPr lang="ru-RU" b="1" dirty="0" smtClean="0"/>
              <a:t>8 </a:t>
            </a:r>
            <a:r>
              <a:rPr lang="en-US" b="1" dirty="0"/>
              <a:t>;  </a:t>
            </a:r>
            <a:r>
              <a:rPr lang="ru-RU" b="1" dirty="0"/>
              <a:t>Радиус -</a:t>
            </a:r>
            <a:r>
              <a:rPr lang="en-US" b="1" dirty="0"/>
              <a:t> </a:t>
            </a:r>
            <a:r>
              <a:rPr lang="ru-RU" b="1" dirty="0" smtClean="0"/>
              <a:t>1 </a:t>
            </a:r>
            <a:r>
              <a:rPr lang="en-US" b="1" dirty="0"/>
              <a:t>;  90 </a:t>
            </a:r>
            <a:r>
              <a:rPr lang="ru-RU" b="1" dirty="0"/>
              <a:t>пр. расстояния -</a:t>
            </a:r>
            <a:r>
              <a:rPr lang="en-US" b="1" dirty="0"/>
              <a:t> </a:t>
            </a:r>
            <a:r>
              <a:rPr lang="ru-RU" b="1" dirty="0" smtClean="0"/>
              <a:t>4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/>
              <a:t>;</a:t>
            </a:r>
          </a:p>
          <a:p>
            <a:r>
              <a:rPr lang="ru-RU" b="1" dirty="0" smtClean="0"/>
              <a:t>Подграф методом снежный ком:</a:t>
            </a:r>
          </a:p>
          <a:p>
            <a:r>
              <a:rPr lang="ru-RU" b="1" dirty="0"/>
              <a:t>Диаметр  - 4</a:t>
            </a:r>
            <a:r>
              <a:rPr lang="ru-RU" b="1" dirty="0" smtClean="0"/>
              <a:t> </a:t>
            </a:r>
            <a:r>
              <a:rPr lang="en-US" b="1" dirty="0"/>
              <a:t>;  </a:t>
            </a:r>
            <a:r>
              <a:rPr lang="ru-RU" b="1" dirty="0"/>
              <a:t>Радиус - </a:t>
            </a:r>
            <a:r>
              <a:rPr lang="ru-RU" b="1" dirty="0" smtClean="0"/>
              <a:t> 3 </a:t>
            </a:r>
            <a:r>
              <a:rPr lang="en-US" b="1" dirty="0" smtClean="0"/>
              <a:t>;  </a:t>
            </a:r>
            <a:r>
              <a:rPr lang="en-US" b="1" dirty="0"/>
              <a:t>90 </a:t>
            </a:r>
            <a:r>
              <a:rPr lang="ru-RU" b="1" dirty="0"/>
              <a:t>пр. расстояния </a:t>
            </a:r>
            <a:r>
              <a:rPr lang="ru-RU" b="1" dirty="0" smtClean="0"/>
              <a:t>- 3 </a:t>
            </a:r>
            <a:r>
              <a:rPr lang="en-US" b="1" dirty="0"/>
              <a:t>;</a:t>
            </a:r>
          </a:p>
          <a:p>
            <a:r>
              <a:rPr lang="ru-RU" b="1" dirty="0" smtClean="0"/>
              <a:t>Средний кластерный коэффициент</a:t>
            </a:r>
            <a:r>
              <a:rPr lang="ru-RU" b="1" dirty="0"/>
              <a:t>: 0.10974567163130962 </a:t>
            </a:r>
            <a:endParaRPr lang="ru-RU" b="1" dirty="0" smtClean="0"/>
          </a:p>
          <a:p>
            <a:r>
              <a:rPr lang="ru-RU" b="1" dirty="0" smtClean="0"/>
              <a:t>Коэффициент </a:t>
            </a:r>
            <a:r>
              <a:rPr lang="ru-RU" b="1" dirty="0" err="1" smtClean="0"/>
              <a:t>ассортативности</a:t>
            </a:r>
            <a:r>
              <a:rPr lang="ru-RU" b="1" dirty="0" smtClean="0"/>
              <a:t> (</a:t>
            </a:r>
            <a:r>
              <a:rPr lang="ru-RU" b="1" dirty="0" err="1" smtClean="0"/>
              <a:t>коэф</a:t>
            </a:r>
            <a:r>
              <a:rPr lang="ru-RU" b="1" dirty="0" smtClean="0"/>
              <a:t>. </a:t>
            </a:r>
            <a:r>
              <a:rPr lang="ru-RU" b="1" dirty="0"/>
              <a:t>к</a:t>
            </a:r>
            <a:r>
              <a:rPr lang="ru-RU" b="1" dirty="0" smtClean="0"/>
              <a:t>орреляции Пирсона</a:t>
            </a:r>
            <a:r>
              <a:rPr lang="ru-RU" b="1" dirty="0"/>
              <a:t>): -0.18777578714667936</a:t>
            </a:r>
            <a:endParaRPr lang="ru-RU" b="1" dirty="0" smtClean="0"/>
          </a:p>
          <a:p>
            <a:endParaRPr lang="en-US" b="1" dirty="0" smtClean="0"/>
          </a:p>
          <a:p>
            <a:endParaRPr lang="ru-RU" b="1" dirty="0" smtClean="0"/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7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68" y="238740"/>
            <a:ext cx="9906001" cy="866854"/>
          </a:xfrm>
        </p:spPr>
        <p:txBody>
          <a:bodyPr/>
          <a:lstStyle/>
          <a:p>
            <a:pPr algn="ctr"/>
            <a:r>
              <a:rPr lang="ru-RU" dirty="0" smtClean="0"/>
              <a:t>  Свойства Сетей для Статических графов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half" idx="2"/>
          </p:nvPr>
        </p:nvSpPr>
        <p:spPr>
          <a:xfrm>
            <a:off x="1141364" y="1321724"/>
            <a:ext cx="10197196" cy="4738254"/>
          </a:xfrm>
        </p:spPr>
        <p:txBody>
          <a:bodyPr>
            <a:normAutofit/>
          </a:bodyPr>
          <a:lstStyle/>
          <a:p>
            <a:r>
              <a:rPr lang="ru-RU" dirty="0" smtClean="0"/>
              <a:t>Граф </a:t>
            </a:r>
            <a:r>
              <a:rPr lang="en-US" b="1" dirty="0"/>
              <a:t>Bitcoin </a:t>
            </a:r>
            <a:r>
              <a:rPr lang="en-US" b="1" dirty="0" smtClean="0"/>
              <a:t>Alpha</a:t>
            </a:r>
            <a:r>
              <a:rPr lang="ru-RU" b="1" dirty="0" smtClean="0"/>
              <a:t>:</a:t>
            </a:r>
          </a:p>
          <a:p>
            <a:r>
              <a:rPr lang="ru-RU" b="1" dirty="0" smtClean="0"/>
              <a:t>Количество вершин: </a:t>
            </a:r>
            <a:r>
              <a:rPr lang="en-US" b="1" dirty="0" smtClean="0"/>
              <a:t>3783</a:t>
            </a:r>
            <a:endParaRPr lang="ru-RU" b="1" dirty="0" smtClean="0"/>
          </a:p>
          <a:p>
            <a:r>
              <a:rPr lang="ru-RU" b="1" dirty="0" smtClean="0"/>
              <a:t>Количество ребер</a:t>
            </a:r>
            <a:r>
              <a:rPr lang="ru-RU" b="1" dirty="0"/>
              <a:t>: 14124</a:t>
            </a:r>
            <a:endParaRPr lang="en-US" b="1" dirty="0" smtClean="0"/>
          </a:p>
          <a:p>
            <a:r>
              <a:rPr lang="ru-RU" b="1" dirty="0"/>
              <a:t>Плотность: 0.001974375888794159 </a:t>
            </a:r>
            <a:endParaRPr lang="en-US" b="1" dirty="0" smtClean="0"/>
          </a:p>
          <a:p>
            <a:r>
              <a:rPr lang="ru-RU" b="1" dirty="0" smtClean="0"/>
              <a:t>Случайный подграф (оценка для 500-та вершин): </a:t>
            </a:r>
            <a:endParaRPr lang="ru-RU" b="1" dirty="0"/>
          </a:p>
          <a:p>
            <a:r>
              <a:rPr lang="ru-RU" b="1" dirty="0"/>
              <a:t>Диаметр  - </a:t>
            </a:r>
            <a:r>
              <a:rPr lang="en-US" b="1" dirty="0"/>
              <a:t> </a:t>
            </a:r>
            <a:r>
              <a:rPr lang="en-US" b="1" dirty="0" smtClean="0"/>
              <a:t>10</a:t>
            </a:r>
            <a:r>
              <a:rPr lang="ru-RU" b="1" dirty="0" smtClean="0"/>
              <a:t> </a:t>
            </a:r>
            <a:r>
              <a:rPr lang="en-US" b="1" dirty="0"/>
              <a:t>;  </a:t>
            </a:r>
            <a:r>
              <a:rPr lang="ru-RU" b="1" dirty="0"/>
              <a:t>Радиус -</a:t>
            </a:r>
            <a:r>
              <a:rPr lang="en-US" b="1" dirty="0"/>
              <a:t> </a:t>
            </a:r>
            <a:r>
              <a:rPr lang="ru-RU" b="1" dirty="0" smtClean="0"/>
              <a:t>1 </a:t>
            </a:r>
            <a:r>
              <a:rPr lang="en-US" b="1" dirty="0"/>
              <a:t>;  90 </a:t>
            </a:r>
            <a:r>
              <a:rPr lang="ru-RU" b="1" dirty="0"/>
              <a:t>пр. расстояния -</a:t>
            </a:r>
            <a:r>
              <a:rPr lang="en-US" b="1" dirty="0"/>
              <a:t> 6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/>
              <a:t>;</a:t>
            </a:r>
          </a:p>
          <a:p>
            <a:r>
              <a:rPr lang="ru-RU" b="1" dirty="0" smtClean="0"/>
              <a:t>Подграф методом снежный ком:</a:t>
            </a:r>
          </a:p>
          <a:p>
            <a:r>
              <a:rPr lang="ru-RU" b="1" dirty="0"/>
              <a:t>Диаметр  - </a:t>
            </a:r>
            <a:r>
              <a:rPr lang="en-US" b="1" dirty="0" smtClean="0"/>
              <a:t>6</a:t>
            </a:r>
            <a:r>
              <a:rPr lang="ru-RU" b="1" dirty="0" smtClean="0"/>
              <a:t> </a:t>
            </a:r>
            <a:r>
              <a:rPr lang="en-US" b="1" dirty="0"/>
              <a:t>;  </a:t>
            </a:r>
            <a:r>
              <a:rPr lang="ru-RU" b="1" dirty="0"/>
              <a:t>Радиус - </a:t>
            </a:r>
            <a:r>
              <a:rPr lang="ru-RU" b="1" dirty="0" smtClean="0"/>
              <a:t> 3 </a:t>
            </a:r>
            <a:r>
              <a:rPr lang="en-US" b="1" dirty="0" smtClean="0"/>
              <a:t>;  </a:t>
            </a:r>
            <a:r>
              <a:rPr lang="en-US" b="1" dirty="0"/>
              <a:t>90 </a:t>
            </a:r>
            <a:r>
              <a:rPr lang="ru-RU" b="1" dirty="0"/>
              <a:t>пр. расстояния </a:t>
            </a:r>
            <a:r>
              <a:rPr lang="ru-RU" b="1" dirty="0" smtClean="0"/>
              <a:t>- 3 </a:t>
            </a:r>
            <a:r>
              <a:rPr lang="en-US" b="1" dirty="0"/>
              <a:t>;</a:t>
            </a:r>
          </a:p>
          <a:p>
            <a:r>
              <a:rPr lang="ru-RU" b="1" dirty="0" smtClean="0"/>
              <a:t>Средний кластерный коэффициент</a:t>
            </a:r>
            <a:r>
              <a:rPr lang="ru-RU" b="1" dirty="0"/>
              <a:t>: 0.17700334353599712 </a:t>
            </a:r>
            <a:endParaRPr lang="ru-RU" b="1" dirty="0" smtClean="0"/>
          </a:p>
          <a:p>
            <a:r>
              <a:rPr lang="ru-RU" b="1" dirty="0" smtClean="0"/>
              <a:t>Коэффициент </a:t>
            </a:r>
            <a:r>
              <a:rPr lang="ru-RU" b="1" dirty="0" err="1" smtClean="0"/>
              <a:t>ассортативности</a:t>
            </a:r>
            <a:r>
              <a:rPr lang="ru-RU" b="1" dirty="0" smtClean="0"/>
              <a:t> (</a:t>
            </a:r>
            <a:r>
              <a:rPr lang="ru-RU" b="1" dirty="0" err="1" smtClean="0"/>
              <a:t>коэф</a:t>
            </a:r>
            <a:r>
              <a:rPr lang="ru-RU" b="1" dirty="0" smtClean="0"/>
              <a:t>. </a:t>
            </a:r>
            <a:r>
              <a:rPr lang="ru-RU" b="1" dirty="0"/>
              <a:t>к</a:t>
            </a:r>
            <a:r>
              <a:rPr lang="ru-RU" b="1" dirty="0" smtClean="0"/>
              <a:t>орреляции Пирсона</a:t>
            </a:r>
            <a:r>
              <a:rPr lang="ru-RU" b="1" dirty="0"/>
              <a:t>): -0.16851576112149463</a:t>
            </a:r>
            <a:endParaRPr lang="en-US" b="1" dirty="0" smtClean="0"/>
          </a:p>
          <a:p>
            <a:endParaRPr lang="ru-RU" b="1" dirty="0" smtClean="0"/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4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68" y="238740"/>
            <a:ext cx="9906001" cy="866854"/>
          </a:xfrm>
        </p:spPr>
        <p:txBody>
          <a:bodyPr/>
          <a:lstStyle/>
          <a:p>
            <a:pPr algn="ctr"/>
            <a:r>
              <a:rPr lang="ru-RU" dirty="0" smtClean="0"/>
              <a:t>  Свойства Сетей для Статических графов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half" idx="2"/>
          </p:nvPr>
        </p:nvSpPr>
        <p:spPr>
          <a:xfrm>
            <a:off x="1141364" y="1321724"/>
            <a:ext cx="10197196" cy="4738254"/>
          </a:xfrm>
        </p:spPr>
        <p:txBody>
          <a:bodyPr>
            <a:normAutofit/>
          </a:bodyPr>
          <a:lstStyle/>
          <a:p>
            <a:r>
              <a:rPr lang="ru-RU" dirty="0" smtClean="0"/>
              <a:t>Граф </a:t>
            </a:r>
            <a:r>
              <a:rPr lang="en-US" b="1" dirty="0"/>
              <a:t>Bitcoin </a:t>
            </a:r>
            <a:r>
              <a:rPr lang="en-US" b="1" dirty="0" smtClean="0"/>
              <a:t>OTC</a:t>
            </a:r>
            <a:r>
              <a:rPr lang="ru-RU" b="1" dirty="0" smtClean="0"/>
              <a:t>:</a:t>
            </a:r>
          </a:p>
          <a:p>
            <a:r>
              <a:rPr lang="ru-RU" b="1" dirty="0" smtClean="0"/>
              <a:t>Количество вершин:</a:t>
            </a:r>
            <a:r>
              <a:rPr lang="en-US" b="1" dirty="0" smtClean="0"/>
              <a:t> 5881</a:t>
            </a:r>
            <a:endParaRPr lang="ru-RU" b="1" dirty="0" smtClean="0"/>
          </a:p>
          <a:p>
            <a:r>
              <a:rPr lang="ru-RU" b="1" dirty="0" smtClean="0"/>
              <a:t>Количество ребер</a:t>
            </a:r>
            <a:r>
              <a:rPr lang="ru-RU" b="1" dirty="0"/>
              <a:t>: </a:t>
            </a:r>
            <a:r>
              <a:rPr lang="en-US" b="1" dirty="0" smtClean="0"/>
              <a:t>21492</a:t>
            </a:r>
          </a:p>
          <a:p>
            <a:r>
              <a:rPr lang="ru-RU" b="1" dirty="0"/>
              <a:t>Плотность: 0.001243020588612932 </a:t>
            </a:r>
            <a:endParaRPr lang="en-US" b="1" dirty="0" smtClean="0"/>
          </a:p>
          <a:p>
            <a:r>
              <a:rPr lang="ru-RU" b="1" dirty="0" smtClean="0"/>
              <a:t>Случайный подграф (оценка для 500-та вершин): </a:t>
            </a:r>
            <a:endParaRPr lang="ru-RU" b="1" dirty="0"/>
          </a:p>
          <a:p>
            <a:r>
              <a:rPr lang="ru-RU" b="1" dirty="0"/>
              <a:t>Диаметр  - </a:t>
            </a:r>
            <a:r>
              <a:rPr lang="en-US" b="1" dirty="0"/>
              <a:t> </a:t>
            </a:r>
            <a:r>
              <a:rPr lang="en-US" b="1" dirty="0" smtClean="0"/>
              <a:t>17</a:t>
            </a:r>
            <a:r>
              <a:rPr lang="ru-RU" b="1" dirty="0" smtClean="0"/>
              <a:t> </a:t>
            </a:r>
            <a:r>
              <a:rPr lang="en-US" b="1" dirty="0"/>
              <a:t>;  </a:t>
            </a:r>
            <a:r>
              <a:rPr lang="ru-RU" b="1" dirty="0"/>
              <a:t>Радиус -</a:t>
            </a:r>
            <a:r>
              <a:rPr lang="en-US" b="1" dirty="0"/>
              <a:t> </a:t>
            </a:r>
            <a:r>
              <a:rPr lang="ru-RU" b="1" dirty="0" smtClean="0"/>
              <a:t>1 </a:t>
            </a:r>
            <a:r>
              <a:rPr lang="en-US" b="1" dirty="0"/>
              <a:t>;  90 </a:t>
            </a:r>
            <a:r>
              <a:rPr lang="ru-RU" b="1" dirty="0"/>
              <a:t>пр. расстояния -</a:t>
            </a:r>
            <a:r>
              <a:rPr lang="en-US" b="1" dirty="0"/>
              <a:t> </a:t>
            </a:r>
            <a:r>
              <a:rPr lang="en-US" b="1" dirty="0" smtClean="0"/>
              <a:t>12 </a:t>
            </a:r>
            <a:r>
              <a:rPr lang="ru-RU" b="1" dirty="0" smtClean="0"/>
              <a:t> </a:t>
            </a:r>
            <a:r>
              <a:rPr lang="en-US" b="1" dirty="0"/>
              <a:t>;</a:t>
            </a:r>
          </a:p>
          <a:p>
            <a:r>
              <a:rPr lang="ru-RU" b="1" dirty="0" smtClean="0"/>
              <a:t>Подграф методом снежный ком:</a:t>
            </a:r>
          </a:p>
          <a:p>
            <a:r>
              <a:rPr lang="ru-RU" b="1" dirty="0"/>
              <a:t>Диаметр  - </a:t>
            </a:r>
            <a:r>
              <a:rPr lang="en-US" b="1" dirty="0" smtClean="0"/>
              <a:t>6</a:t>
            </a:r>
            <a:r>
              <a:rPr lang="ru-RU" b="1" dirty="0" smtClean="0"/>
              <a:t> </a:t>
            </a:r>
            <a:r>
              <a:rPr lang="en-US" b="1" dirty="0"/>
              <a:t>;  </a:t>
            </a:r>
            <a:r>
              <a:rPr lang="ru-RU" b="1" dirty="0"/>
              <a:t>Радиус - </a:t>
            </a:r>
            <a:r>
              <a:rPr lang="ru-RU" b="1" dirty="0" smtClean="0"/>
              <a:t> 3 </a:t>
            </a:r>
            <a:r>
              <a:rPr lang="en-US" b="1" dirty="0" smtClean="0"/>
              <a:t>;  </a:t>
            </a:r>
            <a:r>
              <a:rPr lang="en-US" b="1" dirty="0"/>
              <a:t>90 </a:t>
            </a:r>
            <a:r>
              <a:rPr lang="ru-RU" b="1" dirty="0"/>
              <a:t>пр. расстояния </a:t>
            </a:r>
            <a:r>
              <a:rPr lang="ru-RU" b="1" dirty="0" smtClean="0"/>
              <a:t>- 3 </a:t>
            </a:r>
            <a:r>
              <a:rPr lang="en-US" b="1" dirty="0"/>
              <a:t>;</a:t>
            </a:r>
          </a:p>
          <a:p>
            <a:r>
              <a:rPr lang="ru-RU" b="1" dirty="0" smtClean="0"/>
              <a:t>Средний кластерный коэффициент</a:t>
            </a:r>
            <a:r>
              <a:rPr lang="ru-RU" b="1" dirty="0"/>
              <a:t>: 0.17700334353599712 </a:t>
            </a:r>
            <a:endParaRPr lang="ru-RU" b="1" dirty="0" smtClean="0"/>
          </a:p>
          <a:p>
            <a:r>
              <a:rPr lang="ru-RU" b="1" dirty="0" smtClean="0"/>
              <a:t>Коэффициент </a:t>
            </a:r>
            <a:r>
              <a:rPr lang="ru-RU" b="1" dirty="0" err="1" smtClean="0"/>
              <a:t>ассортативности</a:t>
            </a:r>
            <a:r>
              <a:rPr lang="ru-RU" b="1" dirty="0" smtClean="0"/>
              <a:t> (</a:t>
            </a:r>
            <a:r>
              <a:rPr lang="ru-RU" b="1" dirty="0" err="1" smtClean="0"/>
              <a:t>коэф</a:t>
            </a:r>
            <a:r>
              <a:rPr lang="ru-RU" b="1" dirty="0" smtClean="0"/>
              <a:t>. </a:t>
            </a:r>
            <a:r>
              <a:rPr lang="ru-RU" b="1" dirty="0"/>
              <a:t>к</a:t>
            </a:r>
            <a:r>
              <a:rPr lang="ru-RU" b="1" dirty="0" smtClean="0"/>
              <a:t>орреляции Пирсона</a:t>
            </a:r>
            <a:r>
              <a:rPr lang="ru-RU" b="1" dirty="0"/>
              <a:t>): -0.16851576112149463</a:t>
            </a:r>
            <a:endParaRPr lang="en-US" b="1" dirty="0" smtClean="0"/>
          </a:p>
          <a:p>
            <a:endParaRPr lang="ru-RU" b="1" dirty="0" smtClean="0"/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6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 smtClean="0"/>
              <a:t>Manufacturing </a:t>
            </a:r>
            <a:r>
              <a:rPr lang="en-US" b="1" dirty="0"/>
              <a:t>emails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93" y="5012574"/>
            <a:ext cx="5267325" cy="16156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7" y="1725514"/>
            <a:ext cx="4210655" cy="32039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60" y="1725513"/>
            <a:ext cx="4608380" cy="32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 smtClean="0"/>
              <a:t>Manufacturing </a:t>
            </a:r>
            <a:r>
              <a:rPr lang="en-US" b="1" dirty="0"/>
              <a:t>emails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47" y="4826837"/>
            <a:ext cx="5162550" cy="1743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9" y="1793990"/>
            <a:ext cx="4587326" cy="29608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01" y="1793990"/>
            <a:ext cx="4775338" cy="29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793" y="105226"/>
            <a:ext cx="9906000" cy="808585"/>
          </a:xfrm>
        </p:spPr>
        <p:txBody>
          <a:bodyPr/>
          <a:lstStyle/>
          <a:p>
            <a:r>
              <a:rPr lang="ru-RU" dirty="0" smtClean="0"/>
              <a:t>Предсказание Появления ребер в Графе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923867" y="917048"/>
            <a:ext cx="2755502" cy="1374776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  <a:p>
            <a:r>
              <a:rPr lang="en-US" b="1" dirty="0"/>
              <a:t>UC Irvine messages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737099"/>
            <a:ext cx="4256117" cy="3253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1" y="1737099"/>
            <a:ext cx="4397433" cy="32532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69" y="5004261"/>
            <a:ext cx="4821382" cy="15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443</TotalTime>
  <Words>446</Words>
  <Application>Microsoft Office PowerPoint</Application>
  <PresentationFormat>Широкоэкранный</PresentationFormat>
  <Paragraphs>86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Контур</vt:lpstr>
      <vt:lpstr>«Отчёт – Презентация»  ПО ПРОЕКТУ </vt:lpstr>
      <vt:lpstr>Презентация PowerPoint</vt:lpstr>
      <vt:lpstr>  Свойства Сетей для Статических графов</vt:lpstr>
      <vt:lpstr>  Свойства Сетей для Статических графов</vt:lpstr>
      <vt:lpstr>  Свойства Сетей для Статических графов</vt:lpstr>
      <vt:lpstr>  Свойства Сетей для Статических графов</vt:lpstr>
      <vt:lpstr>Предсказание Появления ребер в Графе</vt:lpstr>
      <vt:lpstr>Предсказание Появления ребер в Графе</vt:lpstr>
      <vt:lpstr>Предсказание Появления ребер в Графе</vt:lpstr>
      <vt:lpstr>Предсказание Появления ребер в Графе</vt:lpstr>
      <vt:lpstr>Предсказание Появления ребер в Графе</vt:lpstr>
      <vt:lpstr>Предсказание Появления ребер в Графе</vt:lpstr>
      <vt:lpstr>Предсказание Появления ребер в Графе</vt:lpstr>
      <vt:lpstr>Предсказание Появления ребер в Графе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«Отчёт – Презентация»  ПО ПРОЕКТУ</dc:title>
  <dc:creator>vlvorobyov02@gmail.com</dc:creator>
  <cp:lastModifiedBy>vlvorobyov02@gmail.com</cp:lastModifiedBy>
  <cp:revision>16</cp:revision>
  <dcterms:created xsi:type="dcterms:W3CDTF">2023-05-26T22:33:32Z</dcterms:created>
  <dcterms:modified xsi:type="dcterms:W3CDTF">2023-05-27T05:56:43Z</dcterms:modified>
</cp:coreProperties>
</file>