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7" r:id="rId20"/>
    <p:sldId id="279" r:id="rId21"/>
    <p:sldId id="282" r:id="rId22"/>
    <p:sldId id="283" r:id="rId23"/>
    <p:sldId id="281" r:id="rId24"/>
    <p:sldId id="284" r:id="rId25"/>
    <p:sldId id="285" r:id="rId26"/>
    <p:sldId id="290" r:id="rId27"/>
    <p:sldId id="291" r:id="rId28"/>
    <p:sldId id="292" r:id="rId29"/>
    <p:sldId id="289" r:id="rId30"/>
  </p:sldIdLst>
  <p:sldSz cx="9144000" cy="5143500" type="screen16x9"/>
  <p:notesSz cx="6858000" cy="9144000"/>
  <p:embeddedFontLs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-52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54548-8C6E-4327-B64F-6EE99FB00B55}">
  <a:tblStyle styleId="{51A54548-8C6E-4327-B64F-6EE99FB00B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0225" y="1209475"/>
            <a:ext cx="8088900" cy="24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Проект по курсу </a:t>
            </a:r>
            <a:b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“Теория графов и ее приложения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5800" y="3924600"/>
            <a:ext cx="4925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b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Мовчан Максим Владимирович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testgraph_2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115639" cy="229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BA_bitA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5810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Ra_Rado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FAA016-D29C-4D8B-926F-09F7AEA8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68280"/>
            <a:ext cx="4972744" cy="23148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BO_bitOt</a:t>
            </a: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F71A45-5323-421C-8EC6-42FBF9DB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5849166" cy="2991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38" y="1853850"/>
            <a:ext cx="58007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2700" dirty="0"/>
              <a:t> 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Предсказани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я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 появления ребер в графе</a:t>
            </a:r>
            <a:endParaRPr sz="4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42A6E5-E034-4987-A77F-E96D303B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21" y="2154800"/>
            <a:ext cx="6496957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612" y="199210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статические признаки </a:t>
            </a:r>
            <a:r>
              <a:rPr lang="en-US" dirty="0">
                <a:solidFill>
                  <a:schemeClr val="bg2"/>
                </a:solidFill>
              </a:rPr>
              <a:t>(Static topological features)</a:t>
            </a:r>
            <a:r>
              <a:rPr lang="ru-RU" dirty="0">
                <a:solidFill>
                  <a:schemeClr val="bg2"/>
                </a:solidFill>
              </a:rPr>
              <a:t> для каждой пары вершин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(CN);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(AA); 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(JC);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(PA)</a:t>
            </a:r>
            <a:endParaRPr lang="ru-RU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Вычисленные признаки хранятся в папке </a:t>
            </a:r>
            <a:r>
              <a:rPr lang="en-US" dirty="0">
                <a:solidFill>
                  <a:schemeClr val="bg2"/>
                </a:solidFill>
              </a:rPr>
              <a:t>done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06470-35A7-422F-A5CB-9B1AB2BD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70" y="1992107"/>
            <a:ext cx="2538351" cy="28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758" y="193181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взвешенные </a:t>
            </a:r>
            <a:r>
              <a:rPr lang="ru-RU" dirty="0" err="1">
                <a:solidFill>
                  <a:schemeClr val="bg2"/>
                </a:solidFill>
              </a:rPr>
              <a:t>темпоральные</a:t>
            </a:r>
            <a:r>
              <a:rPr lang="ru-RU" dirty="0">
                <a:solidFill>
                  <a:schemeClr val="bg2"/>
                </a:solidFill>
              </a:rPr>
              <a:t> признаки без учёта событий прошлого 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2"/>
                </a:solidFill>
              </a:rPr>
              <a:t>(Weighted temporal topological features)</a:t>
            </a:r>
            <a:r>
              <a:rPr lang="ru-RU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temporal</a:t>
            </a:r>
          </a:p>
          <a:p>
            <a:pPr marL="14605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0833A-D703-4B95-B6BB-B1FF07CF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32" y="2261781"/>
            <a:ext cx="3077004" cy="2067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86C9C1-CA68-4D50-8BC5-3EFCB595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71" y="2185944"/>
            <a:ext cx="2438740" cy="175284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4B3FD22-BB44-42D8-A933-50861715FF19}"/>
              </a:ext>
            </a:extLst>
          </p:cNvPr>
          <p:cNvSpPr/>
          <p:nvPr/>
        </p:nvSpPr>
        <p:spPr>
          <a:xfrm>
            <a:off x="411257" y="3626772"/>
            <a:ext cx="2808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Для весовых функций взят коэффициент </a:t>
            </a:r>
            <a:r>
              <a:rPr lang="en-US" sz="1200" dirty="0">
                <a:solidFill>
                  <a:schemeClr val="bg2"/>
                </a:solidFill>
                <a:latin typeface="Lato" panose="020B0604020202020204" charset="0"/>
              </a:rPr>
              <a:t>l=0.2</a:t>
            </a:r>
            <a:br>
              <a:rPr lang="en-US" sz="1200" dirty="0">
                <a:solidFill>
                  <a:schemeClr val="bg2"/>
                </a:solidFill>
                <a:latin typeface="Lato" panose="020B0604020202020204" charset="0"/>
              </a:rPr>
            </a:br>
            <a:br>
              <a:rPr lang="en-US" sz="1200" dirty="0">
                <a:solidFill>
                  <a:schemeClr val="bg2"/>
                </a:solidFill>
                <a:latin typeface="Lato" panose="020B0604020202020204" charset="0"/>
              </a:rPr>
            </a:br>
            <a:endParaRPr lang="ru-RU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5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бинарной классификации </a:t>
            </a:r>
            <a:r>
              <a:rPr lang="ru-RU" sz="1200" dirty="0"/>
              <a:t>(появится ребро в графе или нет)</a:t>
            </a:r>
            <a:r>
              <a:rPr lang="ru-RU" dirty="0"/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39" y="1750635"/>
            <a:ext cx="4963858" cy="2261100"/>
          </a:xfrm>
        </p:spPr>
        <p:txBody>
          <a:bodyPr>
            <a:noAutofit/>
          </a:bodyPr>
          <a:lstStyle/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обучения модели применяется алгоритм логистической регрессии — статистическая модель для прогнозирования вероятности возникновения некоторого события путём подгонки данных к логистической кривой. 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Классификатор выдаёт для каждого объекта вероятность того, что объект принадлежит к определенному классу. Далее, по принятому порогу объекты делятся на классы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оценки качества построенной модели используется метрика AUC (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Area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Under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the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Receiver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Operating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Curve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– площадь под ROC AUC – кривой.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ROС AUC - кривая строится на основании соотношения доли верно классифицированных объектов, обладающих некоторым свойством (TPR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true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и доли объектов, не обладающих свойством, но ошибочно классифицированных как обладающие этим свойством (FPR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false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), при различных уровнях порога принятия решения.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33570-2400-4D25-AB0A-541B253AC406}"/>
              </a:ext>
            </a:extLst>
          </p:cNvPr>
          <p:cNvSpPr txBox="1"/>
          <p:nvPr/>
        </p:nvSpPr>
        <p:spPr>
          <a:xfrm>
            <a:off x="5401370" y="1812050"/>
            <a:ext cx="334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604020202020204" charset="-52"/>
              </a:rPr>
              <a:t>Используем 75% данных для обучения и 25% для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4A26F-EF96-4E1E-912B-B6E44F3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70" y="2357245"/>
            <a:ext cx="3406960" cy="7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Стратегия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4937"/>
            <a:ext cx="8003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Будем беспорядочно и без повторений перебирать все пары вершин </a:t>
            </a:r>
            <a:r>
              <a:rPr lang="en-US" dirty="0"/>
              <a:t>node1-node2</a:t>
            </a:r>
            <a:r>
              <a:rPr lang="ru-RU" dirty="0"/>
              <a:t> так, чтобы выделить равные доли пар между которыми есть ребро в момент времени </a:t>
            </a:r>
            <a:r>
              <a:rPr lang="en-US" dirty="0"/>
              <a:t>t</a:t>
            </a:r>
            <a:r>
              <a:rPr lang="ru-RU" dirty="0"/>
              <a:t> (</a:t>
            </a:r>
            <a:r>
              <a:rPr lang="en-US" dirty="0"/>
              <a:t>pos) </a:t>
            </a:r>
            <a:r>
              <a:rPr lang="ru-RU" dirty="0"/>
              <a:t>и пар между которыми ребра нет</a:t>
            </a:r>
            <a:r>
              <a:rPr lang="en-US" dirty="0"/>
              <a:t> (neg)</a:t>
            </a:r>
            <a:r>
              <a:rPr lang="ru-RU" dirty="0"/>
              <a:t>. Далее для каждой доли находим или статические признаки, или </a:t>
            </a:r>
            <a:r>
              <a:rPr lang="ru-RU" dirty="0" err="1"/>
              <a:t>темпоральные</a:t>
            </a:r>
            <a:r>
              <a:rPr lang="ru-RU" dirty="0"/>
              <a:t> (без учёта событий прошлого). Далее75% данных используем для обучения и 25% для тестов.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Для больших сетей берем размер долей для статических признаков = 100 000. Для </a:t>
            </a:r>
            <a:r>
              <a:rPr lang="ru-RU" dirty="0" err="1"/>
              <a:t>темпоральных</a:t>
            </a:r>
            <a:r>
              <a:rPr lang="ru-RU" dirty="0"/>
              <a:t> признаков = 10 000. Для маленьких сетей перебираем все возможные пары без ограничений на размер доли.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После сравним наши значения с табличными из статьи.</a:t>
            </a:r>
            <a:br>
              <a:rPr lang="ru-RU" dirty="0"/>
            </a:br>
            <a:r>
              <a:rPr lang="ru-RU" dirty="0"/>
              <a:t>В статье используется похожая стратегия, но пары вершин перебираются не беспорядочно, а берутся только вершины на расстоянии 2 друг от друга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6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Свойства сетей (для статических графов) </a:t>
            </a: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6622C4-1CEF-447D-B5E3-C0C08A3A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90" y="2154800"/>
            <a:ext cx="6592220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RA_Rado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47163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0.843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751666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0.859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0.852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646A09-6205-4EBC-8CE9-6899256B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9767"/>
            <a:ext cx="2975217" cy="2236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3AED17-F99E-4139-A7FA-BA43A197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39767"/>
            <a:ext cx="2975217" cy="22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3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BA_bitA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044566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0.791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18766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0.945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AC54CE-135B-4A0E-ABE5-430A3991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456111"/>
            <a:ext cx="2778046" cy="20988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BA008-604F-46BA-A2F9-8CF3EFB8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456111"/>
            <a:ext cx="2829338" cy="20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BO_bitOt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792639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0.766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0.821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44499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0.779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0.947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FEFB0-38AE-4468-BCEA-760901AF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18621"/>
            <a:ext cx="3074680" cy="23738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F6E42F-BE90-4DF0-92D9-3007ACB1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18621"/>
            <a:ext cx="3116361" cy="23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UC_UC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056914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</a:t>
                      </a:r>
                      <a:r>
                        <a:rPr lang="ru-RU" sz="1400" u="none" strike="noStrike" cap="none" dirty="0"/>
                        <a:t>.873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0.731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813185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0.808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0.744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05A245-5CF8-442F-B6A5-A07AC1FE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2177"/>
            <a:ext cx="2921417" cy="22248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3D689A-CEEB-4454-A303-DBDD2A72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32177"/>
            <a:ext cx="2921416" cy="22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ma_SX</a:t>
            </a:r>
            <a:r>
              <a:rPr lang="en-US" dirty="0"/>
              <a:t>-MO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771471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</a:t>
                      </a:r>
                      <a:r>
                        <a:rPr lang="ru-RU" sz="1400" u="none" strike="noStrike" cap="none" dirty="0"/>
                        <a:t>.849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0.859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727418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0.988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0.909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A7F34-D740-4C8F-AD54-3B9D7962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2177"/>
            <a:ext cx="2822826" cy="21733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C60544-A55D-4A96-A7D2-437FB67E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32176"/>
            <a:ext cx="2787148" cy="21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1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SU_SX-SU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806279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0.820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0.921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472023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0.979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0.946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B945B-EE27-4CB3-83EA-83D02446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434436"/>
            <a:ext cx="2806961" cy="20779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F21281-C158-491F-8ABA-6BDAC5FE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465999"/>
            <a:ext cx="2614977" cy="2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7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Стратегия 2 </a:t>
            </a:r>
            <a:r>
              <a:rPr lang="ru-RU" sz="1600" dirty="0"/>
              <a:t>(для статических признаков)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4937"/>
            <a:ext cx="80030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Будем перебирать все пары вершин </a:t>
            </a:r>
            <a:r>
              <a:rPr lang="en-US" dirty="0"/>
              <a:t>node1-node2</a:t>
            </a:r>
            <a:r>
              <a:rPr lang="ru-RU" dirty="0"/>
              <a:t> на расстоянии 2 друг от друга так, чтобы выделить равные доли по 10 000 пар между которыми есть ребро в момент времени </a:t>
            </a:r>
            <a:r>
              <a:rPr lang="en-US" dirty="0"/>
              <a:t>t</a:t>
            </a:r>
            <a:r>
              <a:rPr lang="ru-RU" dirty="0"/>
              <a:t> (</a:t>
            </a:r>
            <a:r>
              <a:rPr lang="en-US" dirty="0"/>
              <a:t>pos) </a:t>
            </a:r>
            <a:r>
              <a:rPr lang="ru-RU" dirty="0"/>
              <a:t>и пар между которыми ребра нет</a:t>
            </a:r>
            <a:r>
              <a:rPr lang="en-US" dirty="0"/>
              <a:t> (neg)</a:t>
            </a:r>
            <a:r>
              <a:rPr lang="ru-RU" dirty="0"/>
              <a:t>. Далее для каждой доли находим или статические признаки. Далее75% данных используем для обучения и 25% для тестов.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38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RA_Rado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130687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0.76</a:t>
                      </a:r>
                      <a:r>
                        <a:rPr lang="en-US" sz="1400" u="none" strike="noStrike" cap="none" dirty="0"/>
                        <a:t>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346403"/>
              </p:ext>
            </p:extLst>
          </p:nvPr>
        </p:nvGraphicFramePr>
        <p:xfrm>
          <a:off x="5096185" y="3811323"/>
          <a:ext cx="3223764" cy="121914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07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1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Static features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AUC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0.783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0.731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7B53D-03A9-4EE0-9F43-C96B60B5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95105"/>
            <a:ext cx="2850970" cy="222086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54CBF85-C88C-40FE-A518-0CA117C04E9C}"/>
              </a:ext>
            </a:extLst>
          </p:cNvPr>
          <p:cNvSpPr txBox="1">
            <a:spLocks/>
          </p:cNvSpPr>
          <p:nvPr/>
        </p:nvSpPr>
        <p:spPr>
          <a:xfrm>
            <a:off x="4911419" y="664552"/>
            <a:ext cx="392739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UC_UC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3F5CB2-D71E-4873-B4B8-57FC01F8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47612"/>
            <a:ext cx="2839701" cy="21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7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BA_bitA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691734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0.832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67596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Static features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0.713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B58D687-353E-4AD4-9F72-759D0F635B36}"/>
              </a:ext>
            </a:extLst>
          </p:cNvPr>
          <p:cNvSpPr txBox="1">
            <a:spLocks/>
          </p:cNvSpPr>
          <p:nvPr/>
        </p:nvSpPr>
        <p:spPr>
          <a:xfrm>
            <a:off x="4911419" y="664552"/>
            <a:ext cx="392739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err="1"/>
              <a:t>BO_bitOt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E6A7AC-8DA8-45F1-873B-13DD9E77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19" y="1253727"/>
            <a:ext cx="2959158" cy="22220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D4A5EF-9ECC-4758-916F-2F439A89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428332"/>
            <a:ext cx="2538647" cy="19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0404"/>
            <a:ext cx="80030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можем заметить что для малых сетей наша стратегия с беспорядочным перебором работает так же как и стратегия с расстоянием 2, </a:t>
            </a:r>
            <a:r>
              <a:rPr lang="en-US" dirty="0"/>
              <a:t>AUC </a:t>
            </a:r>
            <a:r>
              <a:rPr lang="ru-RU" dirty="0"/>
              <a:t>близок к табличной. (</a:t>
            </a:r>
            <a:r>
              <a:rPr lang="en-US" dirty="0" err="1"/>
              <a:t>BA_bitA</a:t>
            </a:r>
            <a:r>
              <a:rPr lang="en-US" dirty="0"/>
              <a:t>, </a:t>
            </a:r>
            <a:r>
              <a:rPr lang="en-US" dirty="0" err="1"/>
              <a:t>BO_bitOt</a:t>
            </a:r>
            <a:r>
              <a:rPr lang="en-US" dirty="0"/>
              <a:t>)</a:t>
            </a:r>
            <a:br>
              <a:rPr lang="en-US" dirty="0"/>
            </a:br>
            <a:br>
              <a:rPr lang="ru-RU" dirty="0"/>
            </a:br>
            <a:r>
              <a:rPr lang="ru-RU" dirty="0"/>
              <a:t>Если мы переберем все возможные комбинации с равными долями, но не ограничивая размер долей. То стратегия будем лучше, чем табличная с ограничением в 10 000 пар и расстоянием 2. (</a:t>
            </a:r>
            <a:r>
              <a:rPr lang="en-US" dirty="0" err="1"/>
              <a:t>RA_Rado</a:t>
            </a:r>
            <a:r>
              <a:rPr lang="en-US" dirty="0"/>
              <a:t>, UC_UC)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Также мы можем заметить что для больших сетей эффективнее использовать </a:t>
            </a:r>
            <a:r>
              <a:rPr lang="ru-RU" dirty="0" err="1"/>
              <a:t>темпоральные</a:t>
            </a:r>
            <a:r>
              <a:rPr lang="ru-RU" dirty="0"/>
              <a:t> признаки, а </a:t>
            </a:r>
            <a:r>
              <a:rPr lang="ru-RU"/>
              <a:t>не статические</a:t>
            </a:r>
            <a:br>
              <a:rPr lang="ru-RU" dirty="0"/>
            </a:b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92F37-3619-4F66-84E0-E57E054C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6" y="1340828"/>
            <a:ext cx="6782747" cy="733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02A011-F64F-41F0-BCE4-0F985333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26" y="1911697"/>
            <a:ext cx="6706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A042F-6289-4D92-9DEF-825BF3F7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вычислений для </a:t>
            </a:r>
            <a:r>
              <a:rPr lang="ru-RU" dirty="0" err="1"/>
              <a:t>датасетов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ACBD6-1276-4F79-B0FA-4773D80C3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Socfb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-Middlebury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socfb-Reed98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testgraph_1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testgraph_2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BA_bitA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RA_Rado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BO_bitOt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UC_UC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4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921862081"/>
              </p:ext>
            </p:extLst>
          </p:nvPr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Socfb-Middlebury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3075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124610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0.2816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socfb-Reed98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0.3184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-0.2037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0.5706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-0.4756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3499969107"/>
              </p:ext>
            </p:extLst>
          </p:nvPr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BA_bitA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3783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14124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0.1766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-0.1685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RA_Rado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3250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0.5919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-0.2941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BO_bitOt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5881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21492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0.1775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-0.1648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UC_UC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13838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-0.1878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socfb-Middlebury45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623974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socfb-Reed98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4887007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testgraph_1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058481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937</Words>
  <Application>Microsoft Office PowerPoint</Application>
  <PresentationFormat>Экран (16:9)</PresentationFormat>
  <Paragraphs>275</Paragraphs>
  <Slides>29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Times New Roman</vt:lpstr>
      <vt:lpstr>Raleway</vt:lpstr>
      <vt:lpstr>Lato</vt:lpstr>
      <vt:lpstr>Arial</vt:lpstr>
      <vt:lpstr>Streamline</vt:lpstr>
      <vt:lpstr>Проект по курсу  “Теория графов и ее приложения</vt:lpstr>
      <vt:lpstr>Свойства сетей (для статических графов) </vt:lpstr>
      <vt:lpstr>Презентация PowerPoint</vt:lpstr>
      <vt:lpstr>Результаты вычислений для датасетов</vt:lpstr>
      <vt:lpstr>Презентация PowerPoint</vt:lpstr>
      <vt:lpstr>Презентация PowerPoint</vt:lpstr>
      <vt:lpstr>Датасет socfb-Middlebury45</vt:lpstr>
      <vt:lpstr>Датасет socfb-Reed98 </vt:lpstr>
      <vt:lpstr>Датасет testgraph_1 </vt:lpstr>
      <vt:lpstr>Датасет testgraph_2</vt:lpstr>
      <vt:lpstr>Датасет BA_bitA</vt:lpstr>
      <vt:lpstr>Датасет Ra_Rado </vt:lpstr>
      <vt:lpstr>Датасет BO_bitOt </vt:lpstr>
      <vt:lpstr>Датасет UC_UC</vt:lpstr>
      <vt:lpstr> Предсказания появления ребер в графе</vt:lpstr>
      <vt:lpstr>Построение векторов признаков для предсказания появления ребер в графе</vt:lpstr>
      <vt:lpstr>Построение векторов признаков для предсказания появления ребер в графе</vt:lpstr>
      <vt:lpstr>Задача бинарной классификации (появится ребро в графе или нет) </vt:lpstr>
      <vt:lpstr>Стратегия 1</vt:lpstr>
      <vt:lpstr>RA_Rado</vt:lpstr>
      <vt:lpstr>BA_bitA</vt:lpstr>
      <vt:lpstr>BO_bitOt</vt:lpstr>
      <vt:lpstr>UC_UC</vt:lpstr>
      <vt:lpstr>ma_SX-MO</vt:lpstr>
      <vt:lpstr>SU_SX-SU</vt:lpstr>
      <vt:lpstr>Стратегия 2 (для статических признаков)</vt:lpstr>
      <vt:lpstr>RA_Rado</vt:lpstr>
      <vt:lpstr>BA_bitA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курсу  “Теория графов и ее приложения</dc:title>
  <dc:creator>Мовчан Максим Владимирович</dc:creator>
  <cp:lastModifiedBy>Мовчан Максим Владимирович</cp:lastModifiedBy>
  <cp:revision>27</cp:revision>
  <dcterms:modified xsi:type="dcterms:W3CDTF">2023-10-29T21:29:54Z</dcterms:modified>
</cp:coreProperties>
</file>