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9" r:id="rId5"/>
    <p:sldId id="286" r:id="rId6"/>
    <p:sldId id="258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3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8C0A-9D1D-4341-BD82-8FE4D7E5B2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1F2FA-04A2-4A8F-A59F-D90FFA918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395D-C696-4A68-B2B2-F143E3C8ACDD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72A-AFF6-4C6D-96DD-54CA7180F149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3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9BD9-6B66-4E18-88A0-194D0118FE09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39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DDC6-C9D8-4356-940A-C2062695AD2C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1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C5D4-3174-453F-9ACA-3D22886E0C7B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6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662-2542-44A0-962C-82DAD8BDFBD8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99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0FE-2B25-4F27-A369-3A773C3278E1}" type="datetime1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591-32AF-4CC3-A9DB-29B707634204}" type="datetime1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6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5B5C-E293-42BE-9773-43CF681C2777}" type="datetime1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0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5A5C-3EA4-466D-B06E-DF83EC2EF180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B507-D3A3-4F29-9E91-7409A76E0B50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0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E495-6F5B-45E0-A933-618FCDFADE16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ED7A-103A-4373-AD3C-52513BFE2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onect.cc/network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9682" y="4348066"/>
            <a:ext cx="4242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Работу выполнили:</a:t>
            </a:r>
          </a:p>
          <a:p>
            <a:r>
              <a:rPr lang="ru-RU" dirty="0" smtClean="0"/>
              <a:t>Студентка группы 20.Б11-пу: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dirty="0" err="1" smtClean="0"/>
              <a:t>Бабат</a:t>
            </a:r>
            <a:r>
              <a:rPr lang="ru-RU" dirty="0" smtClean="0"/>
              <a:t> Арина Викторовна</a:t>
            </a:r>
            <a:br>
              <a:rPr lang="ru-RU" dirty="0" smtClean="0"/>
            </a:br>
            <a:r>
              <a:rPr lang="ru-RU" dirty="0" smtClean="0"/>
              <a:t>Студенты группы 20.Б13-пу:</a:t>
            </a:r>
          </a:p>
          <a:p>
            <a:r>
              <a:rPr lang="ru-RU" dirty="0" smtClean="0"/>
              <a:t>	</a:t>
            </a:r>
            <a:r>
              <a:rPr lang="ru-RU" dirty="0" err="1" smtClean="0"/>
              <a:t>Даутов</a:t>
            </a:r>
            <a:r>
              <a:rPr lang="ru-RU" dirty="0" smtClean="0"/>
              <a:t> Руслан </a:t>
            </a:r>
            <a:r>
              <a:rPr lang="ru-RU" dirty="0" err="1" smtClean="0"/>
              <a:t>Хурматович</a:t>
            </a:r>
            <a:endParaRPr lang="ru-RU" dirty="0" smtClean="0"/>
          </a:p>
          <a:p>
            <a:r>
              <a:rPr lang="ru-RU" dirty="0" smtClean="0"/>
              <a:t>	Кравцов Тимур Тихонович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9153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Анализ и контролируемое предсказание временных связей в крупномасштабных сетях реального мира</a:t>
            </a:r>
            <a:endParaRPr lang="ru-RU" sz="40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07823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Задание по курсу “Теория графов и ее приложения”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44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UC Irvine messages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55695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5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 smtClean="0">
                <a:latin typeface="+mj-lt"/>
              </a:rPr>
              <a:t>DNC </a:t>
            </a:r>
            <a:r>
              <a:rPr lang="en-US" sz="3600" dirty="0">
                <a:latin typeface="+mj-lt"/>
              </a:rPr>
              <a:t>co-recipients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9161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12085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0.0294781261815033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0.9370860927152318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0.7923672949918763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9.757003387559525e-06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73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66420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 smtClean="0">
                <a:latin typeface="+mj-lt"/>
              </a:rPr>
              <a:t>DNC </a:t>
            </a:r>
            <a:r>
              <a:rPr lang="en-US" sz="3600" dirty="0">
                <a:latin typeface="+mj-lt"/>
              </a:rPr>
              <a:t>co-recipients</a:t>
            </a:r>
          </a:p>
        </p:txBody>
      </p:sp>
    </p:spTree>
    <p:extLst>
      <p:ext uri="{BB962C8B-B14F-4D97-AF65-F5344CB8AC3E}">
        <p14:creationId xmlns:p14="http://schemas.microsoft.com/office/powerpoint/2010/main" val="78703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Bitcoin Alpha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6395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3783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24186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0.0033809299947872786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0.9978852762357917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0.16748593806230908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5.329830741778464e-06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9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88870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Bitcoin Alpha</a:t>
            </a:r>
          </a:p>
        </p:txBody>
      </p:sp>
    </p:spTree>
    <p:extLst>
      <p:ext uri="{BB962C8B-B14F-4D97-AF65-F5344CB8AC3E}">
        <p14:creationId xmlns:p14="http://schemas.microsoft.com/office/powerpoint/2010/main" val="16087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Bitcoin OTC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22215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5881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35592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0.002058514274609691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0.9989797653460296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0.17533307959833092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0.00013555112105117733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68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03155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Bitcoin OTC</a:t>
            </a:r>
          </a:p>
        </p:txBody>
      </p:sp>
    </p:spTree>
    <p:extLst>
      <p:ext uri="{BB962C8B-B14F-4D97-AF65-F5344CB8AC3E}">
        <p14:creationId xmlns:p14="http://schemas.microsoft.com/office/powerpoint/2010/main" val="84415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Digg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13151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30398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87627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0.00018966718779707197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335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0.9766798418972332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0.008573884784653391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4.865354199782903e-06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7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18508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Digg</a:t>
            </a:r>
          </a:p>
        </p:txBody>
      </p:sp>
    </p:spTree>
    <p:extLst>
      <p:ext uri="{BB962C8B-B14F-4D97-AF65-F5344CB8AC3E}">
        <p14:creationId xmlns:p14="http://schemas.microsoft.com/office/powerpoint/2010/main" val="21699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Ask Ubuntu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96988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159,316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964437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7.803330266123223e-05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0.9705957181564921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0.0094619402653782749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9.282420108644155e-08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2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1256" y="1252701"/>
            <a:ext cx="116694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Для каждой из сетей вычислить следующие характеристики: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Число вершин, число рёбер, плотность (отношение числа рёбер к максимально возможному числу рёбер), число компонент слабой связности, долю вершин в максимальной по мощности компоненте слабой связности.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Для наибольшей компоненты слабой связности вычислить/оценить значения радиуса, диаметра сети, 90 </a:t>
            </a:r>
            <a:r>
              <a:rPr lang="ru-RU" sz="2400" dirty="0" err="1" smtClean="0"/>
              <a:t>процентиля</a:t>
            </a:r>
            <a:r>
              <a:rPr lang="ru-RU" sz="2400" dirty="0" smtClean="0"/>
              <a:t> расстояния (геодезического) между вершинами графа.</a:t>
            </a:r>
            <a:br>
              <a:rPr lang="ru-RU" sz="2400" dirty="0" smtClean="0"/>
            </a:br>
            <a:r>
              <a:rPr lang="ru-RU" sz="2400" dirty="0" smtClean="0"/>
              <a:t>Оценку провести на основании:</a:t>
            </a:r>
            <a:br>
              <a:rPr lang="ru-RU" sz="2400" dirty="0" smtClean="0"/>
            </a:br>
            <a:r>
              <a:rPr lang="ru-RU" sz="2400" dirty="0" err="1" smtClean="0"/>
              <a:t>а.вычисления</a:t>
            </a:r>
            <a:r>
              <a:rPr lang="ru-RU" sz="2400" dirty="0" smtClean="0"/>
              <a:t> расстояний между 500 (1000) случайно выбранными вершинами из наибольшей компоненты слабой связности;</a:t>
            </a:r>
            <a:br>
              <a:rPr lang="ru-RU" sz="2400" dirty="0" smtClean="0"/>
            </a:br>
            <a:r>
              <a:rPr lang="ru-RU" sz="2400" dirty="0" smtClean="0"/>
              <a:t>b. вычисления расстояний по подграфу "снежный ком" (</a:t>
            </a:r>
            <a:r>
              <a:rPr lang="ru-RU" sz="2400" dirty="0" err="1" smtClean="0"/>
              <a:t>snowball</a:t>
            </a:r>
            <a:r>
              <a:rPr lang="ru-RU" sz="2400" dirty="0" smtClean="0"/>
              <a:t> </a:t>
            </a:r>
            <a:r>
              <a:rPr lang="ru-RU" sz="2400" dirty="0" err="1" smtClean="0"/>
              <a:t>sample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Задачи по анализу графов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791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1903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Ask Ubuntu</a:t>
            </a:r>
          </a:p>
        </p:txBody>
      </p:sp>
    </p:spTree>
    <p:extLst>
      <p:ext uri="{BB962C8B-B14F-4D97-AF65-F5344CB8AC3E}">
        <p14:creationId xmlns:p14="http://schemas.microsoft.com/office/powerpoint/2010/main" val="268585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Super User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76804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194,085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924886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7.797400374886028e-05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0.9832752106190459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0.018376298562984к6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1.9733675216547664e-08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1903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Super User</a:t>
            </a:r>
          </a:p>
        </p:txBody>
      </p:sp>
    </p:spTree>
    <p:extLst>
      <p:ext uri="{BB962C8B-B14F-4D97-AF65-F5344CB8AC3E}">
        <p14:creationId xmlns:p14="http://schemas.microsoft.com/office/powerpoint/2010/main" val="30098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Digg friends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92214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279630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1731653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4.429195938489686e-05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6863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0.9351249865894218 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0.06746285651295629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-2.5295812390333547e-09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03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1903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Digg friends</a:t>
            </a:r>
          </a:p>
        </p:txBody>
      </p:sp>
    </p:spTree>
    <p:extLst>
      <p:ext uri="{BB962C8B-B14F-4D97-AF65-F5344CB8AC3E}">
        <p14:creationId xmlns:p14="http://schemas.microsoft.com/office/powerpoint/2010/main" val="339653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MathOverflow</a:t>
            </a:r>
            <a:endParaRPr lang="en-US" sz="3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54419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24,818</a:t>
                      </a:r>
                      <a:endParaRPr lang="ru-RU" sz="240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506550</a:t>
                      </a:r>
                      <a:endParaRPr lang="ru-RU" sz="2400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0.00018966718779707197</a:t>
                      </a:r>
                      <a:endParaRPr lang="ru-RU" sz="240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  <a:endParaRPr lang="ru-RU" sz="240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0.9754589117705112</a:t>
                      </a:r>
                      <a:endParaRPr lang="ru-RU" sz="2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0,0793759272547574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7.877142296816184e-06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6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1903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ru-RU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MathOverflow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574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Prosper Loans</a:t>
            </a:r>
          </a:p>
        </p:txBody>
      </p:sp>
      <p:pic>
        <p:nvPicPr>
          <p:cNvPr id="8" name="Google Shape;281;p41"/>
          <p:cNvPicPr preferRelativeResize="0"/>
          <p:nvPr/>
        </p:nvPicPr>
        <p:blipFill rotWithShape="1">
          <a:blip r:embed="rId2">
            <a:alphaModFix/>
          </a:blip>
          <a:srcRect l="1312" b="1361"/>
          <a:stretch/>
        </p:blipFill>
        <p:spPr>
          <a:xfrm>
            <a:off x="393050" y="1358425"/>
            <a:ext cx="5583446" cy="42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82;p41"/>
          <p:cNvPicPr preferRelativeResize="0"/>
          <p:nvPr/>
        </p:nvPicPr>
        <p:blipFill rotWithShape="1">
          <a:blip r:embed="rId3">
            <a:alphaModFix/>
          </a:blip>
          <a:srcRect l="1835" b="1205"/>
          <a:stretch/>
        </p:blipFill>
        <p:spPr>
          <a:xfrm>
            <a:off x="6356775" y="1334000"/>
            <a:ext cx="5544799" cy="42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3;p41"/>
          <p:cNvSpPr txBox="1"/>
          <p:nvPr/>
        </p:nvSpPr>
        <p:spPr>
          <a:xfrm>
            <a:off x="950575" y="1058925"/>
            <a:ext cx="445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u-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84;p41"/>
          <p:cNvSpPr txBox="1"/>
          <p:nvPr/>
        </p:nvSpPr>
        <p:spPr>
          <a:xfrm>
            <a:off x="6951025" y="1058925"/>
            <a:ext cx="445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Temporal features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85;p41"/>
          <p:cNvSpPr txBox="1"/>
          <p:nvPr/>
        </p:nvSpPr>
        <p:spPr>
          <a:xfrm>
            <a:off x="4029175" y="4403900"/>
            <a:ext cx="1381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статье 0.776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86;p41"/>
          <p:cNvSpPr txBox="1"/>
          <p:nvPr/>
        </p:nvSpPr>
        <p:spPr>
          <a:xfrm>
            <a:off x="9922550" y="4403900"/>
            <a:ext cx="1381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статье 0.947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94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Digg reply</a:t>
            </a:r>
          </a:p>
        </p:txBody>
      </p:sp>
      <p:sp>
        <p:nvSpPr>
          <p:cNvPr id="5" name="Google Shape;292;p42"/>
          <p:cNvSpPr txBox="1"/>
          <p:nvPr/>
        </p:nvSpPr>
        <p:spPr>
          <a:xfrm>
            <a:off x="1115950" y="1058925"/>
            <a:ext cx="445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u-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93;p42"/>
          <p:cNvSpPr txBox="1"/>
          <p:nvPr/>
        </p:nvSpPr>
        <p:spPr>
          <a:xfrm>
            <a:off x="6821625" y="1058925"/>
            <a:ext cx="445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Temporal features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94;p42"/>
          <p:cNvPicPr preferRelativeResize="0"/>
          <p:nvPr/>
        </p:nvPicPr>
        <p:blipFill rotWithShape="1">
          <a:blip r:embed="rId2">
            <a:alphaModFix/>
          </a:blip>
          <a:srcRect l="1777" t="2426" b="1678"/>
          <a:stretch/>
        </p:blipFill>
        <p:spPr>
          <a:xfrm>
            <a:off x="663350" y="1589450"/>
            <a:ext cx="5364999" cy="39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5;p42"/>
          <p:cNvPicPr preferRelativeResize="0"/>
          <p:nvPr/>
        </p:nvPicPr>
        <p:blipFill rotWithShape="1">
          <a:blip r:embed="rId3">
            <a:alphaModFix/>
          </a:blip>
          <a:srcRect l="1536" t="3587" b="1011"/>
          <a:stretch/>
        </p:blipFill>
        <p:spPr>
          <a:xfrm>
            <a:off x="6421450" y="1589450"/>
            <a:ext cx="5470150" cy="39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96;p42"/>
          <p:cNvSpPr txBox="1"/>
          <p:nvPr/>
        </p:nvSpPr>
        <p:spPr>
          <a:xfrm>
            <a:off x="4155475" y="4403900"/>
            <a:ext cx="12549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статье 0.83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7;p42"/>
          <p:cNvSpPr txBox="1"/>
          <p:nvPr/>
        </p:nvSpPr>
        <p:spPr>
          <a:xfrm>
            <a:off x="9926925" y="4403900"/>
            <a:ext cx="13767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статье 0.866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712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Manufacturing emails</a:t>
            </a:r>
          </a:p>
        </p:txBody>
      </p:sp>
      <p:sp>
        <p:nvSpPr>
          <p:cNvPr id="5" name="Google Shape;292;p42"/>
          <p:cNvSpPr txBox="1"/>
          <p:nvPr/>
        </p:nvSpPr>
        <p:spPr>
          <a:xfrm>
            <a:off x="1115950" y="1058925"/>
            <a:ext cx="445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u-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93;p42"/>
          <p:cNvSpPr txBox="1"/>
          <p:nvPr/>
        </p:nvSpPr>
        <p:spPr>
          <a:xfrm>
            <a:off x="6821625" y="1058925"/>
            <a:ext cx="445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Temporal features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305;p43"/>
          <p:cNvPicPr preferRelativeResize="0"/>
          <p:nvPr/>
        </p:nvPicPr>
        <p:blipFill rotWithShape="1">
          <a:blip r:embed="rId2">
            <a:alphaModFix/>
          </a:blip>
          <a:srcRect l="1351" t="2029" b="1788"/>
          <a:stretch/>
        </p:blipFill>
        <p:spPr>
          <a:xfrm>
            <a:off x="6471473" y="1511575"/>
            <a:ext cx="5471801" cy="40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626816"/>
            <a:ext cx="5165575" cy="38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7;p43"/>
          <p:cNvSpPr txBox="1"/>
          <p:nvPr/>
        </p:nvSpPr>
        <p:spPr>
          <a:xfrm>
            <a:off x="4155475" y="4403900"/>
            <a:ext cx="12549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статье 0.86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08;p43"/>
          <p:cNvSpPr txBox="1"/>
          <p:nvPr/>
        </p:nvSpPr>
        <p:spPr>
          <a:xfrm>
            <a:off x="10102725" y="4403900"/>
            <a:ext cx="12549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статье 0.92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4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61256" y="1252701"/>
                <a:ext cx="11669487" cy="4936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ru-RU" sz="2400" dirty="0" smtClean="0"/>
                  <a:t>Для наибольшей компоненты слабой связности вычислить средний кластерный коэффициент сети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, </a:t>
                </a:r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иначе</m:t>
                            </m:r>
                          </m:e>
                        </m:eqAr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b="0" dirty="0" smtClean="0"/>
                  <a:t/>
                </a:r>
                <a:br>
                  <a:rPr lang="ru-RU" sz="2400" b="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– множество соседей вершины,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sz="2400" dirty="0" smtClean="0"/>
                  <a:t> – число ребер между соседями.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ru-RU" sz="2400" dirty="0" smtClean="0"/>
                  <a:t>Коэффициент </a:t>
                </a:r>
                <a:r>
                  <a:rPr lang="ru-RU" sz="2400" dirty="0" err="1" smtClean="0"/>
                  <a:t>ассортативности</a:t>
                </a:r>
                <a:r>
                  <a:rPr lang="ru-RU" sz="2400" dirty="0" smtClean="0"/>
                  <a:t> по степени вершин −1 ≤ 𝑟 ≤ 1 (коэффициент корреляции Пирсона)</a:t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:r>
                  <a:rPr lang="ru-RU" sz="2400" b="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52701"/>
                <a:ext cx="11669487" cy="4936736"/>
              </a:xfrm>
              <a:prstGeom prst="rect">
                <a:avLst/>
              </a:prstGeom>
              <a:blipFill>
                <a:blip r:embed="rId2"/>
                <a:stretch>
                  <a:fillRect l="-836" t="-1111" b="-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Задачи по анализу графов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01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Irvine </a:t>
            </a:r>
            <a:r>
              <a:rPr lang="en-US" sz="3600" dirty="0" smtClean="0">
                <a:latin typeface="+mj-lt"/>
              </a:rPr>
              <a:t>messages</a:t>
            </a:r>
            <a:endParaRPr lang="en-US" sz="3600" dirty="0">
              <a:latin typeface="+mj-lt"/>
            </a:endParaRPr>
          </a:p>
        </p:txBody>
      </p:sp>
      <p:sp>
        <p:nvSpPr>
          <p:cNvPr id="9" name="Google Shape;314;p44"/>
          <p:cNvSpPr txBox="1"/>
          <p:nvPr/>
        </p:nvSpPr>
        <p:spPr>
          <a:xfrm>
            <a:off x="1115950" y="1058925"/>
            <a:ext cx="445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u-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15;p44"/>
          <p:cNvSpPr txBox="1"/>
          <p:nvPr/>
        </p:nvSpPr>
        <p:spPr>
          <a:xfrm>
            <a:off x="6821625" y="1058925"/>
            <a:ext cx="445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Temporal features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316;p44"/>
          <p:cNvPicPr preferRelativeResize="0"/>
          <p:nvPr/>
        </p:nvPicPr>
        <p:blipFill rotWithShape="1">
          <a:blip r:embed="rId2">
            <a:alphaModFix/>
          </a:blip>
          <a:srcRect l="1341" b="1380"/>
          <a:stretch/>
        </p:blipFill>
        <p:spPr>
          <a:xfrm>
            <a:off x="708050" y="1584475"/>
            <a:ext cx="5275600" cy="39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17;p44"/>
          <p:cNvPicPr preferRelativeResize="0"/>
          <p:nvPr/>
        </p:nvPicPr>
        <p:blipFill rotWithShape="1">
          <a:blip r:embed="rId3">
            <a:alphaModFix/>
          </a:blip>
          <a:srcRect l="1078" b="1283"/>
          <a:stretch/>
        </p:blipFill>
        <p:spPr>
          <a:xfrm>
            <a:off x="6427550" y="1514713"/>
            <a:ext cx="5473099" cy="40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18;p44"/>
          <p:cNvSpPr txBox="1"/>
          <p:nvPr/>
        </p:nvSpPr>
        <p:spPr>
          <a:xfrm>
            <a:off x="4155475" y="4403900"/>
            <a:ext cx="12549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статье 0.73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19;p44"/>
          <p:cNvSpPr txBox="1"/>
          <p:nvPr/>
        </p:nvSpPr>
        <p:spPr>
          <a:xfrm>
            <a:off x="10048850" y="4403900"/>
            <a:ext cx="12549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статье 0.89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142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	Сводная таблица расчетов на всех </a:t>
            </a:r>
            <a:r>
              <a:rPr lang="ru-RU" sz="3600" dirty="0" err="1">
                <a:latin typeface="+mj-lt"/>
              </a:rPr>
              <a:t>датасетах</a:t>
            </a:r>
            <a:r>
              <a:rPr lang="ru-RU" sz="3600" dirty="0">
                <a:latin typeface="+mj-lt"/>
              </a:rPr>
              <a:t> </a:t>
            </a:r>
          </a:p>
        </p:txBody>
      </p:sp>
      <p:graphicFrame>
        <p:nvGraphicFramePr>
          <p:cNvPr id="12" name="Google Shape;325;p45"/>
          <p:cNvGraphicFramePr/>
          <p:nvPr/>
        </p:nvGraphicFramePr>
        <p:xfrm>
          <a:off x="1331250" y="1090640"/>
          <a:ext cx="9691575" cy="5092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9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Datasets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Type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Precision Score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Recall Score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Static  ROC AUC Score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Precision Score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Recall Score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Temporal  ROC AUC Score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Digg friends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Event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Bitcoin Alpha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Event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Super User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Persistent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0.98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Bitcoin OTC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Event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0.99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Eu Core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Persistent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UC social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Persistent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0.89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DNC co-recipients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Persistent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0.96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Manufacturing emails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Persistent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0.85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Digg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Event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0.83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Prosper loans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Event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0.59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0.95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Ask Ubuntu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Persistent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0.57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0.98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Math overflow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Persistent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0.63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0.70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0.94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0.95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Задачи по предсказанию появления ребер</a:t>
            </a:r>
            <a:endParaRPr lang="ru-RU" sz="3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61256" y="1252701"/>
                <a:ext cx="11669487" cy="4595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Основная задача проекта – предсказать, появится ли ребро между парой вершин (𝑢, 𝑣) к моменту времени 𝑡′′, если на момент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 smtClean="0"/>
                  <a:t> ребро между этими вершинами</a:t>
                </a:r>
              </a:p>
              <a:p>
                <a:r>
                  <a:rPr lang="ru-RU" sz="2400" dirty="0" smtClean="0"/>
                  <a:t>отсутствовало, т. е. фактически, решается задача бинарной классификации.</a:t>
                </a:r>
              </a:p>
              <a:p>
                <a:r>
                  <a:rPr lang="ru-RU" sz="2400" dirty="0" smtClean="0"/>
                  <a:t>Для предсказания необходимо сначала построить признаковое описание для каждого</a:t>
                </a:r>
              </a:p>
              <a:p>
                <a:r>
                  <a:rPr lang="ru-RU" sz="2400" dirty="0" smtClean="0"/>
                  <a:t>потенциального ребра (вектор/набор признаков)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ru-RU" sz="2400" dirty="0" smtClean="0"/>
                  <a:t>, а также ответ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ru-RU" sz="2400" dirty="0" smtClean="0"/>
                  <a:t>, который</a:t>
                </a:r>
              </a:p>
              <a:p>
                <a:r>
                  <a:rPr lang="ru-RU" sz="2400" dirty="0" smtClean="0"/>
                  <a:t>принимает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, если ребро появляется в графе,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400" dirty="0" smtClean="0"/>
                  <a:t>, иначе.</a:t>
                </a:r>
                <a:endParaRPr lang="en-US" sz="2400" dirty="0" smtClean="0"/>
              </a:p>
              <a:p>
                <a:r>
                  <a:rPr lang="ru-RU" sz="2400" dirty="0" smtClean="0"/>
                  <a:t>По алгоритму, представленному в статье </a:t>
                </a:r>
                <a:r>
                  <a:rPr lang="en-US" sz="2400" dirty="0" smtClean="0"/>
                  <a:t>Bruin, </a:t>
                </a:r>
                <a:r>
                  <a:rPr lang="en-US" sz="2400" dirty="0" err="1" smtClean="0"/>
                  <a:t>Gerrit</a:t>
                </a:r>
                <a:r>
                  <a:rPr lang="en-US" sz="2400" dirty="0" smtClean="0"/>
                  <a:t> Jan de; </a:t>
                </a:r>
                <a:r>
                  <a:rPr lang="en-US" sz="2400" dirty="0" err="1" smtClean="0"/>
                  <a:t>Veenman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Cor</a:t>
                </a:r>
                <a:r>
                  <a:rPr lang="en-US" sz="2400" dirty="0" smtClean="0"/>
                  <a:t> J.; van den </a:t>
                </a:r>
                <a:r>
                  <a:rPr lang="en-US" sz="2400" dirty="0" err="1" smtClean="0"/>
                  <a:t>Herik</a:t>
                </a:r>
                <a:r>
                  <a:rPr lang="en-US" sz="2400" dirty="0" smtClean="0"/>
                  <a:t>, H. </a:t>
                </a:r>
                <a:r>
                  <a:rPr lang="en-US" sz="2400" dirty="0" err="1" smtClean="0"/>
                  <a:t>Jaap</a:t>
                </a:r>
                <a:r>
                  <a:rPr lang="en-US" sz="2400" dirty="0" smtClean="0"/>
                  <a:t>; Takes, Frank W. (2021): Supervised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temporal link prediction in large-scale real-world networks. In Soc. </a:t>
                </a:r>
                <a:r>
                  <a:rPr lang="en-US" sz="2400" dirty="0" err="1" smtClean="0"/>
                  <a:t>Netw</a:t>
                </a:r>
                <a:r>
                  <a:rPr lang="en-US" sz="2400" dirty="0" smtClean="0"/>
                  <a:t>. Anal. Min. 11 (1).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DOI: 10.1007/s13278-021-00787-3.</a:t>
                </a:r>
                <a:r>
                  <a:rPr lang="ru-RU" sz="2400" dirty="0" smtClean="0"/>
                  <a:t> выполняется:</a:t>
                </a:r>
                <a:endParaRPr lang="en-US" sz="2400" dirty="0" smtClean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ru-RU" sz="2400" dirty="0" smtClean="0"/>
                  <a:t>Построение векторов признаков для предсказания появления ребер в графе</a:t>
                </a:r>
                <a:endParaRPr lang="en-US" sz="2400" dirty="0" smtClean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ru-RU" sz="2400" dirty="0" smtClean="0"/>
                  <a:t>Бинарная классификация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52701"/>
                <a:ext cx="11669487" cy="4595489"/>
              </a:xfrm>
              <a:prstGeom prst="rect">
                <a:avLst/>
              </a:prstGeom>
              <a:blipFill>
                <a:blip r:embed="rId2"/>
                <a:stretch>
                  <a:fillRect l="-836" t="-1326" r="-470" b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6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ru-RU" sz="3600" dirty="0">
                <a:latin typeface="+mj-lt"/>
              </a:rPr>
              <a:t>Используемые инструменты и алгоритмы</a:t>
            </a:r>
            <a:endParaRPr lang="ru-RU" sz="36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1256" y="1252701"/>
            <a:ext cx="116694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Структуры данных из стандартной библиотеки </a:t>
            </a:r>
            <a:r>
              <a:rPr lang="ru-RU" sz="2400" dirty="0" err="1"/>
              <a:t>Python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Снежный ком и Обход в ширину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Scikit</a:t>
            </a:r>
            <a:r>
              <a:rPr lang="ru-RU" sz="2400" dirty="0"/>
              <a:t> </a:t>
            </a:r>
            <a:r>
              <a:rPr lang="ru-RU" sz="2400" dirty="0" err="1"/>
              <a:t>Learn</a:t>
            </a:r>
            <a:r>
              <a:rPr lang="ru-RU" sz="2400" dirty="0"/>
              <a:t> - один из наиболее широко используемых пакетов </a:t>
            </a:r>
            <a:r>
              <a:rPr lang="ru-RU" sz="2400" dirty="0" err="1"/>
              <a:t>Python</a:t>
            </a:r>
            <a:r>
              <a:rPr lang="ru-RU" sz="2400" dirty="0"/>
              <a:t> для 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Science</a:t>
            </a:r>
            <a:r>
              <a:rPr lang="ru-RU" sz="2400" dirty="0"/>
              <a:t> и </a:t>
            </a:r>
            <a:r>
              <a:rPr lang="ru-RU" sz="2400" dirty="0" err="1"/>
              <a:t>Machine</a:t>
            </a:r>
            <a:r>
              <a:rPr lang="ru-RU" sz="2400" dirty="0"/>
              <a:t> </a:t>
            </a:r>
            <a:r>
              <a:rPr lang="ru-RU" sz="2400" dirty="0" err="1"/>
              <a:t>Learning</a:t>
            </a:r>
            <a:r>
              <a:rPr lang="ru-RU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NumPy</a:t>
            </a:r>
            <a:r>
              <a:rPr lang="ru-RU" sz="2400" dirty="0"/>
              <a:t> — это расширение языка </a:t>
            </a:r>
            <a:r>
              <a:rPr lang="ru-RU" sz="2400" dirty="0" err="1"/>
              <a:t>Python</a:t>
            </a:r>
            <a:r>
              <a:rPr lang="ru-RU" sz="2400" dirty="0"/>
              <a:t>, добавляющее поддержку больших многомерных массивов и матриц, вместе с большой библиотекой высокоуровневых математических функций для операций с этими массивами.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Логистическая регрессия — это метод анализа данных, который использует математику для поиска взаимосвязей между двумя факторами данных. Затем эта взаимосвязь используется для прогнозирования значения одного из этих факторов на основе другого.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Модуль </a:t>
            </a:r>
            <a:r>
              <a:rPr lang="ru-RU" sz="2400" dirty="0" err="1"/>
              <a:t>os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Matplotlib</a:t>
            </a:r>
            <a:endParaRPr lang="ru-RU" sz="2400" dirty="0"/>
          </a:p>
          <a:p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5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Данные</a:t>
            </a:r>
            <a:endParaRPr lang="ru-RU" sz="3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качестве исходных данных были взяты следующие графы с сайта </a:t>
            </a:r>
            <a:r>
              <a:rPr lang="en-US" sz="2400" dirty="0">
                <a:hlinkClick r:id="rId2"/>
              </a:rPr>
              <a:t>http://konect.cc/networks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endParaRPr lang="ru-RU" sz="2400" strike="sngStrik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Manufacturing </a:t>
            </a:r>
            <a:r>
              <a:rPr lang="en-US" sz="2400" dirty="0" smtClean="0"/>
              <a:t>emails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UC Irvine </a:t>
            </a:r>
            <a:r>
              <a:rPr lang="en-US" sz="2400" dirty="0" smtClean="0"/>
              <a:t>messages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email-</a:t>
            </a:r>
            <a:r>
              <a:rPr lang="en-US" sz="2400" dirty="0" err="1"/>
              <a:t>Eu</a:t>
            </a:r>
            <a:r>
              <a:rPr lang="en-US" sz="2400" dirty="0"/>
              <a:t>-core temporal </a:t>
            </a:r>
            <a:r>
              <a:rPr lang="en-US" sz="2400" dirty="0" smtClean="0"/>
              <a:t>network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DNC </a:t>
            </a:r>
            <a:r>
              <a:rPr lang="en-US" sz="2400" dirty="0" smtClean="0"/>
              <a:t>co-recipients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Bitcoin </a:t>
            </a:r>
            <a:r>
              <a:rPr lang="en-US" sz="2400" dirty="0" smtClean="0"/>
              <a:t>Alpha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Bitcoin </a:t>
            </a:r>
            <a:r>
              <a:rPr lang="en-US" sz="2400" dirty="0" smtClean="0"/>
              <a:t>OTC</a:t>
            </a:r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532606" y="2360697"/>
            <a:ext cx="32786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Digg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Prosper </a:t>
            </a:r>
            <a:r>
              <a:rPr lang="en-US" sz="2400" dirty="0"/>
              <a:t>loans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Ask Ubuntu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Super User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Digg </a:t>
            </a:r>
            <a:r>
              <a:rPr lang="en-US" sz="2400" dirty="0" smtClean="0"/>
              <a:t>friends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MathOverflow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413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Manufacturing emails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1803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5,784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0.00018966718779707197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373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0.9754589117705112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0.03485799317586281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4.665463608451561e-06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56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Manufacturing emails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0589"/>
              </p:ext>
            </p:extLst>
          </p:nvPr>
        </p:nvGraphicFramePr>
        <p:xfrm>
          <a:off x="261256" y="1992691"/>
          <a:ext cx="1166948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4">
                  <a:extLst>
                    <a:ext uri="{9D8B030D-6E8A-4147-A177-3AD203B41FA5}">
                      <a16:colId xmlns:a16="http://schemas.microsoft.com/office/drawing/2014/main" val="1159607937"/>
                    </a:ext>
                  </a:extLst>
                </a:gridCol>
                <a:gridCol w="5834744">
                  <a:extLst>
                    <a:ext uri="{9D8B030D-6E8A-4147-A177-3AD203B41FA5}">
                      <a16:colId xmlns:a16="http://schemas.microsoft.com/office/drawing/2014/main" val="3132222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Случайно выбранные вершины из максимальной компоненты слабой связности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09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«Снежный ком»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Радиус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Диаметр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90-процентиль расстояния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3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3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8045"/>
            <a:ext cx="120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	</a:t>
            </a:r>
            <a:r>
              <a:rPr lang="en-US" sz="3600" dirty="0">
                <a:latin typeface="+mj-lt"/>
              </a:rPr>
              <a:t>UC Irvine messages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1256" y="1252701"/>
            <a:ext cx="1166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Статические данные: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38261"/>
              </p:ext>
            </p:extLst>
          </p:nvPr>
        </p:nvGraphicFramePr>
        <p:xfrm>
          <a:off x="261257" y="1992691"/>
          <a:ext cx="1166948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43">
                  <a:extLst>
                    <a:ext uri="{9D8B030D-6E8A-4147-A177-3AD203B41FA5}">
                      <a16:colId xmlns:a16="http://schemas.microsoft.com/office/drawing/2014/main" val="3560289366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34782190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Характеристики графа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вершин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1899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ребер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20,296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Плотность графа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0.033201990288272185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8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 компонент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Доля вершин в максимальной компоненте слабой связности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0.9968404423380727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Средний кластерный коэффициент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0.11646421048052669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 </a:t>
                      </a:r>
                      <a:r>
                        <a:rPr lang="ru-RU" sz="2400" dirty="0" err="1" smtClean="0"/>
                        <a:t>ассортативности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0.0027495913880467558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46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1055</Words>
  <Application>Microsoft Office PowerPoint</Application>
  <PresentationFormat>Широкоэкранный</PresentationFormat>
  <Paragraphs>501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34</cp:revision>
  <dcterms:created xsi:type="dcterms:W3CDTF">2023-05-26T11:32:04Z</dcterms:created>
  <dcterms:modified xsi:type="dcterms:W3CDTF">2023-05-26T18:40:31Z</dcterms:modified>
</cp:coreProperties>
</file>