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4CD3DF5D-248E-4C6D-B66D-B46F2271EB2C}" type="datetimeFigureOut">
              <a:rPr lang="ru-RU" smtClean="0"/>
              <a:t>10.06.2023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670FA21E-06A2-4B30-924A-ABD535B4F3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8636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3DF5D-248E-4C6D-B66D-B46F2271EB2C}" type="datetimeFigureOut">
              <a:rPr lang="ru-RU" smtClean="0"/>
              <a:t>10.06.2023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FA21E-06A2-4B30-924A-ABD535B4F3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2036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3DF5D-248E-4C6D-B66D-B46F2271EB2C}" type="datetimeFigureOut">
              <a:rPr lang="ru-RU" smtClean="0"/>
              <a:t>10.06.2023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FA21E-06A2-4B30-924A-ABD535B4F3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1507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3DF5D-248E-4C6D-B66D-B46F2271EB2C}" type="datetimeFigureOut">
              <a:rPr lang="ru-RU" smtClean="0"/>
              <a:t>10.06.2023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FA21E-06A2-4B30-924A-ABD535B4F3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9187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3DF5D-248E-4C6D-B66D-B46F2271EB2C}" type="datetimeFigureOut">
              <a:rPr lang="ru-RU" smtClean="0"/>
              <a:t>10.06.2023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FA21E-06A2-4B30-924A-ABD535B4F3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4415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3DF5D-248E-4C6D-B66D-B46F2271EB2C}" type="datetimeFigureOut">
              <a:rPr lang="ru-RU" smtClean="0"/>
              <a:t>10.06.2023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FA21E-06A2-4B30-924A-ABD535B4F3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9495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3DF5D-248E-4C6D-B66D-B46F2271EB2C}" type="datetimeFigureOut">
              <a:rPr lang="ru-RU" smtClean="0"/>
              <a:t>10.06.2023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FA21E-06A2-4B30-924A-ABD535B4F3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3746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3DF5D-248E-4C6D-B66D-B46F2271EB2C}" type="datetimeFigureOut">
              <a:rPr lang="ru-RU" smtClean="0"/>
              <a:t>10.06.2023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FA21E-06A2-4B30-924A-ABD535B4F3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0162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3DF5D-248E-4C6D-B66D-B46F2271EB2C}" type="datetimeFigureOut">
              <a:rPr lang="ru-RU" smtClean="0"/>
              <a:t>10.06.2023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FA21E-06A2-4B30-924A-ABD535B4F3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4467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3DF5D-248E-4C6D-B66D-B46F2271EB2C}" type="datetimeFigureOut">
              <a:rPr lang="ru-RU" smtClean="0"/>
              <a:t>10.06.2023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670FA21E-06A2-4B30-924A-ABD535B4F3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5059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4CD3DF5D-248E-4C6D-B66D-B46F2271EB2C}" type="datetimeFigureOut">
              <a:rPr lang="ru-RU" smtClean="0"/>
              <a:t>10.06.2023</a:t>
            </a:fld>
            <a:endParaRPr lang="ru-RU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670FA21E-06A2-4B30-924A-ABD535B4F3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34524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4CD3DF5D-248E-4C6D-B66D-B46F2271EB2C}" type="datetimeFigureOut">
              <a:rPr lang="ru-RU" smtClean="0"/>
              <a:t>10.06.2023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670FA21E-06A2-4B30-924A-ABD535B4F3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3302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5400" dirty="0"/>
              <a:t>Предсказание появления рёбер в </a:t>
            </a:r>
            <a:r>
              <a:rPr lang="ru-RU" sz="5400" dirty="0" err="1"/>
              <a:t>темпоральных</a:t>
            </a:r>
            <a:r>
              <a:rPr lang="ru-RU" sz="5400" dirty="0"/>
              <a:t> (временных) </a:t>
            </a:r>
            <a:r>
              <a:rPr lang="ru-RU" sz="5400" dirty="0" smtClean="0"/>
              <a:t>графах</a:t>
            </a:r>
            <a:endParaRPr lang="ru-RU" sz="54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Проект по курсу «Теория графов и ее приложения»</a:t>
            </a:r>
          </a:p>
        </p:txBody>
      </p:sp>
    </p:spTree>
    <p:extLst>
      <p:ext uri="{BB962C8B-B14F-4D97-AF65-F5344CB8AC3E}">
        <p14:creationId xmlns:p14="http://schemas.microsoft.com/office/powerpoint/2010/main" val="3261548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5842" y="2319097"/>
            <a:ext cx="10772775" cy="1658198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20220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данных для хранения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57223" y="2395298"/>
            <a:ext cx="4903067" cy="3767328"/>
          </a:xfrm>
        </p:spPr>
        <p:txBody>
          <a:bodyPr>
            <a:normAutofit/>
          </a:bodyPr>
          <a:lstStyle/>
          <a:p>
            <a:r>
              <a:rPr lang="ru-RU" sz="2800" b="1" dirty="0"/>
              <a:t>Словари в </a:t>
            </a:r>
            <a:r>
              <a:rPr lang="ru-RU" sz="2800" b="1" dirty="0" err="1"/>
              <a:t>Python</a:t>
            </a:r>
            <a:r>
              <a:rPr lang="ru-RU" sz="2800" dirty="0"/>
              <a:t> - неупорядоченные коллекции произвольных объектов с доступом по ключу. Их иногда ещё называют ассоциативными массивами или хеш-таблицами.</a:t>
            </a:r>
            <a:endParaRPr lang="ru-RU" sz="2800" dirty="0"/>
          </a:p>
        </p:txBody>
      </p:sp>
      <p:pic>
        <p:nvPicPr>
          <p:cNvPr id="1026" name="Picture 2" descr="Лучшие онлайн словари - Центр изучения иностранных языков ДВФУ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8254" y="2395298"/>
            <a:ext cx="4042706" cy="2697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3523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1.1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45746" y="2157731"/>
            <a:ext cx="11293672" cy="35041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Число вершин </a:t>
            </a:r>
            <a:endParaRPr lang="ru-RU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ru-RU" dirty="0" smtClean="0"/>
              <a:t>Число рёбер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 smtClean="0"/>
              <a:t>Плотность </a:t>
            </a:r>
            <a:r>
              <a:rPr lang="ru-RU" dirty="0"/>
              <a:t>графа - отношение числа рёбер к максимально возможному числу рёбер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 smtClean="0"/>
              <a:t>Число </a:t>
            </a:r>
            <a:r>
              <a:rPr lang="ru-RU" dirty="0"/>
              <a:t>компонент слабой связности </a:t>
            </a:r>
            <a:r>
              <a:rPr lang="ru-RU" dirty="0" smtClean="0"/>
              <a:t>– поиск</a:t>
            </a:r>
            <a:r>
              <a:rPr lang="en-US" dirty="0" smtClean="0"/>
              <a:t> </a:t>
            </a:r>
            <a:r>
              <a:rPr lang="ru-RU" dirty="0" smtClean="0"/>
              <a:t>в глубину </a:t>
            </a:r>
            <a:r>
              <a:rPr lang="en-US" dirty="0" smtClean="0"/>
              <a:t>DFS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1852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8678" y="222442"/>
            <a:ext cx="10772775" cy="1658198"/>
          </a:xfrm>
        </p:spPr>
        <p:txBody>
          <a:bodyPr/>
          <a:lstStyle/>
          <a:p>
            <a:pPr algn="ctr"/>
            <a:r>
              <a:rPr lang="en-US" dirty="0" smtClean="0"/>
              <a:t>Task 1.2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071419" y="2019686"/>
            <a:ext cx="4313382" cy="2506132"/>
          </a:xfrm>
        </p:spPr>
        <p:txBody>
          <a:bodyPr>
            <a:normAutofit lnSpcReduction="10000"/>
          </a:bodyPr>
          <a:lstStyle/>
          <a:p>
            <a:r>
              <a:rPr lang="en-US" i="1" u="sng" dirty="0" smtClean="0"/>
              <a:t>Random Sample</a:t>
            </a:r>
          </a:p>
          <a:p>
            <a:r>
              <a:rPr lang="ru-RU" dirty="0"/>
              <a:t>Выбираются 500 случайных вершин из наибольшей компоненты.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040582" y="1998134"/>
            <a:ext cx="4634188" cy="2056630"/>
          </a:xfrm>
        </p:spPr>
        <p:txBody>
          <a:bodyPr>
            <a:normAutofit lnSpcReduction="10000"/>
          </a:bodyPr>
          <a:lstStyle/>
          <a:p>
            <a:r>
              <a:rPr lang="en-US" i="1" u="sng" dirty="0" smtClean="0"/>
              <a:t>Snow Sample</a:t>
            </a:r>
          </a:p>
          <a:p>
            <a:r>
              <a:rPr lang="ru-RU" dirty="0"/>
              <a:t>В</a:t>
            </a:r>
            <a:r>
              <a:rPr lang="ru-RU" dirty="0" smtClean="0"/>
              <a:t>ыбирается </a:t>
            </a:r>
            <a:r>
              <a:rPr lang="ru-RU" dirty="0"/>
              <a:t>небольшое начальное множество </a:t>
            </a:r>
            <a:r>
              <a:rPr lang="ru-RU" dirty="0" smtClean="0"/>
              <a:t>вершин, </a:t>
            </a:r>
            <a:r>
              <a:rPr lang="ru-RU" dirty="0"/>
              <a:t>затем в граф добавляются все их соседи, затем соседи соседей и </a:t>
            </a:r>
            <a:r>
              <a:rPr lang="ru-RU" dirty="0" err="1"/>
              <a:t>т.д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53695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48351" y="575225"/>
            <a:ext cx="10772775" cy="1658198"/>
          </a:xfrm>
        </p:spPr>
        <p:txBody>
          <a:bodyPr/>
          <a:lstStyle/>
          <a:p>
            <a:r>
              <a:rPr lang="en-US" dirty="0" smtClean="0"/>
              <a:t>Task 1.3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15202" y="2583106"/>
            <a:ext cx="4663440" cy="3767328"/>
          </a:xfrm>
        </p:spPr>
        <p:txBody>
          <a:bodyPr/>
          <a:lstStyle/>
          <a:p>
            <a:r>
              <a:rPr lang="ru-RU" dirty="0"/>
              <a:t>Для наибольшей компоненты слабой связности вычислить средний кластерный коэффициент </a:t>
            </a:r>
            <a:r>
              <a:rPr lang="ru-RU" dirty="0" smtClean="0"/>
              <a:t>сети</a:t>
            </a:r>
            <a:r>
              <a:rPr lang="en-US" dirty="0" smtClean="0"/>
              <a:t>.</a:t>
            </a:r>
          </a:p>
          <a:p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549511" y="3947007"/>
            <a:ext cx="4663440" cy="3767328"/>
          </a:xfrm>
        </p:spPr>
        <p:txBody>
          <a:bodyPr/>
          <a:lstStyle/>
          <a:p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9964" y="2038152"/>
            <a:ext cx="4374990" cy="1089909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8046" y="3477744"/>
            <a:ext cx="3018827" cy="928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885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1.4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341039" y="2967952"/>
            <a:ext cx="4663440" cy="3767328"/>
          </a:xfrm>
        </p:spPr>
        <p:txBody>
          <a:bodyPr/>
          <a:lstStyle/>
          <a:p>
            <a:r>
              <a:rPr lang="ru-RU" dirty="0"/>
              <a:t>Коэффициент </a:t>
            </a:r>
            <a:r>
              <a:rPr lang="ru-RU" dirty="0" err="1"/>
              <a:t>ассортативности</a:t>
            </a:r>
            <a:r>
              <a:rPr lang="ru-RU" dirty="0"/>
              <a:t> по степени </a:t>
            </a:r>
            <a:r>
              <a:rPr lang="ru-RU" dirty="0" smtClean="0"/>
              <a:t>вершин </a:t>
            </a:r>
            <a:r>
              <a:rPr lang="ru-RU" dirty="0"/>
              <a:t>(коэффициент корреляции Пирсона)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0096" y="2490241"/>
            <a:ext cx="6546853" cy="1719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956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0183652"/>
              </p:ext>
            </p:extLst>
          </p:nvPr>
        </p:nvGraphicFramePr>
        <p:xfrm>
          <a:off x="0" y="-1"/>
          <a:ext cx="12192000" cy="6858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3589696967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86057908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176449462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47444718"/>
                    </a:ext>
                  </a:extLst>
                </a:gridCol>
              </a:tblGrid>
              <a:tr h="748241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radoslaw</a:t>
                      </a:r>
                      <a:r>
                        <a:rPr lang="en-US" dirty="0" smtClean="0"/>
                        <a:t>_ email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dnccorecipient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email-</a:t>
                      </a:r>
                      <a:r>
                        <a:rPr lang="en-US" dirty="0" err="1" smtClean="0"/>
                        <a:t>Eucoretemporal</a:t>
                      </a:r>
                      <a:r>
                        <a:rPr lang="en-US" dirty="0" smtClean="0"/>
                        <a:t> 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4837487"/>
                  </a:ext>
                </a:extLst>
              </a:tr>
              <a:tr h="433504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Число вершин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167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906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986 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1266326"/>
                  </a:ext>
                </a:extLst>
              </a:tr>
              <a:tr h="433504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Число рёбер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82927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12085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332334 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4866273"/>
                  </a:ext>
                </a:extLst>
              </a:tr>
              <a:tr h="748241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Плотность графа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0.234542962 26823462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0.02543875696 7058163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0.033080384 262929745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8452773"/>
                  </a:ext>
                </a:extLst>
              </a:tr>
              <a:tr h="748241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Число компонент слабой связности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25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493378"/>
                  </a:ext>
                </a:extLst>
              </a:tr>
              <a:tr h="645205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Доля максимальной компоненты связности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0.93708609271 52318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8738033"/>
                  </a:ext>
                </a:extLst>
              </a:tr>
              <a:tr h="511379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Радиус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2076442"/>
                  </a:ext>
                </a:extLst>
              </a:tr>
              <a:tr h="511379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Диаметр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9323396"/>
                  </a:ext>
                </a:extLst>
              </a:tr>
              <a:tr h="511379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90 </a:t>
                      </a:r>
                      <a:r>
                        <a:rPr lang="ru-RU" dirty="0" err="1" smtClean="0"/>
                        <a:t>процентиль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7186463"/>
                  </a:ext>
                </a:extLst>
              </a:tr>
              <a:tr h="645205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Средний кластерный коэффициент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0.591863208 5486949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0.50718591119 00863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0.407050447 5195388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342598"/>
                  </a:ext>
                </a:extLst>
              </a:tr>
              <a:tr h="921722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Коэффициент </a:t>
                      </a:r>
                      <a:r>
                        <a:rPr lang="ru-RU" dirty="0" err="1" smtClean="0"/>
                        <a:t>ассортативности</a:t>
                      </a:r>
                      <a:r>
                        <a:rPr lang="ru-RU" dirty="0" smtClean="0"/>
                        <a:t> по степени вершин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-0.294424160 38907004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-0.1248924428 3998932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-0.02574336 8083089496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4105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3175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2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57224" y="2496898"/>
            <a:ext cx="4663440" cy="3767328"/>
          </a:xfrm>
        </p:spPr>
        <p:txBody>
          <a:bodyPr>
            <a:normAutofit fontScale="92500"/>
          </a:bodyPr>
          <a:lstStyle/>
          <a:p>
            <a:r>
              <a:rPr lang="en-US" i="1" u="sng" dirty="0"/>
              <a:t>Static topological </a:t>
            </a:r>
            <a:r>
              <a:rPr lang="en-US" i="1" u="sng" dirty="0" smtClean="0"/>
              <a:t>features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Common </a:t>
            </a:r>
            <a:r>
              <a:rPr lang="en-US" dirty="0" err="1"/>
              <a:t>Neighbours</a:t>
            </a:r>
            <a:r>
              <a:rPr lang="en-US" dirty="0"/>
              <a:t> (CN</a:t>
            </a:r>
            <a:r>
              <a:rPr lang="en-US" dirty="0" smtClean="0"/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Adamic</a:t>
            </a:r>
            <a:r>
              <a:rPr lang="en-US" dirty="0"/>
              <a:t>-Adar (AA</a:t>
            </a:r>
            <a:r>
              <a:rPr lang="en-US" dirty="0" smtClean="0"/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Jaccard</a:t>
            </a:r>
            <a:r>
              <a:rPr lang="en-US" dirty="0"/>
              <a:t> Coefficient (JC</a:t>
            </a:r>
            <a:r>
              <a:rPr lang="en-US" dirty="0" smtClean="0"/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Preferential Attachment (PA)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endParaRPr lang="ru-RU" i="1" u="sng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011329" y="1998134"/>
            <a:ext cx="5438101" cy="4448848"/>
          </a:xfrm>
        </p:spPr>
        <p:txBody>
          <a:bodyPr>
            <a:normAutofit fontScale="92500"/>
          </a:bodyPr>
          <a:lstStyle/>
          <a:p>
            <a:r>
              <a:rPr lang="en-US" i="1" u="sng" dirty="0"/>
              <a:t>Temporal topological </a:t>
            </a:r>
            <a:r>
              <a:rPr lang="en-US" i="1" u="sng" dirty="0" smtClean="0"/>
              <a:t>features</a:t>
            </a:r>
          </a:p>
          <a:p>
            <a:r>
              <a:rPr lang="en-US" dirty="0"/>
              <a:t>Temporal </a:t>
            </a:r>
            <a:r>
              <a:rPr lang="en-US" dirty="0" smtClean="0"/>
              <a:t>weighting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 smtClean="0"/>
              <a:t>W_linear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 smtClean="0"/>
              <a:t>W_exponential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 smtClean="0"/>
              <a:t>W_square</a:t>
            </a:r>
            <a:r>
              <a:rPr lang="en-US" dirty="0" smtClean="0"/>
              <a:t> </a:t>
            </a:r>
            <a:r>
              <a:rPr lang="en-US" dirty="0"/>
              <a:t>root</a:t>
            </a:r>
            <a:endParaRPr lang="en-US" dirty="0" smtClean="0"/>
          </a:p>
          <a:p>
            <a:r>
              <a:rPr lang="en-US" dirty="0" smtClean="0"/>
              <a:t>Computation of weighted topological features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 smtClean="0"/>
              <a:t>CN_temporal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 smtClean="0"/>
              <a:t>AA_temporal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 smtClean="0"/>
              <a:t>JC_tempotal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 smtClean="0"/>
              <a:t>PA_temporal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83740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055" y="1156706"/>
            <a:ext cx="3722254" cy="357207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73067" y="404424"/>
            <a:ext cx="43502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Radoslaw_email_email</a:t>
            </a:r>
            <a:endParaRPr lang="ru-RU" sz="3600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0522668"/>
              </p:ext>
            </p:extLst>
          </p:nvPr>
        </p:nvGraphicFramePr>
        <p:xfrm>
          <a:off x="932822" y="4940684"/>
          <a:ext cx="4729020" cy="131233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76340">
                  <a:extLst>
                    <a:ext uri="{9D8B030D-6E8A-4147-A177-3AD203B41FA5}">
                      <a16:colId xmlns:a16="http://schemas.microsoft.com/office/drawing/2014/main" val="2238992984"/>
                    </a:ext>
                  </a:extLst>
                </a:gridCol>
                <a:gridCol w="1576340">
                  <a:extLst>
                    <a:ext uri="{9D8B030D-6E8A-4147-A177-3AD203B41FA5}">
                      <a16:colId xmlns:a16="http://schemas.microsoft.com/office/drawing/2014/main" val="3991643191"/>
                    </a:ext>
                  </a:extLst>
                </a:gridCol>
                <a:gridCol w="1576340">
                  <a:extLst>
                    <a:ext uri="{9D8B030D-6E8A-4147-A177-3AD203B41FA5}">
                      <a16:colId xmlns:a16="http://schemas.microsoft.com/office/drawing/2014/main" val="1871547299"/>
                    </a:ext>
                  </a:extLst>
                </a:gridCol>
              </a:tblGrid>
              <a:tr h="656167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Table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8936584"/>
                  </a:ext>
                </a:extLst>
              </a:tr>
              <a:tr h="656167">
                <a:tc>
                  <a:txBody>
                    <a:bodyPr/>
                    <a:lstStyle/>
                    <a:p>
                      <a:r>
                        <a:rPr lang="en-US" dirty="0" smtClean="0"/>
                        <a:t>AUC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0.83369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0.852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1629506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338340" y="381567"/>
            <a:ext cx="29293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Dnccorecipient</a:t>
            </a:r>
            <a:endParaRPr lang="ru-RU" sz="3600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6393500"/>
              </p:ext>
            </p:extLst>
          </p:nvPr>
        </p:nvGraphicFramePr>
        <p:xfrm>
          <a:off x="6313004" y="4940684"/>
          <a:ext cx="4729020" cy="131233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76340">
                  <a:extLst>
                    <a:ext uri="{9D8B030D-6E8A-4147-A177-3AD203B41FA5}">
                      <a16:colId xmlns:a16="http://schemas.microsoft.com/office/drawing/2014/main" val="2238992984"/>
                    </a:ext>
                  </a:extLst>
                </a:gridCol>
                <a:gridCol w="1576340">
                  <a:extLst>
                    <a:ext uri="{9D8B030D-6E8A-4147-A177-3AD203B41FA5}">
                      <a16:colId xmlns:a16="http://schemas.microsoft.com/office/drawing/2014/main" val="3991643191"/>
                    </a:ext>
                  </a:extLst>
                </a:gridCol>
                <a:gridCol w="1576340">
                  <a:extLst>
                    <a:ext uri="{9D8B030D-6E8A-4147-A177-3AD203B41FA5}">
                      <a16:colId xmlns:a16="http://schemas.microsoft.com/office/drawing/2014/main" val="1871547299"/>
                    </a:ext>
                  </a:extLst>
                </a:gridCol>
              </a:tblGrid>
              <a:tr h="656167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Table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8936584"/>
                  </a:ext>
                </a:extLst>
              </a:tr>
              <a:tr h="656167">
                <a:tc>
                  <a:txBody>
                    <a:bodyPr/>
                    <a:lstStyle/>
                    <a:p>
                      <a:r>
                        <a:rPr lang="en-US" dirty="0" smtClean="0"/>
                        <a:t>AUC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0.8</a:t>
                      </a:r>
                      <a:r>
                        <a:rPr lang="en-US" dirty="0" smtClean="0"/>
                        <a:t>6912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mtClean="0"/>
                        <a:t>0.919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1629506"/>
                  </a:ext>
                </a:extLst>
              </a:tr>
            </a:tbl>
          </a:graphicData>
        </a:graphic>
      </p:graphicFrame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6394" y="1156706"/>
            <a:ext cx="3676878" cy="3526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656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Метрополия">
  <a:themeElements>
    <a:clrScheme name="Метрополия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Метрополи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Метрополия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Метрополия</Template>
  <TotalTime>62</TotalTime>
  <Words>239</Words>
  <Application>Microsoft Office PowerPoint</Application>
  <PresentationFormat>Широкоэкранный</PresentationFormat>
  <Paragraphs>89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Calibri Light</vt:lpstr>
      <vt:lpstr>Wingdings</vt:lpstr>
      <vt:lpstr>Метрополия</vt:lpstr>
      <vt:lpstr>Предсказание появления рёбер в темпоральных (временных) графах</vt:lpstr>
      <vt:lpstr>Структура данных для хранения</vt:lpstr>
      <vt:lpstr>Task 1.1</vt:lpstr>
      <vt:lpstr>Task 1.2</vt:lpstr>
      <vt:lpstr>Task 1.3</vt:lpstr>
      <vt:lpstr>Task 1.4</vt:lpstr>
      <vt:lpstr>Презентация PowerPoint</vt:lpstr>
      <vt:lpstr>Task 2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Предсказание появления рёбер в темпоральных (временных) графах</dc:title>
  <dc:creator>Budiev Tserya</dc:creator>
  <cp:lastModifiedBy>Budiev Tserya</cp:lastModifiedBy>
  <cp:revision>9</cp:revision>
  <dcterms:created xsi:type="dcterms:W3CDTF">2023-06-10T07:34:25Z</dcterms:created>
  <dcterms:modified xsi:type="dcterms:W3CDTF">2023-06-10T08:36:27Z</dcterms:modified>
</cp:coreProperties>
</file>