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Проект по курсу </a:t>
            </a:r>
            <a:r>
              <a:rPr lang="en-US" altLang="en-US" dirty="0"/>
              <a:t>“</a:t>
            </a:r>
            <a:r>
              <a:rPr lang="ru-RU" altLang="en-US" dirty="0"/>
              <a:t>Теория графов и её приложения</a:t>
            </a:r>
            <a:r>
              <a:rPr lang="en-US" altLang="en-US" dirty="0"/>
              <a:t>”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44510" y="5219065"/>
            <a:ext cx="4284980" cy="1826895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</a:pPr>
            <a:r>
              <a:rPr lang="ru-RU"/>
              <a:t>Выполнили</a:t>
            </a:r>
          </a:p>
          <a:p>
            <a:pPr algn="l">
              <a:lnSpc>
                <a:spcPct val="50000"/>
              </a:lnSpc>
            </a:pPr>
            <a:r>
              <a:rPr lang="ru-RU"/>
              <a:t>Ненахов Иван, 333гр</a:t>
            </a:r>
          </a:p>
          <a:p>
            <a:pPr algn="l">
              <a:lnSpc>
                <a:spcPct val="50000"/>
              </a:lnSpc>
            </a:pPr>
            <a:r>
              <a:rPr lang="ru-RU"/>
              <a:t>Кошелев Ярослав, 333гр</a:t>
            </a:r>
          </a:p>
          <a:p>
            <a:pPr algn="l">
              <a:lnSpc>
                <a:spcPct val="50000"/>
              </a:lnSpc>
            </a:pPr>
            <a:r>
              <a:rPr lang="ru-RU"/>
              <a:t>Лашков Андрей, 333гр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" y="2476500"/>
            <a:ext cx="5822315" cy="395224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1072515" y="2108200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</a:t>
            </a: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15" y="2476500"/>
            <a:ext cx="5823585" cy="39528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120255" y="21082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CE1C7D2-B323-9CFC-0FF1-3CF9F334B7AD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/>
              <a:t>Dataset BO_bitOT, Type: Event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Dataset </a:t>
            </a:r>
            <a:r>
              <a:rPr lang="en-US" altLang="ru-RU" dirty="0" err="1"/>
              <a:t>RA_Rado</a:t>
            </a:r>
            <a:r>
              <a:rPr lang="en-US" altLang="ru-RU" dirty="0"/>
              <a:t>, Type: </a:t>
            </a:r>
            <a:r>
              <a:rPr lang="en-US" i="0" u="none" strike="noStrike" baseline="0" dirty="0">
                <a:latin typeface="+mj-lt"/>
              </a:rPr>
              <a:t>Persistent</a:t>
            </a:r>
            <a:endParaRPr lang="en-US" altLang="ru-RU" dirty="0">
              <a:latin typeface="+mj-lt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88272" y="1825625"/>
            <a:ext cx="5761608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167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3251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0.23175078414599373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167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</a:p>
        </p:txBody>
      </p:sp>
      <p:sp>
        <p:nvSpPr>
          <p:cNvPr id="6" name="Замещающее содержимое 2">
            <a:extLst>
              <a:ext uri="{FF2B5EF4-FFF2-40B4-BE49-F238E27FC236}">
                <a16:creationId xmlns:a16="http://schemas.microsoft.com/office/drawing/2014/main" id="{3071CA96-967B-85B9-7977-FA4FBB4CA39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7616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0.5920039640269172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-0.2526671216693897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475" y="2564765"/>
            <a:ext cx="5526405" cy="375094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774700" y="213931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</a:t>
            </a:r>
          </a:p>
        </p:txBody>
      </p:sp>
      <p:pic>
        <p:nvPicPr>
          <p:cNvPr id="100" name="Изображение 99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4"/>
          <a:srcRect l="-311" t="2196" r="-1946" b="1107"/>
          <a:stretch>
            <a:fillRect/>
          </a:stretch>
        </p:blipFill>
        <p:spPr>
          <a:xfrm>
            <a:off x="5971540" y="2507615"/>
            <a:ext cx="6579235" cy="4011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6804660" y="213931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CD2053B-7BD2-8C8B-F4FF-399BDCB1BB7D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/>
              <a:t>Dataset RA_Rado, Type: </a:t>
            </a:r>
            <a:r>
              <a:rPr lang="en-US">
                <a:latin typeface="+mj-lt"/>
              </a:rPr>
              <a:t>Persistent</a:t>
            </a:r>
            <a:endParaRPr lang="en-US" altLang="ru-RU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dirty="0"/>
              <a:t>Dataset </a:t>
            </a:r>
            <a:r>
              <a:rPr lang="en-US" altLang="ru-RU" b="1" dirty="0" err="1"/>
              <a:t>ma_SX</a:t>
            </a:r>
            <a:r>
              <a:rPr lang="en-US" altLang="ru-RU" b="1" dirty="0"/>
              <a:t>-MO, Type: </a:t>
            </a:r>
            <a:r>
              <a:rPr lang="en-US" b="1" dirty="0">
                <a:latin typeface="+mj-lt"/>
              </a:rPr>
              <a:t>Persistent</a:t>
            </a:r>
            <a:endParaRPr lang="en-US" altLang="ru-RU" b="1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3985" y="1825625"/>
            <a:ext cx="5732016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24818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199973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0.0006493073191026409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104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24668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0.9939559996776534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en-US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4.0</a:t>
            </a: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BB6906AF-303D-FB96-79D9-AE773A3A9CF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078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1.0006050467764576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-0.0761383277047745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pic>
        <p:nvPicPr>
          <p:cNvPr id="6" name="Изображение 5" descr="KyYp-3p8oaY"/>
          <p:cNvPicPr>
            <a:picLocks noChangeAspect="1"/>
          </p:cNvPicPr>
          <p:nvPr/>
        </p:nvPicPr>
        <p:blipFill>
          <a:blip r:embed="rId2"/>
          <a:srcRect t="11337" r="6151" b="7391"/>
          <a:stretch>
            <a:fillRect/>
          </a:stretch>
        </p:blipFill>
        <p:spPr>
          <a:xfrm>
            <a:off x="172720" y="2144395"/>
            <a:ext cx="5885180" cy="438658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880745" y="182562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static</a:t>
            </a:r>
          </a:p>
        </p:txBody>
      </p:sp>
      <p:pic>
        <p:nvPicPr>
          <p:cNvPr id="102" name="Замещающее содержимое 101"/>
          <p:cNvPicPr>
            <a:picLocks noGrp="1"/>
          </p:cNvPicPr>
          <p:nvPr>
            <p:ph sz="half" idx="2"/>
          </p:nvPr>
        </p:nvPicPr>
        <p:blipFill>
          <a:blip r:embed="rId3"/>
          <a:srcRect l="-368" t="12330" r="7034" b="7048"/>
          <a:stretch>
            <a:fillRect/>
          </a:stretch>
        </p:blipFill>
        <p:spPr>
          <a:xfrm>
            <a:off x="6162675" y="2144395"/>
            <a:ext cx="5838190" cy="4455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6871335" y="182562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0C335C-970D-66AE-2FF9-75FDAC20253A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 b="1" dirty="0"/>
              <a:t>Dataset </a:t>
            </a:r>
            <a:r>
              <a:rPr lang="en-US" altLang="ru-RU" b="1" dirty="0" err="1"/>
              <a:t>ma_SX</a:t>
            </a:r>
            <a:r>
              <a:rPr lang="en-US" altLang="ru-RU" b="1" dirty="0"/>
              <a:t>-MO, Type: </a:t>
            </a:r>
            <a:r>
              <a:rPr lang="en-US" b="1" dirty="0">
                <a:latin typeface="+mj-lt"/>
              </a:rPr>
              <a:t>Persistent</a:t>
            </a:r>
            <a:endParaRPr lang="en-US" altLang="ru-RU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Dataset </a:t>
            </a:r>
            <a:r>
              <a:rPr lang="en-US" altLang="ru-RU" dirty="0" err="1"/>
              <a:t>as_SX</a:t>
            </a:r>
            <a:r>
              <a:rPr lang="en-US" altLang="ru-RU" dirty="0"/>
              <a:t>-AU, Type: </a:t>
            </a:r>
            <a:r>
              <a:rPr lang="en-US" i="0" u="none" strike="noStrike" baseline="0" dirty="0">
                <a:latin typeface="+mj-lt"/>
              </a:rPr>
              <a:t>Persistent</a:t>
            </a:r>
            <a:endParaRPr lang="en-US" altLang="ru-RU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3985" y="1825625"/>
            <a:ext cx="5732016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159316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508003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4.002900167254097e-05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4250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152599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0.9578385096286626 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BB6906AF-303D-FB96-79D9-AE773A3A9CF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078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en-US" altLang="en-US" sz="16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2.0</a:t>
            </a:r>
          </a:p>
          <a:p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-0.07320811445977844</a:t>
            </a:r>
          </a:p>
        </p:txBody>
      </p:sp>
    </p:spTree>
    <p:extLst>
      <p:ext uri="{BB962C8B-B14F-4D97-AF65-F5344CB8AC3E}">
        <p14:creationId xmlns:p14="http://schemas.microsoft.com/office/powerpoint/2010/main" val="158214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en-US"/>
              <a:t>  </a:t>
            </a: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80745" y="1825625"/>
            <a:ext cx="67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static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871335" y="1825625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0C335C-970D-66AE-2FF9-75FDAC20253A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ru-RU" b="1" dirty="0"/>
              <a:t>Dataset </a:t>
            </a:r>
            <a:r>
              <a:rPr lang="en-US" altLang="ru-RU" b="1" dirty="0" err="1"/>
              <a:t>as_SX</a:t>
            </a:r>
            <a:r>
              <a:rPr lang="en-US" altLang="ru-RU" b="1" dirty="0"/>
              <a:t>-AU, Type: </a:t>
            </a:r>
            <a:r>
              <a:rPr lang="en-US" b="1" i="0" u="none" strike="noStrike" baseline="0" dirty="0">
                <a:latin typeface="+mj-lt"/>
              </a:rPr>
              <a:t>Persistent</a:t>
            </a:r>
            <a:endParaRPr lang="en-US" altLang="ru-RU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29D61A-BEC7-1F59-6CAC-4469B5041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2381892"/>
            <a:ext cx="5514975" cy="4128353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1EC8AEB-58F8-1E7D-9FEF-5FC6BFA2E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4" y="2381892"/>
            <a:ext cx="5426189" cy="4128353"/>
          </a:xfrm>
        </p:spPr>
      </p:pic>
    </p:spTree>
    <p:extLst>
      <p:ext uri="{BB962C8B-B14F-4D97-AF65-F5344CB8AC3E}">
        <p14:creationId xmlns:p14="http://schemas.microsoft.com/office/powerpoint/2010/main" val="41609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Задачи проекта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свойства временного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Вычислить статические и динамические топологические признаки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/>
              <a:t>Обучить модель для предсказания появление ребра в графе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статичных характеристик графа: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При поиске всех компонент слабой связи с помощью </a:t>
            </a:r>
            <a:r>
              <a:rPr lang="en-US" altLang="ru-RU" sz="2400" dirty="0">
                <a:latin typeface="Montserrat" panose="00000500000000000000" pitchFamily="2" charset="0"/>
              </a:rPr>
              <a:t>DFS</a:t>
            </a:r>
            <a:r>
              <a:rPr lang="ru-RU" altLang="ru-RU" sz="2400" dirty="0">
                <a:latin typeface="Montserrat" panose="00000500000000000000" pitchFamily="2" charset="0"/>
              </a:rPr>
              <a:t>, мы сталкивались с переполнением стека рекурсии на больших графах, поэтому был добавлен метод </a:t>
            </a:r>
            <a:r>
              <a:rPr lang="en-US" altLang="ru-RU" sz="2400" dirty="0">
                <a:latin typeface="Montserrat" panose="00000500000000000000" pitchFamily="2" charset="0"/>
              </a:rPr>
              <a:t>BFS</a:t>
            </a:r>
            <a:r>
              <a:rPr lang="ru-RU" altLang="ru-RU" sz="2400" dirty="0">
                <a:latin typeface="Montserrat" panose="00000500000000000000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Матрицу расстояний между всеми вершинами максимальной компоненты получали с помощью алгоритма Флойда-</a:t>
            </a:r>
            <a:r>
              <a:rPr lang="ru-RU" altLang="ru-RU" dirty="0" err="1"/>
              <a:t>Воршалла</a:t>
            </a:r>
            <a:r>
              <a:rPr lang="ru-RU" alt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Коэффициент Пирсона получали по формуле: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89C2BB-2FCD-B8E3-90B2-050FA9FD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04" y="4932680"/>
            <a:ext cx="5381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static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Для подсчета векторов признаков в пункте 4.1.1</a:t>
            </a:r>
            <a:r>
              <a:rPr lang="en-US" altLang="ru-RU" sz="2400" dirty="0">
                <a:latin typeface="Montserrat" panose="00000500000000000000" pitchFamily="2" charset="0"/>
              </a:rPr>
              <a:t> </a:t>
            </a:r>
            <a:r>
              <a:rPr lang="ru-RU" altLang="ru-RU" sz="2400" dirty="0">
                <a:latin typeface="Montserrat" panose="00000500000000000000" pitchFamily="2" charset="0"/>
              </a:rPr>
              <a:t>мы сначала искали всевозможные пары вершин, между которыми в будущем </a:t>
            </a:r>
            <a:r>
              <a:rPr lang="en-US" altLang="ru-RU" sz="2400" dirty="0">
                <a:latin typeface="Montserrat" panose="00000500000000000000" pitchFamily="2" charset="0"/>
              </a:rPr>
              <a:t>(</a:t>
            </a:r>
            <a:r>
              <a:rPr lang="ru-RU" altLang="ru-RU" sz="2400" dirty="0">
                <a:latin typeface="Montserrat" panose="00000500000000000000" pitchFamily="2" charset="0"/>
              </a:rPr>
              <a:t>после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s) </a:t>
            </a:r>
            <a:r>
              <a:rPr lang="ru-RU" altLang="ru-RU" sz="2400" dirty="0">
                <a:latin typeface="Montserrat" panose="00000500000000000000" pitchFamily="2" charset="0"/>
              </a:rPr>
              <a:t>будет ребро (</a:t>
            </a:r>
            <a:r>
              <a:rPr lang="en-US" altLang="ru-RU" sz="2400" dirty="0">
                <a:latin typeface="Montserrat" panose="00000500000000000000" pitchFamily="2" charset="0"/>
              </a:rPr>
              <a:t>positives) </a:t>
            </a:r>
            <a:r>
              <a:rPr lang="ru-RU" altLang="ru-RU" sz="2400" dirty="0">
                <a:latin typeface="Montserrat" panose="00000500000000000000" pitchFamily="2" charset="0"/>
              </a:rPr>
              <a:t>и между которыми не будет (</a:t>
            </a:r>
            <a:r>
              <a:rPr lang="en-US" altLang="ru-RU" sz="2400" dirty="0">
                <a:latin typeface="Montserrat" panose="00000500000000000000" pitchFamily="2" charset="0"/>
              </a:rPr>
              <a:t>negatives)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После мы выбирали только те пары вершин, между которыми было расстояние равное двум до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И далее ограничивали количество таких ребер 10000</a:t>
            </a:r>
            <a:endParaRPr lang="ru-RU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098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temporal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Здесь также повторяли первый пункт, но брали потом такие пары вершин, между которыми было больше одно ребра. Это объясняется двумя фактами: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1) Это в принципе идея этих признаков в том, что мы учитываем прошлые активности ребер между данной парой вершин.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2) Это возникающее деление на ноль. Происходило это из-за того, что для пар вершин между которыми 1 ребро, дисперсия была равна нулю</a:t>
            </a:r>
          </a:p>
        </p:txBody>
      </p:sp>
    </p:spTree>
    <p:extLst>
      <p:ext uri="{BB962C8B-B14F-4D97-AF65-F5344CB8AC3E}">
        <p14:creationId xmlns:p14="http://schemas.microsoft.com/office/powerpoint/2010/main" val="407098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Особенности реализации:</a:t>
            </a:r>
            <a:endParaRPr lang="en-US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699" y="1825625"/>
            <a:ext cx="11115213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>
                <a:latin typeface="Montserrat SemiBold" panose="00000700000000000000" pitchFamily="2" charset="0"/>
              </a:rPr>
              <a:t>Получение </a:t>
            </a:r>
            <a:r>
              <a:rPr lang="en-US" altLang="ru-RU" dirty="0">
                <a:latin typeface="Montserrat SemiBold" panose="00000700000000000000" pitchFamily="2" charset="0"/>
              </a:rPr>
              <a:t>temporal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topological</a:t>
            </a:r>
            <a:r>
              <a:rPr lang="ru-RU" altLang="ru-RU" dirty="0">
                <a:latin typeface="Montserrat SemiBold" panose="00000700000000000000" pitchFamily="2" charset="0"/>
              </a:rPr>
              <a:t> </a:t>
            </a:r>
            <a:r>
              <a:rPr lang="en-US" altLang="ru-RU" dirty="0">
                <a:latin typeface="Montserrat SemiBold" panose="00000700000000000000" pitchFamily="2" charset="0"/>
              </a:rPr>
              <a:t>features</a:t>
            </a:r>
            <a:r>
              <a:rPr lang="ru-RU" altLang="ru-RU" dirty="0">
                <a:latin typeface="Montserrat SemiBold" panose="000007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Далее мы получали список смежности из таких пар вершин, у которых больше одно ребра.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Montserrat" panose="00000500000000000000" pitchFamily="2" charset="0"/>
              </a:rPr>
              <a:t>После мы выбирали только те пары вершин, между которыми было расстояние равное двум до момента </a:t>
            </a:r>
            <a:r>
              <a:rPr lang="en-US" altLang="ru-RU" sz="2400" dirty="0">
                <a:latin typeface="Montserrat" panose="00000500000000000000" pitchFamily="2" charset="0"/>
              </a:rPr>
              <a:t>s</a:t>
            </a:r>
            <a:endParaRPr lang="ru-RU" altLang="ru-RU" sz="2400" dirty="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400">
                <a:latin typeface="Montserrat" panose="00000500000000000000" pitchFamily="2" charset="0"/>
              </a:rPr>
              <a:t>И далее ограничивали количество таких ребер 10000</a:t>
            </a:r>
            <a:endParaRPr lang="ru-RU" altLang="ru-RU" sz="2400"/>
          </a:p>
          <a:p>
            <a:endParaRPr lang="ru-RU" altLang="ru-RU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Dataset </a:t>
            </a:r>
            <a:r>
              <a:rPr lang="en-US" altLang="en-US" dirty="0" err="1"/>
              <a:t>BA_bitA</a:t>
            </a:r>
            <a:r>
              <a:rPr lang="en-US" altLang="en-US" dirty="0"/>
              <a:t>,</a:t>
            </a:r>
            <a:r>
              <a:rPr lang="ru-RU" altLang="en-US" dirty="0"/>
              <a:t> </a:t>
            </a:r>
            <a:r>
              <a:rPr lang="en-US" altLang="en-US" dirty="0"/>
              <a:t>Type: Event</a:t>
            </a: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310717" y="1825625"/>
            <a:ext cx="5433135" cy="4732020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3783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14124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0.001974375888794159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3775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0.9978852762357917</a:t>
            </a: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10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6.0</a:t>
            </a:r>
          </a:p>
        </p:txBody>
      </p:sp>
      <p:sp>
        <p:nvSpPr>
          <p:cNvPr id="3" name="Замещающее содержимое 4">
            <a:extLst>
              <a:ext uri="{FF2B5EF4-FFF2-40B4-BE49-F238E27FC236}">
                <a16:creationId xmlns:a16="http://schemas.microsoft.com/office/drawing/2014/main" id="{4B73DC30-E6D4-73E8-EFD7-CBCDEDA7EBCE}"/>
              </a:ext>
            </a:extLst>
          </p:cNvPr>
          <p:cNvSpPr txBox="1">
            <a:spLocks/>
          </p:cNvSpPr>
          <p:nvPr/>
        </p:nvSpPr>
        <p:spPr>
          <a:xfrm>
            <a:off x="5993538" y="1825625"/>
            <a:ext cx="5169762" cy="4732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0.17700334353599706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-0.0745973731529848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  </a:t>
            </a:r>
          </a:p>
        </p:txBody>
      </p:sp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2382520"/>
            <a:ext cx="5530215" cy="38830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188085" y="1864360"/>
            <a:ext cx="73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static:</a:t>
            </a: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382520"/>
            <a:ext cx="5720715" cy="388302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7027545" y="1864360"/>
            <a:ext cx="1092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/>
              <a:t>temporal: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33EDB-6534-604D-2012-CC59927DFAA9}"/>
              </a:ext>
            </a:extLst>
          </p:cNvPr>
          <p:cNvSpPr txBox="1">
            <a:spLocks/>
          </p:cNvSpPr>
          <p:nvPr/>
        </p:nvSpPr>
        <p:spPr>
          <a:xfrm>
            <a:off x="800100" y="410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Dataset </a:t>
            </a:r>
            <a:r>
              <a:rPr lang="en-US" altLang="en-US" dirty="0" err="1"/>
              <a:t>BA_bitA</a:t>
            </a:r>
            <a:r>
              <a:rPr lang="en-US" altLang="en-US" dirty="0"/>
              <a:t>,</a:t>
            </a:r>
            <a:r>
              <a:rPr lang="ru-RU" altLang="en-US" dirty="0"/>
              <a:t> </a:t>
            </a:r>
            <a:r>
              <a:rPr lang="en-US" altLang="en-US" dirty="0"/>
              <a:t>Type: Event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Dataset </a:t>
            </a:r>
            <a:r>
              <a:rPr lang="en-US" altLang="en-US" dirty="0" err="1"/>
              <a:t>BO_bitOT</a:t>
            </a:r>
            <a:r>
              <a:rPr lang="en-US" altLang="en-US" dirty="0"/>
              <a:t>, Type: Event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30819" y="1825625"/>
            <a:ext cx="6178859" cy="4351338"/>
          </a:xfrm>
        </p:spPr>
        <p:txBody>
          <a:bodyPr>
            <a:noAutofit/>
          </a:bodyPr>
          <a:lstStyle/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вершин: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5881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ребер: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21492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Плотность: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0.001243020588612932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Кол-во слабых компонент: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4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Мощность максимальной слабой компоненты: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5875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Доля вершин в максимальной слабой компоненте: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0.9989797653460296</a:t>
            </a: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случайно выбранными вершинами:</a:t>
            </a:r>
            <a:endParaRPr lang="ru-RU" altLang="en-US" sz="1500" i="1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 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10.0</a:t>
            </a:r>
          </a:p>
        </p:txBody>
      </p:sp>
      <p:sp>
        <p:nvSpPr>
          <p:cNvPr id="4" name="Замещающее содержимое 2">
            <a:extLst>
              <a:ext uri="{FF2B5EF4-FFF2-40B4-BE49-F238E27FC236}">
                <a16:creationId xmlns:a16="http://schemas.microsoft.com/office/drawing/2014/main" id="{D3283AF1-877B-23FF-3DBF-AC238A7E682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17885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600" b="1" i="1" dirty="0">
                <a:latin typeface="Montserrat" panose="00000500000000000000" pitchFamily="2" charset="0"/>
                <a:cs typeface="Times New Roman" panose="02020603050405020304" charset="0"/>
              </a:rPr>
              <a:t>Подграф методом «снежный ком»:</a:t>
            </a:r>
            <a:endParaRPr lang="ru-RU" altLang="en-US" sz="1600" i="1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Радиус: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Диаметр: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5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90 </a:t>
            </a:r>
            <a:r>
              <a:rPr lang="ru-RU" altLang="en-US" sz="1500" b="1" dirty="0" err="1">
                <a:latin typeface="Montserrat" panose="00000500000000000000" pitchFamily="2" charset="0"/>
                <a:cs typeface="Times New Roman" panose="02020603050405020304" charset="0"/>
              </a:rPr>
              <a:t>процентиль</a:t>
            </a:r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3.0</a:t>
            </a:r>
            <a:endParaRPr lang="en-US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endParaRPr lang="ru-RU" altLang="en-US" sz="1500" dirty="0">
              <a:latin typeface="Montserrat" panose="00000500000000000000" pitchFamily="2" charset="0"/>
              <a:cs typeface="Times New Roman" panose="02020603050405020304" charset="0"/>
            </a:endParaRP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Средний кластерный коэффициент: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0.1776857752383111</a:t>
            </a:r>
          </a:p>
          <a:p>
            <a:r>
              <a:rPr lang="ru-RU" altLang="en-US" sz="1500" b="1" dirty="0">
                <a:latin typeface="Montserrat" panose="00000500000000000000" pitchFamily="2" charset="0"/>
                <a:cs typeface="Times New Roman" panose="02020603050405020304" charset="0"/>
              </a:rPr>
              <a:t>Коэффициент Пирсона: </a:t>
            </a:r>
            <a:r>
              <a:rPr lang="ru-RU" altLang="en-US" sz="1500" dirty="0">
                <a:latin typeface="Montserrat" panose="00000500000000000000" pitchFamily="2" charset="0"/>
                <a:cs typeface="Times New Roman" panose="02020603050405020304" charset="0"/>
              </a:rPr>
              <a:t>-0.11319750991886758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742</Words>
  <Application>Microsoft Office PowerPoint</Application>
  <PresentationFormat>Широкоэкранный</PresentationFormat>
  <Paragraphs>145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Calibri</vt:lpstr>
      <vt:lpstr>Calibri Light</vt:lpstr>
      <vt:lpstr>Montserrat</vt:lpstr>
      <vt:lpstr>Montserrat SemiBold</vt:lpstr>
      <vt:lpstr>Office Theme</vt:lpstr>
      <vt:lpstr>Проект по курсу “Теория графов и её приложения”</vt:lpstr>
      <vt:lpstr>Задачи проекта</vt:lpstr>
      <vt:lpstr>Особенности реализации:</vt:lpstr>
      <vt:lpstr>Особенности реализации:</vt:lpstr>
      <vt:lpstr>Особенности реализации:</vt:lpstr>
      <vt:lpstr>Особенности реализации:</vt:lpstr>
      <vt:lpstr>Dataset BA_bitA, Type: Event</vt:lpstr>
      <vt:lpstr>  </vt:lpstr>
      <vt:lpstr>Dataset BO_bitOT, Type: Event</vt:lpstr>
      <vt:lpstr>  </vt:lpstr>
      <vt:lpstr>Dataset RA_Rado, Type: Persistent</vt:lpstr>
      <vt:lpstr>  </vt:lpstr>
      <vt:lpstr>Dataset ma_SX-MO, Type: Persistent</vt:lpstr>
      <vt:lpstr> </vt:lpstr>
      <vt:lpstr>Dataset as_SX-AU, Type: Persistent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Кошелев Ярослав Владиславович</cp:lastModifiedBy>
  <cp:revision>4</cp:revision>
  <dcterms:created xsi:type="dcterms:W3CDTF">2023-05-26T11:16:17Z</dcterms:created>
  <dcterms:modified xsi:type="dcterms:W3CDTF">2023-05-26T20:15:42Z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F632FC6036A74CA68C074428613B1ED4</vt:lpwstr>
  </property>
</Properties>
</file>