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2"/>
    <p:sldId id="265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altLang="en-US"/>
              <a:t>Проект по курсу </a:t>
            </a:r>
            <a:r>
              <a:rPr lang="en-US" altLang="en-US"/>
              <a:t>“</a:t>
            </a:r>
            <a:r>
              <a:rPr lang="ru-RU" altLang="en-US"/>
              <a:t>Теория графов и её приложения</a:t>
            </a:r>
            <a:r>
              <a:rPr lang="en-US" altLang="en-US"/>
              <a:t>”</a:t>
            </a:r>
            <a:endParaRPr lang="en-US" alt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144510" y="5219065"/>
            <a:ext cx="4284980" cy="1826895"/>
          </a:xfrm>
        </p:spPr>
        <p:txBody>
          <a:bodyPr>
            <a:normAutofit/>
          </a:bodyPr>
          <a:lstStyle/>
          <a:p>
            <a:pPr algn="l">
              <a:lnSpc>
                <a:spcPct val="50000"/>
              </a:lnSpc>
            </a:pPr>
            <a:r>
              <a:rPr lang="ru-RU"/>
              <a:t>Выполнили</a:t>
            </a:r>
            <a:endParaRPr lang="ru-RU"/>
          </a:p>
          <a:p>
            <a:pPr algn="l">
              <a:lnSpc>
                <a:spcPct val="50000"/>
              </a:lnSpc>
            </a:pPr>
            <a:r>
              <a:rPr lang="ru-RU"/>
              <a:t>Ненахов Иван, 333гр</a:t>
            </a:r>
            <a:endParaRPr lang="ru-RU"/>
          </a:p>
          <a:p>
            <a:pPr algn="l">
              <a:lnSpc>
                <a:spcPct val="50000"/>
              </a:lnSpc>
            </a:pPr>
            <a:r>
              <a:rPr lang="ru-RU"/>
              <a:t>Кошелев Ярослав, 333гр</a:t>
            </a:r>
            <a:endParaRPr lang="ru-RU"/>
          </a:p>
          <a:p>
            <a:pPr algn="l">
              <a:lnSpc>
                <a:spcPct val="50000"/>
              </a:lnSpc>
            </a:pPr>
            <a:r>
              <a:rPr lang="ru-RU"/>
              <a:t>Лашков Андрей, 333гр</a:t>
            </a:r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 </a:t>
            </a:r>
            <a:endParaRPr lang="ru-RU" altLang="en-US"/>
          </a:p>
        </p:txBody>
      </p:sp>
      <p:sp>
        <p:nvSpPr>
          <p:cNvPr id="5" name="Замещающее содержимое 4"/>
          <p:cNvSpPr/>
          <p:nvPr>
            <p:ph sz="half" idx="1"/>
          </p:nvPr>
        </p:nvSpPr>
        <p:spPr/>
        <p:txBody>
          <a:bodyPr/>
          <a:p>
            <a:r>
              <a:rPr lang="ru-RU" altLang="en-US"/>
              <a:t>  </a:t>
            </a:r>
            <a:endParaRPr lang="ru-RU" altLang="en-US"/>
          </a:p>
        </p:txBody>
      </p:sp>
      <p:pic>
        <p:nvPicPr>
          <p:cNvPr id="6" name="Изображение 5" descr="KyYp-3p8oaY"/>
          <p:cNvPicPr>
            <a:picLocks noChangeAspect="1"/>
          </p:cNvPicPr>
          <p:nvPr/>
        </p:nvPicPr>
        <p:blipFill>
          <a:blip r:embed="rId1"/>
          <a:srcRect t="11337" r="6151" b="7391"/>
          <a:stretch>
            <a:fillRect/>
          </a:stretch>
        </p:blipFill>
        <p:spPr>
          <a:xfrm>
            <a:off x="172720" y="2144395"/>
            <a:ext cx="5885180" cy="4386580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880745" y="1825625"/>
            <a:ext cx="675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static</a:t>
            </a:r>
            <a:endParaRPr lang="en-US" altLang="en-US"/>
          </a:p>
        </p:txBody>
      </p:sp>
      <p:pic>
        <p:nvPicPr>
          <p:cNvPr id="102" name="Замещающее содержимое 101"/>
          <p:cNvPicPr/>
          <p:nvPr>
            <p:ph sz="half" idx="2"/>
          </p:nvPr>
        </p:nvPicPr>
        <p:blipFill>
          <a:blip r:embed="rId2"/>
          <a:srcRect l="-368" t="12330" r="7034" b="7048"/>
          <a:stretch>
            <a:fillRect/>
          </a:stretch>
        </p:blipFill>
        <p:spPr>
          <a:xfrm>
            <a:off x="6162675" y="2144395"/>
            <a:ext cx="5838190" cy="44551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Текстовое поле 7"/>
          <p:cNvSpPr txBox="1"/>
          <p:nvPr/>
        </p:nvSpPr>
        <p:spPr>
          <a:xfrm>
            <a:off x="6871335" y="1825625"/>
            <a:ext cx="1031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ru-RU"/>
              <a:t>temporal</a:t>
            </a:r>
            <a:endParaRPr lang="en-US" alt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Задачи проекта</a:t>
            </a:r>
            <a:endParaRPr lang="en-US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/>
              <a:t>Вычислить свойства временного графа</a:t>
            </a:r>
            <a:endParaRPr lang="ru-RU" altLang="ru-RU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/>
              <a:t>Вычислить статические и динамические топологические признаки</a:t>
            </a:r>
            <a:endParaRPr lang="ru-RU" altLang="ru-RU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/>
              <a:t>Обучить модель для предсказания появление ребра в графе</a:t>
            </a:r>
            <a:endParaRPr lang="ru-RU" alt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Dataset BA_bitA</a:t>
            </a:r>
            <a:endParaRPr lang="en-US" altLang="en-US"/>
          </a:p>
        </p:txBody>
      </p:sp>
      <p:sp>
        <p:nvSpPr>
          <p:cNvPr id="5" name="Замещающее содержимое 4"/>
          <p:cNvSpPr/>
          <p:nvPr>
            <p:ph idx="1"/>
          </p:nvPr>
        </p:nvSpPr>
        <p:spPr>
          <a:xfrm>
            <a:off x="647700" y="1825625"/>
            <a:ext cx="11304905" cy="4732020"/>
          </a:xfrm>
        </p:spPr>
        <p:txBody>
          <a:bodyPr>
            <a:noAutofit/>
          </a:bodyPr>
          <a:p>
            <a:r>
              <a:rPr lang="ru-RU" altLang="en-US" sz="1500">
                <a:latin typeface="Times New Roman" panose="02020603050405020304" charset="0"/>
                <a:cs typeface="Times New Roman" panose="02020603050405020304" charset="0"/>
              </a:rPr>
              <a:t>Кол-во вершин: 3783</a:t>
            </a:r>
            <a:endParaRPr lang="ru-RU" alt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1500">
                <a:latin typeface="Times New Roman" panose="02020603050405020304" charset="0"/>
                <a:cs typeface="Times New Roman" panose="02020603050405020304" charset="0"/>
              </a:rPr>
              <a:t>Кол-во ребер: 14124</a:t>
            </a:r>
            <a:endParaRPr lang="ru-RU" alt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1500">
                <a:latin typeface="Times New Roman" panose="02020603050405020304" charset="0"/>
                <a:cs typeface="Times New Roman" panose="02020603050405020304" charset="0"/>
              </a:rPr>
              <a:t>Плотность: 0.001974375888794159</a:t>
            </a:r>
            <a:endParaRPr lang="ru-RU" alt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1500">
                <a:latin typeface="Times New Roman" panose="02020603050405020304" charset="0"/>
                <a:cs typeface="Times New Roman" panose="02020603050405020304" charset="0"/>
              </a:rPr>
              <a:t>Кол-во слабых компонент: 5</a:t>
            </a:r>
            <a:endParaRPr lang="ru-RU" alt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1500">
                <a:latin typeface="Times New Roman" panose="02020603050405020304" charset="0"/>
                <a:cs typeface="Times New Roman" panose="02020603050405020304" charset="0"/>
              </a:rPr>
              <a:t>Мощность максимальной слабой компоненты: 3775</a:t>
            </a:r>
            <a:endParaRPr lang="ru-RU" alt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1500">
                <a:latin typeface="Times New Roman" panose="02020603050405020304" charset="0"/>
                <a:cs typeface="Times New Roman" panose="02020603050405020304" charset="0"/>
              </a:rPr>
              <a:t>Доля вершин в максимальной слабой компоненте: 0.9978852762357917</a:t>
            </a:r>
            <a:endParaRPr lang="ru-RU" alt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1500">
                <a:latin typeface="Times New Roman" panose="02020603050405020304" charset="0"/>
                <a:cs typeface="Times New Roman" panose="02020603050405020304" charset="0"/>
              </a:rPr>
              <a:t>Радиус: 0</a:t>
            </a:r>
            <a:endParaRPr lang="ru-RU" alt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1500">
                <a:latin typeface="Times New Roman" panose="02020603050405020304" charset="0"/>
                <a:cs typeface="Times New Roman" panose="02020603050405020304" charset="0"/>
              </a:rPr>
              <a:t>Диаметр: 10</a:t>
            </a:r>
            <a:endParaRPr lang="ru-RU" alt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1500">
                <a:latin typeface="Times New Roman" panose="02020603050405020304" charset="0"/>
                <a:cs typeface="Times New Roman" panose="02020603050405020304" charset="0"/>
              </a:rPr>
              <a:t>90 процентиль: 6.0</a:t>
            </a:r>
            <a:endParaRPr lang="ru-RU" alt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1500">
                <a:latin typeface="Times New Roman" panose="02020603050405020304" charset="0"/>
                <a:cs typeface="Times New Roman" panose="02020603050405020304" charset="0"/>
              </a:rPr>
              <a:t>Радиус: 3</a:t>
            </a:r>
            <a:endParaRPr lang="ru-RU" alt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1500">
                <a:latin typeface="Times New Roman" panose="02020603050405020304" charset="0"/>
                <a:cs typeface="Times New Roman" panose="02020603050405020304" charset="0"/>
              </a:rPr>
              <a:t>Диаметр: 5</a:t>
            </a:r>
            <a:endParaRPr lang="ru-RU" alt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1500">
                <a:latin typeface="Times New Roman" panose="02020603050405020304" charset="0"/>
                <a:cs typeface="Times New Roman" panose="02020603050405020304" charset="0"/>
              </a:rPr>
              <a:t>90 процентиль: 3.0</a:t>
            </a:r>
            <a:endParaRPr lang="ru-RU" alt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1500">
                <a:latin typeface="Times New Roman" panose="02020603050405020304" charset="0"/>
                <a:cs typeface="Times New Roman" panose="02020603050405020304" charset="0"/>
              </a:rPr>
              <a:t>Средний кластерный коэффициент: 0.17700334353599706</a:t>
            </a:r>
            <a:endParaRPr lang="ru-RU" alt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1500">
                <a:latin typeface="Times New Roman" panose="02020603050405020304" charset="0"/>
                <a:cs typeface="Times New Roman" panose="02020603050405020304" charset="0"/>
              </a:rPr>
              <a:t>Коэффициент Пирсона: -0.0745973731529848</a:t>
            </a:r>
            <a:endParaRPr lang="ru-RU" altLang="en-US" sz="15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  </a:t>
            </a:r>
            <a:endParaRPr lang="en-US" altLang="ru-RU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2440" y="2382520"/>
            <a:ext cx="5530215" cy="3883025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1188085" y="1864360"/>
            <a:ext cx="736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ru-RU"/>
              <a:t>static:</a:t>
            </a:r>
            <a:endParaRPr lang="en-US" altLang="ru-RU"/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900" y="2382520"/>
            <a:ext cx="5720715" cy="3883025"/>
          </a:xfrm>
          <a:prstGeom prst="rect">
            <a:avLst/>
          </a:prstGeom>
        </p:spPr>
      </p:pic>
      <p:sp>
        <p:nvSpPr>
          <p:cNvPr id="8" name="Текстовое поле 7"/>
          <p:cNvSpPr txBox="1"/>
          <p:nvPr/>
        </p:nvSpPr>
        <p:spPr>
          <a:xfrm>
            <a:off x="7027545" y="1864360"/>
            <a:ext cx="1092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ru-RU"/>
              <a:t>temporal:</a:t>
            </a:r>
            <a:endParaRPr lang="en-US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Dataset BO_bitOT</a:t>
            </a:r>
            <a:endParaRPr lang="en-US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ru-RU" altLang="en-US" sz="1500">
                <a:latin typeface="Times New Roman" panose="02020603050405020304" charset="0"/>
                <a:cs typeface="Times New Roman" panose="02020603050405020304" charset="0"/>
              </a:rPr>
              <a:t>Кол-во вершин: 5881</a:t>
            </a:r>
            <a:endParaRPr lang="ru-RU" alt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1500">
                <a:latin typeface="Times New Roman" panose="02020603050405020304" charset="0"/>
                <a:cs typeface="Times New Roman" panose="02020603050405020304" charset="0"/>
              </a:rPr>
              <a:t>Кол-во ребер: 21492</a:t>
            </a:r>
            <a:endParaRPr lang="ru-RU" alt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1500">
                <a:latin typeface="Times New Roman" panose="02020603050405020304" charset="0"/>
                <a:cs typeface="Times New Roman" panose="02020603050405020304" charset="0"/>
              </a:rPr>
              <a:t>Плотность: 0.001243020588612932</a:t>
            </a:r>
            <a:endParaRPr lang="ru-RU" alt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1500">
                <a:latin typeface="Times New Roman" panose="02020603050405020304" charset="0"/>
                <a:cs typeface="Times New Roman" panose="02020603050405020304" charset="0"/>
              </a:rPr>
              <a:t>Кол-во слабых компонент: 4</a:t>
            </a:r>
            <a:endParaRPr lang="ru-RU" alt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1500">
                <a:latin typeface="Times New Roman" panose="02020603050405020304" charset="0"/>
                <a:cs typeface="Times New Roman" panose="02020603050405020304" charset="0"/>
              </a:rPr>
              <a:t>Мощность максимальной слабой компоненты: 5875</a:t>
            </a:r>
            <a:endParaRPr lang="ru-RU" alt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1500">
                <a:latin typeface="Times New Roman" panose="02020603050405020304" charset="0"/>
                <a:cs typeface="Times New Roman" panose="02020603050405020304" charset="0"/>
              </a:rPr>
              <a:t>Доля вершин в максимальной слабой компоненте: 0.9989797653460296</a:t>
            </a:r>
            <a:endParaRPr lang="ru-RU" alt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1500">
                <a:latin typeface="Times New Roman" panose="02020603050405020304" charset="0"/>
                <a:cs typeface="Times New Roman" panose="02020603050405020304" charset="0"/>
              </a:rPr>
              <a:t>Радиус: 0</a:t>
            </a:r>
            <a:endParaRPr lang="ru-RU" alt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1500">
                <a:latin typeface="Times New Roman" panose="02020603050405020304" charset="0"/>
                <a:cs typeface="Times New Roman" panose="02020603050405020304" charset="0"/>
              </a:rPr>
              <a:t>Диаметр: 10</a:t>
            </a:r>
            <a:endParaRPr lang="ru-RU" alt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1500">
                <a:latin typeface="Times New Roman" panose="02020603050405020304" charset="0"/>
                <a:cs typeface="Times New Roman" panose="02020603050405020304" charset="0"/>
              </a:rPr>
              <a:t>90 процентиль: 6.0</a:t>
            </a:r>
            <a:endParaRPr lang="ru-RU" alt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1500">
                <a:latin typeface="Times New Roman" panose="02020603050405020304" charset="0"/>
                <a:cs typeface="Times New Roman" panose="02020603050405020304" charset="0"/>
              </a:rPr>
              <a:t>Радиус: 2</a:t>
            </a:r>
            <a:endParaRPr lang="ru-RU" alt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1500">
                <a:latin typeface="Times New Roman" panose="02020603050405020304" charset="0"/>
                <a:cs typeface="Times New Roman" panose="02020603050405020304" charset="0"/>
              </a:rPr>
              <a:t>Диаметр: 4</a:t>
            </a:r>
            <a:endParaRPr lang="ru-RU" alt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1500">
                <a:latin typeface="Times New Roman" panose="02020603050405020304" charset="0"/>
                <a:cs typeface="Times New Roman" panose="02020603050405020304" charset="0"/>
              </a:rPr>
              <a:t>90 процентиль: 3.0</a:t>
            </a:r>
            <a:endParaRPr lang="ru-RU" alt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1500">
                <a:latin typeface="Times New Roman" panose="02020603050405020304" charset="0"/>
                <a:cs typeface="Times New Roman" panose="02020603050405020304" charset="0"/>
              </a:rPr>
              <a:t>Средний кластерный коэффициент: 0.1776857752383111</a:t>
            </a:r>
            <a:endParaRPr lang="ru-RU" alt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1500">
                <a:latin typeface="Times New Roman" panose="02020603050405020304" charset="0"/>
                <a:cs typeface="Times New Roman" panose="02020603050405020304" charset="0"/>
              </a:rPr>
              <a:t>Коэффициент Пирсона: -0.11319750991886758</a:t>
            </a:r>
            <a:endParaRPr lang="ru-RU" altLang="en-US" sz="15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  </a:t>
            </a:r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265" y="2476500"/>
            <a:ext cx="5822315" cy="3952240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1072515" y="2108200"/>
            <a:ext cx="675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ru-RU"/>
              <a:t>static</a:t>
            </a:r>
            <a:endParaRPr lang="en-US" altLang="ru-RU"/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815" y="2476500"/>
            <a:ext cx="5823585" cy="3952875"/>
          </a:xfrm>
          <a:prstGeom prst="rect">
            <a:avLst/>
          </a:prstGeom>
        </p:spPr>
      </p:pic>
      <p:sp>
        <p:nvSpPr>
          <p:cNvPr id="8" name="Текстовое поле 7"/>
          <p:cNvSpPr txBox="1"/>
          <p:nvPr/>
        </p:nvSpPr>
        <p:spPr>
          <a:xfrm>
            <a:off x="7120255" y="2108200"/>
            <a:ext cx="1031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ru-RU"/>
              <a:t>temporal</a:t>
            </a:r>
            <a:endParaRPr lang="en-US" alt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Dataset as_SX-AU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ru-RU" altLang="en-US" sz="1500">
                <a:latin typeface="Times New Roman" panose="02020603050405020304" charset="0"/>
                <a:cs typeface="Times New Roman" panose="02020603050405020304" charset="0"/>
              </a:rPr>
              <a:t>Кол-во вершин: 159316</a:t>
            </a:r>
            <a:endParaRPr lang="ru-RU" alt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1500">
                <a:latin typeface="Times New Roman" panose="02020603050405020304" charset="0"/>
                <a:cs typeface="Times New Roman" panose="02020603050405020304" charset="0"/>
              </a:rPr>
              <a:t>Кол-во ребер: 508003</a:t>
            </a:r>
            <a:endParaRPr lang="ru-RU" alt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1500">
                <a:latin typeface="Times New Roman" panose="02020603050405020304" charset="0"/>
                <a:cs typeface="Times New Roman" panose="02020603050405020304" charset="0"/>
              </a:rPr>
              <a:t>Плотность: 4.002900167254097e-05</a:t>
            </a:r>
            <a:endParaRPr lang="ru-RU" alt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1500">
                <a:latin typeface="Times New Roman" panose="02020603050405020304" charset="0"/>
                <a:cs typeface="Times New Roman" panose="02020603050405020304" charset="0"/>
              </a:rPr>
              <a:t>Кол-во слабых компонент: 4250</a:t>
            </a:r>
            <a:endParaRPr lang="ru-RU" alt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1500">
                <a:latin typeface="Times New Roman" panose="02020603050405020304" charset="0"/>
                <a:cs typeface="Times New Roman" panose="02020603050405020304" charset="0"/>
              </a:rPr>
              <a:t>Мощность максимальной слабой компоненты: 152599</a:t>
            </a:r>
            <a:endParaRPr lang="ru-RU" alt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1500">
                <a:latin typeface="Times New Roman" panose="02020603050405020304" charset="0"/>
                <a:cs typeface="Times New Roman" panose="02020603050405020304" charset="0"/>
              </a:rPr>
              <a:t>Доля вершин в максимальной слабой компоненте: 0.9578385096286626</a:t>
            </a:r>
            <a:endParaRPr lang="ru-RU" alt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1500">
                <a:latin typeface="Times New Roman" panose="02020603050405020304" charset="0"/>
                <a:cs typeface="Times New Roman" panose="02020603050405020304" charset="0"/>
              </a:rPr>
              <a:t>Радиус: 0</a:t>
            </a:r>
            <a:endParaRPr lang="ru-RU" alt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1500">
                <a:latin typeface="Times New Roman" panose="02020603050405020304" charset="0"/>
                <a:cs typeface="Times New Roman" panose="02020603050405020304" charset="0"/>
              </a:rPr>
              <a:t>Диаметр: 2</a:t>
            </a:r>
            <a:endParaRPr lang="ru-RU" alt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1500">
                <a:latin typeface="Times New Roman" panose="02020603050405020304" charset="0"/>
                <a:cs typeface="Times New Roman" panose="02020603050405020304" charset="0"/>
              </a:rPr>
              <a:t>90 процентиль: 2.0</a:t>
            </a:r>
            <a:endParaRPr lang="ru-RU" alt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1500">
                <a:latin typeface="Times New Roman" panose="02020603050405020304" charset="0"/>
                <a:cs typeface="Times New Roman" panose="02020603050405020304" charset="0"/>
              </a:rPr>
              <a:t>Радиус: 1</a:t>
            </a:r>
            <a:endParaRPr lang="ru-RU" alt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1500">
                <a:latin typeface="Times New Roman" panose="02020603050405020304" charset="0"/>
                <a:cs typeface="Times New Roman" panose="02020603050405020304" charset="0"/>
              </a:rPr>
              <a:t>Диаметр: 3</a:t>
            </a:r>
            <a:endParaRPr lang="ru-RU" alt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1500">
                <a:latin typeface="Times New Roman" panose="02020603050405020304" charset="0"/>
                <a:cs typeface="Times New Roman" panose="02020603050405020304" charset="0"/>
              </a:rPr>
              <a:t>90 процентиль: 3.0</a:t>
            </a:r>
            <a:endParaRPr lang="ru-RU" alt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1500">
                <a:latin typeface="Times New Roman" panose="02020603050405020304" charset="0"/>
                <a:cs typeface="Times New Roman" panose="02020603050405020304" charset="0"/>
              </a:rPr>
              <a:t>Коэффициент Пирсона: -0.07320811445977844</a:t>
            </a:r>
            <a:endParaRPr lang="ru-RU" altLang="en-US" sz="15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  </a:t>
            </a:r>
            <a:endParaRPr lang="en-US" altLang="ru-RU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956945" y="2044700"/>
            <a:ext cx="675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ru-RU"/>
              <a:t>static</a:t>
            </a:r>
            <a:endParaRPr lang="en-US" altLang="ru-RU"/>
          </a:p>
        </p:txBody>
      </p:sp>
      <p:pic>
        <p:nvPicPr>
          <p:cNvPr id="100" name="Изображение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Текстовое поле 5"/>
          <p:cNvSpPr txBox="1"/>
          <p:nvPr/>
        </p:nvSpPr>
        <p:spPr>
          <a:xfrm>
            <a:off x="6804660" y="2044700"/>
            <a:ext cx="1031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ru-RU"/>
              <a:t>temporal</a:t>
            </a:r>
            <a:endParaRPr lang="en-US" altLang="ru-RU"/>
          </a:p>
        </p:txBody>
      </p:sp>
      <p:pic>
        <p:nvPicPr>
          <p:cNvPr id="3" name="Замещающее содержимое 2"/>
          <p:cNvPicPr/>
          <p:nvPr>
            <p:ph sz="half" idx="2"/>
          </p:nvPr>
        </p:nvPicPr>
        <p:blipFill>
          <a:blip r:embed="rId2"/>
          <a:srcRect l="2218" t="11455" r="5735" b="6829"/>
          <a:stretch>
            <a:fillRect/>
          </a:stretch>
        </p:blipFill>
        <p:spPr>
          <a:xfrm>
            <a:off x="398780" y="2413000"/>
            <a:ext cx="5429885" cy="4105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Замещающее содержимое 6"/>
          <p:cNvSpPr/>
          <p:nvPr>
            <p:ph sz="half" idx="1"/>
          </p:nvPr>
        </p:nvSpPr>
        <p:spPr/>
        <p:txBody>
          <a:bodyPr/>
          <a:p>
            <a:r>
              <a:rPr lang="en-US" altLang="ru-RU"/>
              <a:t> </a:t>
            </a:r>
            <a:endParaRPr lang="en-US" altLang="ru-RU"/>
          </a:p>
        </p:txBody>
      </p:sp>
      <p:pic>
        <p:nvPicPr>
          <p:cNvPr id="8" name="Изображение 7"/>
          <p:cNvPicPr/>
          <p:nvPr/>
        </p:nvPicPr>
        <p:blipFill>
          <a:blip r:embed="rId3"/>
          <a:srcRect l="2524" t="12812" r="6348" b="7119"/>
          <a:stretch>
            <a:fillRect/>
          </a:stretch>
        </p:blipFill>
        <p:spPr>
          <a:xfrm>
            <a:off x="6192520" y="2413000"/>
            <a:ext cx="5612130" cy="40119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Dataset ma_SX-MO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ru-RU" altLang="en-US" sz="1500">
                <a:latin typeface="Times New Roman" panose="02020603050405020304" charset="0"/>
                <a:cs typeface="Times New Roman" panose="02020603050405020304" charset="0"/>
              </a:rPr>
              <a:t>Кол-во вершин: 24818</a:t>
            </a:r>
            <a:endParaRPr lang="ru-RU" alt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1500">
                <a:latin typeface="Times New Roman" panose="02020603050405020304" charset="0"/>
                <a:cs typeface="Times New Roman" panose="02020603050405020304" charset="0"/>
              </a:rPr>
              <a:t>Кол-во ребер: 199973</a:t>
            </a:r>
            <a:endParaRPr lang="ru-RU" alt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1500">
                <a:latin typeface="Times New Roman" panose="02020603050405020304" charset="0"/>
                <a:cs typeface="Times New Roman" panose="02020603050405020304" charset="0"/>
              </a:rPr>
              <a:t>Плотность: 0.0006493073191026409</a:t>
            </a:r>
            <a:endParaRPr lang="ru-RU" alt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1500">
                <a:latin typeface="Times New Roman" panose="02020603050405020304" charset="0"/>
                <a:cs typeface="Times New Roman" panose="02020603050405020304" charset="0"/>
              </a:rPr>
              <a:t>Кол-во слабых компонент: 104</a:t>
            </a:r>
            <a:endParaRPr lang="ru-RU" alt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1500">
                <a:latin typeface="Times New Roman" panose="02020603050405020304" charset="0"/>
                <a:cs typeface="Times New Roman" panose="02020603050405020304" charset="0"/>
              </a:rPr>
              <a:t>Мощность максимальной слабой компоненты: 24668</a:t>
            </a:r>
            <a:endParaRPr lang="ru-RU" alt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1500">
                <a:latin typeface="Times New Roman" panose="02020603050405020304" charset="0"/>
                <a:cs typeface="Times New Roman" panose="02020603050405020304" charset="0"/>
              </a:rPr>
              <a:t>Доля вершин в максимальной слабой компоненте: 0.9939559996776534</a:t>
            </a:r>
            <a:endParaRPr lang="ru-RU" alt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1500">
                <a:latin typeface="Times New Roman" panose="02020603050405020304" charset="0"/>
                <a:cs typeface="Times New Roman" panose="02020603050405020304" charset="0"/>
              </a:rPr>
              <a:t>Радиус: 0</a:t>
            </a:r>
            <a:endParaRPr lang="ru-RU" alt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1500">
                <a:latin typeface="Times New Roman" panose="02020603050405020304" charset="0"/>
                <a:cs typeface="Times New Roman" panose="02020603050405020304" charset="0"/>
              </a:rPr>
              <a:t>Диаметр: 5</a:t>
            </a:r>
            <a:endParaRPr lang="ru-RU" alt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1500">
                <a:latin typeface="Times New Roman" panose="02020603050405020304" charset="0"/>
                <a:cs typeface="Times New Roman" panose="02020603050405020304" charset="0"/>
              </a:rPr>
              <a:t>90 процентиль: 4.0</a:t>
            </a:r>
            <a:endParaRPr lang="ru-RU" alt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1500">
                <a:latin typeface="Times New Roman" panose="02020603050405020304" charset="0"/>
                <a:cs typeface="Times New Roman" panose="02020603050405020304" charset="0"/>
              </a:rPr>
              <a:t>Радиус: 2</a:t>
            </a:r>
            <a:endParaRPr lang="ru-RU" alt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1500">
                <a:latin typeface="Times New Roman" panose="02020603050405020304" charset="0"/>
                <a:cs typeface="Times New Roman" panose="02020603050405020304" charset="0"/>
              </a:rPr>
              <a:t>Диаметр: 4</a:t>
            </a:r>
            <a:endParaRPr lang="ru-RU" alt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1500">
                <a:latin typeface="Times New Roman" panose="02020603050405020304" charset="0"/>
                <a:cs typeface="Times New Roman" panose="02020603050405020304" charset="0"/>
              </a:rPr>
              <a:t>90 процентиль: 2.0</a:t>
            </a:r>
            <a:endParaRPr lang="ru-RU" alt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1500">
                <a:latin typeface="Times New Roman" panose="02020603050405020304" charset="0"/>
                <a:cs typeface="Times New Roman" panose="02020603050405020304" charset="0"/>
              </a:rPr>
              <a:t>Средний кластерный коэффициент: 1.0006050467764576</a:t>
            </a:r>
            <a:endParaRPr lang="ru-RU" alt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1500">
                <a:latin typeface="Times New Roman" panose="02020603050405020304" charset="0"/>
                <a:cs typeface="Times New Roman" panose="02020603050405020304" charset="0"/>
              </a:rPr>
              <a:t>Коэффициент Пирсона: -0.0761383277047745</a:t>
            </a:r>
            <a:endParaRPr lang="ru-RU" altLang="en-US" sz="15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1854</Words>
  <Application>WPS Presentation</Application>
  <PresentationFormat>宽屏</PresentationFormat>
  <Paragraphs>108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Times New Roman</vt:lpstr>
      <vt:lpstr>Microsoft YaHei</vt:lpstr>
      <vt:lpstr>Arial Unicode MS</vt:lpstr>
      <vt:lpstr>Calibri</vt:lpstr>
      <vt:lpstr>Office Theme</vt:lpstr>
      <vt:lpstr>Проект по курсу “Теория графов и её приложения”</vt:lpstr>
      <vt:lpstr>Задачи проекта</vt:lpstr>
      <vt:lpstr>Dataset BA_bitA</vt:lpstr>
      <vt:lpstr>  </vt:lpstr>
      <vt:lpstr>Dataset BO_bitOT</vt:lpstr>
      <vt:lpstr>  </vt:lpstr>
      <vt:lpstr>Dataset RA_Rado</vt:lpstr>
      <vt:lpstr>  </vt:lpstr>
      <vt:lpstr>Dataset as_SX-AU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vanes</cp:lastModifiedBy>
  <cp:revision>3</cp:revision>
  <dcterms:created xsi:type="dcterms:W3CDTF">2023-05-26T11:16:00Z</dcterms:created>
  <dcterms:modified xsi:type="dcterms:W3CDTF">2023-05-26T15:35:01Z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1049-11.2.0.11537</vt:lpwstr>
  </property>
  <property fmtid="{D5CDD505-2E9C-101B-9397-08002B2CF9AE}" pid="3" name="ICV">
    <vt:lpwstr>F632FC6036A74CA68C074428613B1ED4</vt:lpwstr>
  </property>
</Properties>
</file>