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76" r:id="rId3"/>
    <p:sldId id="260" r:id="rId4"/>
    <p:sldId id="278" r:id="rId5"/>
    <p:sldId id="288" r:id="rId6"/>
    <p:sldId id="282" r:id="rId7"/>
    <p:sldId id="283" r:id="rId8"/>
    <p:sldId id="284" r:id="rId9"/>
    <p:sldId id="280" r:id="rId10"/>
    <p:sldId id="285" r:id="rId11"/>
    <p:sldId id="277" r:id="rId12"/>
    <p:sldId id="287" r:id="rId13"/>
    <p:sldId id="286" r:id="rId14"/>
    <p:sldId id="262" r:id="rId15"/>
    <p:sldId id="264" r:id="rId16"/>
    <p:sldId id="263" r:id="rId17"/>
    <p:sldId id="281" r:id="rId18"/>
    <p:sldId id="289" r:id="rId19"/>
    <p:sldId id="291" r:id="rId20"/>
    <p:sldId id="266" r:id="rId21"/>
    <p:sldId id="292" r:id="rId22"/>
    <p:sldId id="267" r:id="rId23"/>
    <p:sldId id="293" r:id="rId24"/>
    <p:sldId id="270" r:id="rId25"/>
    <p:sldId id="295" r:id="rId26"/>
    <p:sldId id="296" r:id="rId27"/>
    <p:sldId id="269" r:id="rId28"/>
    <p:sldId id="294" r:id="rId29"/>
    <p:sldId id="271" r:id="rId30"/>
    <p:sldId id="272" r:id="rId31"/>
    <p:sldId id="273" r:id="rId32"/>
    <p:sldId id="274" r:id="rId33"/>
    <p:sldId id="27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7209" initials="T" lastIdx="1" clrIdx="0">
    <p:extLst>
      <p:ext uri="{19B8F6BF-5375-455C-9EA6-DF929625EA0E}">
        <p15:presenceInfo xmlns:p15="http://schemas.microsoft.com/office/powerpoint/2012/main" userId="S::T117209@it.tencent.com::f8e0bd1c-bcc5-455f-96db-095e8e1304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E3E22E"/>
    <a:srgbClr val="EEF2FA"/>
    <a:srgbClr val="319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7" autoAdjust="0"/>
    <p:restoredTop sz="75849" autoAdjust="0"/>
  </p:normalViewPr>
  <p:slideViewPr>
    <p:cSldViewPr snapToGrid="0">
      <p:cViewPr varScale="1">
        <p:scale>
          <a:sx n="85" d="100"/>
          <a:sy n="85" d="100"/>
        </p:scale>
        <p:origin x="720" y="78"/>
      </p:cViewPr>
      <p:guideLst>
        <p:guide orient="horz" pos="2160"/>
        <p:guide pos="3840"/>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传统的物理求解方法，都是基于力来求解的，一般流程如下：</a:t>
            </a:r>
            <a:endParaRPr lang="en-US" altLang="zh-CN" dirty="0"/>
          </a:p>
          <a:p>
            <a:r>
              <a:rPr lang="en-US" altLang="zh-CN" dirty="0"/>
              <a:t>1</a:t>
            </a:r>
            <a:r>
              <a:rPr lang="zh-CN" altLang="en-US" dirty="0"/>
              <a:t>、计算内力，如流体的粘滞力（</a:t>
            </a:r>
            <a:r>
              <a:rPr lang="en-US" altLang="zh-CN" dirty="0"/>
              <a:t>Viscosity</a:t>
            </a:r>
            <a:r>
              <a:rPr lang="zh-CN" altLang="en-US" dirty="0"/>
              <a:t>）、压力（</a:t>
            </a:r>
            <a:r>
              <a:rPr lang="en-US" altLang="zh-CN" dirty="0"/>
              <a:t>Pressure</a:t>
            </a:r>
            <a:r>
              <a:rPr lang="zh-CN" altLang="en-US" dirty="0"/>
              <a:t>）</a:t>
            </a:r>
            <a:r>
              <a:rPr lang="en-US" altLang="zh-CN" dirty="0"/>
              <a:t> </a:t>
            </a:r>
            <a:r>
              <a:rPr lang="zh-CN" altLang="en-US" dirty="0"/>
              <a:t>等</a:t>
            </a:r>
            <a:endParaRPr lang="en-US" altLang="zh-CN" dirty="0"/>
          </a:p>
          <a:p>
            <a:r>
              <a:rPr lang="en-US" altLang="zh-CN" dirty="0"/>
              <a:t>2</a:t>
            </a:r>
            <a:r>
              <a:rPr lang="zh-CN" altLang="en-US" dirty="0"/>
              <a:t>、计算外力，如重力（</a:t>
            </a:r>
            <a:r>
              <a:rPr lang="en-US" altLang="zh-CN" dirty="0"/>
              <a:t>Gravity</a:t>
            </a:r>
            <a:r>
              <a:rPr lang="zh-CN" altLang="en-US" dirty="0"/>
              <a:t>）、碰撞力（</a:t>
            </a:r>
            <a:r>
              <a:rPr lang="en-US" altLang="zh-CN" dirty="0"/>
              <a:t>Collision</a:t>
            </a:r>
            <a:r>
              <a:rPr lang="zh-CN" altLang="en-US" dirty="0"/>
              <a:t>）、风力（</a:t>
            </a:r>
            <a:r>
              <a:rPr lang="en-US" altLang="zh-CN" dirty="0"/>
              <a:t>Wind</a:t>
            </a:r>
            <a:r>
              <a:rPr lang="zh-CN" altLang="en-US" dirty="0"/>
              <a:t>）等</a:t>
            </a:r>
            <a:endParaRPr lang="en-US" altLang="zh-CN" dirty="0"/>
          </a:p>
          <a:p>
            <a:r>
              <a:rPr lang="en-US" altLang="zh-CN" dirty="0"/>
              <a:t>3</a:t>
            </a:r>
            <a:r>
              <a:rPr lang="zh-CN" altLang="en-US" dirty="0"/>
              <a:t>、把内力和外力一起，根据牛顿第二定律 </a:t>
            </a:r>
            <a:r>
              <a:rPr lang="en-US" altLang="zh-CN" dirty="0"/>
              <a:t>F=ma</a:t>
            </a:r>
            <a:r>
              <a:rPr lang="zh-CN" altLang="en-US" dirty="0"/>
              <a:t>，求出加速度 </a:t>
            </a:r>
            <a:endParaRPr lang="en-US" altLang="zh-CN" dirty="0"/>
          </a:p>
          <a:p>
            <a:r>
              <a:rPr lang="en-US" altLang="zh-CN" dirty="0"/>
              <a:t>4</a:t>
            </a:r>
            <a:r>
              <a:rPr lang="zh-CN" altLang="en-US" dirty="0"/>
              <a:t>、通过数值计算方法，计算速度 </a:t>
            </a:r>
            <a:r>
              <a:rPr lang="en-US" altLang="zh-CN" dirty="0"/>
              <a:t>v=at</a:t>
            </a:r>
          </a:p>
          <a:p>
            <a:r>
              <a:rPr lang="en-US" altLang="zh-CN" dirty="0"/>
              <a:t>5</a:t>
            </a:r>
            <a:r>
              <a:rPr lang="zh-CN" altLang="en-US" dirty="0"/>
              <a:t>、通过数值计算方法，计算位置 </a:t>
            </a:r>
            <a:r>
              <a:rPr lang="en-US" altLang="zh-CN" dirty="0"/>
              <a:t>x* = x + vt</a:t>
            </a:r>
          </a:p>
          <a:p>
            <a:r>
              <a:rPr lang="zh-CN" altLang="en-US" dirty="0"/>
              <a:t>虽然基于上述的计算很符合物理规则，毕竟我们是做计算机工程的，这种方法在计算机，特别游戏工程中是否适用呢？我们接下来就看下是否适用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331266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这图上在检测到碰撞之后，需要计算穿透导致的碰撞力，即使两个发生互相穿透的物体分开的力，然后根据该力求解出速度和位置信息。</a:t>
            </a:r>
            <a:endParaRPr lang="en-US" altLang="zh-CN" dirty="0"/>
          </a:p>
          <a:p>
            <a:r>
              <a:rPr lang="zh-CN" altLang="en-US" dirty="0"/>
              <a:t>这个方法需要计算三个步骤：</a:t>
            </a:r>
            <a:endParaRPr lang="en-US" altLang="zh-CN" dirty="0"/>
          </a:p>
          <a:p>
            <a:r>
              <a:rPr lang="en-US" altLang="zh-CN" dirty="0"/>
              <a:t>1</a:t>
            </a:r>
            <a:r>
              <a:rPr lang="zh-CN" altLang="en-US" dirty="0"/>
              <a:t>、力</a:t>
            </a:r>
            <a:endParaRPr lang="en-US" altLang="zh-CN" dirty="0"/>
          </a:p>
          <a:p>
            <a:r>
              <a:rPr lang="en-US" altLang="zh-CN" dirty="0"/>
              <a:t>2</a:t>
            </a:r>
            <a:r>
              <a:rPr lang="zh-CN" altLang="en-US" dirty="0"/>
              <a:t>、速度</a:t>
            </a:r>
            <a:endParaRPr lang="en-US" altLang="zh-CN" dirty="0"/>
          </a:p>
          <a:p>
            <a:r>
              <a:rPr lang="en-US" altLang="zh-CN" dirty="0"/>
              <a:t>3</a:t>
            </a:r>
            <a:r>
              <a:rPr lang="zh-CN" altLang="en-US" dirty="0"/>
              <a:t>、位置</a:t>
            </a:r>
            <a:endParaRPr lang="en-US" altLang="zh-CN" dirty="0"/>
          </a:p>
          <a:p>
            <a:r>
              <a:rPr lang="zh-CN" altLang="en-US" dirty="0"/>
              <a:t>这样才能最后得出物体位置。</a:t>
            </a:r>
            <a:endParaRPr lang="en-US" altLang="zh-CN" dirty="0"/>
          </a:p>
          <a:p>
            <a:endParaRPr lang="en-US" altLang="zh-CN" dirty="0"/>
          </a:p>
          <a:p>
            <a:r>
              <a:rPr lang="zh-CN" altLang="en-US" dirty="0"/>
              <a:t>这样计算会带来一个明显的问题：计算碰撞力的时候需要选择一个刚度（</a:t>
            </a:r>
            <a:r>
              <a:rPr lang="en-US" altLang="zh-CN" dirty="0"/>
              <a:t>stiffness</a:t>
            </a:r>
            <a:r>
              <a:rPr lang="zh-CN" altLang="en-US" dirty="0"/>
              <a:t>）参数，这里可以将红色箭头理解为弹簧，需要选择合适的弹性系数以产生碰撞力将物体分开。而刚度系数很难调，刚度值太小会导致穿透明显，刚度值太大则容易造成整个方程组呈现刚性，也就是说需要很小的步长才能对方程组进行准确的数值求解。然而我们计算机中，特别基于实时计算的游戏，无法使用很小的时间步长去计算，可能大家觉得</a:t>
            </a:r>
            <a:r>
              <a:rPr lang="en-US" altLang="zh-CN" dirty="0"/>
              <a:t>FPS=60</a:t>
            </a:r>
            <a:r>
              <a:rPr lang="zh-CN" altLang="en-US" dirty="0"/>
              <a:t>，</a:t>
            </a:r>
            <a:r>
              <a:rPr lang="en-US" altLang="zh-CN" dirty="0"/>
              <a:t>SPF=16.666</a:t>
            </a:r>
            <a:r>
              <a:rPr lang="zh-CN" altLang="en-US" dirty="0"/>
              <a:t>，这个时间步长还不够小吗？实际上的确是不够的。如果在一帧里面加入很多时间片，进一步缩小时间步长，那么就会带来很大的计算量，在实时游戏中，这个是无法接受的，那是否有更好的方法去解决这个问题？答案是肯定。接下来我们看看具体的解决方案。</a:t>
            </a:r>
            <a:endParaRPr lang="en-US" altLang="zh-CN" dirty="0"/>
          </a:p>
          <a:p>
            <a:endParaRPr lang="en-US" altLang="zh-CN" dirty="0"/>
          </a:p>
          <a:p>
            <a:r>
              <a:rPr lang="zh-CN" altLang="en-US" dirty="0"/>
              <a:t>注：刚度是材料力学中的名词，定义为施力与所产生变形量的比值，表示材料或结构抵抗变形的能力。刚度系数越高，物体越不容易发生变形，反之越容易变形。</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19</a:t>
            </a:fld>
            <a:endParaRPr lang="zh-CN" altLang="en-US"/>
          </a:p>
        </p:txBody>
      </p:sp>
    </p:spTree>
    <p:extLst>
      <p:ext uri="{BB962C8B-B14F-4D97-AF65-F5344CB8AC3E}">
        <p14:creationId xmlns:p14="http://schemas.microsoft.com/office/powerpoint/2010/main" val="29649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现在我们看一种新的方式，不需要求解力的方法，是基于位置的动力学，简称</a:t>
            </a:r>
            <a:r>
              <a:rPr lang="en-US" altLang="zh-CN" dirty="0"/>
              <a:t>PBD</a:t>
            </a:r>
            <a:r>
              <a:rPr lang="zh-CN" altLang="en-US" dirty="0"/>
              <a:t>。</a:t>
            </a:r>
            <a:endParaRPr lang="en-US" altLang="zh-CN" dirty="0"/>
          </a:p>
          <a:p>
            <a:endParaRPr lang="en-US" altLang="zh-CN" dirty="0"/>
          </a:p>
          <a:p>
            <a:r>
              <a:rPr lang="zh-CN" altLang="en-US" dirty="0"/>
              <a:t>在</a:t>
            </a:r>
            <a:r>
              <a:rPr lang="en-US" altLang="zh-CN" dirty="0"/>
              <a:t>PBD</a:t>
            </a:r>
            <a:r>
              <a:rPr lang="zh-CN" altLang="en-US" dirty="0"/>
              <a:t>中，这里分三个步骤：</a:t>
            </a:r>
            <a:endParaRPr lang="en-US" altLang="zh-CN" dirty="0"/>
          </a:p>
          <a:p>
            <a:r>
              <a:rPr lang="en-US" altLang="zh-CN" dirty="0"/>
              <a:t>1</a:t>
            </a:r>
            <a:r>
              <a:rPr lang="zh-CN" altLang="en-US" dirty="0"/>
              <a:t>、检测到两个物体发生穿透碰撞</a:t>
            </a:r>
            <a:endParaRPr lang="en-US" altLang="zh-CN" dirty="0"/>
          </a:p>
          <a:p>
            <a:r>
              <a:rPr lang="en-US" altLang="zh-CN" dirty="0"/>
              <a:t>2</a:t>
            </a:r>
            <a:r>
              <a:rPr lang="zh-CN" altLang="en-US" dirty="0"/>
              <a:t>、根据约束修正物体位置</a:t>
            </a:r>
            <a:endParaRPr lang="en-US" altLang="zh-CN" dirty="0"/>
          </a:p>
          <a:p>
            <a:r>
              <a:rPr lang="en-US" altLang="zh-CN" dirty="0"/>
              <a:t>3</a:t>
            </a:r>
            <a:r>
              <a:rPr lang="zh-CN" altLang="en-US" dirty="0"/>
              <a:t>、根据修正位置更新速度</a:t>
            </a:r>
            <a:endParaRPr lang="en-US" altLang="zh-CN" dirty="0"/>
          </a:p>
          <a:p>
            <a:endParaRPr lang="en-US" altLang="zh-CN" dirty="0"/>
          </a:p>
          <a:p>
            <a:r>
              <a:rPr lang="zh-CN" altLang="en-US" dirty="0"/>
              <a:t>在这里，如果两个物体互相穿透，我们就根据运行方向的反方向直接把物体分开，让它们不穿透这个过程中，我们没有求力。</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155327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PBD</a:t>
                </a:r>
                <a:r>
                  <a:rPr lang="zh-CN" altLang="en-US" dirty="0"/>
                  <a:t>中有个重要的概念，什么是约束？刚才的碰撞分离粒子中的约束就是两个物体保持不互相穿透。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具体点的定义是，在数学中，约束是一个优化问题的解需要符合的条件。约束可以分为等式约束和不等式约束。符合所有约束的解的集合称为可行集或者候选解。</a:t>
                </a:r>
              </a:p>
              <a:p>
                <a:pPr lvl="1"/>
                <a:endParaRPr lang="en-US" altLang="zh-CN" dirty="0"/>
              </a:p>
              <a:p>
                <a:pPr lvl="1"/>
                <a:r>
                  <a:rPr lang="zh-CN" altLang="en-US" dirty="0"/>
                  <a:t>约束基数为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dirty="0"/>
                  <a:t> ，即第 </a:t>
                </a:r>
                <a14:m>
                  <m:oMath xmlns:m="http://schemas.openxmlformats.org/officeDocument/2006/math">
                    <m:r>
                      <a:rPr lang="en-US" altLang="zh-CN" i="1" dirty="0">
                        <a:latin typeface="Cambria Math" panose="02040503050406030204" pitchFamily="18" charset="0"/>
                      </a:rPr>
                      <m:t>𝑗</m:t>
                    </m:r>
                  </m:oMath>
                </a14:m>
                <a:r>
                  <a:rPr lang="zh-CN" altLang="en-US" dirty="0"/>
                  <a:t> 个约束所影响的顶点数目为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lang="en-US" altLang="zh-CN" dirty="0"/>
              </a:p>
              <a:p>
                <a:pPr lvl="1"/>
                <a:r>
                  <a:rPr lang="zh-CN" altLang="en-US" dirty="0"/>
                  <a:t>约束值为实数的函数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p>
                    </m:s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oMath>
                </a14:m>
                <a:endParaRPr lang="en-US" altLang="zh-CN" dirty="0"/>
              </a:p>
              <a:p>
                <a:pPr lvl="1"/>
                <a:r>
                  <a:rPr lang="zh-CN" altLang="en-US" dirty="0"/>
                  <a:t>约束索引值为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每个约束都有对饮的刚度参数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 1]</m:t>
                    </m:r>
                  </m:oMath>
                </a14:m>
                <a:r>
                  <a:rPr lang="zh-CN" altLang="en-US" dirty="0"/>
                  <a:t> ，刚度参数可以理解为约束的强度，而非前面提到的刚体强度</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约束分为等式约束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 与不等式约束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=0 </m:t>
                    </m:r>
                    <m:r>
                      <a:rPr lang="zh-CN" altLang="en-US" b="0" i="1" smtClean="0">
                        <a:latin typeface="Cambria Math" panose="02040503050406030204" pitchFamily="18" charset="0"/>
                      </a:rPr>
                      <m:t>，这是一根</m:t>
                    </m:r>
                  </m:oMath>
                </a14:m>
                <a:r>
                  <a:rPr lang="zh-CN" altLang="en-US" dirty="0"/>
                  <a:t>棒子相连的两个小球，它们的位移约束</a:t>
                </a:r>
                <a:endParaRPr lang="en-US" altLang="zh-CN" dirty="0"/>
              </a:p>
              <a:p>
                <a:pPr lvl="2"/>
                <a:r>
                  <a:rPr lang="zh-CN" altLang="en-US" dirty="0"/>
                  <a:t>不等式约束：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r>
                  <a:rPr lang="zh-CN" altLang="en-US" dirty="0"/>
                  <a:t> ，这是两个粒子不要相交的约束</a:t>
                </a:r>
              </a:p>
              <a:p>
                <a:pPr lvl="1"/>
                <a:endParaRPr lang="zh-CN" altLang="en-US" dirty="0"/>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PBD</a:t>
                </a:r>
                <a:r>
                  <a:rPr lang="zh-CN" altLang="en-US" dirty="0"/>
                  <a:t>中有个重要的概念，什么是约束？刚才的碰撞分离粒子中的约束就是两个物体保持不互相穿透。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具体点的定义是，在数学中，约束是一个优化问题的解需要符合的条件。约束可以分为等式约束和不等式约束。符合所有约束的解的集合称为可行集或者候选解。</a:t>
                </a:r>
              </a:p>
              <a:p>
                <a:pPr lvl="1"/>
                <a:endParaRPr lang="en-US" altLang="zh-CN" dirty="0"/>
              </a:p>
              <a:p>
                <a:pPr lvl="1"/>
                <a:r>
                  <a:rPr lang="zh-CN" altLang="en-US" dirty="0"/>
                  <a:t>约束基数为 </a:t>
                </a:r>
                <a:r>
                  <a:rPr lang="en-US" altLang="zh-CN" b="0" i="0">
                    <a:latin typeface="Cambria Math" panose="02040503050406030204" pitchFamily="18" charset="0"/>
                  </a:rPr>
                  <a:t>𝑛_𝑗</a:t>
                </a:r>
                <a:r>
                  <a:rPr lang="zh-CN" altLang="en-US" dirty="0"/>
                  <a:t> ，即第 </a:t>
                </a:r>
                <a:r>
                  <a:rPr lang="en-US" altLang="zh-CN" i="0" dirty="0">
                    <a:latin typeface="Cambria Math" panose="02040503050406030204" pitchFamily="18" charset="0"/>
                  </a:rPr>
                  <a:t>𝑗</a:t>
                </a:r>
                <a:r>
                  <a:rPr lang="zh-CN" altLang="en-US" dirty="0"/>
                  <a:t> 个约束所影响的顶点数目为 </a:t>
                </a:r>
                <a:r>
                  <a:rPr lang="en-US" altLang="zh-CN" b="0" i="0">
                    <a:latin typeface="Cambria Math" panose="02040503050406030204" pitchFamily="18" charset="0"/>
                  </a:rPr>
                  <a:t>𝑛_𝑗</a:t>
                </a:r>
                <a:endParaRPr lang="en-US" altLang="zh-CN" dirty="0"/>
              </a:p>
              <a:p>
                <a:pPr lvl="1"/>
                <a:r>
                  <a:rPr lang="zh-CN" altLang="en-US" dirty="0"/>
                  <a:t>约束值为实数的函数 </a:t>
                </a:r>
                <a:r>
                  <a:rPr lang="en-US" altLang="zh-CN" b="0" i="0">
                    <a:latin typeface="Cambria Math" panose="02040503050406030204" pitchFamily="18" charset="0"/>
                  </a:rPr>
                  <a:t>𝐶_𝑗  : </a:t>
                </a:r>
                <a:r>
                  <a:rPr lang="en-US" altLang="zh-CN" i="0">
                    <a:latin typeface="Cambria Math" panose="02040503050406030204" pitchFamily="18" charset="0"/>
                    <a:ea typeface="Cambria Math" panose="02040503050406030204" pitchFamily="18" charset="0"/>
                  </a:rPr>
                  <a:t>ℝ</a:t>
                </a:r>
                <a:r>
                  <a:rPr lang="en-US"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rPr>
                  <a:t>3𝑛〗_𝑗 )  </a:t>
                </a:r>
                <a:r>
                  <a:rPr lang="en-US" altLang="zh-CN" b="0"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ℝ</a:t>
                </a:r>
                <a:endParaRPr lang="en-US" altLang="zh-CN" dirty="0"/>
              </a:p>
              <a:p>
                <a:pPr lvl="1"/>
                <a:r>
                  <a:rPr lang="zh-CN" altLang="en-US" dirty="0"/>
                  <a:t>约束索引值为 </a:t>
                </a:r>
                <a:r>
                  <a:rPr lang="en-US" altLang="zh-CN" i="0">
                    <a:latin typeface="Cambria Math" panose="02040503050406030204" pitchFamily="18" charset="0"/>
                  </a:rPr>
                  <a:t>〖</a:t>
                </a:r>
                <a:r>
                  <a:rPr lang="en-US" altLang="zh-CN" b="0" i="0">
                    <a:latin typeface="Cambria Math" panose="02040503050406030204" pitchFamily="18" charset="0"/>
                  </a:rPr>
                  <a:t>{𝑖〗_1, …, 𝑖_(𝑛_𝑗 )}, 𝑖_𝑘</a:t>
                </a:r>
                <a:r>
                  <a:rPr lang="en-US" altLang="zh-CN" b="0" i="0">
                    <a:latin typeface="Cambria Math" panose="02040503050406030204" pitchFamily="18" charset="0"/>
                    <a:ea typeface="Cambria Math" panose="02040503050406030204" pitchFamily="18" charset="0"/>
                  </a:rPr>
                  <a:t>∈[1, …, 𝑁]</a:t>
                </a:r>
                <a:endParaRPr lang="en-US" altLang="zh-CN" dirty="0"/>
              </a:p>
              <a:p>
                <a:pPr lvl="1"/>
                <a:r>
                  <a:rPr lang="zh-CN" altLang="en-US" dirty="0"/>
                  <a:t>每个约束都有对饮的刚度参数 </a:t>
                </a:r>
                <a:r>
                  <a:rPr lang="en-US" altLang="zh-CN" b="0" i="0">
                    <a:latin typeface="Cambria Math" panose="02040503050406030204" pitchFamily="18" charset="0"/>
                  </a:rPr>
                  <a:t>𝑘_𝑗</a:t>
                </a:r>
                <a:r>
                  <a:rPr lang="en-US" altLang="zh-CN" b="0" i="0">
                    <a:latin typeface="Cambria Math" panose="02040503050406030204" pitchFamily="18" charset="0"/>
                    <a:ea typeface="Cambria Math" panose="02040503050406030204" pitchFamily="18" charset="0"/>
                  </a:rPr>
                  <a:t>∈[0, …, 1]</a:t>
                </a:r>
                <a:r>
                  <a:rPr lang="zh-CN" altLang="en-US" dirty="0"/>
                  <a:t> ，刚度参数可以理解为约束的强度，而非前面提到的刚体强度</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约束分为等式约束 </a:t>
                </a:r>
                <a:r>
                  <a:rPr lang="en-US" altLang="zh-CN" i="0">
                    <a:latin typeface="Cambria Math" panose="02040503050406030204" pitchFamily="18" charset="0"/>
                  </a:rPr>
                  <a:t>C_</a:t>
                </a:r>
                <a:r>
                  <a:rPr lang="en-US" altLang="zh-CN" b="0" i="0">
                    <a:latin typeface="Cambria Math" panose="02040503050406030204" pitchFamily="18" charset="0"/>
                  </a:rPr>
                  <a:t>𝑗=0</a:t>
                </a:r>
                <a:r>
                  <a:rPr lang="zh-CN" altLang="en-US" dirty="0"/>
                  <a:t> 与不等式约束 </a:t>
                </a:r>
                <a:r>
                  <a:rPr lang="en-US" altLang="zh-CN" b="0" i="0">
                    <a:latin typeface="Cambria Math" panose="02040503050406030204" pitchFamily="18" charset="0"/>
                  </a:rPr>
                  <a:t>𝐶_𝑗</a:t>
                </a:r>
                <a:r>
                  <a:rPr lang="zh-CN" altLang="en-US" i="0">
                    <a:latin typeface="Cambria Math" panose="02040503050406030204" pitchFamily="18" charset="0"/>
                  </a:rPr>
                  <a:t>≥</a:t>
                </a:r>
                <a:r>
                  <a:rPr lang="en-US" altLang="zh-CN" b="0" i="0">
                    <a:latin typeface="Cambria Math" panose="02040503050406030204" pitchFamily="18" charset="0"/>
                  </a:rPr>
                  <a:t>0</a:t>
                </a:r>
                <a:r>
                  <a:rPr lang="zh-CN" alt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等式约束：</a:t>
                </a:r>
                <a:r>
                  <a:rPr lang="en-US" altLang="zh-CN" b="0" i="0">
                    <a:latin typeface="Cambria Math" panose="02040503050406030204" pitchFamily="18" charset="0"/>
                  </a:rPr>
                  <a:t>𝐶(</a:t>
                </a:r>
                <a:r>
                  <a:rPr lang="en-US" altLang="zh-CN" b="1" i="0">
                    <a:latin typeface="Cambria Math" panose="02040503050406030204" pitchFamily="18" charset="0"/>
                  </a:rPr>
                  <a:t>𝒙</a:t>
                </a:r>
                <a:r>
                  <a:rPr lang="en-US" altLang="zh-CN" b="0" i="0">
                    <a:latin typeface="Cambria Math" panose="02040503050406030204" pitchFamily="18" charset="0"/>
                  </a:rPr>
                  <a:t>_1, </a:t>
                </a:r>
                <a:r>
                  <a:rPr lang="en-US" altLang="zh-CN" b="1" i="0">
                    <a:latin typeface="Cambria Math" panose="02040503050406030204" pitchFamily="18" charset="0"/>
                  </a:rPr>
                  <a:t>𝒙</a:t>
                </a:r>
                <a:r>
                  <a:rPr lang="en-US" altLang="zh-CN" b="0" i="0">
                    <a:latin typeface="Cambria Math" panose="02040503050406030204" pitchFamily="18" charset="0"/>
                  </a:rPr>
                  <a:t>_2 )= ‖</a:t>
                </a:r>
                <a:r>
                  <a:rPr lang="en-US" altLang="zh-CN" b="1" i="0">
                    <a:latin typeface="Cambria Math" panose="02040503050406030204" pitchFamily="18" charset="0"/>
                  </a:rPr>
                  <a:t>𝒙</a:t>
                </a:r>
                <a:r>
                  <a:rPr lang="en-US" altLang="zh-CN" b="0" i="0">
                    <a:latin typeface="Cambria Math" panose="02040503050406030204" pitchFamily="18" charset="0"/>
                  </a:rPr>
                  <a:t>_1−</a:t>
                </a:r>
                <a:r>
                  <a:rPr lang="en-US" altLang="zh-CN" b="1" i="0">
                    <a:latin typeface="Cambria Math" panose="02040503050406030204" pitchFamily="18" charset="0"/>
                  </a:rPr>
                  <a:t>𝒙</a:t>
                </a:r>
                <a:r>
                  <a:rPr lang="en-US" altLang="zh-CN" b="0" i="0">
                    <a:latin typeface="Cambria Math" panose="02040503050406030204" pitchFamily="18" charset="0"/>
                  </a:rPr>
                  <a:t>_2 ‖−𝑙=0 </a:t>
                </a:r>
                <a:r>
                  <a:rPr lang="zh-CN" altLang="en-US" b="0" i="0">
                    <a:latin typeface="Cambria Math" panose="02040503050406030204" pitchFamily="18" charset="0"/>
                  </a:rPr>
                  <a:t>，这是一根</a:t>
                </a:r>
                <a:r>
                  <a:rPr lang="zh-CN" altLang="en-US" dirty="0"/>
                  <a:t>棒子相连的两个小球，它们的位移约束</a:t>
                </a:r>
                <a:endParaRPr lang="en-US" altLang="zh-CN" dirty="0"/>
              </a:p>
              <a:p>
                <a:pPr lvl="2"/>
                <a:r>
                  <a:rPr lang="zh-CN" altLang="en-US" dirty="0"/>
                  <a:t>不等式约束：</a:t>
                </a:r>
                <a:r>
                  <a:rPr lang="en-US" altLang="zh-CN" b="0" i="0">
                    <a:latin typeface="Cambria Math" panose="02040503050406030204" pitchFamily="18" charset="0"/>
                  </a:rPr>
                  <a:t>𝐶(𝑥_1,𝑥_2 )=</a:t>
                </a:r>
                <a:r>
                  <a:rPr lang="en-US" altLang="zh-CN" i="0">
                    <a:latin typeface="Cambria Math" panose="02040503050406030204" pitchFamily="18" charset="0"/>
                  </a:rPr>
                  <a:t>‖</a:t>
                </a:r>
                <a:r>
                  <a:rPr lang="en-US" altLang="zh-CN" b="1" i="0">
                    <a:latin typeface="Cambria Math" panose="02040503050406030204" pitchFamily="18" charset="0"/>
                  </a:rPr>
                  <a:t>𝒙_</a:t>
                </a:r>
                <a:r>
                  <a:rPr lang="en-US" altLang="zh-CN" i="0">
                    <a:latin typeface="Cambria Math" panose="02040503050406030204" pitchFamily="18" charset="0"/>
                  </a:rPr>
                  <a:t>1−</a:t>
                </a:r>
                <a:r>
                  <a:rPr lang="en-US" altLang="zh-CN" b="1" i="0">
                    <a:latin typeface="Cambria Math" panose="02040503050406030204" pitchFamily="18" charset="0"/>
                  </a:rPr>
                  <a:t>𝒙_</a:t>
                </a:r>
                <a:r>
                  <a:rPr lang="en-US" altLang="zh-CN" i="0">
                    <a:latin typeface="Cambria Math" panose="02040503050406030204" pitchFamily="18" charset="0"/>
                  </a:rPr>
                  <a:t>2 ‖−</a:t>
                </a:r>
                <a:r>
                  <a:rPr lang="en-US" altLang="zh-CN" b="0" i="0">
                    <a:latin typeface="Cambria Math" panose="02040503050406030204" pitchFamily="18" charset="0"/>
                  </a:rPr>
                  <a:t>2𝑟</a:t>
                </a:r>
                <a:r>
                  <a:rPr lang="en-US" altLang="zh-CN" b="0" i="0">
                    <a:latin typeface="Cambria Math" panose="02040503050406030204" pitchFamily="18" charset="0"/>
                    <a:ea typeface="Cambria Math" panose="02040503050406030204" pitchFamily="18" charset="0"/>
                  </a:rPr>
                  <a:t>≥0</a:t>
                </a:r>
                <a:r>
                  <a:rPr lang="zh-CN" altLang="en-US" dirty="0"/>
                  <a:t> ，这是两个粒子不要相交的约束</a:t>
                </a:r>
              </a:p>
              <a:p>
                <a:pPr lvl="1"/>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16792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首先我们用一个 </a:t>
                </a:r>
                <a:r>
                  <a:rPr lang="en-US" altLang="zh-CN" dirty="0"/>
                  <a:t>N </a:t>
                </a:r>
                <a:r>
                  <a:rPr lang="zh-CN" altLang="en-US" dirty="0"/>
                  <a:t>个顶点和 </a:t>
                </a:r>
                <a:r>
                  <a:rPr lang="en-US" altLang="zh-CN" dirty="0"/>
                  <a:t>M </a:t>
                </a:r>
                <a:r>
                  <a:rPr lang="zh-CN" altLang="en-US" dirty="0"/>
                  <a:t>个约束组成的集合表示动力学物体。</a:t>
                </a:r>
                <a:endParaRPr lang="en-US" altLang="zh-CN" dirty="0"/>
              </a:p>
              <a:p>
                <a:endParaRPr lang="en-US" altLang="zh-CN" dirty="0"/>
              </a:p>
              <a:p>
                <a:r>
                  <a:rPr lang="en-US" altLang="zh-CN" dirty="0"/>
                  <a:t>1</a:t>
                </a:r>
                <a:r>
                  <a:rPr lang="zh-CN" altLang="en-US" dirty="0"/>
                  <a:t>、首先对顶点位置、速度和质量倒数进行初始化。为什么这里是质量倒数？主要后面计算用到的是倒数，这里能避免过多的除法操作，此外，还可以处理今天物体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en-US" altLang="zh-CN" dirty="0"/>
                  <a:t> </a:t>
                </a:r>
                <a:r>
                  <a:rPr lang="zh-CN" altLang="en-US" dirty="0"/>
                  <a:t>，可以理解为质量无穷大。</a:t>
                </a:r>
                <a:endParaRPr lang="en-US" altLang="zh-CN" dirty="0"/>
              </a:p>
              <a:p>
                <a:r>
                  <a:rPr lang="en-US" altLang="zh-CN" dirty="0"/>
                  <a:t>2</a:t>
                </a:r>
                <a:r>
                  <a:rPr lang="zh-CN" altLang="en-US" dirty="0"/>
                  <a:t>、我们把所有不能转换为位置约束的力，如重力、风力记为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oMath>
                </a14:m>
                <a:r>
                  <a:rPr lang="en-US" altLang="zh-CN" dirty="0"/>
                  <a:t> </a:t>
                </a:r>
                <a:r>
                  <a:rPr lang="zh-CN" altLang="en-US" dirty="0"/>
                  <a:t>进行一次数值积分，获得预测速度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oMath>
                </a14:m>
                <a:endParaRPr lang="en-US" altLang="zh-CN" dirty="0"/>
              </a:p>
              <a:p>
                <a:r>
                  <a:rPr lang="en-US" altLang="zh-CN" dirty="0"/>
                  <a:t>3</a:t>
                </a:r>
                <a:r>
                  <a:rPr lang="zh-CN" altLang="en-US" dirty="0"/>
                  <a:t>、通过显示欧拉积分计算位置的预测值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en-US" altLang="zh-CN" dirty="0"/>
                  <a:t> </a:t>
                </a:r>
              </a:p>
              <a:p>
                <a:r>
                  <a:rPr lang="en-US" altLang="zh-CN" dirty="0"/>
                  <a:t>4</a:t>
                </a:r>
                <a:r>
                  <a:rPr lang="zh-CN" altLang="en-US" dirty="0"/>
                  <a:t>、生成碰撞约束。物体会与周围环境发生碰撞，如布料落在地面上，流水碰上一面墙等等，这些碰撞约束每个时间步长都在发生变化的。但注意，这里并不对约束求解，而仅仅生成约束</a:t>
                </a:r>
                <a:endParaRPr lang="en-US" altLang="zh-CN" dirty="0"/>
              </a:p>
              <a:p>
                <a:r>
                  <a:rPr lang="en-US" altLang="zh-CN" dirty="0"/>
                  <a:t>5</a:t>
                </a:r>
                <a:r>
                  <a:rPr lang="zh-CN" altLang="en-US" dirty="0"/>
                  <a:t>、有了这些内部约束（如不可压缩流体的密度约束）和外部约束（比如流体不能穿透地板）的数学公式之后，接下来就是对这些约束进行迭代求解，也就是这里的约束投影</a:t>
                </a:r>
                <a:endParaRPr lang="en-US" altLang="zh-CN" dirty="0"/>
              </a:p>
              <a:p>
                <a:r>
                  <a:rPr lang="en-US" altLang="zh-CN" dirty="0"/>
                  <a:t>6</a:t>
                </a:r>
                <a:r>
                  <a:rPr lang="zh-CN" altLang="en-US" dirty="0"/>
                  <a:t>、根据约束投影求解得到的修正位移，修正前述的预测位置获得最终位置</a:t>
                </a:r>
                <a:endParaRPr lang="en-US" altLang="zh-CN" dirty="0"/>
              </a:p>
              <a:p>
                <a:r>
                  <a:rPr lang="en-US" altLang="zh-CN" dirty="0"/>
                  <a:t>7</a:t>
                </a:r>
                <a:r>
                  <a:rPr lang="zh-CN" altLang="en-US" dirty="0"/>
                  <a:t>、最后是根据最终位置更新物体速度</a:t>
                </a:r>
                <a:endParaRPr lang="en-US" altLang="zh-CN" dirty="0"/>
              </a:p>
              <a:p>
                <a:r>
                  <a:rPr lang="en-US" altLang="zh-CN" dirty="0"/>
                  <a:t>8</a:t>
                </a:r>
                <a:r>
                  <a:rPr lang="zh-CN" altLang="en-US" dirty="0"/>
                  <a:t>、更新物体位置</a:t>
                </a:r>
                <a:endParaRPr lang="en-US" altLang="zh-CN" dirty="0"/>
              </a:p>
              <a:p>
                <a:r>
                  <a:rPr lang="en-US" altLang="zh-CN" dirty="0"/>
                  <a:t>9</a:t>
                </a:r>
                <a:r>
                  <a:rPr lang="zh-CN" altLang="en-US" dirty="0"/>
                  <a:t>、根据摩擦系数（</a:t>
                </a:r>
                <a:r>
                  <a:rPr lang="en-US" altLang="zh-CN" dirty="0"/>
                  <a:t>friction</a:t>
                </a:r>
                <a:r>
                  <a:rPr lang="zh-CN" altLang="en-US" dirty="0"/>
                  <a:t>）和恢复系数（</a:t>
                </a:r>
                <a:r>
                  <a:rPr lang="en-US" altLang="zh-CN" dirty="0"/>
                  <a:t>restitution</a:t>
                </a:r>
                <a:r>
                  <a:rPr lang="zh-CN" altLang="en-US" dirty="0"/>
                  <a:t>）更新速度</a:t>
                </a:r>
                <a:endParaRPr lang="en-US" altLang="zh-CN" dirty="0"/>
              </a:p>
              <a:p>
                <a:endParaRPr lang="en-US" altLang="zh-CN" dirty="0"/>
              </a:p>
            </p:txBody>
          </p:sp>
        </mc:Choice>
        <mc:Fallback>
          <p:sp>
            <p:nvSpPr>
              <p:cNvPr id="3" name="备注占位符 2"/>
              <p:cNvSpPr>
                <a:spLocks noGrp="1"/>
              </p:cNvSpPr>
              <p:nvPr>
                <p:ph type="body" idx="1"/>
              </p:nvPr>
            </p:nvSpPr>
            <p:spPr/>
            <p:txBody>
              <a:bodyPr/>
              <a:lstStyle/>
              <a:p>
                <a:r>
                  <a:rPr lang="zh-CN" altLang="en-US" dirty="0"/>
                  <a:t>首先我们用一个 </a:t>
                </a:r>
                <a:r>
                  <a:rPr lang="en-US" altLang="zh-CN" dirty="0"/>
                  <a:t>N </a:t>
                </a:r>
                <a:r>
                  <a:rPr lang="zh-CN" altLang="en-US" dirty="0"/>
                  <a:t>个顶点和 </a:t>
                </a:r>
                <a:r>
                  <a:rPr lang="en-US" altLang="zh-CN" dirty="0"/>
                  <a:t>M </a:t>
                </a:r>
                <a:r>
                  <a:rPr lang="zh-CN" altLang="en-US" dirty="0"/>
                  <a:t>个约束组成的集合表示动力学物体。</a:t>
                </a:r>
                <a:endParaRPr lang="en-US" altLang="zh-CN" dirty="0"/>
              </a:p>
              <a:p>
                <a:endParaRPr lang="en-US" altLang="zh-CN" dirty="0"/>
              </a:p>
              <a:p>
                <a:r>
                  <a:rPr lang="en-US" altLang="zh-CN" dirty="0"/>
                  <a:t>1</a:t>
                </a:r>
                <a:r>
                  <a:rPr lang="zh-CN" altLang="en-US" dirty="0"/>
                  <a:t>、首先对顶点位置、速度和质量倒数进行初始化。为什么这里是质量倒数？主要后面计算用到的是倒数，这里能避免过多的除法操作，此外，还可以处理今天物体 </a:t>
                </a:r>
                <a:r>
                  <a:rPr lang="en-US" altLang="zh-CN" b="0" i="0">
                    <a:latin typeface="Cambria Math" panose="02040503050406030204" pitchFamily="18" charset="0"/>
                  </a:rPr>
                  <a:t>𝑤_𝑖=0</a:t>
                </a:r>
                <a:r>
                  <a:rPr lang="en-US" altLang="zh-CN" dirty="0"/>
                  <a:t> </a:t>
                </a:r>
                <a:r>
                  <a:rPr lang="zh-CN" altLang="en-US" dirty="0"/>
                  <a:t>，可以理解为质量无穷大。</a:t>
                </a:r>
                <a:endParaRPr lang="en-US" altLang="zh-CN" dirty="0"/>
              </a:p>
              <a:p>
                <a:r>
                  <a:rPr lang="en-US" altLang="zh-CN" dirty="0"/>
                  <a:t>2</a:t>
                </a:r>
                <a:r>
                  <a:rPr lang="zh-CN" altLang="en-US" dirty="0"/>
                  <a:t>、我们把所有不能转换为位置约束的力，如重力、风力记为 </a:t>
                </a:r>
                <a:r>
                  <a:rPr lang="en-US" altLang="zh-CN" b="1" i="0">
                    <a:latin typeface="Cambria Math" panose="02040503050406030204" pitchFamily="18" charset="0"/>
                  </a:rPr>
                  <a:t>𝒇_</a:t>
                </a:r>
                <a:r>
                  <a:rPr lang="en-US" altLang="zh-CN" b="0" i="0">
                    <a:latin typeface="Cambria Math" panose="02040503050406030204" pitchFamily="18" charset="0"/>
                  </a:rPr>
                  <a:t>𝑒𝑥𝑡</a:t>
                </a:r>
                <a:r>
                  <a:rPr lang="en-US" altLang="zh-CN" dirty="0"/>
                  <a:t> </a:t>
                </a:r>
                <a:r>
                  <a:rPr lang="zh-CN" altLang="en-US" dirty="0"/>
                  <a:t>进行一次数值积分，获得预测速度 </a:t>
                </a:r>
                <a:r>
                  <a:rPr lang="en-US" altLang="zh-CN" b="1" i="0">
                    <a:latin typeface="Cambria Math" panose="02040503050406030204" pitchFamily="18" charset="0"/>
                  </a:rPr>
                  <a:t>𝒗_</a:t>
                </a:r>
                <a:r>
                  <a:rPr lang="en-US" altLang="zh-CN" b="0" i="0">
                    <a:latin typeface="Cambria Math" panose="02040503050406030204" pitchFamily="18" charset="0"/>
                  </a:rPr>
                  <a:t>𝑖</a:t>
                </a:r>
                <a:endParaRPr lang="en-US" altLang="zh-CN" dirty="0"/>
              </a:p>
              <a:p>
                <a:r>
                  <a:rPr lang="en-US" altLang="zh-CN" dirty="0"/>
                  <a:t>3</a:t>
                </a:r>
                <a:r>
                  <a:rPr lang="zh-CN" altLang="en-US" dirty="0"/>
                  <a:t>、通过显示欧拉积分计算位置的预测值 </a:t>
                </a:r>
                <a:r>
                  <a:rPr lang="en-US" altLang="zh-CN" b="1" i="0">
                    <a:latin typeface="Cambria Math" panose="02040503050406030204" pitchFamily="18" charset="0"/>
                  </a:rPr>
                  <a:t>𝒙_</a:t>
                </a:r>
                <a:r>
                  <a:rPr lang="en-US" altLang="zh-CN" b="0" i="0">
                    <a:latin typeface="Cambria Math" panose="02040503050406030204" pitchFamily="18" charset="0"/>
                  </a:rPr>
                  <a:t>𝑖^∗</a:t>
                </a:r>
                <a:r>
                  <a:rPr lang="en-US" altLang="zh-CN" dirty="0"/>
                  <a:t> </a:t>
                </a:r>
              </a:p>
              <a:p>
                <a:r>
                  <a:rPr lang="en-US" altLang="zh-CN" dirty="0"/>
                  <a:t>4</a:t>
                </a:r>
                <a:r>
                  <a:rPr lang="zh-CN" altLang="en-US" dirty="0"/>
                  <a:t>、生成碰撞约束。物体会与周围环境发生碰撞，如布料落在地面上，流水碰上一面墙等等，这些碰撞约束每个时间步长都在发生变化的。但注意，这里并不对约束求解，而仅仅生成约束</a:t>
                </a:r>
                <a:endParaRPr lang="en-US" altLang="zh-CN" dirty="0"/>
              </a:p>
              <a:p>
                <a:r>
                  <a:rPr lang="en-US" altLang="zh-CN" dirty="0"/>
                  <a:t>5</a:t>
                </a:r>
                <a:r>
                  <a:rPr lang="zh-CN" altLang="en-US" dirty="0"/>
                  <a:t>、有了这些内部约束（如不可压缩流体的密度约束）和外部约束（比如流体不能穿透地板）的数学公式之后，接下来就是对这些约束进行迭代求解，也就是这里的约束投影</a:t>
                </a:r>
                <a:endParaRPr lang="en-US" altLang="zh-CN" dirty="0"/>
              </a:p>
              <a:p>
                <a:r>
                  <a:rPr lang="en-US" altLang="zh-CN" dirty="0"/>
                  <a:t>6</a:t>
                </a:r>
                <a:r>
                  <a:rPr lang="zh-CN" altLang="en-US" dirty="0"/>
                  <a:t>、根据约束投影求解得到的修正位移，修正前述的预测位置获得最终位置</a:t>
                </a:r>
                <a:endParaRPr lang="en-US" altLang="zh-CN" dirty="0"/>
              </a:p>
              <a:p>
                <a:r>
                  <a:rPr lang="en-US" altLang="zh-CN" dirty="0"/>
                  <a:t>7</a:t>
                </a:r>
                <a:r>
                  <a:rPr lang="zh-CN" altLang="en-US" dirty="0"/>
                  <a:t>、最后是根据最终位置更新物体速度</a:t>
                </a:r>
                <a:endParaRPr lang="en-US" altLang="zh-CN" dirty="0"/>
              </a:p>
              <a:p>
                <a:r>
                  <a:rPr lang="en-US" altLang="zh-CN" dirty="0"/>
                  <a:t>8</a:t>
                </a:r>
                <a:r>
                  <a:rPr lang="zh-CN" altLang="en-US" dirty="0"/>
                  <a:t>、更新物体位置</a:t>
                </a:r>
                <a:endParaRPr lang="en-US" altLang="zh-CN" dirty="0"/>
              </a:p>
              <a:p>
                <a:r>
                  <a:rPr lang="en-US" altLang="zh-CN" dirty="0"/>
                  <a:t>9</a:t>
                </a:r>
                <a:r>
                  <a:rPr lang="zh-CN" altLang="en-US" dirty="0"/>
                  <a:t>、根据摩擦系数（</a:t>
                </a:r>
                <a:r>
                  <a:rPr lang="en-US" altLang="zh-CN" dirty="0"/>
                  <a:t>friction</a:t>
                </a:r>
                <a:r>
                  <a:rPr lang="zh-CN" altLang="en-US" dirty="0"/>
                  <a:t>）和恢复系数（</a:t>
                </a:r>
                <a:r>
                  <a:rPr lang="en-US" altLang="zh-CN" dirty="0"/>
                  <a:t>restitution</a:t>
                </a:r>
                <a:r>
                  <a:rPr lang="zh-CN" altLang="en-US" dirty="0"/>
                  <a:t>）更新速度</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89110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从上面算法能看出来，最关键步骤就是约束投影了，但在讨论约束投影之前，我们讨论个前置的知识，否则无法更好的理解约束投影求解</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23</a:t>
            </a:fld>
            <a:endParaRPr lang="zh-CN" altLang="en-US"/>
          </a:p>
        </p:txBody>
      </p:sp>
    </p:spTree>
    <p:extLst>
      <p:ext uri="{BB962C8B-B14F-4D97-AF65-F5344CB8AC3E}">
        <p14:creationId xmlns:p14="http://schemas.microsoft.com/office/powerpoint/2010/main" val="838766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一个数值优化问题</a:t>
                </a:r>
                <a:endParaRPr lang="en-US" altLang="zh-CN" dirty="0"/>
              </a:p>
              <a:p>
                <a:r>
                  <a:rPr lang="zh-CN" altLang="en-US" dirty="0"/>
                  <a:t>假设河流曲线满足方程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en-US" altLang="zh-CN" dirty="0"/>
                  <a:t> (</a:t>
                </a:r>
                <a:r>
                  <a:rPr lang="zh-CN" altLang="en-US" dirty="0"/>
                  <a:t>例如，它是一个圆：</a:t>
                </a:r>
                <a14:m>
                  <m:oMath xmlns:m="http://schemas.openxmlformats.org/officeDocument/2006/math">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p>
                        <m:r>
                          <a:rPr lang="pt-BR" altLang="zh-CN" i="1" smtClean="0">
                            <a:latin typeface="Cambria Math" panose="02040503050406030204" pitchFamily="18" charset="0"/>
                          </a:rPr>
                          <m:t>2</m:t>
                        </m:r>
                      </m:sup>
                    </m:sSup>
                    <m:r>
                      <a:rPr lang="pt-BR" altLang="zh-CN" i="1" smtClean="0">
                        <a:latin typeface="Cambria Math" panose="02040503050406030204" pitchFamily="18" charset="0"/>
                      </a:rPr>
                      <m:t>+</m:t>
                    </m:r>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pt-BR" altLang="zh-CN"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pt-BR" altLang="zh-CN" i="1"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a:t>)</a:t>
                </a:r>
                <a:r>
                  <a:rPr lang="zh-CN" altLang="en-US" dirty="0"/>
                  <a:t>。用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oMath>
                </a14:m>
                <a:r>
                  <a:rPr lang="en-US" altLang="zh-CN" dirty="0"/>
                  <a:t> </a:t>
                </a:r>
                <a:r>
                  <a:rPr lang="zh-CN" altLang="en-US" dirty="0"/>
                  <a:t>表示河边上任意一点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点，用</a:t>
                </a:r>
                <a:r>
                  <a:rPr lang="en-US" altLang="zh-CN" dirty="0"/>
                  <a:t>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之间的距离，那么问题可以描述为：</a:t>
                </a:r>
                <a:endParaRPr lang="en-US" altLang="zh-CN" dirty="0"/>
              </a:p>
              <a:p>
                <a14:m>
                  <m:oMathPara xmlns:m="http://schemas.openxmlformats.org/officeDocument/2006/math">
                    <m:oMathParaPr>
                      <m:jc m:val="centerGroup"/>
                    </m:oMathParaPr>
                    <m:oMath xmlns:m="http://schemas.openxmlformats.org/officeDocument/2006/math">
                      <m:f>
                        <m:fPr>
                          <m:type m:val="noBar"/>
                          <m:ctrlPr>
                            <a:rPr lang="en-US" altLang="zh-CN" b="0" i="1" smtClean="0">
                              <a:latin typeface="Cambria Math" panose="02040503050406030204" pitchFamily="18" charset="0"/>
                            </a:rPr>
                          </m:ctrlPr>
                        </m:fPr>
                        <m:num>
                          <m:r>
                            <a:rPr lang="en-US" altLang="zh-CN" i="1">
                              <a:latin typeface="Cambria Math" panose="02040503050406030204" pitchFamily="18" charset="0"/>
                            </a:rPr>
                            <m:t>𝑚𝑖𝑛𝑖𝑚𝑖𝑧𝑒</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d>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a:latin typeface="Cambria Math" panose="02040503050406030204" pitchFamily="18" charset="0"/>
                            </a:rPr>
                            <m:t>𝑔</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=0</m:t>
                          </m:r>
                          <m:r>
                            <m:rPr>
                              <m:nor/>
                            </m:rPr>
                            <a:rPr lang="en-US" altLang="zh-CN" dirty="0"/>
                            <m:t> </m:t>
                          </m:r>
                        </m:den>
                      </m:f>
                    </m:oMath>
                  </m:oMathPara>
                </a14:m>
                <a:endParaRPr lang="en-US" altLang="zh-CN" dirty="0"/>
              </a:p>
              <a:p>
                <a:r>
                  <a:rPr lang="zh-CN" altLang="en-US" dirty="0"/>
                  <a:t>那么如何求解问题？</a:t>
                </a:r>
              </a:p>
            </p:txBody>
          </p:sp>
        </mc:Choice>
        <mc:Fallback>
          <p:sp>
            <p:nvSpPr>
              <p:cNvPr id="3" name="备注占位符 2"/>
              <p:cNvSpPr>
                <a:spLocks noGrp="1"/>
              </p:cNvSpPr>
              <p:nvPr>
                <p:ph type="body" idx="1"/>
              </p:nvPr>
            </p:nvSpPr>
            <p:spPr/>
            <p:txBody>
              <a:bodyPr/>
              <a:lstStyle/>
              <a:p>
                <a:r>
                  <a:rPr lang="zh-CN" altLang="en-US" dirty="0"/>
                  <a:t>一个数值优化问题</a:t>
                </a:r>
                <a:endParaRPr lang="en-US" altLang="zh-CN" dirty="0"/>
              </a:p>
              <a:p>
                <a:r>
                  <a:rPr lang="zh-CN" altLang="en-US" dirty="0"/>
                  <a:t>假设河流曲线满足方程 </a:t>
                </a:r>
                <a:r>
                  <a:rPr lang="en-US" altLang="zh-CN" b="0" i="0">
                    <a:latin typeface="Cambria Math" panose="02040503050406030204" pitchFamily="18" charset="0"/>
                  </a:rPr>
                  <a:t>𝑔(𝑥,𝑦)=0</a:t>
                </a:r>
                <a:r>
                  <a:rPr lang="en-US" altLang="zh-CN" dirty="0"/>
                  <a:t> (</a:t>
                </a:r>
                <a:r>
                  <a:rPr lang="zh-CN" altLang="en-US" dirty="0"/>
                  <a:t>例如，它是一个圆：</a:t>
                </a:r>
                <a:r>
                  <a:rPr lang="pt-BR" altLang="zh-CN" i="0">
                    <a:latin typeface="Cambria Math" panose="02040503050406030204" pitchFamily="18" charset="0"/>
                  </a:rPr>
                  <a:t>〖</a:t>
                </a:r>
                <a:r>
                  <a:rPr lang="en-US" altLang="zh-CN" b="0" i="0">
                    <a:latin typeface="Cambria Math" panose="02040503050406030204" pitchFamily="18" charset="0"/>
                  </a:rPr>
                  <a:t>𝑔(𝑥,𝑦)=𝑥</a:t>
                </a:r>
                <a:r>
                  <a:rPr lang="pt-BR" altLang="zh-CN" b="0" i="0">
                    <a:latin typeface="Cambria Math" panose="02040503050406030204" pitchFamily="18" charset="0"/>
                  </a:rPr>
                  <a:t>〗^</a:t>
                </a:r>
                <a:r>
                  <a:rPr lang="pt-BR" altLang="zh-CN" i="0">
                    <a:latin typeface="Cambria Math" panose="02040503050406030204" pitchFamily="18" charset="0"/>
                  </a:rPr>
                  <a:t>2+</a:t>
                </a:r>
                <a:r>
                  <a:rPr lang="en-US" altLang="zh-CN" b="0" i="0">
                    <a:latin typeface="Cambria Math" panose="02040503050406030204" pitchFamily="18" charset="0"/>
                  </a:rPr>
                  <a:t>𝑦</a:t>
                </a:r>
                <a:r>
                  <a:rPr lang="pt-BR" altLang="zh-CN" b="0" i="0">
                    <a:latin typeface="Cambria Math" panose="02040503050406030204" pitchFamily="18" charset="0"/>
                  </a:rPr>
                  <a:t>^</a:t>
                </a:r>
                <a:r>
                  <a:rPr lang="pt-BR" altLang="zh-CN" i="0">
                    <a:latin typeface="Cambria Math" panose="02040503050406030204" pitchFamily="18" charset="0"/>
                  </a:rPr>
                  <a:t>2</a:t>
                </a:r>
                <a:r>
                  <a:rPr lang="en-US" altLang="zh-CN" b="0" i="0">
                    <a:latin typeface="Cambria Math" panose="02040503050406030204" pitchFamily="18" charset="0"/>
                  </a:rPr>
                  <a:t>−𝑟^2</a:t>
                </a:r>
                <a:r>
                  <a:rPr lang="pt-BR" altLang="zh-CN" i="0">
                    <a:latin typeface="Cambria Math" panose="02040503050406030204" pitchFamily="18" charset="0"/>
                  </a:rPr>
                  <a:t>=</a:t>
                </a:r>
                <a:r>
                  <a:rPr lang="en-US" altLang="zh-CN" b="0" i="0">
                    <a:latin typeface="Cambria Math" panose="02040503050406030204" pitchFamily="18" charset="0"/>
                  </a:rPr>
                  <a:t>0</a:t>
                </a:r>
                <a:r>
                  <a:rPr lang="en-US" altLang="zh-CN" dirty="0"/>
                  <a:t>)</a:t>
                </a:r>
                <a:r>
                  <a:rPr lang="zh-CN" altLang="en-US" dirty="0"/>
                  <a:t>。用 </a:t>
                </a:r>
                <a:r>
                  <a:rPr lang="en-US" altLang="zh-CN" b="0" i="0">
                    <a:latin typeface="Cambria Math" panose="02040503050406030204" pitchFamily="18" charset="0"/>
                  </a:rPr>
                  <a:t>𝑃 ⃗</a:t>
                </a:r>
                <a:r>
                  <a:rPr lang="en-US" altLang="zh-CN" dirty="0"/>
                  <a:t> </a:t>
                </a:r>
                <a:r>
                  <a:rPr lang="zh-CN" altLang="en-US" dirty="0"/>
                  <a:t>表示河边上任意一点 </a:t>
                </a:r>
                <a:r>
                  <a:rPr lang="en-US" altLang="zh-CN" b="0" i="0">
                    <a:latin typeface="Cambria Math" panose="02040503050406030204" pitchFamily="18" charset="0"/>
                  </a:rPr>
                  <a:t>𝑃 ⃗(𝑥,𝑦)</a:t>
                </a:r>
                <a:r>
                  <a:rPr lang="en-US" altLang="zh-CN" dirty="0"/>
                  <a:t> </a:t>
                </a:r>
                <a:r>
                  <a:rPr lang="zh-CN" altLang="en-US" dirty="0"/>
                  <a:t>点，用</a:t>
                </a:r>
                <a:r>
                  <a:rPr lang="en-US" altLang="zh-CN" dirty="0"/>
                  <a:t> </a:t>
                </a:r>
                <a:r>
                  <a:rPr lang="en-US" altLang="zh-CN" b="0" i="0">
                    <a:latin typeface="Cambria Math" panose="02040503050406030204" pitchFamily="18" charset="0"/>
                  </a:rPr>
                  <a:t>𝑑(𝑀 ⃗, 𝑃 ⃗)</a:t>
                </a:r>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之间的距离，那么问题可以描述为：</a:t>
                </a:r>
                <a:endParaRPr lang="en-US" altLang="zh-CN" dirty="0"/>
              </a:p>
              <a:p>
                <a:r>
                  <a:rPr lang="en-US" altLang="zh-CN" b="0" i="0">
                    <a:latin typeface="Cambria Math" panose="02040503050406030204" pitchFamily="18" charset="0"/>
                  </a:rPr>
                  <a:t>(</a:t>
                </a:r>
                <a:r>
                  <a:rPr lang="en-US" altLang="zh-CN" i="0">
                    <a:latin typeface="Cambria Math" panose="02040503050406030204" pitchFamily="18" charset="0"/>
                  </a:rPr>
                  <a:t>𝑚𝑖𝑛𝑖𝑚𝑖𝑧𝑒 𝑓(𝑃 ⃗ )=𝑑(𝑀 ⃗,𝑃 ⃗ )+𝑑(𝑃 ⃗,𝐶 ⃗ )</a:t>
                </a:r>
                <a:r>
                  <a:rPr lang="en-US" altLang="zh-CN" b="0" i="0">
                    <a:latin typeface="Cambria Math" panose="02040503050406030204" pitchFamily="18" charset="0"/>
                  </a:rPr>
                  <a:t>)¦(𝑠𝑢𝑏𝑗𝑒𝑐𝑡 𝑡𝑜 </a:t>
                </a:r>
                <a:r>
                  <a:rPr lang="en-US" altLang="zh-CN" i="0">
                    <a:latin typeface="Cambria Math" panose="02040503050406030204" pitchFamily="18" charset="0"/>
                  </a:rPr>
                  <a:t>𝑔(𝑃 ⃗ )=0</a:t>
                </a:r>
                <a:r>
                  <a:rPr lang="en-US" altLang="zh-CN" i="0" dirty="0">
                    <a:latin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b="0" i="0">
                    <a:latin typeface="Cambria Math" panose="02040503050406030204" pitchFamily="18" charset="0"/>
                  </a:rPr>
                  <a:t>)</a:t>
                </a:r>
                <a:endParaRPr lang="en-US" altLang="zh-CN" dirty="0"/>
              </a:p>
              <a:p>
                <a:r>
                  <a:rPr lang="zh-CN" altLang="en-US" dirty="0"/>
                  <a:t>那么如何求解问题？</a:t>
                </a:r>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24</a:t>
            </a:fld>
            <a:endParaRPr lang="zh-CN" altLang="en-US"/>
          </a:p>
        </p:txBody>
      </p:sp>
    </p:spTree>
    <p:extLst>
      <p:ext uri="{BB962C8B-B14F-4D97-AF65-F5344CB8AC3E}">
        <p14:creationId xmlns:p14="http://schemas.microsoft.com/office/powerpoint/2010/main" val="1737291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$f(\</a:t>
            </a:r>
            <a:r>
              <a:rPr lang="en-US" altLang="zh-CN" dirty="0" err="1"/>
              <a:t>vec</a:t>
            </a:r>
            <a:r>
              <a:rPr lang="en-US" altLang="zh-CN" dirty="0"/>
              <a:t>{P})$ </a:t>
            </a:r>
            <a:r>
              <a:rPr lang="zh-CN" altLang="en-US" dirty="0"/>
              <a:t>是一个标量，那么在上图的二维空间中必然存在一个标量场 </a:t>
            </a:r>
            <a:r>
              <a:rPr lang="en-US" altLang="zh-CN" dirty="0"/>
              <a:t>$f(\</a:t>
            </a:r>
            <a:r>
              <a:rPr lang="en-US" altLang="zh-CN" dirty="0" err="1"/>
              <a:t>vec</a:t>
            </a:r>
            <a:r>
              <a:rPr lang="en-US" altLang="zh-CN" dirty="0"/>
              <a:t>{P})$ </a:t>
            </a:r>
            <a:r>
              <a:rPr lang="zh-CN" altLang="en-US" dirty="0"/>
              <a:t>，即对于每一个点 </a:t>
            </a:r>
            <a:r>
              <a:rPr lang="en-US" altLang="zh-CN" dirty="0"/>
              <a:t>$\</a:t>
            </a:r>
            <a:r>
              <a:rPr lang="en-US" altLang="zh-CN" dirty="0" err="1"/>
              <a:t>vec</a:t>
            </a:r>
            <a:r>
              <a:rPr lang="en-US" altLang="zh-CN" dirty="0"/>
              <a:t>{P}$ </a:t>
            </a:r>
            <a:r>
              <a:rPr lang="zh-CN" altLang="en-US" dirty="0"/>
              <a:t>都对应这一个 </a:t>
            </a:r>
            <a:r>
              <a:rPr lang="en-US" altLang="zh-CN" dirty="0"/>
              <a:t>$f(\</a:t>
            </a:r>
            <a:r>
              <a:rPr lang="en-US" altLang="zh-CN" dirty="0" err="1"/>
              <a:t>vec</a:t>
            </a:r>
            <a:r>
              <a:rPr lang="en-US" altLang="zh-CN" dirty="0"/>
              <a:t>{P})$ </a:t>
            </a:r>
            <a:r>
              <a:rPr lang="zh-CN" altLang="en-US" dirty="0"/>
              <a:t>值，它代表经过该点的路径总和是多少。如果我们画出它的等值线（场线），就会发现它呈椭圆向外辐射</a:t>
            </a:r>
            <a:endParaRPr lang="en-US" altLang="zh-CN" dirty="0"/>
          </a:p>
          <a:p>
            <a:r>
              <a:rPr lang="zh-CN" altLang="en-US" sz="1200" b="0" i="0" kern="1200" dirty="0">
                <a:solidFill>
                  <a:schemeClr val="tx1"/>
                </a:solidFill>
                <a:effectLst/>
                <a:latin typeface="+mn-lt"/>
                <a:ea typeface="+mn-ea"/>
                <a:cs typeface="+mn-cs"/>
              </a:rPr>
              <a:t>显然，​ 的等值线与河边曲线的交点 ​ 即为我们想求的点。这样的点满足什么性质呢？如果没有性质也就无法列出关系式进行求解，但是这么特殊的点极有可能存在良好的某种特性。</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C6884BC-3F75-41E5-8633-70631A0948F7}" type="slidenum">
              <a:rPr lang="zh-CN" altLang="en-US" smtClean="0"/>
              <a:t>25</a:t>
            </a:fld>
            <a:endParaRPr lang="zh-CN" altLang="en-US"/>
          </a:p>
        </p:txBody>
      </p:sp>
    </p:spTree>
    <p:extLst>
      <p:ext uri="{BB962C8B-B14F-4D97-AF65-F5344CB8AC3E}">
        <p14:creationId xmlns:p14="http://schemas.microsoft.com/office/powerpoint/2010/main" val="839518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最直观的性质：</a:t>
                </a:r>
                <a:r>
                  <a:rPr lang="zh-CN" altLang="en-US" dirty="0"/>
                  <a:t>等值线在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oMath>
                </a14:m>
                <a:r>
                  <a:rPr lang="zh-CN" altLang="en-US" dirty="0"/>
                  <a:t> 点的法向量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𝑛</m:t>
                        </m:r>
                      </m:e>
                    </m:acc>
                  </m:oMath>
                </a14:m>
                <a:r>
                  <a:rPr lang="zh-CN" altLang="en-US" dirty="0"/>
                  <a:t> 与河边曲线的法向量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𝑚</m:t>
                        </m:r>
                      </m:e>
                    </m:acc>
                  </m:oMath>
                </a14:m>
                <a:r>
                  <a:rPr lang="zh-CN" altLang="en-US" dirty="0"/>
                  <a:t> 平行，即：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b="0" i="1" smtClean="0">
                          <a:latin typeface="Cambria Math" panose="02040503050406030204" pitchFamily="18" charset="0"/>
                        </a:rPr>
                        <m:t>=</m:t>
                      </m:r>
                      <m:r>
                        <m:rPr>
                          <m:nor/>
                        </m:rPr>
                        <a:rPr lang="el-GR" altLang="zh-CN" dirty="0" smtClean="0"/>
                        <m:t>λ</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m</m:t>
                          </m:r>
                        </m:e>
                      </m:acc>
                    </m:oMath>
                  </m:oMathPara>
                </a14:m>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在多元微积分中，</a:t>
                </a:r>
                <a:r>
                  <a:rPr lang="zh-CN" altLang="en-US" dirty="0"/>
                  <a:t>函数 </a:t>
                </a:r>
                <a14:m>
                  <m:oMath xmlns:m="http://schemas.openxmlformats.org/officeDocument/2006/math">
                    <m:r>
                      <a:rPr lang="en-US" altLang="zh-CN" b="0" i="1" smtClean="0">
                        <a:latin typeface="Cambria Math" panose="02040503050406030204" pitchFamily="18" charset="0"/>
                      </a:rPr>
                      <m:t>h</m:t>
                    </m:r>
                  </m:oMath>
                </a14:m>
                <a:r>
                  <a:rPr lang="zh-CN" altLang="en-US" dirty="0"/>
                  <a:t> 在某一点的梯度是该点等值线（等值面）的法向量</a:t>
                </a:r>
                <a:r>
                  <a:rPr lang="zh-CN" altLang="en-US" sz="1200" b="0" i="0" kern="1200" dirty="0">
                    <a:solidFill>
                      <a:schemeClr val="tx1"/>
                    </a:solidFill>
                    <a:effectLst/>
                    <a:latin typeface="+mn-lt"/>
                    <a:ea typeface="+mn-ea"/>
                    <a:cs typeface="+mn-cs"/>
                  </a:rPr>
                  <a:t>，即 </a:t>
                </a:r>
                <a14:m>
                  <m:oMath xmlns:m="http://schemas.openxmlformats.org/officeDocument/2006/math">
                    <m:acc>
                      <m:accPr>
                        <m:chr m:val="⃗"/>
                        <m:ctrlPr>
                          <a:rPr lang="zh-CN" altLang="en-US" sz="1200" b="0" i="1" kern="1200" smtClean="0">
                            <a:solidFill>
                              <a:schemeClr val="tx1"/>
                            </a:solidFill>
                            <a:effectLst/>
                            <a:latin typeface="Cambria Math" panose="02040503050406030204" pitchFamily="18" charset="0"/>
                            <a:ea typeface="+mn-ea"/>
                            <a:cs typeface="+mn-cs"/>
                          </a:rPr>
                        </m:ctrlPr>
                      </m:accPr>
                      <m:e>
                        <m:r>
                          <m:rPr>
                            <m:sty m:val="p"/>
                          </m:rPr>
                          <a:rPr lang="en-US" altLang="zh-CN" sz="1200" b="0" i="1" kern="1200" smtClean="0">
                            <a:solidFill>
                              <a:schemeClr val="tx1"/>
                            </a:solidFill>
                            <a:effectLst/>
                            <a:latin typeface="Cambria Math" panose="02040503050406030204" pitchFamily="18" charset="0"/>
                            <a:ea typeface="+mn-ea"/>
                            <a:cs typeface="+mn-cs"/>
                          </a:rPr>
                          <m:t>n</m:t>
                        </m:r>
                      </m:e>
                    </m:acc>
                    <m:r>
                      <a:rPr lang="en-US" altLang="zh-CN" sz="1200" b="0" i="1" kern="1200" smtClean="0">
                        <a:solidFill>
                          <a:schemeClr val="tx1"/>
                        </a:solidFill>
                        <a:effectLst/>
                        <a:latin typeface="Cambria Math" panose="02040503050406030204" pitchFamily="18" charset="0"/>
                        <a:ea typeface="+mn-ea"/>
                        <a:cs typeface="+mn-cs"/>
                      </a:rPr>
                      <m:t>=</m:t>
                    </m:r>
                    <m:r>
                      <m:rPr>
                        <m:sty m:val="p"/>
                      </m:r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h</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acc>
                      <m:accPr>
                        <m:chr m:val="⃗"/>
                        <m:ctrl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ctrlPr>
                      </m:accPr>
                      <m:e>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𝑃</m:t>
                        </m:r>
                      </m:e>
                    </m:acc>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oMath>
                </a14:m>
                <a:r>
                  <a:rPr lang="zh-CN" altLang="en-US" sz="1200" b="0" i="0" kern="1200" dirty="0">
                    <a:solidFill>
                      <a:schemeClr val="tx1"/>
                    </a:solidFill>
                    <a:effectLst/>
                    <a:latin typeface="+mn-lt"/>
                    <a:ea typeface="+mn-ea"/>
                    <a:cs typeface="+mn-cs"/>
                  </a:rPr>
                  <a:t>​ ，所以对于函数 </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𝑓</m:t>
                    </m:r>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𝑔</m:t>
                    </m:r>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nor/>
                        </m:rPr>
                        <a:rPr lang="el-GR" altLang="zh-CN" dirty="0"/>
                        <m:t>λ</m:t>
                      </m:r>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m</m:t>
                          </m:r>
                        </m:e>
                      </m:acc>
                      <m:r>
                        <a:rPr lang="en-US" altLang="zh-CN" i="1" smtClean="0">
                          <a:latin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den>
                          </m:f>
                        </m:e>
                      </m:d>
                      <m:r>
                        <a:rPr lang="en-US" altLang="zh-CN" b="0" i="1" smtClean="0">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d>
                        <m:dPr>
                          <m:ctrlPr>
                            <a:rPr lang="el-GR" altLang="zh-CN" i="1" smtClean="0">
                              <a:latin typeface="Cambria Math" panose="02040503050406030204" pitchFamily="18" charset="0"/>
                              <a:ea typeface="Cambria Math" panose="02040503050406030204" pitchFamily="18" charset="0"/>
                            </a:rPr>
                          </m:ctrlPr>
                        </m:dPr>
                        <m:e>
                          <m:f>
                            <m:fPr>
                              <m:type m:val="noBar"/>
                              <m:ctrlPr>
                                <a:rPr lang="el-GR" altLang="zh-CN" i="1" smtClean="0">
                                  <a:latin typeface="Cambria Math" panose="02040503050406030204" pitchFamily="18" charset="0"/>
                                  <a:ea typeface="Cambria Math" panose="02040503050406030204" pitchFamily="18" charset="0"/>
                                </a:rPr>
                              </m:ctrlPr>
                            </m:fPr>
                            <m:num>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𝑥</m:t>
                                  </m:r>
                                </m:sub>
                              </m:sSub>
                            </m:num>
                            <m:den>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𝑦</m:t>
                                  </m:r>
                                </m:sub>
                              </m:sSub>
                            </m:den>
                          </m:f>
                        </m:e>
                      </m:d>
                    </m:oMath>
                  </m:oMathPara>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即由相交点的性质我们得到两个关系式（对于 </a:t>
                </a:r>
                <a:r>
                  <a:rPr lang="en-US" altLang="zh-CN" sz="1200" b="0" i="0" kern="1200" dirty="0">
                    <a:solidFill>
                      <a:schemeClr val="tx1"/>
                    </a:solidFill>
                    <a:effectLst/>
                    <a:latin typeface="+mn-lt"/>
                    <a:ea typeface="+mn-ea"/>
                    <a:cs typeface="+mn-cs"/>
                  </a:rPr>
                  <a:t>3D </a:t>
                </a:r>
                <a:r>
                  <a:rPr lang="zh-CN" altLang="en-US" sz="1200" b="0" i="0" kern="1200" dirty="0">
                    <a:solidFill>
                      <a:schemeClr val="tx1"/>
                    </a:solidFill>
                    <a:effectLst/>
                    <a:latin typeface="+mn-lt"/>
                    <a:ea typeface="+mn-ea"/>
                    <a:cs typeface="+mn-cs"/>
                  </a:rPr>
                  <a:t>则可以得到三个关系式，以此类推），再加上约束条件：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m:oMathPara>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一共三个关系式，由线性代数知识可知三个关系式，三个未知量 ​</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𝑥</m:t>
                    </m:r>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𝑦</m:t>
                    </m:r>
                    <m:r>
                      <a:rPr lang="en-US" altLang="zh-CN" sz="1200" b="0" i="1" kern="1200" smtClean="0">
                        <a:solidFill>
                          <a:schemeClr val="tx1"/>
                        </a:solidFill>
                        <a:effectLst/>
                        <a:latin typeface="Cambria Math" panose="02040503050406030204" pitchFamily="18" charset="0"/>
                        <a:ea typeface="+mn-ea"/>
                        <a:cs typeface="+mn-cs"/>
                      </a:rPr>
                      <m:t>,</m:t>
                    </m:r>
                    <m:r>
                      <m:rPr>
                        <m:nor/>
                      </m:rPr>
                      <a:rPr lang="el-GR" altLang="zh-CN" dirty="0" smtClean="0"/>
                      <m:t>λ</m:t>
                    </m:r>
                    <m:r>
                      <a:rPr lang="en-US" altLang="zh-CN" sz="1200" b="0" i="1" kern="1200" smtClean="0">
                        <a:solidFill>
                          <a:schemeClr val="tx1"/>
                        </a:solidFill>
                        <a:effectLst/>
                        <a:latin typeface="Cambria Math" panose="02040503050406030204" pitchFamily="18" charset="0"/>
                        <a:ea typeface="+mn-ea"/>
                        <a:cs typeface="+mn-cs"/>
                      </a:rPr>
                      <m:t>)</m:t>
                    </m:r>
                  </m:oMath>
                </a14:m>
                <a:r>
                  <a:rPr lang="zh-CN" altLang="en-US" sz="1200" b="0" i="0" kern="1200" dirty="0">
                    <a:solidFill>
                      <a:schemeClr val="tx1"/>
                    </a:solidFill>
                    <a:effectLst/>
                    <a:latin typeface="+mn-lt"/>
                    <a:ea typeface="+mn-ea"/>
                    <a:cs typeface="+mn-cs"/>
                  </a:rPr>
                  <a:t> 极有可能有唯一解，当然也不排除会出现多个解甚至无穷多解。如果河边是一条直线且</a:t>
                </a:r>
                <a:r>
                  <a:rPr lang="en-US" altLang="zh-CN" sz="1200" b="0" i="0" kern="1200" dirty="0">
                    <a:solidFill>
                      <a:schemeClr val="tx1"/>
                    </a:solidFill>
                    <a:effectLst/>
                    <a:latin typeface="+mn-lt"/>
                    <a:ea typeface="+mn-ea"/>
                    <a:cs typeface="+mn-cs"/>
                  </a:rPr>
                  <a:t>M,C</a:t>
                </a:r>
                <a:r>
                  <a:rPr lang="zh-CN" altLang="en-US" sz="1200" b="0" i="0" kern="1200" dirty="0">
                    <a:solidFill>
                      <a:schemeClr val="tx1"/>
                    </a:solidFill>
                    <a:effectLst/>
                    <a:latin typeface="+mn-lt"/>
                    <a:ea typeface="+mn-ea"/>
                    <a:cs typeface="+mn-cs"/>
                  </a:rPr>
                  <a:t>两点都在河边时，则无解。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最直观的性质：</a:t>
                </a:r>
                <a:r>
                  <a:rPr lang="zh-CN" altLang="en-US" dirty="0"/>
                  <a:t>等值线在 </a:t>
                </a:r>
                <a:r>
                  <a:rPr lang="en-US" altLang="zh-CN" i="0">
                    <a:latin typeface="Cambria Math" panose="02040503050406030204" pitchFamily="18" charset="0"/>
                  </a:rPr>
                  <a:t>𝑃 ⃗</a:t>
                </a:r>
                <a:r>
                  <a:rPr lang="zh-CN" altLang="en-US" dirty="0"/>
                  <a:t> 点的法向量 </a:t>
                </a:r>
                <a:r>
                  <a:rPr lang="en-US" altLang="zh-CN" i="0">
                    <a:latin typeface="Cambria Math" panose="02040503050406030204" pitchFamily="18" charset="0"/>
                  </a:rPr>
                  <a:t>𝑛</a:t>
                </a:r>
                <a:r>
                  <a:rPr lang="zh-CN" altLang="en-US" i="0">
                    <a:latin typeface="Cambria Math" panose="02040503050406030204" pitchFamily="18" charset="0"/>
                  </a:rPr>
                  <a:t> ⃗</a:t>
                </a:r>
                <a:r>
                  <a:rPr lang="zh-CN" altLang="en-US" dirty="0"/>
                  <a:t> 与河边曲线的法向量 </a:t>
                </a:r>
                <a:r>
                  <a:rPr lang="en-US" altLang="zh-CN" i="0">
                    <a:latin typeface="Cambria Math" panose="02040503050406030204" pitchFamily="18" charset="0"/>
                  </a:rPr>
                  <a:t>𝑚</a:t>
                </a:r>
                <a:r>
                  <a:rPr lang="zh-CN" altLang="en-US" i="0">
                    <a:latin typeface="Cambria Math" panose="02040503050406030204" pitchFamily="18" charset="0"/>
                  </a:rPr>
                  <a:t> ⃗</a:t>
                </a:r>
                <a:r>
                  <a:rPr lang="zh-CN" altLang="en-US" dirty="0"/>
                  <a:t> 平行，即：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rPr>
                  <a:t>n</a:t>
                </a:r>
                <a:r>
                  <a:rPr lang="zh-CN" altLang="en-US" i="0">
                    <a:latin typeface="Cambria Math" panose="02040503050406030204" pitchFamily="18" charset="0"/>
                  </a:rPr>
                  <a:t> ⃗</a:t>
                </a:r>
                <a:r>
                  <a:rPr lang="en-US" altLang="zh-CN" b="0" i="0">
                    <a:latin typeface="Cambria Math" panose="02040503050406030204" pitchFamily="18" charset="0"/>
                  </a:rPr>
                  <a:t>=</a:t>
                </a:r>
                <a:r>
                  <a:rPr lang="el-GR" altLang="zh-CN" b="0" i="0" dirty="0">
                    <a:latin typeface="Cambria Math" panose="02040503050406030204" pitchFamily="18" charset="0"/>
                  </a:rPr>
                  <a:t>"</a:t>
                </a:r>
                <a:r>
                  <a:rPr lang="el-GR" altLang="zh-CN" i="0" dirty="0">
                    <a:latin typeface="Cambria Math" panose="02040503050406030204" pitchFamily="18" charset="0"/>
                  </a:rPr>
                  <a:t>λ</a:t>
                </a:r>
                <a:r>
                  <a:rPr lang="en-US" altLang="zh-CN" b="0" i="0">
                    <a:latin typeface="Cambria Math" panose="02040503050406030204" pitchFamily="18" charset="0"/>
                  </a:rPr>
                  <a:t>" </a:t>
                </a:r>
                <a:r>
                  <a:rPr lang="en-US" altLang="zh-CN" i="0">
                    <a:latin typeface="Cambria Math" panose="02040503050406030204" pitchFamily="18" charset="0"/>
                  </a:rPr>
                  <a:t>m</a:t>
                </a:r>
                <a:r>
                  <a:rPr lang="en-US" altLang="zh-CN" b="0" i="0">
                    <a:latin typeface="Cambria Math" panose="02040503050406030204" pitchFamily="18" charset="0"/>
                  </a:rPr>
                  <a:t>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在多元微积分中，</a:t>
                </a:r>
                <a:r>
                  <a:rPr lang="zh-CN" altLang="en-US" dirty="0"/>
                  <a:t>函数 </a:t>
                </a:r>
                <a:r>
                  <a:rPr lang="en-US" altLang="zh-CN" b="0" i="0">
                    <a:latin typeface="Cambria Math" panose="02040503050406030204" pitchFamily="18" charset="0"/>
                  </a:rPr>
                  <a:t>ℎ</a:t>
                </a:r>
                <a:r>
                  <a:rPr lang="zh-CN" altLang="en-US" dirty="0"/>
                  <a:t> 在某一点的梯度是该点等值线（等值面）的法向量</a:t>
                </a:r>
                <a:r>
                  <a:rPr lang="zh-CN" altLang="en-US" sz="1200" b="0" i="0" kern="1200" dirty="0">
                    <a:solidFill>
                      <a:schemeClr val="tx1"/>
                    </a:solidFill>
                    <a:effectLst/>
                    <a:latin typeface="+mn-lt"/>
                    <a:ea typeface="+mn-ea"/>
                    <a:cs typeface="+mn-cs"/>
                  </a:rPr>
                  <a:t>，即 </a:t>
                </a:r>
                <a:r>
                  <a:rPr lang="en-US" altLang="zh-CN" sz="1200" b="0" i="0" kern="1200">
                    <a:solidFill>
                      <a:schemeClr val="tx1"/>
                    </a:solidFill>
                    <a:effectLst/>
                    <a:latin typeface="Cambria Math" panose="02040503050406030204" pitchFamily="18" charset="0"/>
                    <a:ea typeface="+mn-ea"/>
                    <a:cs typeface="+mn-cs"/>
                  </a:rPr>
                  <a:t>n</a:t>
                </a:r>
                <a:r>
                  <a:rPr lang="zh-CN" altLang="en-US" sz="1200" b="0" i="0" kern="1200">
                    <a:solidFill>
                      <a:schemeClr val="tx1"/>
                    </a:solidFill>
                    <a:effectLst/>
                    <a:latin typeface="Cambria Math" panose="02040503050406030204" pitchFamily="18" charset="0"/>
                    <a:ea typeface="+mn-ea"/>
                    <a:cs typeface="+mn-cs"/>
                  </a:rPr>
                  <a:t> ⃗</a:t>
                </a:r>
                <a:r>
                  <a:rPr lang="en-US" altLang="zh-CN" sz="1200" b="0" i="0" kern="1200">
                    <a:solidFill>
                      <a:schemeClr val="tx1"/>
                    </a:solidFill>
                    <a:effectLst/>
                    <a:latin typeface="Cambria Math" panose="02040503050406030204" pitchFamily="18" charset="0"/>
                    <a:ea typeface="+mn-ea"/>
                    <a:cs typeface="+mn-cs"/>
                  </a:rPr>
                  <a:t>=</a:t>
                </a:r>
                <a:r>
                  <a:rPr lang="en-US" altLang="zh-CN" sz="1200" b="0" i="0" kern="1200">
                    <a:solidFill>
                      <a:schemeClr val="tx1"/>
                    </a:solidFill>
                    <a:effectLst/>
                    <a:latin typeface="Cambria Math" panose="02040503050406030204" pitchFamily="18" charset="0"/>
                    <a:ea typeface="Cambria Math" panose="02040503050406030204" pitchFamily="18" charset="0"/>
                    <a:cs typeface="+mn-cs"/>
                  </a:rPr>
                  <a:t>∇ℎ(𝑃 ⃗)</a:t>
                </a:r>
                <a:r>
                  <a:rPr lang="zh-CN" altLang="en-US" sz="1200" b="0" i="0" kern="1200" dirty="0">
                    <a:solidFill>
                      <a:schemeClr val="tx1"/>
                    </a:solidFill>
                    <a:effectLst/>
                    <a:latin typeface="+mn-lt"/>
                    <a:ea typeface="+mn-ea"/>
                    <a:cs typeface="+mn-cs"/>
                  </a:rPr>
                  <a:t>​ ，所以对于函数 </a:t>
                </a:r>
                <a:r>
                  <a:rPr lang="en-US" altLang="zh-CN" sz="1200" b="0" i="0" kern="1200">
                    <a:solidFill>
                      <a:schemeClr val="tx1"/>
                    </a:solidFill>
                    <a:effectLst/>
                    <a:latin typeface="Cambria Math" panose="02040503050406030204" pitchFamily="18" charset="0"/>
                    <a:ea typeface="+mn-ea"/>
                    <a:cs typeface="+mn-cs"/>
                  </a:rPr>
                  <a:t>𝑓,𝑔</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rPr>
                  <a:t>n</a:t>
                </a:r>
                <a:r>
                  <a:rPr lang="zh-CN" altLang="en-US" i="0">
                    <a:latin typeface="Cambria Math" panose="02040503050406030204" pitchFamily="18" charset="0"/>
                  </a:rPr>
                  <a:t> ⃗</a:t>
                </a:r>
                <a:r>
                  <a:rPr lang="en-US" altLang="zh-CN" i="0">
                    <a:latin typeface="Cambria Math" panose="02040503050406030204" pitchFamily="18" charset="0"/>
                  </a:rPr>
                  <a:t>=</a:t>
                </a:r>
                <a:r>
                  <a:rPr lang="el-GR" altLang="zh-CN" i="0" dirty="0">
                    <a:latin typeface="Cambria Math" panose="02040503050406030204" pitchFamily="18" charset="0"/>
                  </a:rPr>
                  <a:t>"λ</a:t>
                </a:r>
                <a:r>
                  <a:rPr lang="en-US" altLang="zh-CN" i="0">
                    <a:latin typeface="Cambria Math" panose="02040503050406030204" pitchFamily="18" charset="0"/>
                  </a:rPr>
                  <a:t>" m ⃗⇒</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𝑓(𝑃 ⃗ )=</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𝑔(𝑃 ⃗ )</a:t>
                </a:r>
                <a:r>
                  <a:rPr lang="en-US" altLang="zh-CN" i="0">
                    <a:latin typeface="Cambria Math" panose="02040503050406030204" pitchFamily="18" charset="0"/>
                  </a:rPr>
                  <a:t>⇒(</a:t>
                </a:r>
                <a:r>
                  <a:rPr lang="en-US" altLang="zh-CN" b="0" i="0">
                    <a:latin typeface="Cambria Math" panose="02040503050406030204" pitchFamily="18" charset="0"/>
                  </a:rPr>
                  <a:t>𝑓_𝑥¦𝑓_𝑦 )=</a:t>
                </a:r>
                <a:r>
                  <a:rPr lang="el-GR" altLang="zh-CN"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a:t>
                </a:r>
                <a:r>
                  <a:rPr lang="el-GR" altLang="zh-CN" b="0"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𝑥</a:t>
                </a:r>
                <a:r>
                  <a:rPr lang="el-GR"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𝑔</a:t>
                </a:r>
                <a:r>
                  <a:rPr lang="el-GR" altLang="zh-CN" b="0"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𝑦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即由相交点的性质我们得到两个关系式（对于 </a:t>
                </a:r>
                <a:r>
                  <a:rPr lang="en-US" altLang="zh-CN" sz="1200" b="0" i="0" kern="1200" dirty="0">
                    <a:solidFill>
                      <a:schemeClr val="tx1"/>
                    </a:solidFill>
                    <a:effectLst/>
                    <a:latin typeface="+mn-lt"/>
                    <a:ea typeface="+mn-ea"/>
                    <a:cs typeface="+mn-cs"/>
                  </a:rPr>
                  <a:t>3D </a:t>
                </a:r>
                <a:r>
                  <a:rPr lang="zh-CN" altLang="en-US" sz="1200" b="0" i="0" kern="1200" dirty="0">
                    <a:solidFill>
                      <a:schemeClr val="tx1"/>
                    </a:solidFill>
                    <a:effectLst/>
                    <a:latin typeface="+mn-lt"/>
                    <a:ea typeface="+mn-ea"/>
                    <a:cs typeface="+mn-cs"/>
                  </a:rPr>
                  <a:t>则可以得到三个关系式，以此类推），再加上约束条件：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𝑔(𝑃 ⃗ )=𝑔(𝑥,𝑦)=0</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一共三个关系式，由线性代数知识可知三个关系式，三个未知量 ​</a:t>
                </a:r>
                <a:r>
                  <a:rPr lang="en-US" altLang="zh-CN" sz="1200" b="0" i="0" kern="1200">
                    <a:solidFill>
                      <a:schemeClr val="tx1"/>
                    </a:solidFill>
                    <a:effectLst/>
                    <a:latin typeface="Cambria Math" panose="02040503050406030204" pitchFamily="18" charset="0"/>
                    <a:ea typeface="+mn-ea"/>
                    <a:cs typeface="+mn-cs"/>
                  </a:rPr>
                  <a:t>(𝑥,𝑦,</a:t>
                </a:r>
                <a:r>
                  <a:rPr lang="el-GR" altLang="zh-CN" sz="1200" b="0" i="0" kern="1200" dirty="0">
                    <a:solidFill>
                      <a:schemeClr val="tx1"/>
                    </a:solidFill>
                    <a:effectLst/>
                    <a:latin typeface="Cambria Math" panose="02040503050406030204" pitchFamily="18" charset="0"/>
                    <a:ea typeface="+mn-ea"/>
                    <a:cs typeface="+mn-cs"/>
                  </a:rPr>
                  <a:t>"</a:t>
                </a:r>
                <a:r>
                  <a:rPr lang="el-GR" altLang="zh-CN" i="0" dirty="0">
                    <a:latin typeface="Cambria Math" panose="02040503050406030204" pitchFamily="18" charset="0"/>
                  </a:rPr>
                  <a:t>λ</a:t>
                </a:r>
                <a:r>
                  <a:rPr lang="en-US" altLang="zh-CN" sz="1200" b="0" i="0" kern="1200">
                    <a:solidFill>
                      <a:schemeClr val="tx1"/>
                    </a:solidFill>
                    <a:effectLst/>
                    <a:latin typeface="Cambria Math" panose="02040503050406030204" pitchFamily="18" charset="0"/>
                    <a:ea typeface="+mn-ea"/>
                    <a:cs typeface="+mn-cs"/>
                  </a:rPr>
                  <a:t>")</a:t>
                </a:r>
                <a:r>
                  <a:rPr lang="zh-CN" altLang="en-US" sz="1200" b="0" i="0" kern="1200" dirty="0">
                    <a:solidFill>
                      <a:schemeClr val="tx1"/>
                    </a:solidFill>
                    <a:effectLst/>
                    <a:latin typeface="+mn-lt"/>
                    <a:ea typeface="+mn-ea"/>
                    <a:cs typeface="+mn-cs"/>
                  </a:rPr>
                  <a:t> 极有可能有唯一解，当然也不排除会出现多个解甚至无穷多解。如果河边是一条直线且</a:t>
                </a:r>
                <a:r>
                  <a:rPr lang="en-US" altLang="zh-CN" sz="1200" b="0" i="0" kern="1200" dirty="0">
                    <a:solidFill>
                      <a:schemeClr val="tx1"/>
                    </a:solidFill>
                    <a:effectLst/>
                    <a:latin typeface="+mn-lt"/>
                    <a:ea typeface="+mn-ea"/>
                    <a:cs typeface="+mn-cs"/>
                  </a:rPr>
                  <a:t>M,C</a:t>
                </a:r>
                <a:r>
                  <a:rPr lang="zh-CN" altLang="en-US" sz="1200" b="0" i="0" kern="1200" dirty="0">
                    <a:solidFill>
                      <a:schemeClr val="tx1"/>
                    </a:solidFill>
                    <a:effectLst/>
                    <a:latin typeface="+mn-lt"/>
                    <a:ea typeface="+mn-ea"/>
                    <a:cs typeface="+mn-cs"/>
                  </a:rPr>
                  <a:t>两点都在河边时，则无解。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26</a:t>
            </a:fld>
            <a:endParaRPr lang="zh-CN" altLang="en-US"/>
          </a:p>
        </p:txBody>
      </p:sp>
    </p:spTree>
    <p:extLst>
      <p:ext uri="{BB962C8B-B14F-4D97-AF65-F5344CB8AC3E}">
        <p14:creationId xmlns:p14="http://schemas.microsoft.com/office/powerpoint/2010/main" val="4220919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在讨论约束投影之前，我们先了解个数值分析的问题，作为前置知识，方便后续推导约束投影。</a:t>
                </a:r>
                <a:endParaRPr lang="en-US" altLang="zh-CN" dirty="0"/>
              </a:p>
              <a:p>
                <a:r>
                  <a:rPr lang="zh-CN" altLang="en-US" dirty="0"/>
                  <a:t>根据高斯最小二乘约束原理，受约束和外力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oMath>
                </a14:m>
                <a:r>
                  <a:rPr lang="zh-CN" altLang="en-US" dirty="0"/>
                  <a:t> 的点，它的于东轨迹可以表示为</a:t>
                </a:r>
                <a:endParaRPr lang="en-US" altLang="zh-CN" dirty="0"/>
              </a:p>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𝑍</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b="0" i="1" smtClean="0">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i="0">
                                      <a:latin typeface="Cambria Math" panose="02040503050406030204" pitchFamily="18" charset="0"/>
                                    </a:rPr>
                                    <m:t>2</m:t>
                                  </m:r>
                                </m:sup>
                              </m:sSup>
                            </m:e>
                          </m:nary>
                        </m:e>
                      </m:func>
                    </m:oMath>
                  </m:oMathPara>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oMath>
                </a14:m>
                <a:r>
                  <a:rPr lang="zh-CN" altLang="en-US" dirty="0"/>
                  <a:t> 头上两点表示位置 </a:t>
                </a:r>
                <a14:m>
                  <m:oMath xmlns:m="http://schemas.openxmlformats.org/officeDocument/2006/math">
                    <m:r>
                      <a:rPr lang="en-US" altLang="zh-CN" b="1" i="1" smtClean="0">
                        <a:latin typeface="Cambria Math" panose="02040503050406030204" pitchFamily="18" charset="0"/>
                      </a:rPr>
                      <m:t>𝒑</m:t>
                    </m:r>
                  </m:oMath>
                </a14:m>
                <a:r>
                  <a:rPr lang="zh-CN" altLang="en-US" dirty="0"/>
                  <a:t> 对时间 </a:t>
                </a:r>
                <a14:m>
                  <m:oMath xmlns:m="http://schemas.openxmlformats.org/officeDocument/2006/math">
                    <m:r>
                      <a:rPr lang="en-US" altLang="zh-CN" b="0" i="1" smtClean="0">
                        <a:latin typeface="Cambria Math" panose="02040503050406030204" pitchFamily="18" charset="0"/>
                      </a:rPr>
                      <m:t>𝑡</m:t>
                    </m:r>
                  </m:oMath>
                </a14:m>
                <a:r>
                  <a:rPr lang="zh-CN" altLang="en-US" dirty="0"/>
                  <a:t> 的二阶导数，这里即加速度。其中 </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a14:m>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vl="0"/>
                <a:r>
                  <a:rPr lang="zh-CN" altLang="en-US" sz="1200" b="0" i="0" kern="1200" dirty="0">
                    <a:solidFill>
                      <a:schemeClr val="tx1"/>
                    </a:solidFill>
                    <a:effectLst/>
                    <a:latin typeface="+mn-lt"/>
                    <a:ea typeface="+mn-ea"/>
                    <a:cs typeface="+mn-cs"/>
                  </a:rPr>
                  <a:t>其实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这个方法研究的就是一个带约束物体的运动问题。上述高斯最小二乘法的物理意义是让约束对系统加速度改变最小。所以，我们可以利用高斯最小二乘约束法则。</a:t>
                </a:r>
                <a:endParaRPr lang="en-US" altLang="zh-CN" dirty="0"/>
              </a:p>
              <a:p>
                <a:pPr lvl="1"/>
                <a:endParaRPr lang="zh-CN" altLang="en-US" dirty="0"/>
              </a:p>
              <a:p>
                <a:endParaRPr lang="en-US" altLang="zh-CN" dirty="0"/>
              </a:p>
              <a:p>
                <a:endParaRPr lang="zh-CN" altLang="en-US" dirty="0"/>
              </a:p>
            </p:txBody>
          </p:sp>
        </mc:Choice>
        <mc:Fallback>
          <p:sp>
            <p:nvSpPr>
              <p:cNvPr id="3" name="备注占位符 2"/>
              <p:cNvSpPr>
                <a:spLocks noGrp="1"/>
              </p:cNvSpPr>
              <p:nvPr>
                <p:ph type="body" idx="1"/>
              </p:nvPr>
            </p:nvSpPr>
            <p:spPr/>
            <p:txBody>
              <a:bodyPr/>
              <a:lstStyle/>
              <a:p>
                <a:r>
                  <a:rPr lang="zh-CN" altLang="en-US" dirty="0"/>
                  <a:t>在讨论约束投影之前，我们先了解个数值分析的问题，作为前置知识，方便后续推导约束投影。</a:t>
                </a:r>
                <a:endParaRPr lang="en-US" altLang="zh-CN" dirty="0"/>
              </a:p>
              <a:p>
                <a:r>
                  <a:rPr lang="zh-CN" altLang="en-US" dirty="0"/>
                  <a:t>根据高斯最小二乘约束原理，受约束和外力 </a:t>
                </a:r>
                <a:r>
                  <a:rPr lang="en-US" altLang="zh-CN" b="1" i="0">
                    <a:latin typeface="Cambria Math" panose="02040503050406030204" pitchFamily="18" charset="0"/>
                  </a:rPr>
                  <a:t>𝒇_</a:t>
                </a:r>
                <a:r>
                  <a:rPr lang="en-US" altLang="zh-CN" b="0" i="0">
                    <a:latin typeface="Cambria Math" panose="02040503050406030204" pitchFamily="18" charset="0"/>
                  </a:rPr>
                  <a:t>𝑒𝑥𝑡</a:t>
                </a:r>
                <a:r>
                  <a:rPr lang="zh-CN" altLang="en-US" dirty="0"/>
                  <a:t> 的点，它的于东轨迹可以表示为</a:t>
                </a:r>
                <a:endParaRPr lang="en-US" altLang="zh-CN" dirty="0"/>
              </a:p>
              <a:p>
                <a:r>
                  <a:rPr lang="zh-CN" altLang="en-US" i="0">
                    <a:latin typeface="Cambria Math" panose="02040503050406030204" pitchFamily="18" charset="0"/>
                  </a:rPr>
                  <a:t>𝑍=min⁡∑129_𝑖▒〖𝑚_𝑖 ‖(</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zh-CN" altLang="en-US" i="0">
                    <a:latin typeface="Cambria Math" panose="02040503050406030204" pitchFamily="18" charset="0"/>
                  </a:rPr>
                  <a:t>−</a:t>
                </a:r>
                <a:r>
                  <a:rPr lang="zh-CN" altLang="en-US" b="1" i="0">
                    <a:latin typeface="Cambria Math" panose="02040503050406030204" pitchFamily="18" charset="0"/>
                  </a:rPr>
                  <a:t>𝒇_</a:t>
                </a:r>
                <a:r>
                  <a:rPr lang="en-US" altLang="zh-CN" i="0">
                    <a:latin typeface="Cambria Math" panose="02040503050406030204" pitchFamily="18" charset="0"/>
                  </a:rPr>
                  <a:t>ex</a:t>
                </a:r>
                <a:r>
                  <a:rPr lang="en-US" altLang="zh-CN" b="0" i="0">
                    <a:latin typeface="Cambria Math" panose="02040503050406030204" pitchFamily="18" charset="0"/>
                  </a:rPr>
                  <a:t>𝑡</a:t>
                </a:r>
                <a:r>
                  <a:rPr lang="zh-CN" altLang="en-US" b="0" i="0">
                    <a:latin typeface="Cambria Math" panose="02040503050406030204" pitchFamily="18" charset="0"/>
                  </a:rPr>
                  <a:t>/</a:t>
                </a:r>
                <a:r>
                  <a:rPr lang="zh-CN" altLang="en-US" i="0">
                    <a:latin typeface="Cambria Math" panose="02040503050406030204" pitchFamily="18" charset="0"/>
                  </a:rPr>
                  <a:t>𝑚_𝑖 ‖^2 〗</a:t>
                </a:r>
                <a:endParaRPr lang="en-US" altLang="zh-CN" dirty="0"/>
              </a:p>
              <a:p>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zh-CN" altLang="en-US" dirty="0"/>
                  <a:t> 头上两点表示位置 </a:t>
                </a:r>
                <a:r>
                  <a:rPr lang="en-US" altLang="zh-CN" b="1" i="0">
                    <a:latin typeface="Cambria Math" panose="02040503050406030204" pitchFamily="18" charset="0"/>
                  </a:rPr>
                  <a:t>𝒑</a:t>
                </a:r>
                <a:r>
                  <a:rPr lang="zh-CN" altLang="en-US" dirty="0"/>
                  <a:t> 对时间 </a:t>
                </a:r>
                <a:r>
                  <a:rPr lang="en-US" altLang="zh-CN" b="0" i="0">
                    <a:latin typeface="Cambria Math" panose="02040503050406030204" pitchFamily="18" charset="0"/>
                  </a:rPr>
                  <a:t>𝑡</a:t>
                </a:r>
                <a:r>
                  <a:rPr lang="zh-CN" altLang="en-US" dirty="0"/>
                  <a:t> 的二阶导数，这里即加速度。其中 </a:t>
                </a:r>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en-US" altLang="zh-CN" b="0" i="0">
                    <a:latin typeface="Cambria Math" panose="02040503050406030204" pitchFamily="18" charset="0"/>
                  </a:rPr>
                  <a:t>−</a:t>
                </a:r>
                <a:r>
                  <a:rPr lang="en-US" altLang="zh-CN" b="1" i="0">
                    <a:latin typeface="Cambria Math" panose="02040503050406030204" pitchFamily="18" charset="0"/>
                  </a:rPr>
                  <a:t>𝒇</a:t>
                </a:r>
                <a:r>
                  <a:rPr lang="en-US" altLang="zh-CN" b="0" i="0">
                    <a:latin typeface="Cambria Math" panose="02040503050406030204" pitchFamily="18" charset="0"/>
                  </a:rPr>
                  <a:t>_𝑒𝑥𝑡/𝑚_𝑖 </a:t>
                </a:r>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vl="0"/>
                <a:r>
                  <a:rPr lang="zh-CN" altLang="en-US" sz="1200" b="0" i="0" kern="1200" dirty="0">
                    <a:solidFill>
                      <a:schemeClr val="tx1"/>
                    </a:solidFill>
                    <a:effectLst/>
                    <a:latin typeface="+mn-lt"/>
                    <a:ea typeface="+mn-ea"/>
                    <a:cs typeface="+mn-cs"/>
                  </a:rPr>
                  <a:t>其实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这个方法研究的就是一个带约束物体的运动问题。上述高斯最小二乘法的物理意义是让约束对系统加速度改变最小。所以，我们可以利用高斯最小二乘约束法则。</a:t>
                </a:r>
                <a:endParaRPr lang="en-US" altLang="zh-CN" dirty="0"/>
              </a:p>
              <a:p>
                <a:pPr lvl="1"/>
                <a:endParaRPr lang="zh-CN" altLang="en-US"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27</a:t>
            </a:fld>
            <a:endParaRPr lang="zh-CN" altLang="en-US"/>
          </a:p>
        </p:txBody>
      </p:sp>
    </p:spTree>
    <p:extLst>
      <p:ext uri="{BB962C8B-B14F-4D97-AF65-F5344CB8AC3E}">
        <p14:creationId xmlns:p14="http://schemas.microsoft.com/office/powerpoint/2010/main" val="198555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令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和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分别表示一个质点 </a:t>
                </a:r>
                <a14:m>
                  <m:oMath xmlns:m="http://schemas.openxmlformats.org/officeDocument/2006/math">
                    <m:r>
                      <a:rPr lang="en-US" altLang="zh-CN" b="0" i="1" smtClean="0">
                        <a:latin typeface="Cambria Math" panose="02040503050406030204" pitchFamily="18" charset="0"/>
                      </a:rPr>
                      <m:t>𝑖</m:t>
                    </m:r>
                  </m:oMath>
                </a14:m>
                <a:r>
                  <a:rPr lang="zh-CN" altLang="en-US" dirty="0"/>
                  <a:t> 在 </a:t>
                </a:r>
                <a14:m>
                  <m:oMath xmlns:m="http://schemas.openxmlformats.org/officeDocument/2006/math">
                    <m:r>
                      <a:rPr lang="en-US" altLang="zh-CN" b="0" i="1" smtClean="0">
                        <a:latin typeface="Cambria Math" panose="02040503050406030204" pitchFamily="18" charset="0"/>
                      </a:rPr>
                      <m:t>𝑡</m:t>
                    </m:r>
                  </m:oMath>
                </a14:m>
                <a:r>
                  <a:rPr lang="zh-CN" altLang="en-US" dirty="0"/>
                  <a:t> 时刻的位置和速度，</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 是一个时间步长。那么下一时刻质点 </a:t>
                </a:r>
                <a14:m>
                  <m:oMath xmlns:m="http://schemas.openxmlformats.org/officeDocument/2006/math">
                    <m:r>
                      <a:rPr lang="en-US" altLang="zh-CN" b="0" i="1" smtClean="0">
                        <a:latin typeface="Cambria Math" panose="02040503050406030204" pitchFamily="18" charset="0"/>
                      </a:rPr>
                      <m:t>𝑖</m:t>
                    </m:r>
                  </m:oMath>
                </a14:m>
                <a:r>
                  <a:rPr lang="zh-CN" altLang="en-US" dirty="0"/>
                  <a:t> 的位置为：</a:t>
                </a:r>
                <a:endParaRPr lang="en-US" altLang="zh-CN" dirty="0"/>
              </a:p>
              <a:p>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r>
                  <a:rPr lang="zh-CN" altLang="en-US" dirty="0"/>
                  <a:t>其中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 就是约束对质点 </a:t>
                </a:r>
                <a14:m>
                  <m:oMath xmlns:m="http://schemas.openxmlformats.org/officeDocument/2006/math">
                    <m:r>
                      <a:rPr lang="en-US" altLang="zh-CN" b="0" i="1" smtClean="0">
                        <a:latin typeface="Cambria Math" panose="02040503050406030204" pitchFamily="18" charset="0"/>
                      </a:rPr>
                      <m:t>𝑖</m:t>
                    </m:r>
                  </m:oMath>
                </a14:m>
                <a:r>
                  <a:rPr lang="zh-CN" altLang="en-US" dirty="0"/>
                  <a:t> 位置的修真</a:t>
                </a:r>
                <a:endParaRPr lang="en-US" altLang="zh-CN" dirty="0"/>
              </a:p>
              <a:p>
                <a:r>
                  <a:rPr lang="zh-CN" altLang="en-US" dirty="0"/>
                  <a:t>此时质点 </a:t>
                </a:r>
                <a14:m>
                  <m:oMath xmlns:m="http://schemas.openxmlformats.org/officeDocument/2006/math">
                    <m:r>
                      <a:rPr lang="en-US" altLang="zh-CN" b="0" i="1" smtClean="0">
                        <a:latin typeface="Cambria Math" panose="02040503050406030204" pitchFamily="18" charset="0"/>
                      </a:rPr>
                      <m:t>𝑖</m:t>
                    </m:r>
                  </m:oMath>
                </a14:m>
                <a:r>
                  <a:rPr lang="zh-CN" altLang="en-US" dirty="0"/>
                  <a:t> 的速度为：</a:t>
                </a:r>
                <a:endParaRPr lang="en-US" altLang="zh-CN" dirty="0"/>
              </a:p>
              <a:p>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oMath>
                  </m:oMathPara>
                </a14:m>
                <a:endParaRPr lang="en-US" altLang="zh-CN" dirty="0"/>
              </a:p>
              <a:p>
                <a:r>
                  <a:rPr lang="zh-CN" altLang="en-US" dirty="0"/>
                  <a:t>最后得到质点 </a:t>
                </a:r>
                <a14:m>
                  <m:oMath xmlns:m="http://schemas.openxmlformats.org/officeDocument/2006/math">
                    <m:r>
                      <a:rPr lang="en-US" altLang="zh-CN" b="0" i="1" smtClean="0">
                        <a:latin typeface="Cambria Math" panose="02040503050406030204" pitchFamily="18" charset="0"/>
                      </a:rPr>
                      <m:t>𝑖</m:t>
                    </m:r>
                  </m:oMath>
                </a14:m>
                <a:r>
                  <a:rPr lang="zh-CN" altLang="en-US" dirty="0"/>
                  <a:t> 的加速度：</a:t>
                </a:r>
                <a:endParaRPr lang="en-US" altLang="zh-CN" dirty="0"/>
              </a:p>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m:oMathPara>
                </a14:m>
                <a:endParaRPr lang="en-US" altLang="zh-CN" dirty="0"/>
              </a:p>
              <a:p>
                <a:r>
                  <a:rPr lang="zh-CN" altLang="en-US" dirty="0"/>
                  <a:t>把加速度代入高斯最小二乘法中，我们可以得到约束对位置的修正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𝑍</m:t>
                      </m:r>
                      <m:r>
                        <a:rPr lang="zh-CN" altLang="en-US">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𝑖</m:t>
                                              </m:r>
                                            </m:sub>
                                          </m:sSub>
                                        </m:e>
                                      </m:acc>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a:latin typeface="Cambria Math" panose="02040503050406030204" pitchFamily="18" charset="0"/>
                                    </a:rPr>
                                    <m:t>2</m:t>
                                  </m:r>
                                </m:sup>
                              </m:sSup>
                              <m:r>
                                <a:rPr lang="en-US" altLang="zh-CN" i="1">
                                  <a:latin typeface="Cambria Math" panose="02040503050406030204" pitchFamily="18" charset="0"/>
                                </a:rPr>
                                <m:t>=</m:t>
                              </m:r>
                              <m:r>
                                <m:rPr>
                                  <m:sty m:val="p"/>
                                </m:rPr>
                                <a:rPr lang="en-US" altLang="zh-CN" i="1">
                                  <a:latin typeface="Cambria Math" panose="02040503050406030204" pitchFamily="18" charset="0"/>
                                </a:rPr>
                                <m:t>min</m:t>
                              </m:r>
                            </m:e>
                          </m:nary>
                        </m:e>
                      </m:func>
                      <m:nary>
                        <m:naryPr>
                          <m:chr m:val="∑"/>
                          <m:limLoc m:val="undOvr"/>
                          <m:grow m:val="on"/>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m:t>
                                          </m:r>
                                        </m:e>
                                        <m:sup>
                                          <m:r>
                                            <a:rPr lang="en-US" altLang="zh-CN" i="1">
                                              <a:latin typeface="Cambria Math" panose="02040503050406030204" pitchFamily="18" charset="0"/>
                                              <a:ea typeface="Cambria Math" panose="02040503050406030204" pitchFamily="18" charset="0"/>
                                            </a:rPr>
                                            <m:t>2</m:t>
                                          </m:r>
                                        </m:sup>
                                      </m:sSup>
                                    </m:den>
                                  </m:f>
                                </m:e>
                              </m:d>
                            </m:e>
                            <m:sup>
                              <m:r>
                                <a:rPr lang="zh-CN" altLang="en-US">
                                  <a:latin typeface="Cambria Math" panose="02040503050406030204" pitchFamily="18" charset="0"/>
                                </a:rPr>
                                <m:t>2</m:t>
                              </m:r>
                            </m:sup>
                          </m:sSup>
                          <m:r>
                            <a:rPr lang="en-US" altLang="zh-CN" i="1">
                              <a:latin typeface="Cambria Math" panose="02040503050406030204" pitchFamily="18" charset="0"/>
                            </a:rPr>
                            <m:t>=</m:t>
                          </m:r>
                        </m:e>
                      </m:nary>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m:oMathPara>
                </a14:m>
                <a:endParaRPr lang="en-US" altLang="zh-CN" dirty="0"/>
              </a:p>
              <a:p>
                <a:r>
                  <a:rPr lang="zh-CN" altLang="en-US" dirty="0"/>
                  <a:t>由于求最小值，这里的 </a:t>
                </a:r>
                <a14:m>
                  <m:oMath xmlns:m="http://schemas.openxmlformats.org/officeDocument/2006/math">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oMath>
                </a14:m>
                <a:r>
                  <a:rPr lang="zh-CN" altLang="en-US" dirty="0"/>
                  <a:t> 可以直接去掉而不会影响结果。同样的，为了后面计算方便，在目标函数前面乘以个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 ，得：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b="0" i="0"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min</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𝑝</m:t>
                          </m:r>
                        </m:e>
                        <m:sup>
                          <m:r>
                            <a:rPr lang="en-US" altLang="zh-CN" i="1">
                              <a:latin typeface="Cambria Math" panose="02040503050406030204" pitchFamily="18" charset="0"/>
                              <a:ea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m:oMathPara>
                </a14:m>
                <a:endParaRPr lang="zh-CN" altLang="en-US" dirty="0"/>
              </a:p>
              <a:p>
                <a:r>
                  <a:rPr lang="zh-CN" altLang="en-US" dirty="0"/>
                  <a:t>讲到这里，发现有我们要求的修正位移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𝑝</m:t>
                    </m:r>
                  </m:oMath>
                </a14:m>
                <a:r>
                  <a:rPr lang="zh-CN" altLang="en-US" dirty="0"/>
                  <a:t> 了，但是还缺个约束</a:t>
                </a:r>
              </a:p>
            </p:txBody>
          </p:sp>
        </mc:Choice>
        <mc:Fallback>
          <p:sp>
            <p:nvSpPr>
              <p:cNvPr id="3" name="备注占位符 2"/>
              <p:cNvSpPr>
                <a:spLocks noGrp="1"/>
              </p:cNvSpPr>
              <p:nvPr>
                <p:ph type="body" idx="1"/>
              </p:nvPr>
            </p:nvSpPr>
            <p:spPr/>
            <p:txBody>
              <a:bodyPr/>
              <a:lstStyle/>
              <a:p>
                <a:r>
                  <a:rPr lang="zh-CN" altLang="en-US" dirty="0"/>
                  <a:t>令 </a:t>
                </a:r>
                <a:r>
                  <a:rPr lang="en-US" altLang="zh-CN" b="0" i="0">
                    <a:latin typeface="Cambria Math" panose="02040503050406030204" pitchFamily="18" charset="0"/>
                  </a:rPr>
                  <a:t>𝑝_𝑖^𝑡</a:t>
                </a:r>
                <a:r>
                  <a:rPr lang="zh-CN" altLang="en-US" dirty="0"/>
                  <a:t> 和 </a:t>
                </a:r>
                <a:r>
                  <a:rPr lang="en-US" altLang="zh-CN" b="0" i="0">
                    <a:latin typeface="Cambria Math" panose="02040503050406030204" pitchFamily="18" charset="0"/>
                  </a:rPr>
                  <a:t>𝑣_𝑖^𝑡</a:t>
                </a:r>
                <a:r>
                  <a:rPr lang="zh-CN" altLang="en-US" dirty="0"/>
                  <a:t> 分别表示一个质点 </a:t>
                </a:r>
                <a:r>
                  <a:rPr lang="en-US" altLang="zh-CN" b="0" i="0">
                    <a:latin typeface="Cambria Math" panose="02040503050406030204" pitchFamily="18" charset="0"/>
                  </a:rPr>
                  <a:t>𝑖</a:t>
                </a:r>
                <a:r>
                  <a:rPr lang="zh-CN" altLang="en-US" dirty="0"/>
                  <a:t> 在 </a:t>
                </a:r>
                <a:r>
                  <a:rPr lang="en-US" altLang="zh-CN" b="0" i="0">
                    <a:latin typeface="Cambria Math" panose="02040503050406030204" pitchFamily="18" charset="0"/>
                  </a:rPr>
                  <a:t>𝑡</a:t>
                </a:r>
                <a:r>
                  <a:rPr lang="zh-CN" altLang="en-US" dirty="0"/>
                  <a:t> 时刻的位置和速度，</a:t>
                </a:r>
                <a:r>
                  <a:rPr lang="zh-CN" altLang="en-US" i="0">
                    <a:latin typeface="Cambria Math" panose="02040503050406030204" pitchFamily="18" charset="0"/>
                  </a:rPr>
                  <a:t>∆</a:t>
                </a:r>
                <a:r>
                  <a:rPr lang="en-US" altLang="zh-CN" b="0" i="0">
                    <a:latin typeface="Cambria Math" panose="02040503050406030204" pitchFamily="18" charset="0"/>
                  </a:rPr>
                  <a:t>𝑡</a:t>
                </a:r>
                <a:r>
                  <a:rPr lang="zh-CN" altLang="en-US" dirty="0"/>
                  <a:t> 是一个时间步长。那么下一时刻质点 </a:t>
                </a:r>
                <a:r>
                  <a:rPr lang="en-US" altLang="zh-CN" b="0" i="0">
                    <a:latin typeface="Cambria Math" panose="02040503050406030204" pitchFamily="18" charset="0"/>
                  </a:rPr>
                  <a:t>𝑖</a:t>
                </a:r>
                <a:r>
                  <a:rPr lang="zh-CN" altLang="en-US" dirty="0"/>
                  <a:t> 的位置为：</a:t>
                </a:r>
                <a:endParaRPr lang="en-US" altLang="zh-CN" dirty="0"/>
              </a:p>
              <a:p>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1" i="0">
                    <a:latin typeface="Cambria Math" panose="02040503050406030204" pitchFamily="18" charset="0"/>
                    <a:ea typeface="Cambria Math" panose="02040503050406030204" pitchFamily="18" charset="0"/>
                  </a:rPr>
                  <a:t>𝒗</a:t>
                </a:r>
                <a:r>
                  <a:rPr lang="en-US" altLang="zh-CN" b="0" i="0">
                    <a:latin typeface="Cambria Math" panose="02040503050406030204" pitchFamily="18" charset="0"/>
                    <a:ea typeface="Cambria Math" panose="02040503050406030204" pitchFamily="18" charset="0"/>
                  </a:rPr>
                  <a:t>_𝑖^𝑡+∆𝑡 </a:t>
                </a:r>
                <a:r>
                  <a:rPr lang="en-US" altLang="zh-CN" b="1" i="0">
                    <a:latin typeface="Cambria Math" panose="02040503050406030204" pitchFamily="18" charset="0"/>
                    <a:ea typeface="Cambria Math" panose="02040503050406030204" pitchFamily="18" charset="0"/>
                  </a:rPr>
                  <a:t>𝒇</a:t>
                </a:r>
                <a:r>
                  <a:rPr lang="en-US" altLang="zh-CN" b="0" i="0">
                    <a:latin typeface="Cambria Math" panose="02040503050406030204" pitchFamily="18" charset="0"/>
                    <a:ea typeface="Cambria Math" panose="02040503050406030204" pitchFamily="18" charset="0"/>
                  </a:rPr>
                  <a:t>_𝑒𝑥𝑡/𝑚_𝑖 )+∆</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a:t>
                </a:r>
                <a:endParaRPr lang="en-US" altLang="zh-CN" dirty="0"/>
              </a:p>
              <a:p>
                <a:r>
                  <a:rPr lang="zh-CN" altLang="en-US" dirty="0"/>
                  <a:t>其中 </a:t>
                </a:r>
                <a:r>
                  <a:rPr lang="en-US" altLang="zh-CN" b="0"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a:t>
                </a:r>
                <a:r>
                  <a:rPr lang="zh-CN" altLang="en-US" dirty="0"/>
                  <a:t> 就是约束对质点 </a:t>
                </a:r>
                <a:r>
                  <a:rPr lang="en-US" altLang="zh-CN" b="0" i="0">
                    <a:latin typeface="Cambria Math" panose="02040503050406030204" pitchFamily="18" charset="0"/>
                  </a:rPr>
                  <a:t>𝑖</a:t>
                </a:r>
                <a:r>
                  <a:rPr lang="zh-CN" altLang="en-US" dirty="0"/>
                  <a:t> 位置的修真</a:t>
                </a:r>
                <a:endParaRPr lang="en-US" altLang="zh-CN" dirty="0"/>
              </a:p>
              <a:p>
                <a:r>
                  <a:rPr lang="zh-CN" altLang="en-US" dirty="0"/>
                  <a:t>此时质点 </a:t>
                </a:r>
                <a:r>
                  <a:rPr lang="en-US" altLang="zh-CN" b="0" i="0">
                    <a:latin typeface="Cambria Math" panose="02040503050406030204" pitchFamily="18" charset="0"/>
                  </a:rPr>
                  <a:t>𝑖</a:t>
                </a:r>
                <a:r>
                  <a:rPr lang="zh-CN" altLang="en-US" dirty="0"/>
                  <a:t> 的速度为：</a:t>
                </a:r>
                <a:endParaRPr lang="en-US" altLang="zh-CN" dirty="0"/>
              </a:p>
              <a:p>
                <a:r>
                  <a:rPr lang="en-US" altLang="zh-CN" b="1" i="0">
                    <a:latin typeface="Cambria Math" panose="02040503050406030204" pitchFamily="18" charset="0"/>
                  </a:rPr>
                  <a:t>𝒗_</a:t>
                </a:r>
                <a:r>
                  <a:rPr lang="en-US" altLang="zh-CN" b="0" i="0">
                    <a:latin typeface="Cambria Math" panose="02040503050406030204" pitchFamily="18" charset="0"/>
                  </a:rPr>
                  <a:t>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 </a:t>
                </a:r>
                <a:r>
                  <a:rPr lang="en-US" altLang="zh-CN" b="1" i="0">
                    <a:latin typeface="Cambria Math" panose="02040503050406030204" pitchFamily="18" charset="0"/>
                    <a:ea typeface="Cambria Math" panose="02040503050406030204" pitchFamily="18" charset="0"/>
                  </a:rPr>
                  <a:t>𝒇</a:t>
                </a:r>
                <a:r>
                  <a:rPr lang="en-US" altLang="zh-CN" b="0" i="0">
                    <a:latin typeface="Cambria Math" panose="02040503050406030204" pitchFamily="18" charset="0"/>
                    <a:ea typeface="Cambria Math" panose="02040503050406030204" pitchFamily="18" charset="0"/>
                  </a:rPr>
                  <a:t>_𝑒𝑥𝑡/𝑚_𝑖 +(∆</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_𝑖)/∆𝑡</a:t>
                </a:r>
                <a:endParaRPr lang="en-US" altLang="zh-CN" dirty="0"/>
              </a:p>
              <a:p>
                <a:r>
                  <a:rPr lang="zh-CN" altLang="en-US" dirty="0"/>
                  <a:t>最后得到质点 </a:t>
                </a:r>
                <a:r>
                  <a:rPr lang="en-US" altLang="zh-CN" b="0" i="0">
                    <a:latin typeface="Cambria Math" panose="02040503050406030204" pitchFamily="18" charset="0"/>
                  </a:rPr>
                  <a:t>𝑖</a:t>
                </a:r>
                <a:r>
                  <a:rPr lang="zh-CN" altLang="en-US" dirty="0"/>
                  <a:t> 的加速度：</a:t>
                </a:r>
                <a:endParaRPr lang="en-US" altLang="zh-CN" dirty="0"/>
              </a:p>
              <a:p>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_𝑖)/(∆𝑡^2 )</a:t>
                </a:r>
                <a:r>
                  <a:rPr lang="en-US" altLang="zh-CN" b="0" i="0">
                    <a:latin typeface="Cambria Math" panose="02040503050406030204" pitchFamily="18" charset="0"/>
                  </a:rPr>
                  <a:t>+</a:t>
                </a:r>
                <a:r>
                  <a:rPr lang="en-US" altLang="zh-CN" b="1" i="0">
                    <a:latin typeface="Cambria Math" panose="02040503050406030204" pitchFamily="18" charset="0"/>
                  </a:rPr>
                  <a:t>𝒇</a:t>
                </a:r>
                <a:r>
                  <a:rPr lang="en-US" altLang="zh-CN" b="0" i="0">
                    <a:latin typeface="Cambria Math" panose="02040503050406030204" pitchFamily="18" charset="0"/>
                  </a:rPr>
                  <a:t>_𝑒𝑥𝑡/𝑚_𝑖 </a:t>
                </a:r>
                <a:endParaRPr lang="en-US" altLang="zh-CN" dirty="0"/>
              </a:p>
              <a:p>
                <a:r>
                  <a:rPr lang="zh-CN" altLang="en-US" dirty="0"/>
                  <a:t>把加速度代入高斯最小二乘法中，我们可以得到约束对位置的修正 </a:t>
                </a:r>
                <a:r>
                  <a:rPr lang="zh-CN" altLang="en-US" i="0">
                    <a:latin typeface="Cambria Math" panose="02040503050406030204" pitchFamily="18" charset="0"/>
                  </a:rPr>
                  <a:t>∆</a:t>
                </a:r>
                <a:r>
                  <a:rPr lang="en-US" altLang="zh-CN" b="0" i="0">
                    <a:latin typeface="Cambria Math" panose="02040503050406030204" pitchFamily="18" charset="0"/>
                  </a:rPr>
                  <a:t>𝑝</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a:latin typeface="Cambria Math" panose="02040503050406030204" pitchFamily="18" charset="0"/>
                  </a:rPr>
                  <a:t>𝑍=min⁡∑129_𝑖</a:t>
                </a:r>
                <a:r>
                  <a:rPr lang="en-US" altLang="zh-CN" i="0">
                    <a:latin typeface="Cambria Math" panose="02040503050406030204" pitchFamily="18" charset="0"/>
                  </a:rPr>
                  <a:t>▒</a:t>
                </a:r>
                <a:r>
                  <a:rPr lang="zh-CN" altLang="en-US" i="0">
                    <a:latin typeface="Cambria Math" panose="02040503050406030204" pitchFamily="18" charset="0"/>
                  </a:rPr>
                  <a:t>〖𝑚_𝑖 ‖(</a:t>
                </a:r>
                <a:r>
                  <a:rPr lang="en-US" altLang="zh-CN" b="1" i="0">
                    <a:latin typeface="Cambria Math" panose="02040503050406030204" pitchFamily="18" charset="0"/>
                  </a:rPr>
                  <a:t>𝒑_</a:t>
                </a:r>
                <a:r>
                  <a:rPr lang="en-US" altLang="zh-CN" i="0">
                    <a:latin typeface="Cambria Math" panose="02040503050406030204" pitchFamily="18" charset="0"/>
                  </a:rPr>
                  <a:t>𝑖 </a:t>
                </a:r>
                <a:r>
                  <a:rPr lang="zh-CN" altLang="en-US" i="0">
                    <a:latin typeface="Cambria Math" panose="02040503050406030204" pitchFamily="18" charset="0"/>
                  </a:rPr>
                  <a:t>) ̈−</a:t>
                </a:r>
                <a:r>
                  <a:rPr lang="zh-CN" altLang="en-US" b="1" i="0">
                    <a:latin typeface="Cambria Math" panose="02040503050406030204" pitchFamily="18" charset="0"/>
                  </a:rPr>
                  <a:t>𝒇_</a:t>
                </a:r>
                <a:r>
                  <a:rPr lang="en-US" altLang="zh-CN" i="0">
                    <a:latin typeface="Cambria Math" panose="02040503050406030204" pitchFamily="18" charset="0"/>
                  </a:rPr>
                  <a:t>ex𝑡</a:t>
                </a:r>
                <a:r>
                  <a:rPr lang="zh-CN" altLang="en-US" i="0">
                    <a:latin typeface="Cambria Math" panose="02040503050406030204" pitchFamily="18" charset="0"/>
                  </a:rPr>
                  <a:t>/𝑚_𝑖 ‖^2</a:t>
                </a:r>
                <a:r>
                  <a:rPr lang="en-US" altLang="zh-CN" i="0">
                    <a:latin typeface="Cambria Math" panose="02040503050406030204" pitchFamily="18" charset="0"/>
                  </a:rPr>
                  <a:t>=min</a:t>
                </a:r>
                <a:r>
                  <a:rPr lang="zh-CN" altLang="en-US" i="0">
                    <a:latin typeface="Cambria Math" panose="02040503050406030204" pitchFamily="18" charset="0"/>
                  </a:rPr>
                  <a:t>〗 ∑129_𝑖</a:t>
                </a:r>
                <a:r>
                  <a:rPr lang="en-US" altLang="zh-CN" i="0">
                    <a:latin typeface="Cambria Math" panose="02040503050406030204" pitchFamily="18" charset="0"/>
                  </a:rPr>
                  <a:t>▒</a:t>
                </a:r>
                <a:r>
                  <a:rPr lang="zh-CN" altLang="en-US" i="0">
                    <a:latin typeface="Cambria Math" panose="02040503050406030204" pitchFamily="18" charset="0"/>
                  </a:rPr>
                  <a:t>〖𝑚_𝑖 ‖</a:t>
                </a:r>
                <a:r>
                  <a:rPr lang="en-US"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𝒑_</a:t>
                </a:r>
                <a:r>
                  <a:rPr lang="en-US" altLang="zh-CN" i="0">
                    <a:latin typeface="Cambria Math" panose="02040503050406030204" pitchFamily="18" charset="0"/>
                    <a:ea typeface="Cambria Math" panose="02040503050406030204" pitchFamily="18" charset="0"/>
                  </a:rPr>
                  <a:t>𝑖)/(∆𝑡^2 )‖</a:t>
                </a:r>
                <a:r>
                  <a:rPr lang="zh-CN" altLang="en-US" i="0">
                    <a:latin typeface="Cambria Math" panose="02040503050406030204" pitchFamily="18" charset="0"/>
                    <a:ea typeface="Cambria Math" panose="02040503050406030204" pitchFamily="18" charset="0"/>
                  </a:rPr>
                  <a:t>^</a:t>
                </a:r>
                <a:r>
                  <a:rPr lang="zh-CN" altLang="en-US" i="0">
                    <a:latin typeface="Cambria Math" panose="02040503050406030204" pitchFamily="18" charset="0"/>
                  </a:rPr>
                  <a:t>2</a:t>
                </a:r>
                <a:r>
                  <a:rPr lang="en-US" altLang="zh-CN" i="0">
                    <a:latin typeface="Cambria Math" panose="02040503050406030204" pitchFamily="18" charset="0"/>
                  </a:rPr>
                  <a:t>=</a:t>
                </a:r>
                <a:r>
                  <a:rPr lang="zh-CN" altLang="en-US" i="0">
                    <a:latin typeface="Cambria Math" panose="02040503050406030204" pitchFamily="18" charset="0"/>
                  </a:rPr>
                  <a:t>〗</a:t>
                </a:r>
                <a:r>
                  <a:rPr lang="en-US" altLang="zh-CN" b="0" i="0">
                    <a:latin typeface="Cambria Math" panose="02040503050406030204" pitchFamily="18" charset="0"/>
                  </a:rPr>
                  <a:t> min</a:t>
                </a:r>
                <a:r>
                  <a:rPr lang="en-US" altLang="zh-CN" b="0" i="0">
                    <a:latin typeface="Cambria Math" panose="02040503050406030204" pitchFamily="18" charset="0"/>
                    <a:ea typeface="Cambria Math" panose="02040503050406030204" pitchFamily="18" charset="0"/>
                  </a:rPr>
                  <a:t>∆𝑝^𝑇 𝑀∆𝑝</a:t>
                </a:r>
                <a:endParaRPr lang="en-US" altLang="zh-CN" dirty="0"/>
              </a:p>
              <a:p>
                <a:r>
                  <a:rPr lang="zh-CN" altLang="en-US" dirty="0"/>
                  <a:t>由于求最小值，这里的 </a:t>
                </a:r>
                <a:r>
                  <a:rPr lang="zh-CN" altLang="en-US" i="0">
                    <a:latin typeface="Cambria Math" panose="02040503050406030204" pitchFamily="18" charset="0"/>
                  </a:rPr>
                  <a:t>∆</a:t>
                </a:r>
                <a:r>
                  <a:rPr lang="en-US" altLang="zh-CN" b="0" i="0">
                    <a:latin typeface="Cambria Math" panose="02040503050406030204" pitchFamily="18" charset="0"/>
                  </a:rPr>
                  <a:t>𝑡^2</a:t>
                </a:r>
                <a:r>
                  <a:rPr lang="zh-CN" altLang="en-US" dirty="0"/>
                  <a:t> 可以直接去掉而不会影响结果。同样的，为了后面计算方便，在目标函数前面乘以个 </a:t>
                </a:r>
                <a:r>
                  <a:rPr lang="en-US" altLang="zh-CN" b="0" i="0">
                    <a:latin typeface="Cambria Math" panose="02040503050406030204" pitchFamily="18" charset="0"/>
                  </a:rPr>
                  <a:t>1/2</a:t>
                </a:r>
                <a:r>
                  <a:rPr lang="zh-CN" altLang="en-US" dirty="0"/>
                  <a:t> ，得：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ea typeface="Cambria Math" panose="02040503050406030204" pitchFamily="18" charset="0"/>
                  </a:rPr>
                  <a:t>Z=</a:t>
                </a:r>
                <a:r>
                  <a:rPr lang="en-US" altLang="zh-CN" i="0">
                    <a:latin typeface="Cambria Math" panose="02040503050406030204" pitchFamily="18" charset="0"/>
                    <a:ea typeface="Cambria Math" panose="02040503050406030204" pitchFamily="18" charset="0"/>
                  </a:rPr>
                  <a:t>min 1/2 ∆𝑝^𝑇 𝑀∆𝑝</a:t>
                </a:r>
                <a:endParaRPr lang="zh-CN" altLang="en-US" dirty="0"/>
              </a:p>
              <a:p>
                <a:r>
                  <a:rPr lang="zh-CN" altLang="en-US" dirty="0"/>
                  <a:t>讲到这里，发现有我们要求的修正位移 </a:t>
                </a:r>
                <a:r>
                  <a:rPr lang="en-US" altLang="zh-CN" i="0">
                    <a:latin typeface="Cambria Math" panose="02040503050406030204" pitchFamily="18" charset="0"/>
                    <a:ea typeface="Cambria Math" panose="02040503050406030204" pitchFamily="18" charset="0"/>
                  </a:rPr>
                  <a:t>∆𝑝</a:t>
                </a:r>
                <a:r>
                  <a:rPr lang="zh-CN" altLang="en-US" dirty="0"/>
                  <a:t> 了，但是还缺个约束</a:t>
                </a:r>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28</a:t>
            </a:fld>
            <a:endParaRPr lang="zh-CN" altLang="en-US"/>
          </a:p>
        </p:txBody>
      </p:sp>
    </p:spTree>
    <p:extLst>
      <p:ext uri="{BB962C8B-B14F-4D97-AF65-F5344CB8AC3E}">
        <p14:creationId xmlns:p14="http://schemas.microsoft.com/office/powerpoint/2010/main" val="61124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速度的物质导数表示流体微团的加速度</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10</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速度场</a:t>
                </a:r>
                <a14:m>
                  <m:oMath xmlns:m="http://schemas.openxmlformats.org/officeDocument/2006/math">
                    <m:r>
                      <a:rPr lang="en-US" altLang="zh-CN" i="1">
                        <a:latin typeface="Cambria Math" panose="02040503050406030204" pitchFamily="18" charset="0"/>
                      </a:rPr>
                      <m:t>𝑈</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oMath>
                </a14:m>
                <a:endParaRPr lang="en-US" altLang="zh-CN" dirty="0"/>
              </a:p>
              <a:p>
                <a:r>
                  <a:rPr lang="en-US" altLang="zh-CN" dirty="0"/>
                  <a:t>F=ma</a:t>
                </a:r>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61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zh-CN" altLang="en-US" dirty="0"/>
                  <a:t>动量守恒</a:t>
                </a:r>
                <a:endParaRPr lang="en-US" altLang="zh-CN" dirty="0"/>
              </a:p>
              <a:p>
                <a:pPr lvl="1"/>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𝑚𝑎</m:t>
                    </m:r>
                  </m:oMath>
                </a14:m>
                <a:endParaRPr lang="en-US" altLang="zh-CN" dirty="0"/>
              </a:p>
              <a:p>
                <a:pPr lvl="1"/>
                <a:r>
                  <a:rPr lang="zh-CN" altLang="en-US" dirty="0"/>
                  <a:t>对流项 压力项 黏力项</a:t>
                </a:r>
                <a:endParaRPr lang="en-US" altLang="zh-CN" b="0" i="1" dirty="0">
                  <a:latin typeface="Cambria Math" panose="02040503050406030204" pitchFamily="18" charset="0"/>
                </a:endParaRPr>
              </a:p>
              <a:p>
                <a:r>
                  <a:rPr lang="zh-CN" altLang="en-US" b="0" dirty="0"/>
                  <a:t>质量</a:t>
                </a:r>
                <a14:m>
                  <m:oMath xmlns:m="http://schemas.openxmlformats.org/officeDocument/2006/math">
                    <m:r>
                      <a:rPr lang="zh-CN" altLang="en-US" i="1" dirty="0" smtClean="0">
                        <a:latin typeface="Cambria Math" panose="02040503050406030204" pitchFamily="18" charset="0"/>
                      </a:rPr>
                      <m:t>守恒</m:t>
                    </m:r>
                  </m:oMath>
                </a14:m>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lstStyle/>
              <a:p>
                <a:r>
                  <a:rPr lang="zh-CN" altLang="en-US" dirty="0"/>
                  <a:t>牛顿第二定律</a:t>
                </a:r>
                <a:endParaRPr lang="en-US" altLang="zh-CN" dirty="0"/>
              </a:p>
              <a:p>
                <a:pPr lvl="1"/>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841408" y="3862011"/>
              <a:ext cx="424622" cy="14649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xmlns="">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不可压缩条件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m:t>
                    </m:r>
                  </m:oMath>
                </a14:m>
                <a:endParaRPr lang="en-US" altLang="zh-CN" dirty="0"/>
              </a:p>
              <a:p>
                <a:r>
                  <a:rPr lang="zh-CN" altLang="en-US" dirty="0"/>
                  <a:t>密度为常数（密度的时间变化率为</a:t>
                </a:r>
                <a:r>
                  <a:rPr lang="en-US" altLang="zh-CN" dirty="0"/>
                  <a:t>0</a:t>
                </a:r>
                <a:r>
                  <a:rPr lang="zh-CN" altLang="en-US" dirty="0"/>
                  <a:t>）</a:t>
                </a:r>
                <a:endParaRPr lang="en-US" altLang="zh-CN" dirty="0"/>
              </a:p>
              <a:p>
                <a:r>
                  <a:rPr lang="zh-CN" altLang="en-US" dirty="0"/>
                  <a:t>质量的连续性方程为</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a:rPr lang="zh-CN" altLang="en-US" b="0" i="1" smtClean="0">
                            <a:latin typeface="Cambria Math" panose="02040503050406030204" pitchFamily="18" charset="0"/>
                          </a:rPr>
                          <m:t>𝜌</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m:rPr>
                        <m:sty m:val="p"/>
                      </m:rPr>
                      <a:rPr lang="zh-CN" altLang="en-US" b="0" i="1" smtClean="0">
                        <a:latin typeface="Cambria Math" panose="02040503050406030204" pitchFamily="18" charset="0"/>
                      </a:rPr>
                      <m:t>∇</m:t>
                    </m:r>
                    <m:r>
                      <a:rPr lang="zh-CN" altLang="en-US" b="0" i="1" smtClean="0">
                        <a:latin typeface="Cambria Math" panose="02040503050406030204" pitchFamily="18" charset="0"/>
                      </a:rPr>
                      <m:t>∙</m:t>
                    </m:r>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=0</m:t>
                    </m:r>
                  </m:oMath>
                </a14:m>
                <a:endParaRPr lang="en-US" altLang="zh-CN" dirty="0"/>
              </a:p>
              <a:p>
                <a:r>
                  <a:rPr lang="zh-CN" altLang="en-US" dirty="0"/>
                  <a:t>速度场的散度为</a:t>
                </a:r>
                <a:r>
                  <a:rPr lang="en-US" altLang="zh-CN" dirty="0"/>
                  <a:t>0  </a:t>
                </a:r>
                <a14:m>
                  <m:oMath xmlns:m="http://schemas.openxmlformats.org/officeDocument/2006/math">
                    <m:r>
                      <m:rPr>
                        <m:sty m:val="p"/>
                      </m:rP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m:t>
                    </m:r>
                    <m:acc>
                      <m:accPr>
                        <m:chr m:val="⃗"/>
                        <m:ctrlPr>
                          <a:rPr lang="zh-CN" altLang="en-US"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𝑣</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08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求解</a:t>
            </a:r>
            <a:r>
              <a:rPr lang="en-US" altLang="zh-CN" dirty="0"/>
              <a:t>NS</a:t>
            </a:r>
            <a:r>
              <a:rPr lang="zh-CN" altLang="en-US" dirty="0"/>
              <a:t>方程</a:t>
            </a:r>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0928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7D8EB-01BF-4C38-8A44-62312EDF99EF}"/>
              </a:ext>
            </a:extLst>
          </p:cNvPr>
          <p:cNvSpPr>
            <a:spLocks noGrp="1"/>
          </p:cNvSpPr>
          <p:nvPr>
            <p:ph type="title"/>
          </p:nvPr>
        </p:nvSpPr>
        <p:spPr/>
        <p:txBody>
          <a:bodyPr/>
          <a:lstStyle/>
          <a:p>
            <a:r>
              <a:rPr lang="zh-CN" altLang="en-US" dirty="0"/>
              <a:t>密度估算</a:t>
            </a:r>
          </a:p>
        </p:txBody>
      </p:sp>
      <p:sp>
        <p:nvSpPr>
          <p:cNvPr id="3" name="内容占位符 2">
            <a:extLst>
              <a:ext uri="{FF2B5EF4-FFF2-40B4-BE49-F238E27FC236}">
                <a16:creationId xmlns:a16="http://schemas.microsoft.com/office/drawing/2014/main" id="{0697C51F-1A42-41A2-9F08-141525B42A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3484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127A-FDC9-4ACF-9718-0071F3F66AA3}"/>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DD5BCDC-EE61-4EBC-BA6E-1F4AEAC0927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674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D0952-D7EE-4754-A8E9-479289056CA3}"/>
              </a:ext>
            </a:extLst>
          </p:cNvPr>
          <p:cNvSpPr>
            <a:spLocks noGrp="1"/>
          </p:cNvSpPr>
          <p:nvPr>
            <p:ph type="title"/>
          </p:nvPr>
        </p:nvSpPr>
        <p:spPr/>
        <p:txBody>
          <a:bodyPr/>
          <a:lstStyle/>
          <a:p>
            <a:r>
              <a:rPr lang="zh-CN" altLang="en-US" dirty="0"/>
              <a:t>邻域搜索</a:t>
            </a:r>
          </a:p>
        </p:txBody>
      </p:sp>
      <p:sp>
        <p:nvSpPr>
          <p:cNvPr id="3" name="内容占位符 2">
            <a:extLst>
              <a:ext uri="{FF2B5EF4-FFF2-40B4-BE49-F238E27FC236}">
                <a16:creationId xmlns:a16="http://schemas.microsoft.com/office/drawing/2014/main" id="{54A196A8-2CCA-49CD-B3C7-765906E9D976}"/>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8981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3D18-9AB7-4A3D-BBB7-E26549B19AE5}"/>
              </a:ext>
            </a:extLst>
          </p:cNvPr>
          <p:cNvSpPr>
            <a:spLocks noGrp="1"/>
          </p:cNvSpPr>
          <p:nvPr>
            <p:ph type="title"/>
          </p:nvPr>
        </p:nvSpPr>
        <p:spPr/>
        <p:txBody>
          <a:bodyPr/>
          <a:lstStyle/>
          <a:p>
            <a:r>
              <a:rPr lang="zh-CN" altLang="en-US" dirty="0"/>
              <a:t>基于力的动力学</a:t>
            </a:r>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B85DC937-A0A9-45E2-B590-F9355360176E}"/>
                  </a:ext>
                </a:extLst>
              </p:cNvPr>
              <p:cNvSpPr>
                <a:spLocks noGrp="1"/>
              </p:cNvSpPr>
              <p:nvPr>
                <p:ph idx="1"/>
              </p:nvPr>
            </p:nvSpPr>
            <p:spPr>
              <a:xfrm>
                <a:off x="838200" y="1825625"/>
                <a:ext cx="10515600" cy="3164064"/>
              </a:xfrm>
            </p:spPr>
            <p:txBody>
              <a:bodyPr>
                <a:noAutofit/>
              </a:bodyPr>
              <a:lstStyle/>
              <a:p>
                <a14:m>
                  <m:oMath xmlns:m="http://schemas.openxmlformats.org/officeDocument/2006/math">
                    <m:sSub>
                      <m:sSubPr>
                        <m:ctrlPr>
                          <a:rPr lang="zh-CN" altLang="en-US" sz="2400" dirty="0" smtClean="0">
                            <a:latin typeface="Cambria Math" panose="02040503050406030204" pitchFamily="18" charset="0"/>
                          </a:rPr>
                        </m:ctrlPr>
                      </m:sSubPr>
                      <m:e>
                        <m:r>
                          <a:rPr lang="zh-CN" altLang="en-US" sz="2400" i="1" dirty="0" smtClean="0">
                            <a:latin typeface="Cambria Math" panose="02040503050406030204" pitchFamily="18" charset="0"/>
                          </a:rPr>
                          <m:t>𝐹</m:t>
                        </m:r>
                      </m:e>
                      <m:sub>
                        <m:r>
                          <a:rPr lang="zh-CN" altLang="en-US" sz="2400" i="1" dirty="0" smtClean="0">
                            <a:latin typeface="Cambria Math" panose="02040503050406030204" pitchFamily="18" charset="0"/>
                          </a:rPr>
                          <m:t>𝑖𝑛𝑡𝑒</m:t>
                        </m:r>
                        <m:r>
                          <a:rPr lang="en-US" altLang="zh-CN" sz="2400" b="0" i="1" dirty="0" smtClean="0">
                            <a:latin typeface="Cambria Math" panose="02040503050406030204" pitchFamily="18" charset="0"/>
                          </a:rPr>
                          <m:t>𝑟</m:t>
                        </m:r>
                        <m:r>
                          <a:rPr lang="zh-CN" altLang="en-US" sz="2400" i="1" dirty="0" smtClean="0">
                            <a:latin typeface="Cambria Math" panose="02040503050406030204" pitchFamily="18" charset="0"/>
                          </a:rPr>
                          <m:t>𝑛𝑎𝑙</m:t>
                        </m:r>
                      </m:sub>
                    </m:sSub>
                  </m:oMath>
                </a14:m>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如流体内部的粘滞力</a:t>
                </a:r>
                <a:r>
                  <a:rPr lang="en-US" altLang="zh-CN" sz="2400" dirty="0">
                    <a:latin typeface="微软雅黑" panose="020B0503020204020204" pitchFamily="34" charset="-122"/>
                    <a:ea typeface="微软雅黑" panose="020B0503020204020204" pitchFamily="34" charset="-122"/>
                  </a:rPr>
                  <a:t>(Viscosity)</a:t>
                </a:r>
                <a:r>
                  <a:rPr lang="zh-CN" altLang="en-US" sz="2400" dirty="0">
                    <a:latin typeface="微软雅黑" panose="020B0503020204020204" pitchFamily="34" charset="-122"/>
                    <a:ea typeface="微软雅黑" panose="020B0503020204020204" pitchFamily="34" charset="-122"/>
                  </a:rPr>
                  <a:t>、压力</a:t>
                </a:r>
                <a:r>
                  <a:rPr lang="en-US" altLang="zh-CN" sz="2400" dirty="0">
                    <a:latin typeface="微软雅黑" panose="020B0503020204020204" pitchFamily="34" charset="-122"/>
                    <a:ea typeface="微软雅黑" panose="020B0503020204020204" pitchFamily="34" charset="-122"/>
                  </a:rPr>
                  <a:t>(Pressure)</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𝐹</m:t>
                        </m:r>
                      </m:e>
                      <m:sub>
                        <m:r>
                          <a:rPr lang="zh-CN" altLang="en-US" sz="2400" i="1" dirty="0">
                            <a:latin typeface="Cambria Math" panose="02040503050406030204" pitchFamily="18" charset="0"/>
                          </a:rPr>
                          <m:t>𝑒𝑥𝑡𝑒𝑟𝑛𝑎𝑙</m:t>
                        </m:r>
                      </m:sub>
                    </m:sSub>
                    <m:r>
                      <a:rPr lang="zh-CN" altLang="en-US" sz="2400" i="1" dirty="0">
                        <a:latin typeface="Cambria Math" panose="02040503050406030204" pitchFamily="18" charset="0"/>
                      </a:rPr>
                      <m:t> </m:t>
                    </m:r>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如重力</a:t>
                </a:r>
                <a:r>
                  <a:rPr lang="en-US" altLang="zh-CN" sz="2400" dirty="0">
                    <a:latin typeface="微软雅黑" panose="020B0503020204020204" pitchFamily="34" charset="-122"/>
                    <a:ea typeface="微软雅黑" panose="020B0503020204020204" pitchFamily="34" charset="-122"/>
                  </a:rPr>
                  <a:t>(Gravity)</a:t>
                </a:r>
                <a:r>
                  <a:rPr lang="zh-CN" altLang="en-US" sz="2400" dirty="0">
                    <a:latin typeface="微软雅黑" panose="020B0503020204020204" pitchFamily="34" charset="-122"/>
                    <a:ea typeface="微软雅黑" panose="020B0503020204020204" pitchFamily="34" charset="-122"/>
                  </a:rPr>
                  <a:t>、碰撞力</a:t>
                </a:r>
                <a:r>
                  <a:rPr lang="en-US" altLang="zh-CN" sz="2400" dirty="0">
                    <a:latin typeface="微软雅黑" panose="020B0503020204020204" pitchFamily="34" charset="-122"/>
                    <a:ea typeface="微软雅黑" panose="020B0503020204020204" pitchFamily="34" charset="-122"/>
                  </a:rPr>
                  <a:t>(Collision)</a:t>
                </a:r>
                <a:r>
                  <a:rPr lang="zh-CN" altLang="en-US" sz="2400" dirty="0">
                    <a:latin typeface="微软雅黑" panose="020B0503020204020204" pitchFamily="34" charset="-122"/>
                    <a:ea typeface="微软雅黑" panose="020B0503020204020204" pitchFamily="34" charset="-122"/>
                  </a:rPr>
                  <a:t>、风力</a:t>
                </a:r>
                <a:r>
                  <a:rPr lang="en-US" altLang="zh-CN" sz="2400" dirty="0">
                    <a:latin typeface="微软雅黑" panose="020B0503020204020204" pitchFamily="34" charset="-122"/>
                    <a:ea typeface="微软雅黑" panose="020B0503020204020204" pitchFamily="34" charset="-122"/>
                  </a:rPr>
                  <a:t>(Wind)</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合力 </a:t>
                </a:r>
                <a14:m>
                  <m:oMath xmlns:m="http://schemas.openxmlformats.org/officeDocument/2006/math">
                    <m:r>
                      <a:rPr lang="zh-CN" altLang="en-US" sz="2400" i="1" smtClean="0">
                        <a:latin typeface="Cambria Math" panose="02040503050406030204" pitchFamily="18" charset="0"/>
                      </a:rPr>
                      <m:t>𝐹</m:t>
                    </m:r>
                    <m:r>
                      <a:rPr lang="zh-CN" altLang="en-US" sz="2400" i="0"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smtClean="0">
                            <a:latin typeface="Cambria Math" panose="02040503050406030204" pitchFamily="18" charset="0"/>
                          </a:rPr>
                          <m:t>𝐹</m:t>
                        </m:r>
                      </m:e>
                      <m:sub>
                        <m:r>
                          <a:rPr lang="zh-CN" altLang="en-US" sz="2400" i="1" smtClean="0">
                            <a:latin typeface="Cambria Math" panose="02040503050406030204" pitchFamily="18" charset="0"/>
                          </a:rPr>
                          <m:t>𝑖𝑛𝑡𝑒𝑟𝑛𝑎𝑙</m:t>
                        </m:r>
                      </m:sub>
                    </m:sSub>
                    <m:r>
                      <a:rPr lang="zh-CN" altLang="en-US" sz="2400" i="0"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smtClean="0">
                            <a:latin typeface="Cambria Math" panose="02040503050406030204" pitchFamily="18" charset="0"/>
                          </a:rPr>
                          <m:t>𝐹</m:t>
                        </m:r>
                      </m:e>
                      <m:sub>
                        <m:r>
                          <a:rPr lang="zh-CN" altLang="en-US" sz="2400" i="1" smtClean="0">
                            <a:latin typeface="Cambria Math" panose="02040503050406030204" pitchFamily="18" charset="0"/>
                          </a:rPr>
                          <m:t>𝑒𝑥𝑡𝑒𝑟𝑛𝑎𝑙</m:t>
                        </m:r>
                      </m:sub>
                    </m:sSub>
                  </m:oMath>
                </a14:m>
                <a:r>
                  <a:rPr lang="zh-CN" altLang="en-US" sz="2400" dirty="0">
                    <a:latin typeface="微软雅黑" panose="020B0503020204020204" pitchFamily="34" charset="-122"/>
                    <a:ea typeface="微软雅黑" panose="020B0503020204020204" pitchFamily="34" charset="-122"/>
                  </a:rPr>
                  <a:t>，计算加速度 </a:t>
                </a:r>
                <a14:m>
                  <m:oMath xmlns:m="http://schemas.openxmlformats.org/officeDocument/2006/math">
                    <m:r>
                      <a:rPr lang="en-US" altLang="zh-CN" sz="2400" i="1" dirty="0" smtClean="0">
                        <a:latin typeface="Cambria Math" panose="02040503050406030204" pitchFamily="18" charset="0"/>
                      </a:rPr>
                      <m:t>𝑎</m:t>
                    </m:r>
                    <m:r>
                      <a:rPr lang="en-US" altLang="zh-CN" sz="2400" i="0"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𝐹</m:t>
                        </m:r>
                      </m:num>
                      <m:den>
                        <m:r>
                          <a:rPr lang="en-US" altLang="zh-CN" sz="2400" i="1" dirty="0">
                            <a:latin typeface="Cambria Math" panose="02040503050406030204" pitchFamily="18" charset="0"/>
                          </a:rPr>
                          <m:t>𝑚</m:t>
                        </m:r>
                      </m:den>
                    </m:f>
                  </m:oMath>
                </a14:m>
                <a:r>
                  <a:rPr lang="en-US" altLang="zh-CN" sz="2400" dirty="0">
                    <a:latin typeface="微软雅黑" panose="020B0503020204020204" pitchFamily="34" charset="-122"/>
                    <a:ea typeface="微软雅黑" panose="020B0503020204020204" pitchFamily="34" charset="-122"/>
                  </a:rPr>
                  <a:t> </a:t>
                </a:r>
              </a:p>
              <a:p>
                <a14:m>
                  <m:oMath xmlns:m="http://schemas.openxmlformats.org/officeDocument/2006/math">
                    <m:r>
                      <a:rPr lang="en-US" altLang="zh-CN" sz="2400" i="1" dirty="0" smtClean="0">
                        <a:latin typeface="Cambria Math" panose="02040503050406030204" pitchFamily="18" charset="0"/>
                      </a:rPr>
                      <m:t>𝑣</m:t>
                    </m:r>
                    <m:r>
                      <a:rPr lang="en-US" altLang="zh-CN" sz="2400" i="0" dirty="0" smtClean="0">
                        <a:latin typeface="Cambria Math" panose="02040503050406030204" pitchFamily="18" charset="0"/>
                      </a:rPr>
                      <m:t>=</m:t>
                    </m:r>
                    <m:r>
                      <a:rPr lang="en-US" altLang="zh-CN" sz="2400" i="1" dirty="0" smtClean="0">
                        <a:latin typeface="Cambria Math" panose="02040503050406030204" pitchFamily="18" charset="0"/>
                      </a:rPr>
                      <m:t>𝑎𝑡</m:t>
                    </m:r>
                  </m:oMath>
                </a14:m>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sSup>
                      <m:sSupPr>
                        <m:ctrlPr>
                          <a:rPr lang="en-US" altLang="zh-CN" sz="2400" dirty="0" smtClean="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0" dirty="0">
                            <a:latin typeface="Cambria Math" panose="02040503050406030204" pitchFamily="18" charset="0"/>
                          </a:rPr>
                          <m:t>∗</m:t>
                        </m:r>
                      </m:sup>
                    </m:sSup>
                    <m:r>
                      <a:rPr lang="en-US" altLang="zh-CN" sz="2400" i="0"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0" dirty="0">
                            <a:latin typeface="Cambria Math" panose="02040503050406030204" pitchFamily="18" charset="0"/>
                          </a:rPr>
                          <m:t>0</m:t>
                        </m:r>
                      </m:sub>
                    </m:sSub>
                    <m:r>
                      <a:rPr lang="en-US" altLang="zh-CN" sz="2400" i="0" dirty="0">
                        <a:latin typeface="Cambria Math" panose="02040503050406030204" pitchFamily="18" charset="0"/>
                      </a:rPr>
                      <m:t>+</m:t>
                    </m:r>
                    <m:r>
                      <a:rPr lang="en-US" altLang="zh-CN" sz="2400" i="1" dirty="0">
                        <a:latin typeface="Cambria Math" panose="02040503050406030204" pitchFamily="18" charset="0"/>
                      </a:rPr>
                      <m:t>𝑣𝑡</m:t>
                    </m:r>
                  </m:oMath>
                </a14:m>
                <a:endParaRPr lang="en-US" altLang="zh-CN" sz="2400" dirty="0">
                  <a:latin typeface="微软雅黑" panose="020B0503020204020204" pitchFamily="34" charset="-122"/>
                  <a:ea typeface="微软雅黑" panose="020B0503020204020204" pitchFamily="34" charset="-122"/>
                </a:endParaRPr>
              </a:p>
            </p:txBody>
          </p:sp>
        </mc:Choice>
        <mc:Fallback>
          <p:sp>
            <p:nvSpPr>
              <p:cNvPr id="5" name="内容占位符 4">
                <a:extLst>
                  <a:ext uri="{FF2B5EF4-FFF2-40B4-BE49-F238E27FC236}">
                    <a16:creationId xmlns:a16="http://schemas.microsoft.com/office/drawing/2014/main" id="{B85DC937-A0A9-45E2-B590-F9355360176E}"/>
                  </a:ext>
                </a:extLst>
              </p:cNvPr>
              <p:cNvSpPr>
                <a:spLocks noGrp="1" noRot="1" noChangeAspect="1" noMove="1" noResize="1" noEditPoints="1" noAdjustHandles="1" noChangeArrowheads="1" noChangeShapeType="1" noTextEdit="1"/>
              </p:cNvSpPr>
              <p:nvPr>
                <p:ph idx="1"/>
              </p:nvPr>
            </p:nvSpPr>
            <p:spPr>
              <a:xfrm>
                <a:off x="838200" y="1825625"/>
                <a:ext cx="10515600" cy="3164064"/>
              </a:xfrm>
              <a:blipFill>
                <a:blip r:embed="rId3"/>
                <a:stretch>
                  <a:fillRect l="-812" t="-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416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基于力的动力学缺陷</a:t>
            </a:r>
          </a:p>
        </p:txBody>
      </p:sp>
      <p:sp>
        <p:nvSpPr>
          <p:cNvPr id="3" name="内容占位符 2">
            <a:extLst>
              <a:ext uri="{FF2B5EF4-FFF2-40B4-BE49-F238E27FC236}">
                <a16:creationId xmlns:a16="http://schemas.microsoft.com/office/drawing/2014/main" id="{41C40EC0-EDAF-4FD0-A9B9-9314D3857ED0}"/>
              </a:ext>
            </a:extLst>
          </p:cNvPr>
          <p:cNvSpPr>
            <a:spLocks noGrp="1"/>
          </p:cNvSpPr>
          <p:nvPr>
            <p:ph idx="1"/>
          </p:nvPr>
        </p:nvSpPr>
        <p:spPr>
          <a:xfrm>
            <a:off x="838200" y="4752208"/>
            <a:ext cx="6332304" cy="1855325"/>
          </a:xfrm>
        </p:spPr>
        <p:txBody>
          <a:bodyPr>
            <a:normAutofit/>
          </a:bodyPr>
          <a:lstStyle/>
          <a:p>
            <a:r>
              <a:rPr lang="zh-CN" altLang="en-US" dirty="0"/>
              <a:t>碰撞分离需要刚度系数计算碰撞力</a:t>
            </a:r>
            <a:endParaRPr lang="en-US" altLang="zh-CN" dirty="0"/>
          </a:p>
          <a:p>
            <a:r>
              <a:rPr lang="zh-CN" altLang="en-US" dirty="0"/>
              <a:t>刚度系数太小，穿透明显</a:t>
            </a:r>
            <a:endParaRPr lang="en-US" altLang="zh-CN" dirty="0"/>
          </a:p>
          <a:p>
            <a:r>
              <a:rPr lang="zh-CN" altLang="en-US" dirty="0"/>
              <a:t>刚度系数太大，需要更小步长求解</a:t>
            </a:r>
          </a:p>
        </p:txBody>
      </p:sp>
      <p:pic>
        <p:nvPicPr>
          <p:cNvPr id="4" name="内容占位符 3">
            <a:extLst>
              <a:ext uri="{FF2B5EF4-FFF2-40B4-BE49-F238E27FC236}">
                <a16:creationId xmlns:a16="http://schemas.microsoft.com/office/drawing/2014/main" id="{3C23C218-DC37-44B7-B6EA-8B36348E66D0}"/>
              </a:ext>
            </a:extLst>
          </p:cNvPr>
          <p:cNvPicPr>
            <a:picLocks noChangeAspect="1"/>
          </p:cNvPicPr>
          <p:nvPr/>
        </p:nvPicPr>
        <p:blipFill>
          <a:blip r:embed="rId3"/>
          <a:stretch>
            <a:fillRect/>
          </a:stretch>
        </p:blipFill>
        <p:spPr>
          <a:xfrm>
            <a:off x="838199" y="2040910"/>
            <a:ext cx="6332305" cy="2361076"/>
          </a:xfrm>
          <a:prstGeom prst="rect">
            <a:avLst/>
          </a:prstGeom>
        </p:spPr>
      </p:pic>
      <p:sp>
        <p:nvSpPr>
          <p:cNvPr id="6" name="内容占位符 2">
            <a:extLst>
              <a:ext uri="{FF2B5EF4-FFF2-40B4-BE49-F238E27FC236}">
                <a16:creationId xmlns:a16="http://schemas.microsoft.com/office/drawing/2014/main" id="{F19218A6-EA42-4381-A772-FCBD5FA6AE25}"/>
              </a:ext>
            </a:extLst>
          </p:cNvPr>
          <p:cNvSpPr txBox="1">
            <a:spLocks/>
          </p:cNvSpPr>
          <p:nvPr/>
        </p:nvSpPr>
        <p:spPr>
          <a:xfrm>
            <a:off x="7337777" y="2061217"/>
            <a:ext cx="4016023" cy="229544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BAFAE718-245A-446E-B4D4-19116293A902}"/>
                  </a:ext>
                </a:extLst>
              </p:cNvPr>
              <p:cNvSpPr txBox="1">
                <a:spLocks/>
              </p:cNvSpPr>
              <p:nvPr/>
            </p:nvSpPr>
            <p:spPr>
              <a:xfrm>
                <a:off x="7337776" y="2061217"/>
                <a:ext cx="4492979" cy="18553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发生穿透碰撞，求分离的力</a:t>
                </a:r>
                <a:endParaRPr lang="en-US" altLang="zh-CN" b="1" dirty="0">
                  <a:latin typeface="微软雅黑" panose="020B0503020204020204" pitchFamily="34" charset="-122"/>
                  <a:ea typeface="微软雅黑" panose="020B0503020204020204" pitchFamily="34" charset="-122"/>
                </a:endParaRPr>
              </a:p>
              <a:p>
                <a14:m>
                  <m:oMath xmlns:m="http://schemas.openxmlformats.org/officeDocument/2006/math">
                    <m:r>
                      <a:rPr lang="en-US" altLang="zh-CN" b="1" i="1" smtClean="0">
                        <a:latin typeface="Cambria Math" panose="02040503050406030204" pitchFamily="18" charset="0"/>
                      </a:rPr>
                      <m:t>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1" i="1" smtClean="0">
                            <a:latin typeface="Cambria Math" panose="02040503050406030204" pitchFamily="18" charset="0"/>
                          </a:rPr>
                          <m:t>𝑭</m:t>
                        </m:r>
                      </m:num>
                      <m:den>
                        <m:r>
                          <a:rPr lang="en-US" altLang="zh-CN" b="0" i="1" smtClean="0">
                            <a:latin typeface="Cambria Math" panose="02040503050406030204" pitchFamily="18" charset="0"/>
                          </a:rPr>
                          <m:t>𝑚</m:t>
                        </m:r>
                      </m:den>
                    </m:f>
                  </m:oMath>
                </a14:m>
                <a:r>
                  <a:rPr lang="en-US" altLang="zh-CN" dirty="0"/>
                  <a:t> </a:t>
                </a:r>
                <a:r>
                  <a:rPr lang="zh-CN" altLang="en-US" dirty="0"/>
                  <a:t>，</a:t>
                </a:r>
                <a14:m>
                  <m:oMath xmlns:m="http://schemas.openxmlformats.org/officeDocument/2006/math">
                    <m:r>
                      <a:rPr lang="en-US" altLang="zh-CN" b="1" i="1" dirty="0" smtClean="0">
                        <a:latin typeface="Cambria Math" panose="02040503050406030204" pitchFamily="18" charset="0"/>
                      </a:rPr>
                      <m:t>𝒗</m:t>
                    </m:r>
                    <m:r>
                      <a:rPr lang="en-US" altLang="zh-CN" b="0" i="1" dirty="0" smtClean="0">
                        <a:latin typeface="Cambria Math" panose="02040503050406030204" pitchFamily="18" charset="0"/>
                      </a:rPr>
                      <m:t>=</m:t>
                    </m:r>
                    <m:r>
                      <a:rPr lang="en-US" altLang="zh-CN" b="1" i="1" dirty="0" smtClean="0">
                        <a:latin typeface="Cambria Math" panose="02040503050406030204" pitchFamily="18" charset="0"/>
                      </a:rPr>
                      <m:t>𝒂</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 </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0" i="1" smtClean="0">
                        <a:latin typeface="Cambria Math" panose="02040503050406030204" pitchFamily="18" charset="0"/>
                        <a:ea typeface="Cambria Math" panose="02040503050406030204" pitchFamily="18" charset="0"/>
                      </a:rPr>
                      <m:t>𝑡</m:t>
                    </m:r>
                  </m:oMath>
                </a14:m>
                <a:endParaRPr lang="en-US" altLang="zh-CN" dirty="0"/>
              </a:p>
            </p:txBody>
          </p:sp>
        </mc:Choice>
        <mc:Fallback>
          <p:sp>
            <p:nvSpPr>
              <p:cNvPr id="7" name="内容占位符 2">
                <a:extLst>
                  <a:ext uri="{FF2B5EF4-FFF2-40B4-BE49-F238E27FC236}">
                    <a16:creationId xmlns:a16="http://schemas.microsoft.com/office/drawing/2014/main" id="{BAFAE718-245A-446E-B4D4-19116293A902}"/>
                  </a:ext>
                </a:extLst>
              </p:cNvPr>
              <p:cNvSpPr txBox="1">
                <a:spLocks noRot="1" noChangeAspect="1" noMove="1" noResize="1" noEditPoints="1" noAdjustHandles="1" noChangeArrowheads="1" noChangeShapeType="1" noTextEdit="1"/>
              </p:cNvSpPr>
              <p:nvPr/>
            </p:nvSpPr>
            <p:spPr>
              <a:xfrm>
                <a:off x="7337776" y="2061217"/>
                <a:ext cx="4492979" cy="1855325"/>
              </a:xfrm>
              <a:prstGeom prst="rect">
                <a:avLst/>
              </a:prstGeom>
              <a:blipFill>
                <a:blip r:embed="rId4"/>
                <a:stretch>
                  <a:fillRect l="-2171" t="-2961" r="-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71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基于位置的动力学</a:t>
            </a:r>
            <a:br>
              <a:rPr lang="en-US" altLang="zh-CN" dirty="0"/>
            </a:br>
            <a:r>
              <a:rPr lang="en-US" altLang="zh-CN" dirty="0"/>
              <a:t>(Position Based Dynamics)</a:t>
            </a:r>
            <a:endParaRPr lang="zh-CN" altLang="en-US" dirty="0"/>
          </a:p>
        </p:txBody>
      </p:sp>
      <p:sp>
        <p:nvSpPr>
          <p:cNvPr id="5" name="内容占位符 4">
            <a:extLst>
              <a:ext uri="{FF2B5EF4-FFF2-40B4-BE49-F238E27FC236}">
                <a16:creationId xmlns:a16="http://schemas.microsoft.com/office/drawing/2014/main" id="{E3E93614-119C-4DDB-B2F8-7D6C19325455}"/>
              </a:ext>
            </a:extLst>
          </p:cNvPr>
          <p:cNvSpPr>
            <a:spLocks noGrp="1"/>
          </p:cNvSpPr>
          <p:nvPr>
            <p:ph idx="1"/>
          </p:nvPr>
        </p:nvSpPr>
        <p:spPr>
          <a:xfrm>
            <a:off x="838199" y="4661429"/>
            <a:ext cx="10515599" cy="2012597"/>
          </a:xfrm>
        </p:spPr>
        <p:txBody>
          <a:bodyPr>
            <a:normAutofit/>
          </a:bodyPr>
          <a:lstStyle/>
          <a:p>
            <a:r>
              <a:rPr lang="zh-CN" altLang="en-US" dirty="0"/>
              <a:t>只检测发生穿透碰撞</a:t>
            </a:r>
            <a:endParaRPr lang="en-US" altLang="zh-CN" dirty="0"/>
          </a:p>
          <a:p>
            <a:r>
              <a:rPr lang="zh-CN" altLang="en-US" dirty="0"/>
              <a:t>根据约束计算物体修正位置，使其分离</a:t>
            </a:r>
            <a:endParaRPr lang="en-US" altLang="zh-CN" dirty="0"/>
          </a:p>
          <a:p>
            <a:r>
              <a:rPr lang="zh-CN" altLang="en-US" dirty="0"/>
              <a:t>根据修正位置求解速度</a:t>
            </a:r>
            <a:endParaRPr lang="en-US" altLang="zh-CN" dirty="0"/>
          </a:p>
        </p:txBody>
      </p:sp>
      <p:pic>
        <p:nvPicPr>
          <p:cNvPr id="6" name="内容占位符 3">
            <a:extLst>
              <a:ext uri="{FF2B5EF4-FFF2-40B4-BE49-F238E27FC236}">
                <a16:creationId xmlns:a16="http://schemas.microsoft.com/office/drawing/2014/main" id="{EC9DF67A-B137-4C63-B5C8-D47138703DA5}"/>
              </a:ext>
            </a:extLst>
          </p:cNvPr>
          <p:cNvPicPr>
            <a:picLocks noChangeAspect="1"/>
          </p:cNvPicPr>
          <p:nvPr/>
        </p:nvPicPr>
        <p:blipFill>
          <a:blip r:embed="rId3"/>
          <a:stretch>
            <a:fillRect/>
          </a:stretch>
        </p:blipFill>
        <p:spPr>
          <a:xfrm>
            <a:off x="838200" y="1927225"/>
            <a:ext cx="6927186" cy="2497667"/>
          </a:xfrm>
          <a:prstGeom prst="rect">
            <a:avLst/>
          </a:prstGeom>
        </p:spPr>
      </p:pic>
    </p:spTree>
    <p:extLst>
      <p:ext uri="{BB962C8B-B14F-4D97-AF65-F5344CB8AC3E}">
        <p14:creationId xmlns:p14="http://schemas.microsoft.com/office/powerpoint/2010/main" val="2152403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B7604-4B30-4FFA-8E5A-68F803BC1135}"/>
              </a:ext>
            </a:extLst>
          </p:cNvPr>
          <p:cNvSpPr>
            <a:spLocks noGrp="1"/>
          </p:cNvSpPr>
          <p:nvPr>
            <p:ph type="title"/>
          </p:nvPr>
        </p:nvSpPr>
        <p:spPr/>
        <p:txBody>
          <a:bodyPr/>
          <a:lstStyle/>
          <a:p>
            <a:r>
              <a:rPr lang="zh-CN" altLang="en-US" dirty="0"/>
              <a:t>约束是什么？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7821541-898C-48F6-A745-86D4908291E3}"/>
                  </a:ext>
                </a:extLst>
              </p:cNvPr>
              <p:cNvSpPr>
                <a:spLocks noGrp="1"/>
              </p:cNvSpPr>
              <p:nvPr>
                <p:ph idx="1"/>
              </p:nvPr>
            </p:nvSpPr>
            <p:spPr/>
            <p:txBody>
              <a:bodyPr/>
              <a:lstStyle/>
              <a:p>
                <a:r>
                  <a:rPr lang="zh-CN" altLang="en-US" dirty="0"/>
                  <a:t>约束是一个优化问题的解需要符合的条件。</a:t>
                </a:r>
                <a:endParaRPr lang="en-US" altLang="zh-CN" dirty="0"/>
              </a:p>
              <a:p>
                <a:r>
                  <a:rPr lang="zh-CN" altLang="en-US" dirty="0"/>
                  <a:t>约束 </a:t>
                </a:r>
                <a14:m>
                  <m:oMath xmlns:m="http://schemas.openxmlformats.org/officeDocument/2006/math">
                    <m:r>
                      <a:rPr lang="en-US" altLang="zh-CN" b="0" i="1" smtClean="0">
                        <a:latin typeface="Cambria Math" panose="02040503050406030204" pitchFamily="18" charset="0"/>
                      </a:rPr>
                      <m:t>𝑗</m:t>
                    </m:r>
                    <m:r>
                      <a:rPr lang="zh-CN" altLang="en-US"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 </m:t>
                        </m:r>
                        <m:r>
                          <a:rPr lang="en-US" altLang="zh-CN" b="0" i="1" smtClean="0">
                            <a:latin typeface="Cambria Math" panose="02040503050406030204" pitchFamily="18" charset="0"/>
                          </a:rPr>
                          <m:t>𝑀</m:t>
                        </m:r>
                      </m:e>
                    </m:d>
                  </m:oMath>
                </a14:m>
                <a:r>
                  <a:rPr lang="zh-CN" altLang="en-US" dirty="0"/>
                  <a:t> 的特性：</a:t>
                </a:r>
                <a:endParaRPr lang="en-US" altLang="zh-CN" dirty="0"/>
              </a:p>
              <a:p>
                <a:pPr lvl="1"/>
                <a:r>
                  <a:rPr lang="zh-CN" altLang="en-US" dirty="0"/>
                  <a:t>约束基数为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dirty="0"/>
                  <a:t> ，即第 </a:t>
                </a:r>
                <a14:m>
                  <m:oMath xmlns:m="http://schemas.openxmlformats.org/officeDocument/2006/math">
                    <m:r>
                      <a:rPr lang="en-US" altLang="zh-CN" i="1" dirty="0">
                        <a:latin typeface="Cambria Math" panose="02040503050406030204" pitchFamily="18" charset="0"/>
                      </a:rPr>
                      <m:t>𝑗</m:t>
                    </m:r>
                  </m:oMath>
                </a14:m>
                <a:r>
                  <a:rPr lang="zh-CN" altLang="en-US" dirty="0"/>
                  <a:t> 个约束所影响的顶点数目为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lang="en-US" altLang="zh-CN" dirty="0"/>
              </a:p>
              <a:p>
                <a:pPr lvl="1"/>
                <a:r>
                  <a:rPr lang="zh-CN" altLang="en-US" dirty="0"/>
                  <a:t>约束值为实数的函数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p>
                    </m:s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oMath>
                </a14:m>
                <a:endParaRPr lang="en-US" altLang="zh-CN" dirty="0"/>
              </a:p>
              <a:p>
                <a:pPr lvl="1"/>
                <a:r>
                  <a:rPr lang="zh-CN" altLang="en-US" dirty="0"/>
                  <a:t>约束索引值为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每个约束都有对饮的刚度参数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 1]</m:t>
                    </m:r>
                  </m:oMath>
                </a14:m>
                <a:r>
                  <a:rPr lang="zh-CN" altLang="en-US" dirty="0"/>
                  <a:t> ，约束强度非刚体强度</a:t>
                </a:r>
                <a:endParaRPr lang="en-US" altLang="zh-CN" dirty="0"/>
              </a:p>
              <a:p>
                <a:pPr lvl="1"/>
                <a:r>
                  <a:rPr lang="zh-CN" altLang="en-US" dirty="0"/>
                  <a:t>约束分为等式约束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 与不等式约束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a:t> </a:t>
                </a:r>
                <a:endParaRPr lang="en-US" altLang="zh-CN" dirty="0"/>
              </a:p>
              <a:p>
                <a:pPr lvl="2"/>
                <a:r>
                  <a:rPr lang="zh-CN" altLang="en-US" dirty="0"/>
                  <a:t>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=0</m:t>
                    </m:r>
                  </m:oMath>
                </a14:m>
                <a:endParaRPr lang="en-US" altLang="zh-CN" dirty="0"/>
              </a:p>
              <a:p>
                <a:pPr lvl="2"/>
                <a:r>
                  <a:rPr lang="zh-CN" altLang="en-US" dirty="0"/>
                  <a:t>不等式约束：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zh-CN" altLang="en-US" dirty="0"/>
              </a:p>
            </p:txBody>
          </p:sp>
        </mc:Choice>
        <mc:Fallback>
          <p:sp>
            <p:nvSpPr>
              <p:cNvPr id="3" name="内容占位符 2">
                <a:extLst>
                  <a:ext uri="{FF2B5EF4-FFF2-40B4-BE49-F238E27FC236}">
                    <a16:creationId xmlns:a16="http://schemas.microsoft.com/office/drawing/2014/main" id="{07821541-898C-48F6-A745-86D4908291E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679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E0481AE5-ECBE-4687-88B2-516C127172F7}"/>
              </a:ext>
            </a:extLst>
          </p:cNvPr>
          <p:cNvSpPr/>
          <p:nvPr/>
        </p:nvSpPr>
        <p:spPr>
          <a:xfrm>
            <a:off x="838200" y="2141538"/>
            <a:ext cx="10515600" cy="4351337"/>
          </a:xfrm>
          <a:prstGeom prst="roundRect">
            <a:avLst>
              <a:gd name="adj" fmla="val 2658"/>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DBA3A1E-0D5C-469B-A93A-E4AFBC99B4CD}"/>
              </a:ext>
            </a:extLst>
          </p:cNvPr>
          <p:cNvSpPr>
            <a:spLocks noGrp="1"/>
          </p:cNvSpPr>
          <p:nvPr>
            <p:ph type="title"/>
          </p:nvPr>
        </p:nvSpPr>
        <p:spPr/>
        <p:txBody>
          <a:bodyPr/>
          <a:lstStyle/>
          <a:p>
            <a:r>
              <a:rPr lang="en-US" altLang="zh-CN" dirty="0"/>
              <a:t>PBD</a:t>
            </a:r>
            <a:r>
              <a:rPr lang="zh-CN" altLang="en-US" dirty="0"/>
              <a:t>算法</a:t>
            </a:r>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619DEB26-0634-49B5-A5FF-A1BDB93B04DB}"/>
                  </a:ext>
                </a:extLst>
              </p:cNvPr>
              <p:cNvSpPr>
                <a:spLocks noGrp="1"/>
              </p:cNvSpPr>
              <p:nvPr>
                <p:ph idx="1"/>
              </p:nvPr>
            </p:nvSpPr>
            <p:spPr>
              <a:xfrm>
                <a:off x="838200" y="2141538"/>
                <a:ext cx="10515600" cy="4351338"/>
              </a:xfrm>
            </p:spPr>
            <p:txBody>
              <a:bodyPr>
                <a:normAutofit fontScale="92500" lnSpcReduction="20000"/>
              </a:bodyPr>
              <a:lstStyle/>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init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type m:val="skw"/>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𝑁</m:t>
                        </m:r>
                      </m:sup>
                    </m:sSup>
                  </m:oMath>
                </a14:m>
                <a:endParaRPr lang="en-US" altLang="zh-CN" i="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loop</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oMath>
                </a14:m>
                <a:endParaRPr lang="en-US" altLang="zh-CN" dirty="0">
                  <a:latin typeface="微软雅黑" panose="020B0503020204020204" pitchFamily="34" charset="-122"/>
                  <a:ea typeface="微软雅黑" panose="020B0503020204020204" pitchFamily="34" charset="-122"/>
                </a:endParaRPr>
              </a:p>
              <a:p>
                <a:pPr lvl="1"/>
                <a:r>
                  <a:rPr lang="en-US" altLang="zh-CN" b="0" dirty="0">
                    <a:ea typeface="Cambria Math" panose="02040503050406030204" pitchFamily="18" charset="0"/>
                  </a:rPr>
                  <a:t> </a:t>
                </a:r>
                <a14:m>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a:latin typeface="微软雅黑" panose="020B0503020204020204" pitchFamily="34" charset="-122"/>
                    <a:ea typeface="微软雅黑" panose="020B0503020204020204" pitchFamily="34" charset="-122"/>
                  </a:rPr>
                  <a:t>						prediction</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𝑔𝑒𝑛𝑒𝑟𝑎𝑡𝑒𝐶𝑜𝑙𝑙𝑖𝑠𝑖𝑜𝑛𝐶𝑜𝑛𝑠𝑡𝑟𝑎𝑖𝑛𝑡𝑠</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𝒙</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detect collision</a:t>
                </a:r>
              </a:p>
              <a:p>
                <a:pPr lvl="1"/>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𝑝𝑟𝑜𝑗𝑒𝑐𝑡𝐶𝑜𝑛𝑠𝑡𝑟𝑎𝑖𝑛𝑡</m:t>
                    </m:r>
                    <m:r>
                      <a:rPr lang="en-US" altLang="zh-CN" b="0" i="0"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𝑀</m:t>
                            </m:r>
                          </m:e>
                          <m:sub>
                            <m:r>
                              <a:rPr lang="en-US" altLang="zh-CN" b="0" i="1" smtClean="0">
                                <a:latin typeface="Cambria Math" panose="02040503050406030204" pitchFamily="18" charset="0"/>
                                <a:ea typeface="Cambria Math" panose="02040503050406030204" pitchFamily="18" charset="0"/>
                              </a:rPr>
                              <m:t>𝑐𝑜𝑙𝑙</m:t>
                            </m:r>
                          </m:sub>
                        </m:sSub>
                      </m:sub>
                    </m:sSub>
                    <m:r>
                      <a:rPr lang="en-US" altLang="zh-CN" b="0" i="0"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𝑛</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oMath>
                </a14:m>
                <a:r>
                  <a:rPr lang="en-US" altLang="zh-CN" dirty="0">
                    <a:solidFill>
                      <a:schemeClr val="accent6"/>
                    </a:solidFill>
                    <a:latin typeface="微软雅黑" panose="020B0503020204020204" pitchFamily="34" charset="-122"/>
                    <a:ea typeface="微软雅黑" panose="020B0503020204020204" pitchFamily="34" charset="-122"/>
                  </a:rPr>
                  <a:t>	constraint position</a:t>
                </a:r>
              </a:p>
              <a:p>
                <a:pPr lvl="1"/>
                <a:r>
                  <a:rPr lang="en-US" altLang="zh-CN" b="1"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sSubSup>
                      <m:sSubSupPr>
                        <m:ctrlPr>
                          <a:rPr lang="en-US" altLang="zh-CN"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dirty="0">
                    <a:solidFill>
                      <a:schemeClr val="accent6"/>
                    </a:solidFill>
                    <a:latin typeface="微软雅黑" panose="020B0503020204020204" pitchFamily="34" charset="-122"/>
                    <a:ea typeface="微软雅黑" panose="020B0503020204020204" pitchFamily="34" charset="-122"/>
                  </a:rPr>
                  <a:t>correct position</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 − </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dirty="0">
                    <a:solidFill>
                      <a:schemeClr val="accent6"/>
                    </a:solidFill>
                    <a:latin typeface="微软雅黑" panose="020B0503020204020204" pitchFamily="34" charset="-122"/>
                    <a:ea typeface="微软雅黑" panose="020B0503020204020204" pitchFamily="34" charset="-122"/>
                  </a:rPr>
                  <a:t>correct velocity</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position update</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𝑣𝑒𝑙𝑜𝑐𝑖𝑡𝑦𝑈𝑝𝑑𝑎𝑡𝑒</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𝑛</m:t>
                        </m:r>
                      </m:sub>
                    </m:sSub>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velocity update</a:t>
                </a:r>
              </a:p>
              <a:p>
                <a:r>
                  <a:rPr lang="en-US" altLang="zh-CN" dirty="0">
                    <a:latin typeface="微软雅黑" panose="020B0503020204020204" pitchFamily="34" charset="-122"/>
                    <a:ea typeface="微软雅黑" panose="020B0503020204020204" pitchFamily="34" charset="-122"/>
                  </a:rPr>
                  <a:t> end loop</a:t>
                </a:r>
                <a:endParaRPr lang="zh-CN" altLang="en-US" dirty="0">
                  <a:latin typeface="微软雅黑" panose="020B0503020204020204" pitchFamily="34" charset="-122"/>
                  <a:ea typeface="微软雅黑" panose="020B0503020204020204" pitchFamily="34" charset="-122"/>
                </a:endParaRPr>
              </a:p>
            </p:txBody>
          </p:sp>
        </mc:Choice>
        <mc:Fallback>
          <p:sp>
            <p:nvSpPr>
              <p:cNvPr id="6" name="内容占位符 5">
                <a:extLst>
                  <a:ext uri="{FF2B5EF4-FFF2-40B4-BE49-F238E27FC236}">
                    <a16:creationId xmlns:a16="http://schemas.microsoft.com/office/drawing/2014/main" id="{619DEB26-0634-49B5-A5FF-A1BDB93B04DB}"/>
                  </a:ext>
                </a:extLst>
              </p:cNvPr>
              <p:cNvSpPr>
                <a:spLocks noGrp="1" noRot="1" noChangeAspect="1" noMove="1" noResize="1" noEditPoints="1" noAdjustHandles="1" noChangeArrowheads="1" noChangeShapeType="1" noTextEdit="1"/>
              </p:cNvSpPr>
              <p:nvPr>
                <p:ph idx="1"/>
              </p:nvPr>
            </p:nvSpPr>
            <p:spPr>
              <a:xfrm>
                <a:off x="838200" y="2141538"/>
                <a:ext cx="10515600" cy="4351338"/>
              </a:xfrm>
              <a:blipFill>
                <a:blip r:embed="rId3"/>
                <a:stretch>
                  <a:fillRect l="-928"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3334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8F0E8-5E18-4915-A25D-18066980B15B}"/>
              </a:ext>
            </a:extLst>
          </p:cNvPr>
          <p:cNvSpPr>
            <a:spLocks noGrp="1"/>
          </p:cNvSpPr>
          <p:nvPr>
            <p:ph type="title"/>
          </p:nvPr>
        </p:nvSpPr>
        <p:spPr/>
        <p:txBody>
          <a:bodyPr/>
          <a:lstStyle/>
          <a:p>
            <a:r>
              <a:rPr lang="en-US" altLang="zh-CN" dirty="0"/>
              <a:t>PBD</a:t>
            </a:r>
            <a:r>
              <a:rPr lang="zh-CN" altLang="en-US" dirty="0"/>
              <a:t>算法</a:t>
            </a:r>
          </a:p>
        </p:txBody>
      </p:sp>
      <p:pic>
        <p:nvPicPr>
          <p:cNvPr id="4" name="内容占位符 3">
            <a:extLst>
              <a:ext uri="{FF2B5EF4-FFF2-40B4-BE49-F238E27FC236}">
                <a16:creationId xmlns:a16="http://schemas.microsoft.com/office/drawing/2014/main" id="{3C351948-6F8A-4041-86A7-75B2491EBADF}"/>
              </a:ext>
            </a:extLst>
          </p:cNvPr>
          <p:cNvPicPr>
            <a:picLocks noGrp="1" noChangeAspect="1"/>
          </p:cNvPicPr>
          <p:nvPr>
            <p:ph idx="1"/>
          </p:nvPr>
        </p:nvPicPr>
        <p:blipFill>
          <a:blip r:embed="rId3"/>
          <a:stretch>
            <a:fillRect/>
          </a:stretch>
        </p:blipFill>
        <p:spPr>
          <a:xfrm>
            <a:off x="3471862" y="2682081"/>
            <a:ext cx="5248275" cy="2638425"/>
          </a:xfrm>
          <a:prstGeom prst="rect">
            <a:avLst/>
          </a:prstGeom>
        </p:spPr>
      </p:pic>
    </p:spTree>
    <p:extLst>
      <p:ext uri="{BB962C8B-B14F-4D97-AF65-F5344CB8AC3E}">
        <p14:creationId xmlns:p14="http://schemas.microsoft.com/office/powerpoint/2010/main" val="414329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7AB3-92B6-43C1-B6AF-05E258D17DB0}"/>
              </a:ext>
            </a:extLst>
          </p:cNvPr>
          <p:cNvSpPr>
            <a:spLocks noGrp="1"/>
          </p:cNvSpPr>
          <p:nvPr>
            <p:ph type="title"/>
          </p:nvPr>
        </p:nvSpPr>
        <p:spPr/>
        <p:txBody>
          <a:bodyPr/>
          <a:lstStyle/>
          <a:p>
            <a:r>
              <a:rPr lang="zh-CN" altLang="en-US" dirty="0"/>
              <a:t>一个最短路径问题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293305A-3E62-4F87-9131-B942138B878D}"/>
                  </a:ext>
                </a:extLst>
              </p:cNvPr>
              <p:cNvSpPr>
                <a:spLocks noGrp="1"/>
              </p:cNvSpPr>
              <p:nvPr>
                <p:ph idx="1"/>
              </p:nvPr>
            </p:nvSpPr>
            <p:spPr>
              <a:xfrm>
                <a:off x="838200" y="1825625"/>
                <a:ext cx="7617178" cy="4351338"/>
              </a:xfrm>
            </p:spPr>
            <p:txBody>
              <a:bodyPr/>
              <a:lstStyle/>
              <a:p>
                <a:r>
                  <a:rPr lang="zh-CN" altLang="en-US" dirty="0"/>
                  <a:t>问题：如右图，假设你在 </a:t>
                </a:r>
                <a:r>
                  <a:rPr lang="en-US" altLang="zh-CN" dirty="0"/>
                  <a:t>M </a:t>
                </a:r>
                <a:r>
                  <a:rPr lang="zh-CN" altLang="en-US" dirty="0"/>
                  <a:t>点，需要先到河边再回到 </a:t>
                </a:r>
                <a:r>
                  <a:rPr lang="en-US" altLang="zh-CN" dirty="0"/>
                  <a:t>C </a:t>
                </a:r>
                <a:r>
                  <a:rPr lang="zh-CN" altLang="en-US" dirty="0"/>
                  <a:t>点，如何规划路径最短？</a:t>
                </a:r>
                <a:endParaRPr lang="en-US" altLang="zh-CN" dirty="0"/>
              </a:p>
              <a:p>
                <a:r>
                  <a:rPr lang="zh-CN" altLang="en-US" dirty="0"/>
                  <a:t>数学建模</a:t>
                </a:r>
                <a:endParaRPr lang="en-US" altLang="zh-CN" dirty="0"/>
              </a:p>
              <a:p>
                <a:pPr lvl="1"/>
                <a:r>
                  <a:rPr lang="zh-CN" altLang="en-US" dirty="0"/>
                  <a:t>河流曲线方程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en-US" altLang="zh-CN" dirty="0"/>
                  <a:t> </a:t>
                </a:r>
              </a:p>
              <a:p>
                <a:pPr lvl="1"/>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oMath>
                </a14:m>
                <a:r>
                  <a:rPr lang="en-US" altLang="zh-CN" dirty="0"/>
                  <a:t> </a:t>
                </a:r>
                <a:r>
                  <a:rPr lang="zh-CN" altLang="en-US" dirty="0"/>
                  <a:t>是河边上任意点</a:t>
                </a:r>
                <a:endParaRPr lang="en-US" altLang="zh-CN" dirty="0"/>
              </a:p>
              <a:p>
                <a:pPr lvl="1"/>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a:t>
                </a:r>
                <a:endParaRPr lang="en-US" altLang="zh-CN" dirty="0"/>
              </a:p>
              <a:p>
                <a:pPr lvl="1" algn="just"/>
                <a14:m>
                  <m:oMath xmlns:m="http://schemas.openxmlformats.org/officeDocument/2006/math">
                    <m:f>
                      <m:fPr>
                        <m:type m:val="noBar"/>
                        <m:ctrlPr>
                          <a:rPr lang="en-US" altLang="zh-CN" b="0" i="1" smtClean="0">
                            <a:latin typeface="Cambria Math" panose="02040503050406030204" pitchFamily="18" charset="0"/>
                          </a:rPr>
                        </m:ctrlPr>
                      </m:fPr>
                      <m:num>
                        <m:r>
                          <a:rPr lang="en-US" altLang="zh-CN" i="1">
                            <a:latin typeface="Cambria Math" panose="02040503050406030204" pitchFamily="18" charset="0"/>
                          </a:rPr>
                          <m:t>𝑚𝑖𝑛𝑖𝑚𝑖𝑧𝑒</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d>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a:latin typeface="Cambria Math" panose="02040503050406030204" pitchFamily="18" charset="0"/>
                          </a:rPr>
                          <m:t>𝑔</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=0</m:t>
                        </m:r>
                        <m:r>
                          <m:rPr>
                            <m:nor/>
                          </m:rPr>
                          <a:rPr lang="en-US" altLang="zh-CN" dirty="0"/>
                          <m:t> </m:t>
                        </m:r>
                      </m:den>
                    </m:f>
                  </m:oMath>
                </a14:m>
                <a:endParaRPr lang="zh-CN" altLang="en-US" dirty="0"/>
              </a:p>
            </p:txBody>
          </p:sp>
        </mc:Choice>
        <mc:Fallback>
          <p:sp>
            <p:nvSpPr>
              <p:cNvPr id="3" name="内容占位符 2">
                <a:extLst>
                  <a:ext uri="{FF2B5EF4-FFF2-40B4-BE49-F238E27FC236}">
                    <a16:creationId xmlns:a16="http://schemas.microsoft.com/office/drawing/2014/main" id="{2293305A-3E62-4F87-9131-B942138B878D}"/>
                  </a:ext>
                </a:extLst>
              </p:cNvPr>
              <p:cNvSpPr>
                <a:spLocks noGrp="1" noRot="1" noChangeAspect="1" noMove="1" noResize="1" noEditPoints="1" noAdjustHandles="1" noChangeArrowheads="1" noChangeShapeType="1" noTextEdit="1"/>
              </p:cNvSpPr>
              <p:nvPr>
                <p:ph idx="1"/>
              </p:nvPr>
            </p:nvSpPr>
            <p:spPr>
              <a:xfrm>
                <a:off x="838200" y="1825625"/>
                <a:ext cx="7617178" cy="4351338"/>
              </a:xfrm>
              <a:blipFill>
                <a:blip r:embed="rId3"/>
                <a:stretch>
                  <a:fillRect l="-1441" t="-1401"/>
                </a:stretch>
              </a:blipFill>
            </p:spPr>
            <p:txBody>
              <a:bodyPr/>
              <a:lstStyle/>
              <a:p>
                <a:r>
                  <a:rPr lang="zh-CN" altLang="en-US">
                    <a:noFill/>
                  </a:rPr>
                  <a:t> </a:t>
                </a:r>
              </a:p>
            </p:txBody>
          </p:sp>
        </mc:Fallback>
      </mc:AlternateContent>
      <p:pic>
        <p:nvPicPr>
          <p:cNvPr id="6" name="图片 5" descr="图示&#10;&#10;描述已自动生成">
            <a:extLst>
              <a:ext uri="{FF2B5EF4-FFF2-40B4-BE49-F238E27FC236}">
                <a16:creationId xmlns:a16="http://schemas.microsoft.com/office/drawing/2014/main" id="{894B1574-4CF4-4664-9C16-01475307F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8849" y="2129851"/>
            <a:ext cx="2514951" cy="3162741"/>
          </a:xfrm>
          <a:prstGeom prst="rect">
            <a:avLst/>
          </a:prstGeom>
        </p:spPr>
      </p:pic>
    </p:spTree>
    <p:extLst>
      <p:ext uri="{BB962C8B-B14F-4D97-AF65-F5344CB8AC3E}">
        <p14:creationId xmlns:p14="http://schemas.microsoft.com/office/powerpoint/2010/main" val="1774310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236A2-9148-43DD-8935-0A2FC65DF21A}"/>
              </a:ext>
            </a:extLst>
          </p:cNvPr>
          <p:cNvSpPr>
            <a:spLocks noGrp="1"/>
          </p:cNvSpPr>
          <p:nvPr>
            <p:ph type="title"/>
          </p:nvPr>
        </p:nvSpPr>
        <p:spPr/>
        <p:txBody>
          <a:bodyPr/>
          <a:lstStyle/>
          <a:p>
            <a:r>
              <a:rPr lang="zh-CN" altLang="en-US" dirty="0"/>
              <a:t>从几何意义中获得灵感</a:t>
            </a:r>
          </a:p>
        </p:txBody>
      </p:sp>
      <p:pic>
        <p:nvPicPr>
          <p:cNvPr id="9" name="图片 8" descr="图示&#10;&#10;描述已自动生成">
            <a:extLst>
              <a:ext uri="{FF2B5EF4-FFF2-40B4-BE49-F238E27FC236}">
                <a16:creationId xmlns:a16="http://schemas.microsoft.com/office/drawing/2014/main" id="{681D1E3E-A7A4-42F0-9321-F1D7542D7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719" y="2134265"/>
            <a:ext cx="3245081" cy="3305175"/>
          </a:xfrm>
          <a:prstGeom prst="rect">
            <a:avLst/>
          </a:prstGeom>
        </p:spPr>
      </p:pic>
      <mc:AlternateContent xmlns:mc="http://schemas.openxmlformats.org/markup-compatibility/2006">
        <mc:Choice xmlns:a14="http://schemas.microsoft.com/office/drawing/2010/main" Requires="a14">
          <p:sp>
            <p:nvSpPr>
              <p:cNvPr id="16" name="内容占位符 2">
                <a:extLst>
                  <a:ext uri="{FF2B5EF4-FFF2-40B4-BE49-F238E27FC236}">
                    <a16:creationId xmlns:a16="http://schemas.microsoft.com/office/drawing/2014/main" id="{3EED1F89-41D0-4F7E-B2D7-61967BCCB0E0}"/>
                  </a:ext>
                </a:extLst>
              </p:cNvPr>
              <p:cNvSpPr>
                <a:spLocks noGrp="1"/>
              </p:cNvSpPr>
              <p:nvPr>
                <p:ph idx="1"/>
              </p:nvPr>
            </p:nvSpPr>
            <p:spPr>
              <a:xfrm>
                <a:off x="838200" y="2134265"/>
                <a:ext cx="7109178" cy="2791531"/>
              </a:xfrm>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zh-CN" altLang="en-US" dirty="0"/>
                  <a:t> 是一个标量，存在一个标量场</a:t>
                </a:r>
                <a:endParaRPr lang="en-US" altLang="zh-CN" dirty="0"/>
              </a:p>
              <a:p>
                <a:r>
                  <a:rPr lang="zh-CN" altLang="en-US" dirty="0"/>
                  <a:t>该标量场值表示经过该点路径总和</a:t>
                </a:r>
                <a:endParaRPr lang="en-US" altLang="zh-CN" dirty="0"/>
              </a:p>
              <a:p>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oMath>
                </a14:m>
                <a:r>
                  <a:rPr lang="zh-CN" altLang="en-US" dirty="0"/>
                  <a:t> 等值线与河边曲线交点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oMath>
                </a14:m>
                <a:r>
                  <a:rPr lang="zh-CN" altLang="en-US" dirty="0"/>
                  <a:t> 即为解</a:t>
                </a:r>
              </a:p>
            </p:txBody>
          </p:sp>
        </mc:Choice>
        <mc:Fallback>
          <p:sp>
            <p:nvSpPr>
              <p:cNvPr id="16" name="内容占位符 2">
                <a:extLst>
                  <a:ext uri="{FF2B5EF4-FFF2-40B4-BE49-F238E27FC236}">
                    <a16:creationId xmlns:a16="http://schemas.microsoft.com/office/drawing/2014/main" id="{3EED1F89-41D0-4F7E-B2D7-61967BCCB0E0}"/>
                  </a:ext>
                </a:extLst>
              </p:cNvPr>
              <p:cNvSpPr>
                <a:spLocks noGrp="1" noRot="1" noChangeAspect="1" noMove="1" noResize="1" noEditPoints="1" noAdjustHandles="1" noChangeArrowheads="1" noChangeShapeType="1" noTextEdit="1"/>
              </p:cNvSpPr>
              <p:nvPr>
                <p:ph idx="1"/>
              </p:nvPr>
            </p:nvSpPr>
            <p:spPr>
              <a:xfrm>
                <a:off x="838200" y="2134265"/>
                <a:ext cx="7109178" cy="2791531"/>
              </a:xfrm>
              <a:blipFill>
                <a:blip r:embed="rId4"/>
                <a:stretch>
                  <a:fillRect l="-1544" t="-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6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A4B35-2B27-4A8D-977C-A691F169F5AD}"/>
              </a:ext>
            </a:extLst>
          </p:cNvPr>
          <p:cNvSpPr>
            <a:spLocks noGrp="1"/>
          </p:cNvSpPr>
          <p:nvPr>
            <p:ph type="title"/>
          </p:nvPr>
        </p:nvSpPr>
        <p:spPr/>
        <p:txBody>
          <a:bodyPr/>
          <a:lstStyle/>
          <a:p>
            <a:r>
              <a:rPr lang="zh-CN" altLang="en-US" dirty="0"/>
              <a:t>拉格朗日乘子法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B64EB84-89D7-46E2-88DD-6B0018192323}"/>
                  </a:ext>
                </a:extLst>
              </p:cNvPr>
              <p:cNvSpPr>
                <a:spLocks noGrp="1"/>
              </p:cNvSpPr>
              <p:nvPr>
                <p:ph idx="1"/>
              </p:nvPr>
            </p:nvSpPr>
            <p:spPr>
              <a:xfrm>
                <a:off x="838200" y="2356203"/>
                <a:ext cx="7199489" cy="3479937"/>
              </a:xfrm>
            </p:spPr>
            <p:txBody>
              <a:bodyPr/>
              <a:lstStyle/>
              <a:p>
                <a:r>
                  <a:rPr lang="zh-CN" altLang="en-US" dirty="0"/>
                  <a:t>性质：</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b="0" i="1" smtClean="0">
                        <a:latin typeface="Cambria Math" panose="02040503050406030204" pitchFamily="18" charset="0"/>
                      </a:rPr>
                      <m:t>=</m:t>
                    </m:r>
                    <m:r>
                      <m:rPr>
                        <m:nor/>
                      </m:rPr>
                      <a:rPr lang="el-GR" altLang="zh-CN" dirty="0" smtClean="0"/>
                      <m:t>λ</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m</m:t>
                        </m:r>
                      </m:e>
                    </m:acc>
                  </m:oMath>
                </a14:m>
                <a:endParaRPr lang="en-US" altLang="zh-CN" dirty="0"/>
              </a:p>
              <a:p>
                <a:r>
                  <a:rPr lang="zh-CN" altLang="en-US" dirty="0"/>
                  <a:t>法线：</a:t>
                </a:r>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r>
                      <a:rPr lang="en-US" altLang="zh-CN" i="1">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nor/>
                      </m:rPr>
                      <a:rPr lang="el-GR" altLang="zh-CN" dirty="0"/>
                      <m:t>λ</m:t>
                    </m:r>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m</m:t>
                        </m:r>
                      </m:e>
                    </m:acc>
                    <m:r>
                      <a:rPr lang="en-US" altLang="zh-CN" i="1" smtClean="0">
                        <a:latin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den>
                        </m:f>
                      </m:e>
                    </m:d>
                    <m:r>
                      <a:rPr lang="en-US" altLang="zh-CN" b="0" i="1" smtClean="0">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d>
                      <m:dPr>
                        <m:ctrlPr>
                          <a:rPr lang="el-GR" altLang="zh-CN" i="1" smtClean="0">
                            <a:latin typeface="Cambria Math" panose="02040503050406030204" pitchFamily="18" charset="0"/>
                            <a:ea typeface="Cambria Math" panose="02040503050406030204" pitchFamily="18" charset="0"/>
                          </a:rPr>
                        </m:ctrlPr>
                      </m:dPr>
                      <m:e>
                        <m:f>
                          <m:fPr>
                            <m:type m:val="noBar"/>
                            <m:ctrlPr>
                              <a:rPr lang="el-GR" altLang="zh-CN" i="1" smtClean="0">
                                <a:latin typeface="Cambria Math" panose="02040503050406030204" pitchFamily="18" charset="0"/>
                                <a:ea typeface="Cambria Math" panose="02040503050406030204" pitchFamily="18" charset="0"/>
                              </a:rPr>
                            </m:ctrlPr>
                          </m:fPr>
                          <m:num>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𝑥</m:t>
                                </m:r>
                              </m:sub>
                            </m:sSub>
                          </m:num>
                          <m:den>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𝑦</m:t>
                                </m:r>
                              </m:sub>
                            </m:sSub>
                          </m:den>
                        </m:f>
                      </m:e>
                    </m:d>
                  </m:oMath>
                </a14:m>
                <a:endParaRPr lang="en-US" altLang="zh-CN" dirty="0"/>
              </a:p>
              <a:p>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6B64EB84-89D7-46E2-88DD-6B0018192323}"/>
                  </a:ext>
                </a:extLst>
              </p:cNvPr>
              <p:cNvSpPr>
                <a:spLocks noGrp="1" noRot="1" noChangeAspect="1" noMove="1" noResize="1" noEditPoints="1" noAdjustHandles="1" noChangeArrowheads="1" noChangeShapeType="1" noTextEdit="1"/>
              </p:cNvSpPr>
              <p:nvPr>
                <p:ph idx="1"/>
              </p:nvPr>
            </p:nvSpPr>
            <p:spPr>
              <a:xfrm>
                <a:off x="838200" y="2356203"/>
                <a:ext cx="7199489" cy="3479937"/>
              </a:xfrm>
              <a:blipFill>
                <a:blip r:embed="rId3"/>
                <a:stretch>
                  <a:fillRect l="-1524" t="-1930"/>
                </a:stretch>
              </a:blipFill>
            </p:spPr>
            <p:txBody>
              <a:bodyPr/>
              <a:lstStyle/>
              <a:p>
                <a:r>
                  <a:rPr lang="zh-CN" altLang="en-US">
                    <a:noFill/>
                  </a:rPr>
                  <a:t> </a:t>
                </a:r>
              </a:p>
            </p:txBody>
          </p:sp>
        </mc:Fallback>
      </mc:AlternateContent>
      <p:pic>
        <p:nvPicPr>
          <p:cNvPr id="4" name="图片 3" descr="图示&#10;&#10;描述已自动生成">
            <a:extLst>
              <a:ext uri="{FF2B5EF4-FFF2-40B4-BE49-F238E27FC236}">
                <a16:creationId xmlns:a16="http://schemas.microsoft.com/office/drawing/2014/main" id="{D4435FF3-5D01-4035-BB6B-453CA70BF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167" y="2356203"/>
            <a:ext cx="3151633" cy="3305175"/>
          </a:xfrm>
          <a:prstGeom prst="rect">
            <a:avLst/>
          </a:prstGeom>
        </p:spPr>
      </p:pic>
    </p:spTree>
    <p:extLst>
      <p:ext uri="{BB962C8B-B14F-4D97-AF65-F5344CB8AC3E}">
        <p14:creationId xmlns:p14="http://schemas.microsoft.com/office/powerpoint/2010/main" val="325495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E99D-3672-4AEF-9711-D76E3045C302}"/>
              </a:ext>
            </a:extLst>
          </p:cNvPr>
          <p:cNvSpPr>
            <a:spLocks noGrp="1"/>
          </p:cNvSpPr>
          <p:nvPr>
            <p:ph type="title"/>
          </p:nvPr>
        </p:nvSpPr>
        <p:spPr/>
        <p:txBody>
          <a:bodyPr/>
          <a:lstStyle/>
          <a:p>
            <a:r>
              <a:rPr lang="zh-CN" altLang="en-US" dirty="0"/>
              <a:t>最小二乘约束原理</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FE9FAFA-5894-4603-96E3-A88995C8A423}"/>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𝑍</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b="0" i="1" smtClean="0">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i="0">
                                    <a:latin typeface="Cambria Math" panose="02040503050406030204" pitchFamily="18" charset="0"/>
                                  </a:rPr>
                                  <m:t>2</m:t>
                                </m:r>
                              </m:sup>
                            </m:sSup>
                          </m:e>
                        </m:nary>
                      </m:e>
                    </m:func>
                  </m:oMath>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a14:m>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r>
                  <a:rPr lang="en-US" altLang="zh-CN" dirty="0"/>
                  <a:t>PBD </a:t>
                </a:r>
                <a:r>
                  <a:rPr lang="zh-CN" altLang="en-US" dirty="0"/>
                  <a:t>这个方法研究的就是一个带约束的运动问题</a:t>
                </a:r>
              </a:p>
            </p:txBody>
          </p:sp>
        </mc:Choice>
        <mc:Fallback>
          <p:sp>
            <p:nvSpPr>
              <p:cNvPr id="3" name="内容占位符 2">
                <a:extLst>
                  <a:ext uri="{FF2B5EF4-FFF2-40B4-BE49-F238E27FC236}">
                    <a16:creationId xmlns:a16="http://schemas.microsoft.com/office/drawing/2014/main" id="{1FE9FAFA-5894-4603-96E3-A88995C8A423}"/>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770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3A69-A5AD-4798-B03D-D4C778429DC2}"/>
              </a:ext>
            </a:extLst>
          </p:cNvPr>
          <p:cNvSpPr>
            <a:spLocks noGrp="1"/>
          </p:cNvSpPr>
          <p:nvPr>
            <p:ph type="title"/>
          </p:nvPr>
        </p:nvSpPr>
        <p:spPr/>
        <p:txBody>
          <a:bodyPr/>
          <a:lstStyle/>
          <a:p>
            <a:r>
              <a:rPr lang="zh-CN" altLang="en-US" dirty="0"/>
              <a:t>约束优化问题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ACEADA8-D7B5-4BE9-8C07-A65542BB8932}"/>
                  </a:ext>
                </a:extLst>
              </p:cNvPr>
              <p:cNvSpPr>
                <a:spLocks noGrp="1"/>
              </p:cNvSpPr>
              <p:nvPr>
                <p:ph idx="1"/>
              </p:nvPr>
            </p:nvSpPr>
            <p:spPr/>
            <p:txBody>
              <a:bodyPr>
                <a:normAutofit/>
              </a:bodyPr>
              <a:lstStyle/>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位置</a:t>
                </a:r>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r>
                      <a:rPr lang="en-US" altLang="zh-CN" b="0" i="0"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e>
                    </m:d>
                  </m:oMath>
                </a14:m>
                <a:endParaRPr lang="en-US" altLang="zh-CN" dirty="0"/>
              </a:p>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速度：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oMath>
                </a14:m>
                <a:endParaRPr lang="en-US" altLang="zh-CN" dirty="0"/>
              </a:p>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加速度：</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oMath>
                </a14:m>
                <a:endParaRPr lang="en-US" altLang="zh-CN" dirty="0"/>
              </a:p>
              <a:p>
                <a14:m>
                  <m:oMath xmlns:m="http://schemas.openxmlformats.org/officeDocument/2006/math">
                    <m:r>
                      <a:rPr lang="zh-CN" altLang="en-US" i="1">
                        <a:latin typeface="Cambria Math" panose="02040503050406030204" pitchFamily="18" charset="0"/>
                      </a:rPr>
                      <m:t>𝑍</m:t>
                    </m:r>
                    <m:r>
                      <a:rPr lang="zh-CN" altLang="en-US">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𝑖</m:t>
                                            </m:r>
                                          </m:sub>
                                        </m:sSub>
                                      </m:e>
                                    </m:acc>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a:latin typeface="Cambria Math" panose="02040503050406030204" pitchFamily="18" charset="0"/>
                                  </a:rPr>
                                  <m:t>2</m:t>
                                </m:r>
                              </m:sup>
                            </m:sSup>
                            <m:r>
                              <a:rPr lang="en-US" altLang="zh-CN" i="1">
                                <a:latin typeface="Cambria Math" panose="02040503050406030204" pitchFamily="18" charset="0"/>
                              </a:rPr>
                              <m:t>=</m:t>
                            </m:r>
                            <m:r>
                              <m:rPr>
                                <m:sty m:val="p"/>
                              </m:rPr>
                              <a:rPr lang="en-US" altLang="zh-CN" i="1">
                                <a:latin typeface="Cambria Math" panose="02040503050406030204" pitchFamily="18" charset="0"/>
                              </a:rPr>
                              <m:t>min</m:t>
                            </m:r>
                          </m:e>
                        </m:nary>
                      </m:e>
                    </m:func>
                    <m:nary>
                      <m:naryPr>
                        <m:chr m:val="∑"/>
                        <m:limLoc m:val="undOvr"/>
                        <m:grow m:val="on"/>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m:t>
                                        </m:r>
                                      </m:e>
                                      <m:sup>
                                        <m:r>
                                          <a:rPr lang="en-US" altLang="zh-CN" i="1">
                                            <a:latin typeface="Cambria Math" panose="02040503050406030204" pitchFamily="18" charset="0"/>
                                            <a:ea typeface="Cambria Math" panose="02040503050406030204" pitchFamily="18" charset="0"/>
                                          </a:rPr>
                                          <m:t>2</m:t>
                                        </m:r>
                                      </m:sup>
                                    </m:sSup>
                                  </m:den>
                                </m:f>
                              </m:e>
                            </m:d>
                          </m:e>
                          <m:sup>
                            <m:r>
                              <a:rPr lang="zh-CN" altLang="en-US">
                                <a:latin typeface="Cambria Math" panose="02040503050406030204" pitchFamily="18" charset="0"/>
                              </a:rPr>
                              <m:t>2</m:t>
                            </m:r>
                          </m:sup>
                        </m:sSup>
                        <m:r>
                          <a:rPr lang="en-US" altLang="zh-CN" i="1">
                            <a:latin typeface="Cambria Math" panose="02040503050406030204" pitchFamily="18" charset="0"/>
                          </a:rPr>
                          <m:t>=</m:t>
                        </m:r>
                      </m:e>
                    </m:nary>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endParaRPr lang="en-US" altLang="zh-CN" dirty="0"/>
              </a:p>
              <a:p>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b="0" i="0"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min</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𝑝</m:t>
                        </m:r>
                      </m:e>
                      <m:sup>
                        <m:r>
                          <a:rPr lang="en-US" altLang="zh-CN" i="1">
                            <a:latin typeface="Cambria Math" panose="02040503050406030204" pitchFamily="18" charset="0"/>
                            <a:ea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a14:m>
                <a:endParaRPr lang="zh-CN" altLang="en-US" dirty="0"/>
              </a:p>
            </p:txBody>
          </p:sp>
        </mc:Choice>
        <mc:Fallback>
          <p:sp>
            <p:nvSpPr>
              <p:cNvPr id="3" name="内容占位符 2">
                <a:extLst>
                  <a:ext uri="{FF2B5EF4-FFF2-40B4-BE49-F238E27FC236}">
                    <a16:creationId xmlns:a16="http://schemas.microsoft.com/office/drawing/2014/main" id="{BACEADA8-D7B5-4BE9-8C07-A65542BB8932}"/>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28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541B-178D-4D66-99AA-149E2C51CEBA}"/>
              </a:ext>
            </a:extLst>
          </p:cNvPr>
          <p:cNvSpPr>
            <a:spLocks noGrp="1"/>
          </p:cNvSpPr>
          <p:nvPr>
            <p:ph type="title"/>
          </p:nvPr>
        </p:nvSpPr>
        <p:spPr/>
        <p:txBody>
          <a:bodyPr/>
          <a:lstStyle/>
          <a:p>
            <a:r>
              <a:rPr lang="zh-CN" altLang="en-US" dirty="0"/>
              <a:t>流体的密度约束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75C472-8590-4304-AD75-FD280F3EFB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−1=0</m:t>
                    </m:r>
                  </m:oMath>
                </a14:m>
                <a:endParaRPr lang="en-US" altLang="zh-CN" dirty="0"/>
              </a:p>
              <a:p>
                <a:r>
                  <a:rPr lang="zh-CN" altLang="en-US" dirty="0"/>
                  <a:t>粒子</a:t>
                </a:r>
                <a:r>
                  <a:rPr lang="en-US" altLang="zh-CN" dirty="0" err="1"/>
                  <a:t>i</a:t>
                </a:r>
                <a:r>
                  <a:rPr lang="zh-CN" altLang="en-US" dirty="0"/>
                  <a:t>和它的邻居的位置</a:t>
                </a:r>
                <a:endParaRPr lang="en-US" altLang="zh-CN" dirty="0"/>
              </a:p>
              <a:p>
                <a:r>
                  <a:rPr lang="zh-CN" altLang="en-US" dirty="0"/>
                  <a:t>粒子</a:t>
                </a:r>
                <a:r>
                  <a:rPr lang="en-US" altLang="zh-CN" dirty="0" err="1"/>
                  <a:t>i</a:t>
                </a:r>
                <a:r>
                  <a:rPr lang="zh-CN" altLang="en-US" dirty="0"/>
                  <a:t>的密度</a:t>
                </a:r>
                <a:endParaRPr lang="en-US" altLang="zh-CN" dirty="0"/>
              </a:p>
              <a:p>
                <a:r>
                  <a:rPr lang="zh-CN" altLang="en-US" dirty="0"/>
                  <a:t>静止密度</a:t>
                </a:r>
                <a:r>
                  <a:rPr lang="en-US" altLang="zh-CN" dirty="0"/>
                  <a:t>(1000kg/m^3)</a:t>
                </a:r>
                <a:endParaRPr lang="zh-CN" altLang="en-US" dirty="0"/>
              </a:p>
            </p:txBody>
          </p:sp>
        </mc:Choice>
        <mc:Fallback xmlns="">
          <p:sp>
            <p:nvSpPr>
              <p:cNvPr id="3" name="内容占位符 2">
                <a:extLst>
                  <a:ext uri="{FF2B5EF4-FFF2-40B4-BE49-F238E27FC236}">
                    <a16:creationId xmlns:a16="http://schemas.microsoft.com/office/drawing/2014/main" id="{B675C472-8590-4304-AD75-FD280F3EFBC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18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F721A-E200-4D3C-8046-70D922B809C7}"/>
              </a:ext>
            </a:extLst>
          </p:cNvPr>
          <p:cNvSpPr>
            <a:spLocks noGrp="1"/>
          </p:cNvSpPr>
          <p:nvPr>
            <p:ph type="title"/>
          </p:nvPr>
        </p:nvSpPr>
        <p:spPr/>
        <p:txBody>
          <a:bodyPr/>
          <a:lstStyle/>
          <a:p>
            <a:r>
              <a:rPr lang="zh-CN" altLang="en-US" dirty="0"/>
              <a:t>速度场</a:t>
            </a:r>
          </a:p>
        </p:txBody>
      </p:sp>
      <p:sp>
        <p:nvSpPr>
          <p:cNvPr id="3" name="内容占位符 2">
            <a:extLst>
              <a:ext uri="{FF2B5EF4-FFF2-40B4-BE49-F238E27FC236}">
                <a16:creationId xmlns:a16="http://schemas.microsoft.com/office/drawing/2014/main" id="{8E514008-5642-43D4-A7E8-82B65ECA4E0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5771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E2B89-C646-4B8E-8B45-715278DB7C15}"/>
              </a:ext>
            </a:extLst>
          </p:cNvPr>
          <p:cNvSpPr>
            <a:spLocks noGrp="1"/>
          </p:cNvSpPr>
          <p:nvPr>
            <p:ph type="title"/>
          </p:nvPr>
        </p:nvSpPr>
        <p:spPr/>
        <p:txBody>
          <a:bodyPr/>
          <a:lstStyle/>
          <a:p>
            <a:r>
              <a:rPr lang="zh-CN" altLang="en-US" dirty="0"/>
              <a:t>黏力？涡旋？流固交互</a:t>
            </a:r>
          </a:p>
        </p:txBody>
      </p:sp>
      <p:sp>
        <p:nvSpPr>
          <p:cNvPr id="3" name="内容占位符 2">
            <a:extLst>
              <a:ext uri="{FF2B5EF4-FFF2-40B4-BE49-F238E27FC236}">
                <a16:creationId xmlns:a16="http://schemas.microsoft.com/office/drawing/2014/main" id="{BF1A6ADC-FD78-499F-A1F5-3AF40F976A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2888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B67-D97B-475E-8332-D36D8D2722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161728-9564-4079-BA58-369F004A62E7}"/>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72BF50B-025F-4BC3-861F-006AA6174956}"/>
              </a:ext>
            </a:extLst>
          </p:cNvPr>
          <p:cNvSpPr/>
          <p:nvPr/>
        </p:nvSpPr>
        <p:spPr>
          <a:xfrm>
            <a:off x="24529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45C8422-92A3-4642-86C7-673ADA1DA17E}"/>
              </a:ext>
            </a:extLst>
          </p:cNvPr>
          <p:cNvSpPr/>
          <p:nvPr/>
        </p:nvSpPr>
        <p:spPr>
          <a:xfrm>
            <a:off x="34054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11CE97A-BBF3-40B7-AD57-CD0BE11BB9BE}"/>
              </a:ext>
            </a:extLst>
          </p:cNvPr>
          <p:cNvSpPr/>
          <p:nvPr/>
        </p:nvSpPr>
        <p:spPr>
          <a:xfrm>
            <a:off x="5562601" y="4678079"/>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82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A6C6D-CECE-4243-963E-D40BFDE6F4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7F8555-E3EF-44A0-B23D-3D17A72587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8583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14D18-042D-485C-98AA-4A7518B3B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37FE78-32F3-4E7E-8A21-638EFABAEAA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3170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pPr marL="0" indent="0">
                  <a:buNone/>
                </a:pPr>
                <a:r>
                  <a:rPr lang="en-US" altLang="zh-CN" dirty="0"/>
                  <a:t>	</a:t>
                </a:r>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r>
                  <a:rPr lang="en-US" altLang="zh-CN" dirty="0"/>
                  <a:t>A</a:t>
                </a:r>
                <a:r>
                  <a:rPr lang="zh-CN" altLang="en-US" dirty="0"/>
                  <a:t>为</a:t>
                </a:r>
                <a:r>
                  <a:rPr lang="zh-CN" altLang="en-US" dirty="0">
                    <a:solidFill>
                      <a:srgbClr val="FF0000"/>
                    </a:solidFill>
                  </a:rPr>
                  <a:t>无源场</a:t>
                </a:r>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0C9886A2-1C7F-4FA3-93C4-ADB2A9F334C1}"/>
              </a:ext>
            </a:extLst>
          </p:cNvPr>
          <p:cNvSpPr/>
          <p:nvPr/>
        </p:nvSpPr>
        <p:spPr>
          <a:xfrm>
            <a:off x="9492687" y="376715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492687" y="436966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486512" y="436141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492687" y="436966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714012" y="398848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10190281" y="453351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86B3879-479E-425F-807D-F5F94A219A81}"/>
                  </a:ext>
                </a:extLst>
              </p:cNvPr>
              <p:cNvSpPr/>
              <p:nvPr/>
            </p:nvSpPr>
            <p:spPr>
              <a:xfrm>
                <a:off x="9637134" y="413270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xmlns="">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637134" y="413270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0D9FB42-E3B3-4218-AE5A-44F935A9D3A9}"/>
                  </a:ext>
                </a:extLst>
              </p:cNvPr>
              <p:cNvSpPr/>
              <p:nvPr/>
            </p:nvSpPr>
            <p:spPr>
              <a:xfrm>
                <a:off x="10106748" y="422714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10106748" y="422714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6A01D50-E229-46D8-9E47-F0D476D10CAA}"/>
                  </a:ext>
                </a:extLst>
              </p:cNvPr>
              <p:cNvSpPr/>
              <p:nvPr/>
            </p:nvSpPr>
            <p:spPr>
              <a:xfrm>
                <a:off x="10875336" y="417277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875336" y="4172775"/>
                <a:ext cx="478464"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3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lnSpcReduction="10000"/>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，称</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pPr marL="0" indent="0">
                  <a:buNone/>
                </a:pPr>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的</a:t>
                </a:r>
                <a:r>
                  <a:rPr lang="zh-CN" altLang="en-US" dirty="0">
                    <a:solidFill>
                      <a:srgbClr val="FF0000"/>
                    </a:solidFill>
                  </a:rPr>
                  <a:t>旋度</a:t>
                </a:r>
                <a:endParaRPr lang="en-US" altLang="zh-CN" dirty="0">
                  <a:solidFill>
                    <a:srgbClr val="FF0000"/>
                  </a:solidFill>
                </a:endParaRPr>
              </a:p>
              <a:p>
                <a:r>
                  <a:rPr lang="zh-CN" altLang="en-US" dirty="0"/>
                  <a:t>绕单位向量</a:t>
                </a:r>
                <a:r>
                  <a:rPr lang="en-US" altLang="zh-CN" dirty="0"/>
                  <a:t>n</a:t>
                </a:r>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r>
                  <a:rPr lang="en-US" altLang="zh-CN" dirty="0"/>
                  <a:t>A</a:t>
                </a:r>
                <a:r>
                  <a:rPr lang="zh-CN" altLang="en-US" dirty="0"/>
                  <a:t>处处由</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r>
                  <a:rPr lang="en-US" altLang="zh-CN" dirty="0"/>
                  <a:t>A</a:t>
                </a:r>
                <a:r>
                  <a:rPr lang="zh-CN" altLang="en-US" dirty="0"/>
                  <a:t>为无旋场</a:t>
                </a:r>
                <a:endParaRPr lang="en-US" altLang="zh-CN" dirty="0"/>
              </a:p>
              <a:p>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6034891" y="3539106"/>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8396</TotalTime>
  <Words>3983</Words>
  <Application>Microsoft Office PowerPoint</Application>
  <PresentationFormat>宽屏</PresentationFormat>
  <Paragraphs>322</Paragraphs>
  <Slides>33</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微软雅黑</vt:lpstr>
      <vt:lpstr>微软雅黑 Light</vt:lpstr>
      <vt:lpstr>Arial</vt:lpstr>
      <vt:lpstr>Cambria Math</vt:lpstr>
      <vt:lpstr>Wingdings</vt:lpstr>
      <vt:lpstr>Office 主题​​</vt:lpstr>
      <vt:lpstr>流体是什么？</vt:lpstr>
      <vt:lpstr>观察视角</vt:lpstr>
      <vt:lpstr>速度场</vt:lpstr>
      <vt:lpstr>几个重要的数学算子</vt:lpstr>
      <vt:lpstr>Nabla算子</vt:lpstr>
      <vt:lpstr>梯度 (Gradient)</vt:lpstr>
      <vt:lpstr>散度 (Divergence)</vt:lpstr>
      <vt:lpstr>旋度 (Curl)</vt:lpstr>
      <vt:lpstr>拉普拉斯算子(Laplacian)</vt:lpstr>
      <vt:lpstr>物质导数</vt:lpstr>
      <vt:lpstr>Navier-Stokes 方程</vt:lpstr>
      <vt:lpstr>动量方程</vt:lpstr>
      <vt:lpstr>不可压缩条件</vt:lpstr>
      <vt:lpstr>求解NS方程</vt:lpstr>
      <vt:lpstr>密度估算</vt:lpstr>
      <vt:lpstr>SPH</vt:lpstr>
      <vt:lpstr>邻域搜索</vt:lpstr>
      <vt:lpstr>基于力的动力学</vt:lpstr>
      <vt:lpstr>基于力的动力学缺陷</vt:lpstr>
      <vt:lpstr>基于位置的动力学 (Position Based Dynamics)</vt:lpstr>
      <vt:lpstr>约束是什么？</vt:lpstr>
      <vt:lpstr>PBD算法</vt:lpstr>
      <vt:lpstr>PBD算法</vt:lpstr>
      <vt:lpstr>一个最短路径问题</vt:lpstr>
      <vt:lpstr>从几何意义中获得灵感</vt:lpstr>
      <vt:lpstr>拉格朗日乘子法</vt:lpstr>
      <vt:lpstr>最小二乘约束原理</vt:lpstr>
      <vt:lpstr>约束优化问题</vt:lpstr>
      <vt:lpstr>流体的密度约束</vt:lpstr>
      <vt:lpstr>黏力？涡旋？流固交互</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T117209</cp:lastModifiedBy>
  <cp:revision>204</cp:revision>
  <dcterms:created xsi:type="dcterms:W3CDTF">2021-05-31T06:56:37Z</dcterms:created>
  <dcterms:modified xsi:type="dcterms:W3CDTF">2021-06-10T12:11:20Z</dcterms:modified>
</cp:coreProperties>
</file>