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76" r:id="rId3"/>
    <p:sldId id="260" r:id="rId4"/>
    <p:sldId id="278" r:id="rId5"/>
    <p:sldId id="288" r:id="rId6"/>
    <p:sldId id="282" r:id="rId7"/>
    <p:sldId id="283" r:id="rId8"/>
    <p:sldId id="284" r:id="rId9"/>
    <p:sldId id="280" r:id="rId10"/>
    <p:sldId id="285" r:id="rId11"/>
    <p:sldId id="277" r:id="rId12"/>
    <p:sldId id="287" r:id="rId13"/>
    <p:sldId id="286" r:id="rId14"/>
    <p:sldId id="262" r:id="rId15"/>
    <p:sldId id="264" r:id="rId16"/>
    <p:sldId id="263" r:id="rId17"/>
    <p:sldId id="281" r:id="rId18"/>
    <p:sldId id="265" r:id="rId19"/>
    <p:sldId id="266" r:id="rId20"/>
    <p:sldId id="267" r:id="rId21"/>
    <p:sldId id="268" r:id="rId22"/>
    <p:sldId id="269" r:id="rId23"/>
    <p:sldId id="270" r:id="rId24"/>
    <p:sldId id="271" r:id="rId25"/>
    <p:sldId id="272" r:id="rId26"/>
    <p:sldId id="273" r:id="rId27"/>
    <p:sldId id="274" r:id="rId28"/>
    <p:sldId id="27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E3E22E"/>
    <a:srgbClr val="EEF2FA"/>
    <a:srgbClr val="319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50" autoAdjust="0"/>
    <p:restoredTop sz="75849" autoAdjust="0"/>
  </p:normalViewPr>
  <p:slideViewPr>
    <p:cSldViewPr snapToGrid="0">
      <p:cViewPr>
        <p:scale>
          <a:sx n="100" d="100"/>
          <a:sy n="100" d="100"/>
        </p:scale>
        <p:origin x="1170" y="732"/>
      </p:cViewPr>
      <p:guideLst>
        <p:guide orient="horz" pos="2160"/>
        <p:guide pos="3840"/>
      </p:guideLst>
    </p:cSldViewPr>
  </p:slideViewPr>
  <p:notesTextViewPr>
    <p:cViewPr>
      <p:scale>
        <a:sx n="125" d="100"/>
        <a:sy n="125" d="100"/>
      </p:scale>
      <p:origin x="0" y="-156"/>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速度的物质导数表示流体微团的加速度</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10</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速度场</a:t>
                </a:r>
                <a14:m>
                  <m:oMath xmlns:m="http://schemas.openxmlformats.org/officeDocument/2006/math">
                    <m:r>
                      <a:rPr lang="en-US" altLang="zh-CN" i="1">
                        <a:latin typeface="Cambria Math" panose="02040503050406030204" pitchFamily="18" charset="0"/>
                      </a:rPr>
                      <m:t>𝑈</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oMath>
                </a14:m>
                <a:endParaRPr lang="en-US" altLang="zh-CN" dirty="0"/>
              </a:p>
              <a:p>
                <a:r>
                  <a:rPr lang="en-US" altLang="zh-CN" dirty="0"/>
                  <a:t>F=ma</a:t>
                </a:r>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61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zh-CN" altLang="en-US" dirty="0"/>
                  <a:t>动量守恒</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𝑚𝑎</m:t>
                    </m:r>
                  </m:oMath>
                </a14:m>
                <a:endParaRPr lang="en-US" altLang="zh-CN" dirty="0"/>
              </a:p>
              <a:p>
                <a:pPr lvl="1"/>
                <a:r>
                  <a:rPr lang="zh-CN" altLang="en-US" dirty="0"/>
                  <a:t>对流项 压力项 黏力项</a:t>
                </a:r>
                <a:endParaRPr lang="en-US" altLang="zh-CN" b="0" i="1" dirty="0">
                  <a:latin typeface="Cambria Math" panose="02040503050406030204" pitchFamily="18" charset="0"/>
                </a:endParaRPr>
              </a:p>
              <a:p>
                <a:r>
                  <a:rPr lang="zh-CN" altLang="en-US" b="0" dirty="0"/>
                  <a:t>质量</a:t>
                </a:r>
                <a14:m>
                  <m:oMath xmlns:m="http://schemas.openxmlformats.org/officeDocument/2006/math">
                    <m:r>
                      <a:rPr lang="zh-CN" altLang="en-US" i="1" dirty="0" smtClean="0">
                        <a:latin typeface="Cambria Math" panose="02040503050406030204" pitchFamily="18" charset="0"/>
                      </a:rPr>
                      <m:t>守恒</m:t>
                    </m:r>
                  </m:oMath>
                </a14:m>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lstStyle/>
              <a:p>
                <a:r>
                  <a:rPr lang="zh-CN" altLang="en-US" dirty="0"/>
                  <a:t>牛顿第二定律</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p:txBody>
          </p:sp>
        </mc:Choice>
        <mc:Fallback>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841408" y="3862011"/>
              <a:ext cx="424622" cy="14649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不可压缩条件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m:t>
                    </m:r>
                  </m:oMath>
                </a14:m>
                <a:endParaRPr lang="en-US" altLang="zh-CN" dirty="0"/>
              </a:p>
              <a:p>
                <a:r>
                  <a:rPr lang="zh-CN" altLang="en-US" dirty="0"/>
                  <a:t>密度为常数（密度的时间变化率为</a:t>
                </a:r>
                <a:r>
                  <a:rPr lang="en-US" altLang="zh-CN" dirty="0"/>
                  <a:t>0</a:t>
                </a:r>
                <a:r>
                  <a:rPr lang="zh-CN" altLang="en-US" dirty="0"/>
                  <a:t>）</a:t>
                </a:r>
                <a:endParaRPr lang="en-US" altLang="zh-CN" dirty="0"/>
              </a:p>
              <a:p>
                <a:r>
                  <a:rPr lang="zh-CN" altLang="en-US" dirty="0"/>
                  <a:t>质量的连续性方程为</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a:rPr lang="zh-CN" altLang="en-US"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m:rPr>
                        <m:sty m:val="p"/>
                      </m:rPr>
                      <a:rPr lang="zh-CN" altLang="en-US" b="0" i="1" smtClean="0">
                        <a:latin typeface="Cambria Math" panose="02040503050406030204" pitchFamily="18" charset="0"/>
                      </a:rPr>
                      <m:t>∇</m:t>
                    </m:r>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=0</m:t>
                    </m:r>
                  </m:oMath>
                </a14:m>
                <a:endParaRPr lang="en-US" altLang="zh-CN" dirty="0"/>
              </a:p>
              <a:p>
                <a:r>
                  <a:rPr lang="zh-CN" altLang="en-US" dirty="0"/>
                  <a:t>速度场的散度为</a:t>
                </a:r>
                <a:r>
                  <a:rPr lang="en-US" altLang="zh-CN" dirty="0"/>
                  <a:t>0  </a:t>
                </a:r>
                <a14:m>
                  <m:oMath xmlns:m="http://schemas.openxmlformats.org/officeDocument/2006/math">
                    <m:r>
                      <m:rPr>
                        <m:sty m:val="p"/>
                      </m:rP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𝑣</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08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求解</a:t>
            </a:r>
            <a:r>
              <a:rPr lang="en-US" altLang="zh-CN" dirty="0"/>
              <a:t>NS</a:t>
            </a:r>
            <a:r>
              <a:rPr lang="zh-CN" altLang="en-US" dirty="0"/>
              <a:t>方程</a:t>
            </a:r>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0928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7D8EB-01BF-4C38-8A44-62312EDF99EF}"/>
              </a:ext>
            </a:extLst>
          </p:cNvPr>
          <p:cNvSpPr>
            <a:spLocks noGrp="1"/>
          </p:cNvSpPr>
          <p:nvPr>
            <p:ph type="title"/>
          </p:nvPr>
        </p:nvSpPr>
        <p:spPr/>
        <p:txBody>
          <a:bodyPr/>
          <a:lstStyle/>
          <a:p>
            <a:r>
              <a:rPr lang="zh-CN" altLang="en-US" dirty="0"/>
              <a:t>密度估算</a:t>
            </a:r>
          </a:p>
        </p:txBody>
      </p:sp>
      <p:sp>
        <p:nvSpPr>
          <p:cNvPr id="3" name="内容占位符 2">
            <a:extLst>
              <a:ext uri="{FF2B5EF4-FFF2-40B4-BE49-F238E27FC236}">
                <a16:creationId xmlns:a16="http://schemas.microsoft.com/office/drawing/2014/main" id="{0697C51F-1A42-41A2-9F08-141525B42A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3484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127A-FDC9-4ACF-9718-0071F3F66AA3}"/>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DD5BCDC-EE61-4EBC-BA6E-1F4AEAC0927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67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0952-D7EE-4754-A8E9-479289056CA3}"/>
              </a:ext>
            </a:extLst>
          </p:cNvPr>
          <p:cNvSpPr>
            <a:spLocks noGrp="1"/>
          </p:cNvSpPr>
          <p:nvPr>
            <p:ph type="title"/>
          </p:nvPr>
        </p:nvSpPr>
        <p:spPr/>
        <p:txBody>
          <a:bodyPr/>
          <a:lstStyle/>
          <a:p>
            <a:r>
              <a:rPr lang="zh-CN" altLang="en-US" dirty="0"/>
              <a:t>邻域搜索</a:t>
            </a:r>
          </a:p>
        </p:txBody>
      </p:sp>
      <p:sp>
        <p:nvSpPr>
          <p:cNvPr id="3" name="内容占位符 2">
            <a:extLst>
              <a:ext uri="{FF2B5EF4-FFF2-40B4-BE49-F238E27FC236}">
                <a16:creationId xmlns:a16="http://schemas.microsoft.com/office/drawing/2014/main" id="{54A196A8-2CCA-49CD-B3C7-765906E9D97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8981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基于力的求解（优缺点）</a:t>
            </a:r>
          </a:p>
        </p:txBody>
      </p:sp>
      <p:sp>
        <p:nvSpPr>
          <p:cNvPr id="3" name="内容占位符 2">
            <a:extLst>
              <a:ext uri="{FF2B5EF4-FFF2-40B4-BE49-F238E27FC236}">
                <a16:creationId xmlns:a16="http://schemas.microsoft.com/office/drawing/2014/main" id="{28BC4BDA-D3CE-4641-8B72-108B267CCD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685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基于约束的求解</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240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endParaRPr lang="zh-CN" altLang="en-US" dirty="0"/>
          </a:p>
        </p:txBody>
      </p:sp>
      <p:sp>
        <p:nvSpPr>
          <p:cNvPr id="3" name="内容占位符 2">
            <a:extLst>
              <a:ext uri="{FF2B5EF4-FFF2-40B4-BE49-F238E27FC236}">
                <a16:creationId xmlns:a16="http://schemas.microsoft.com/office/drawing/2014/main" id="{06AADBD9-873D-4C8E-A739-3A64267F6BA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8333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2F170-F2FD-4AA9-B887-C1650E0638A1}"/>
              </a:ext>
            </a:extLst>
          </p:cNvPr>
          <p:cNvSpPr>
            <a:spLocks noGrp="1"/>
          </p:cNvSpPr>
          <p:nvPr>
            <p:ph type="title"/>
          </p:nvPr>
        </p:nvSpPr>
        <p:spPr/>
        <p:txBody>
          <a:bodyPr/>
          <a:lstStyle/>
          <a:p>
            <a:r>
              <a:rPr lang="zh-CN" altLang="en-US" dirty="0"/>
              <a:t>分析力学</a:t>
            </a:r>
          </a:p>
        </p:txBody>
      </p:sp>
      <p:sp>
        <p:nvSpPr>
          <p:cNvPr id="3" name="内容占位符 2">
            <a:extLst>
              <a:ext uri="{FF2B5EF4-FFF2-40B4-BE49-F238E27FC236}">
                <a16:creationId xmlns:a16="http://schemas.microsoft.com/office/drawing/2014/main" id="{9EE2102D-AA03-4DC8-9948-5C5A73F0F5B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9494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zh-CN" altLang="en-US" dirty="0"/>
              <a:t>最小二乘约束优化</a:t>
            </a:r>
          </a:p>
        </p:txBody>
      </p:sp>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770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拉格朗日乘子法</a:t>
            </a:r>
          </a:p>
        </p:txBody>
      </p:sp>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385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r>
                  <a:rPr lang="zh-CN" altLang="en-US" dirty="0"/>
                  <a:t>粒子</a:t>
                </a:r>
                <a:r>
                  <a:rPr lang="en-US" altLang="zh-CN" dirty="0" err="1"/>
                  <a:t>i</a:t>
                </a:r>
                <a:r>
                  <a:rPr lang="zh-CN" altLang="en-US" dirty="0"/>
                  <a:t>和它的邻居的位置</a:t>
                </a:r>
                <a:endParaRPr lang="en-US" altLang="zh-CN" dirty="0"/>
              </a:p>
              <a:p>
                <a:r>
                  <a:rPr lang="zh-CN" altLang="en-US" dirty="0"/>
                  <a:t>粒子</a:t>
                </a:r>
                <a:r>
                  <a:rPr lang="en-US" altLang="zh-CN" dirty="0" err="1"/>
                  <a:t>i</a:t>
                </a:r>
                <a:r>
                  <a:rPr lang="zh-CN" altLang="en-US" dirty="0"/>
                  <a:t>的密度</a:t>
                </a:r>
                <a:endParaRPr lang="en-US" altLang="zh-CN" dirty="0"/>
              </a:p>
              <a:p>
                <a:r>
                  <a:rPr lang="zh-CN" altLang="en-US" dirty="0"/>
                  <a:t>静止密度</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E2B89-C646-4B8E-8B45-715278DB7C15}"/>
              </a:ext>
            </a:extLst>
          </p:cNvPr>
          <p:cNvSpPr>
            <a:spLocks noGrp="1"/>
          </p:cNvSpPr>
          <p:nvPr>
            <p:ph type="title"/>
          </p:nvPr>
        </p:nvSpPr>
        <p:spPr/>
        <p:txBody>
          <a:bodyPr/>
          <a:lstStyle/>
          <a:p>
            <a:r>
              <a:rPr lang="zh-CN" altLang="en-US" dirty="0"/>
              <a:t>黏力？涡旋？流固交互</a:t>
            </a:r>
          </a:p>
        </p:txBody>
      </p:sp>
      <p:sp>
        <p:nvSpPr>
          <p:cNvPr id="3" name="内容占位符 2">
            <a:extLst>
              <a:ext uri="{FF2B5EF4-FFF2-40B4-BE49-F238E27FC236}">
                <a16:creationId xmlns:a16="http://schemas.microsoft.com/office/drawing/2014/main" id="{BF1A6ADC-FD78-499F-A1F5-3AF40F976A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2888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B67-D97B-475E-8332-D36D8D2722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161728-9564-4079-BA58-369F004A62E7}"/>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72BF50B-025F-4BC3-861F-006AA6174956}"/>
              </a:ext>
            </a:extLst>
          </p:cNvPr>
          <p:cNvSpPr/>
          <p:nvPr/>
        </p:nvSpPr>
        <p:spPr>
          <a:xfrm>
            <a:off x="24529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45C8422-92A3-4642-86C7-673ADA1DA17E}"/>
              </a:ext>
            </a:extLst>
          </p:cNvPr>
          <p:cNvSpPr/>
          <p:nvPr/>
        </p:nvSpPr>
        <p:spPr>
          <a:xfrm>
            <a:off x="3405414" y="4586514"/>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11CE97A-BBF3-40B7-AD57-CD0BE11BB9BE}"/>
              </a:ext>
            </a:extLst>
          </p:cNvPr>
          <p:cNvSpPr/>
          <p:nvPr/>
        </p:nvSpPr>
        <p:spPr>
          <a:xfrm>
            <a:off x="5562601" y="4678079"/>
            <a:ext cx="1204686"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8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A6C6D-CECE-4243-963E-D40BFDE6F4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7F8555-E3EF-44A0-B23D-3D17A72587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8583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14D18-042D-485C-98AA-4A7518B3B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37FE78-32F3-4E7E-8A21-638EFABAEAA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3170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F721A-E200-4D3C-8046-70D922B809C7}"/>
              </a:ext>
            </a:extLst>
          </p:cNvPr>
          <p:cNvSpPr>
            <a:spLocks noGrp="1"/>
          </p:cNvSpPr>
          <p:nvPr>
            <p:ph type="title"/>
          </p:nvPr>
        </p:nvSpPr>
        <p:spPr/>
        <p:txBody>
          <a:bodyPr/>
          <a:lstStyle/>
          <a:p>
            <a:r>
              <a:rPr lang="zh-CN" altLang="en-US" dirty="0"/>
              <a:t>速度场</a:t>
            </a:r>
          </a:p>
        </p:txBody>
      </p:sp>
      <p:sp>
        <p:nvSpPr>
          <p:cNvPr id="3" name="内容占位符 2">
            <a:extLst>
              <a:ext uri="{FF2B5EF4-FFF2-40B4-BE49-F238E27FC236}">
                <a16:creationId xmlns:a16="http://schemas.microsoft.com/office/drawing/2014/main" id="{8E514008-5642-43D4-A7E8-82B65ECA4E0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771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pPr/>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en-US" altLang="zh-CN" dirty="0"/>
                  <a:t>	</a:t>
                </a:r>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a:t>
                </a:r>
                <a:r>
                  <a:rPr lang="zh-CN" altLang="en-US" dirty="0">
                    <a:solidFill>
                      <a:srgbClr val="FF0000"/>
                    </a:solidFill>
                  </a:rPr>
                  <a:t>无源场</a:t>
                </a:r>
                <a:endParaRPr lang="en-US" altLang="zh-CN" dirty="0">
                  <a:solidFill>
                    <a:srgbClr val="FF0000"/>
                  </a:solidFill>
                </a:endParaRPr>
              </a:p>
            </p:txBody>
          </p:sp>
        </mc:Choice>
        <mc:Fallback>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C9886A2-1C7F-4FA3-93C4-ADB2A9F334C1}"/>
              </a:ext>
            </a:extLst>
          </p:cNvPr>
          <p:cNvSpPr/>
          <p:nvPr/>
        </p:nvSpPr>
        <p:spPr>
          <a:xfrm>
            <a:off x="9492687" y="376715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492687" y="436966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486512" y="436141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492687" y="436966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714012" y="398848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10190281" y="453351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637134" y="413270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637134" y="413270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10106748" y="422714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10106748" y="422714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875336" y="417277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875336" y="4172775"/>
                <a:ext cx="478464"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3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lnSpcReduction="10000"/>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，称</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m:t>
                      </m:r>
                      <m:r>
                        <m:rPr>
                          <m:sty m:val="p"/>
                        </m:rPr>
                        <a:rPr lang="en-US" altLang="zh-CN" i="1">
                          <a:latin typeface="Cambria Math" panose="02040503050406030204" pitchFamily="18" charset="0"/>
                        </a:rPr>
                        <m:t>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的</a:t>
                </a:r>
                <a:r>
                  <a:rPr lang="zh-CN" altLang="en-US" dirty="0">
                    <a:solidFill>
                      <a:srgbClr val="FF0000"/>
                    </a:solidFill>
                  </a:rPr>
                  <a:t>旋度</a:t>
                </a:r>
                <a:endParaRPr lang="en-US" altLang="zh-CN" dirty="0">
                  <a:solidFill>
                    <a:srgbClr val="FF0000"/>
                  </a:solidFill>
                </a:endParaRPr>
              </a:p>
              <a:p>
                <a:r>
                  <a:rPr lang="zh-CN" altLang="en-US" dirty="0"/>
                  <a:t>绕单位向量</a:t>
                </a:r>
                <a:r>
                  <a:rPr lang="en-US" altLang="zh-CN" dirty="0"/>
                  <a:t>n</a:t>
                </a:r>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r>
                  <a:rPr lang="en-US" altLang="zh-CN" dirty="0"/>
                  <a:t>A</a:t>
                </a:r>
                <a:r>
                  <a:rPr lang="zh-CN" altLang="en-US" dirty="0"/>
                  <a:t>处处由</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为无旋场</a:t>
                </a:r>
                <a:endParaRPr lang="en-US" altLang="zh-CN" dirty="0"/>
              </a:p>
              <a:p>
                <a:endParaRPr lang="en-US" altLang="zh-CN" dirty="0">
                  <a:solidFill>
                    <a:srgbClr val="FF0000"/>
                  </a:solidFill>
                </a:endParaRPr>
              </a:p>
            </p:txBody>
          </p:sp>
        </mc:Choice>
        <mc:Fallback>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6034891" y="3539106"/>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7787</TotalTime>
  <Words>1554</Words>
  <Application>Microsoft Office PowerPoint</Application>
  <PresentationFormat>宽屏</PresentationFormat>
  <Paragraphs>166</Paragraphs>
  <Slides>28</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微软雅黑</vt:lpstr>
      <vt:lpstr>微软雅黑 Light</vt:lpstr>
      <vt:lpstr>Arial</vt:lpstr>
      <vt:lpstr>Cambria Math</vt:lpstr>
      <vt:lpstr>Wingdings</vt:lpstr>
      <vt:lpstr>Office 主题​​</vt:lpstr>
      <vt:lpstr>流体是什么？</vt:lpstr>
      <vt:lpstr>观察视角</vt:lpstr>
      <vt:lpstr>速度场</vt:lpstr>
      <vt:lpstr>几个重要的数学算子</vt:lpstr>
      <vt:lpstr>Nabla算子</vt:lpstr>
      <vt:lpstr>梯度 (Gradient)</vt:lpstr>
      <vt:lpstr>散度 (Divergence)</vt:lpstr>
      <vt:lpstr>旋度 (Curl)</vt:lpstr>
      <vt:lpstr>拉普拉斯算子(Laplacian)</vt:lpstr>
      <vt:lpstr>物质导数</vt:lpstr>
      <vt:lpstr>Navier-Stokes 方程</vt:lpstr>
      <vt:lpstr>动量方程</vt:lpstr>
      <vt:lpstr>不可压缩条件</vt:lpstr>
      <vt:lpstr>求解NS方程</vt:lpstr>
      <vt:lpstr>密度估算</vt:lpstr>
      <vt:lpstr>SPH</vt:lpstr>
      <vt:lpstr>邻域搜索</vt:lpstr>
      <vt:lpstr>基于力的求解（优缺点）</vt:lpstr>
      <vt:lpstr>基于约束的求解</vt:lpstr>
      <vt:lpstr>PBD</vt:lpstr>
      <vt:lpstr>分析力学</vt:lpstr>
      <vt:lpstr>最小二乘约束优化</vt:lpstr>
      <vt:lpstr>拉格朗日乘子法</vt:lpstr>
      <vt:lpstr>流体的密度约束</vt:lpstr>
      <vt:lpstr>黏力？涡旋？流固交互</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T101575</cp:lastModifiedBy>
  <cp:revision>94</cp:revision>
  <dcterms:created xsi:type="dcterms:W3CDTF">2021-05-31T06:56:37Z</dcterms:created>
  <dcterms:modified xsi:type="dcterms:W3CDTF">2021-06-09T09:28:20Z</dcterms:modified>
</cp:coreProperties>
</file>