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8" r:id="rId2"/>
    <p:sldId id="276" r:id="rId3"/>
    <p:sldId id="260" r:id="rId4"/>
    <p:sldId id="278" r:id="rId5"/>
    <p:sldId id="288" r:id="rId6"/>
    <p:sldId id="282" r:id="rId7"/>
    <p:sldId id="283" r:id="rId8"/>
    <p:sldId id="284" r:id="rId9"/>
    <p:sldId id="280" r:id="rId10"/>
    <p:sldId id="285" r:id="rId11"/>
    <p:sldId id="289" r:id="rId12"/>
    <p:sldId id="277" r:id="rId13"/>
    <p:sldId id="287" r:id="rId14"/>
    <p:sldId id="292" r:id="rId15"/>
    <p:sldId id="293" r:id="rId16"/>
    <p:sldId id="294" r:id="rId17"/>
    <p:sldId id="296" r:id="rId18"/>
    <p:sldId id="297" r:id="rId19"/>
    <p:sldId id="295" r:id="rId20"/>
    <p:sldId id="290" r:id="rId21"/>
    <p:sldId id="286" r:id="rId22"/>
    <p:sldId id="262" r:id="rId23"/>
    <p:sldId id="291" r:id="rId24"/>
    <p:sldId id="264" r:id="rId25"/>
    <p:sldId id="263" r:id="rId26"/>
    <p:sldId id="281" r:id="rId27"/>
    <p:sldId id="265" r:id="rId28"/>
    <p:sldId id="266" r:id="rId29"/>
    <p:sldId id="267" r:id="rId30"/>
    <p:sldId id="268" r:id="rId31"/>
    <p:sldId id="269" r:id="rId32"/>
    <p:sldId id="270" r:id="rId33"/>
    <p:sldId id="271" r:id="rId34"/>
    <p:sldId id="272" r:id="rId35"/>
    <p:sldId id="273" r:id="rId36"/>
    <p:sldId id="274" r:id="rId37"/>
    <p:sldId id="27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D00"/>
    <a:srgbClr val="EC5F56"/>
    <a:srgbClr val="C05D57"/>
    <a:srgbClr val="EC5D57"/>
    <a:srgbClr val="EDBB00"/>
    <a:srgbClr val="E86E1A"/>
    <a:srgbClr val="FFC60E"/>
    <a:srgbClr val="9DB1DF"/>
    <a:srgbClr val="0033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950" autoAdjust="0"/>
    <p:restoredTop sz="75849" autoAdjust="0"/>
  </p:normalViewPr>
  <p:slideViewPr>
    <p:cSldViewPr snapToGrid="0">
      <p:cViewPr varScale="1">
        <p:scale>
          <a:sx n="128" d="100"/>
          <a:sy n="128" d="100"/>
        </p:scale>
        <p:origin x="132" y="150"/>
      </p:cViewPr>
      <p:guideLst>
        <p:guide orient="horz" pos="2160"/>
        <p:guide pos="3840"/>
      </p:guideLst>
    </p:cSldViewPr>
  </p:slideViewPr>
  <p:notesTextViewPr>
    <p:cViewPr>
      <p:scale>
        <a:sx n="125" d="100"/>
        <a:sy n="125" d="100"/>
      </p:scale>
      <p:origin x="0" y="0"/>
    </p:cViewPr>
  </p:notesTextViewPr>
  <p:notesViewPr>
    <p:cSldViewPr snapToGrid="0" showGuides="1">
      <p:cViewPr>
        <p:scale>
          <a:sx n="200" d="100"/>
          <a:sy n="200" d="100"/>
        </p:scale>
        <p:origin x="3228" y="-4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E6ABB-6F2D-4CAB-8EDE-08C44FE3E18C}" type="datetimeFigureOut">
              <a:rPr lang="zh-CN" altLang="en-US" smtClean="0"/>
              <a:t>2021/6/9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884BC-3F75-41E5-8633-70631A0948F7}" type="slidenum">
              <a:rPr lang="zh-CN" altLang="en-US" smtClean="0"/>
              <a:t>‹#›</a:t>
            </a:fld>
            <a:endParaRPr lang="zh-CN" altLang="en-US"/>
          </a:p>
        </p:txBody>
      </p:sp>
    </p:spTree>
    <p:extLst>
      <p:ext uri="{BB962C8B-B14F-4D97-AF65-F5344CB8AC3E}">
        <p14:creationId xmlns:p14="http://schemas.microsoft.com/office/powerpoint/2010/main" val="232203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不同观点出发，研究同一个运动</a:t>
            </a:r>
            <a:endParaRPr lang="en-US" altLang="zh-CN" dirty="0"/>
          </a:p>
          <a:p>
            <a:endParaRPr lang="en-US" altLang="zh-CN" dirty="0"/>
          </a:p>
          <a:p>
            <a:r>
              <a:rPr lang="zh-CN" altLang="en-US" dirty="0"/>
              <a:t>欧拉视角：</a:t>
            </a:r>
            <a:endParaRPr lang="en-US" altLang="zh-CN" dirty="0"/>
          </a:p>
          <a:p>
            <a:r>
              <a:rPr lang="zh-CN" altLang="en-US" dirty="0"/>
              <a:t>坐标系固定，</a:t>
            </a:r>
            <a:br>
              <a:rPr lang="en-US" altLang="zh-CN" dirty="0"/>
            </a:br>
            <a:r>
              <a:rPr lang="zh-CN" altLang="en-US" dirty="0"/>
              <a:t>如同站在河边观察河水的流动一样，用这种视角分析流体需要建立网格单元，还会涉及到有限元等复杂的工程方法，一般用在离线的应用中。</a:t>
            </a:r>
            <a:endParaRPr lang="en-US" altLang="zh-CN" dirty="0"/>
          </a:p>
          <a:p>
            <a:r>
              <a:rPr lang="zh-CN" altLang="en-US" dirty="0"/>
              <a:t>拉格朗日视角：</a:t>
            </a:r>
            <a:endParaRPr lang="en-US" altLang="zh-CN" dirty="0"/>
          </a:p>
          <a:p>
            <a:r>
              <a:rPr lang="zh-CN" altLang="en-US" dirty="0"/>
              <a:t>将流体视为流动的单元，例如将一片羽毛放入风中，那么羽毛的轨迹可以帮我们指示空气的流动规律。  </a:t>
            </a:r>
            <a:endParaRPr lang="en-US" altLang="zh-CN" dirty="0"/>
          </a:p>
          <a:p>
            <a:endParaRPr lang="en-US" altLang="zh-CN" dirty="0"/>
          </a:p>
          <a:p>
            <a:r>
              <a:rPr lang="zh-CN" altLang="en-US" dirty="0"/>
              <a:t>欧拉视角：</a:t>
            </a:r>
            <a:endParaRPr lang="en-US" altLang="zh-CN" dirty="0"/>
          </a:p>
          <a:p>
            <a:r>
              <a:rPr lang="en-US" altLang="zh-CN" dirty="0"/>
              <a:t>C2</a:t>
            </a:r>
            <a:r>
              <a:rPr lang="zh-CN" altLang="en-US" dirty="0"/>
              <a:t>门口的自动测温器，测量每一个经过的人的体温</a:t>
            </a:r>
            <a:endParaRPr lang="en-US" altLang="zh-CN" dirty="0"/>
          </a:p>
          <a:p>
            <a:r>
              <a:rPr lang="zh-CN" altLang="en-US" dirty="0"/>
              <a:t>拉格朗日视角：</a:t>
            </a:r>
            <a:endParaRPr lang="en-US" altLang="zh-CN" dirty="0"/>
          </a:p>
          <a:p>
            <a:r>
              <a:rPr lang="zh-CN" altLang="en-US" dirty="0"/>
              <a:t>每个人在走路的过程中的体温的变化</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a:t>
            </a:fld>
            <a:endParaRPr lang="zh-CN" altLang="en-US"/>
          </a:p>
        </p:txBody>
      </p:sp>
    </p:spTree>
    <p:extLst>
      <p:ext uri="{BB962C8B-B14F-4D97-AF65-F5344CB8AC3E}">
        <p14:creationId xmlns:p14="http://schemas.microsoft.com/office/powerpoint/2010/main" val="3966941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基于粒子的模拟不需要这一项</a:t>
                </a:r>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14</a:t>
            </a:fld>
            <a:endParaRPr lang="zh-CN" altLang="en-US"/>
          </a:p>
        </p:txBody>
      </p:sp>
    </p:spTree>
    <p:extLst>
      <p:ext uri="{BB962C8B-B14F-4D97-AF65-F5344CB8AC3E}">
        <p14:creationId xmlns:p14="http://schemas.microsoft.com/office/powerpoint/2010/main" val="3635479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关于流体的压缩性在此不做过多的物理细节描述，只需知道一点：通常情况下流体的体积变化非常小（除开一些极端的情况，而且这些极端情况我们日常生活中较少出现）。可压缩流体的模拟涉及到非常复杂的情况，往往需要昂贵的计算资源开销，为此在计算机流体模拟中我们通常把所有的流体当作是不可压缩的，即它们的体积不会发生变化。</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通过围绕边界曲面</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对流体速度</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在曲面法线方向上的分量进行积分来衡量这块部分流体的体积变化速率</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速度场无散度表明该速度场中流体体积既不膨胀也不坍缩，而是保持在一个常量</a:t>
                </a:r>
                <a:endParaRPr lang="en-US" altLang="zh-CN" sz="1200" b="0" i="0" kern="1200" dirty="0">
                  <a:solidFill>
                    <a:schemeClr val="tx1"/>
                  </a:solidFill>
                  <a:effectLst/>
                  <a:latin typeface="+mn-lt"/>
                  <a:ea typeface="+mn-ea"/>
                  <a:cs typeface="+mn-cs"/>
                </a:endParaRPr>
              </a:p>
              <a:p>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15</a:t>
            </a:fld>
            <a:endParaRPr lang="zh-CN" altLang="en-US"/>
          </a:p>
        </p:txBody>
      </p:sp>
    </p:spTree>
    <p:extLst>
      <p:ext uri="{BB962C8B-B14F-4D97-AF65-F5344CB8AC3E}">
        <p14:creationId xmlns:p14="http://schemas.microsoft.com/office/powerpoint/2010/main" val="3196916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需要计算出正确的压力以确保速度场的无散度性质</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16</a:t>
            </a:fld>
            <a:endParaRPr lang="zh-CN" altLang="en-US"/>
          </a:p>
        </p:txBody>
      </p:sp>
    </p:spTree>
    <p:extLst>
      <p:ext uri="{BB962C8B-B14F-4D97-AF65-F5344CB8AC3E}">
        <p14:creationId xmlns:p14="http://schemas.microsoft.com/office/powerpoint/2010/main" val="4249282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17</a:t>
            </a:fld>
            <a:endParaRPr lang="zh-CN" altLang="en-US"/>
          </a:p>
        </p:txBody>
      </p:sp>
    </p:spTree>
    <p:extLst>
      <p:ext uri="{BB962C8B-B14F-4D97-AF65-F5344CB8AC3E}">
        <p14:creationId xmlns:p14="http://schemas.microsoft.com/office/powerpoint/2010/main" val="930037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密度，压力等性质在空间上是连续变化的</a:t>
            </a:r>
            <a:endParaRPr lang="en-US" altLang="zh-CN" dirty="0"/>
          </a:p>
          <a:p>
            <a:r>
              <a:rPr lang="zh-CN" altLang="en-US" sz="1200" b="0" i="0" kern="1200" dirty="0">
                <a:solidFill>
                  <a:schemeClr val="tx1"/>
                </a:solidFill>
                <a:effectLst/>
                <a:latin typeface="+mn-lt"/>
                <a:ea typeface="+mn-ea"/>
                <a:cs typeface="+mn-cs"/>
              </a:rPr>
              <a:t>定义在离散粒子位置的场量，使用插值来计算</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质量是常量，密度不是常量</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18</a:t>
            </a:fld>
            <a:endParaRPr lang="zh-CN" altLang="en-US"/>
          </a:p>
        </p:txBody>
      </p:sp>
    </p:spTree>
    <p:extLst>
      <p:ext uri="{BB962C8B-B14F-4D97-AF65-F5344CB8AC3E}">
        <p14:creationId xmlns:p14="http://schemas.microsoft.com/office/powerpoint/2010/main" val="2300291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当这个流体微团随流体运动时，它的质量变化对时间的变化率为</a:t>
            </a:r>
            <a:r>
              <a:rPr lang="en-US" altLang="zh-CN" dirty="0"/>
              <a:t>0</a:t>
            </a:r>
          </a:p>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20</a:t>
            </a:fld>
            <a:endParaRPr lang="zh-CN" altLang="en-US"/>
          </a:p>
        </p:txBody>
      </p:sp>
    </p:spTree>
    <p:extLst>
      <p:ext uri="{BB962C8B-B14F-4D97-AF65-F5344CB8AC3E}">
        <p14:creationId xmlns:p14="http://schemas.microsoft.com/office/powerpoint/2010/main" val="2303097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关于流体的压缩性在此不做过多的物理细节描述，只需知道一点：通常情况下流体的体积变化非常小（除开一些极端的情况，而且这些极端情况我们日常生活中较少出现）。可压缩流体的模拟涉及到非常复杂的情况，往往需要昂贵的计算资源开销，为此在计算机流体模拟中我们通常把所有的流体当作是不可压缩的，即它们的体积不会发生变化。</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21</a:t>
            </a:fld>
            <a:endParaRPr lang="zh-CN" altLang="en-US"/>
          </a:p>
        </p:txBody>
      </p:sp>
    </p:spTree>
    <p:extLst>
      <p:ext uri="{BB962C8B-B14F-4D97-AF65-F5344CB8AC3E}">
        <p14:creationId xmlns:p14="http://schemas.microsoft.com/office/powerpoint/2010/main" val="2421782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通过围绕边界曲面</a:t>
                </a:r>
                <a14:m>
                  <m:oMath xmlns:m="http://schemas.openxmlformats.org/officeDocument/2006/math">
                    <m:r>
                      <a:rPr lang="zh-CN" altLang="en-US" i="1" smtClean="0">
                        <a:latin typeface="Cambria Math" panose="02040503050406030204" pitchFamily="18" charset="0"/>
                      </a:rPr>
                      <m:t>𝜕</m:t>
                    </m:r>
                    <m:r>
                      <m:rPr>
                        <m:sty m:val="p"/>
                      </m:rPr>
                      <a:rPr lang="el-GR" altLang="zh-CN" i="1" smtClean="0">
                        <a:latin typeface="Cambria Math" panose="02040503050406030204" pitchFamily="18" charset="0"/>
                        <a:ea typeface="Cambria Math" panose="02040503050406030204" pitchFamily="18" charset="0"/>
                      </a:rPr>
                      <m:t>Ω</m:t>
                    </m:r>
                  </m:oMath>
                </a14:m>
                <a:r>
                  <a:rPr lang="zh-CN" altLang="en-US" sz="1200" b="0" i="0" kern="1200" dirty="0">
                    <a:solidFill>
                      <a:schemeClr val="tx1"/>
                    </a:solidFill>
                    <a:effectLst/>
                    <a:latin typeface="+mn-lt"/>
                    <a:ea typeface="+mn-ea"/>
                    <a:cs typeface="+mn-cs"/>
                  </a:rPr>
                  <a:t>对流体速度</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在曲面法线方向上的分量进行积分来衡量这块部分流体的体积变化速率</a:t>
                </a:r>
                <a:endParaRPr lang="zh-CN" altLang="en-US" dirty="0"/>
              </a:p>
            </p:txBody>
          </p:sp>
        </mc:Choice>
        <mc:Fallback>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通过围绕边界曲面</a:t>
                </a:r>
                <a:r>
                  <a:rPr lang="zh-CN" altLang="en-US" i="0">
                    <a:latin typeface="Cambria Math" panose="02040503050406030204" pitchFamily="18" charset="0"/>
                  </a:rPr>
                  <a:t>𝜕</a:t>
                </a:r>
                <a:r>
                  <a:rPr lang="el-GR" altLang="zh-CN" i="0">
                    <a:latin typeface="Cambria Math" panose="02040503050406030204" pitchFamily="18" charset="0"/>
                    <a:ea typeface="Cambria Math" panose="02040503050406030204" pitchFamily="18" charset="0"/>
                  </a:rPr>
                  <a:t>Ω</a:t>
                </a:r>
                <a:r>
                  <a:rPr lang="zh-CN" altLang="en-US" sz="1200" b="0" i="0" kern="1200" dirty="0">
                    <a:solidFill>
                      <a:schemeClr val="tx1"/>
                    </a:solidFill>
                    <a:effectLst/>
                    <a:latin typeface="+mn-lt"/>
                    <a:ea typeface="+mn-ea"/>
                    <a:cs typeface="+mn-cs"/>
                  </a:rPr>
                  <a:t>对流体速度</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在曲面法线方向上的分量进行积分来衡量这块部分流体的体积变化速率</a:t>
                </a: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22</a:t>
            </a:fld>
            <a:endParaRPr lang="zh-CN" altLang="en-US"/>
          </a:p>
        </p:txBody>
      </p:sp>
    </p:spTree>
    <p:extLst>
      <p:ext uri="{BB962C8B-B14F-4D97-AF65-F5344CB8AC3E}">
        <p14:creationId xmlns:p14="http://schemas.microsoft.com/office/powerpoint/2010/main" val="2268619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本质上是一种核密度估计（</a:t>
            </a:r>
            <a:r>
              <a:rPr lang="en-US" altLang="zh-CN" sz="1200" b="0" i="0" kern="1200" dirty="0">
                <a:solidFill>
                  <a:schemeClr val="tx1"/>
                </a:solidFill>
                <a:effectLst/>
                <a:latin typeface="+mn-lt"/>
                <a:ea typeface="+mn-ea"/>
                <a:cs typeface="+mn-cs"/>
              </a:rPr>
              <a:t>Kernel Density Estimation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KDE</a:t>
            </a:r>
            <a:r>
              <a:rPr lang="zh-CN" altLang="en-US" sz="1200" b="0" i="0" kern="1200" dirty="0">
                <a:solidFill>
                  <a:schemeClr val="tx1"/>
                </a:solidFill>
                <a:effectLst/>
                <a:latin typeface="+mn-lt"/>
                <a:ea typeface="+mn-ea"/>
                <a:cs typeface="+mn-cs"/>
              </a:rPr>
              <a:t>）。把空间中的物理量用它周围一个范围内的相同物理量通过逼近</a:t>
            </a:r>
            <a:r>
              <a:rPr lang="en-US" altLang="zh-CN" sz="1200" b="0" i="0" kern="1200" dirty="0">
                <a:solidFill>
                  <a:schemeClr val="tx1"/>
                </a:solidFill>
                <a:effectLst/>
                <a:latin typeface="+mn-lt"/>
                <a:ea typeface="+mn-ea"/>
                <a:cs typeface="+mn-cs"/>
              </a:rPr>
              <a:t>Delta</a:t>
            </a:r>
            <a:r>
              <a:rPr lang="zh-CN" altLang="en-US" sz="1200" b="0" i="0" kern="1200" dirty="0">
                <a:solidFill>
                  <a:schemeClr val="tx1"/>
                </a:solidFill>
                <a:effectLst/>
                <a:latin typeface="+mn-lt"/>
                <a:ea typeface="+mn-ea"/>
                <a:cs typeface="+mn-cs"/>
              </a:rPr>
              <a:t>函数的核函数来进行插值。</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23</a:t>
            </a:fld>
            <a:endParaRPr lang="zh-CN" altLang="en-US"/>
          </a:p>
        </p:txBody>
      </p:sp>
    </p:spTree>
    <p:extLst>
      <p:ext uri="{BB962C8B-B14F-4D97-AF65-F5344CB8AC3E}">
        <p14:creationId xmlns:p14="http://schemas.microsoft.com/office/powerpoint/2010/main" val="2223729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向量场中</a:t>
            </a:r>
            <a:r>
              <a:rPr lang="en-US" altLang="zh-CN" dirty="0"/>
              <a:t>3</a:t>
            </a:r>
            <a:r>
              <a:rPr lang="zh-CN" altLang="en-US" dirty="0"/>
              <a:t>个非常重要的概念：梯度、散度、旋度</a:t>
            </a:r>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4</a:t>
            </a:fld>
            <a:endParaRPr lang="zh-CN" altLang="en-US"/>
          </a:p>
        </p:txBody>
      </p:sp>
    </p:spTree>
    <p:extLst>
      <p:ext uri="{BB962C8B-B14F-4D97-AF65-F5344CB8AC3E}">
        <p14:creationId xmlns:p14="http://schemas.microsoft.com/office/powerpoint/2010/main" val="1759246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倒三角形，</a:t>
            </a:r>
            <a:r>
              <a:rPr lang="en-US" altLang="zh-CN" sz="1200" b="0" i="0" kern="1200" dirty="0" err="1">
                <a:solidFill>
                  <a:schemeClr val="tx1"/>
                </a:solidFill>
                <a:effectLst/>
                <a:latin typeface="+mn-lt"/>
                <a:ea typeface="+mn-ea"/>
                <a:cs typeface="+mn-cs"/>
              </a:rPr>
              <a:t>Nabla</a:t>
            </a:r>
            <a:r>
              <a:rPr lang="zh-CN" altLang="en-US" sz="1200" b="0" i="0" kern="1200" dirty="0">
                <a:solidFill>
                  <a:schemeClr val="tx1"/>
                </a:solidFill>
                <a:effectLst/>
                <a:latin typeface="+mn-lt"/>
                <a:ea typeface="+mn-ea"/>
                <a:cs typeface="+mn-cs"/>
              </a:rPr>
              <a:t>算子</a:t>
            </a:r>
            <a:endParaRPr lang="en-US" altLang="zh-CN" dirty="0"/>
          </a:p>
          <a:p>
            <a:r>
              <a:rPr lang="zh-CN" altLang="en-US" sz="1200" b="0" i="0" kern="1200" dirty="0">
                <a:solidFill>
                  <a:schemeClr val="tx1"/>
                </a:solidFill>
                <a:effectLst/>
                <a:latin typeface="+mn-lt"/>
                <a:ea typeface="+mn-ea"/>
                <a:cs typeface="+mn-cs"/>
              </a:rPr>
              <a:t>标量函数的梯度为向量，向量的梯度为二阶张量</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5</a:t>
            </a:fld>
            <a:endParaRPr lang="zh-CN" altLang="en-US"/>
          </a:p>
        </p:txBody>
      </p:sp>
    </p:spTree>
    <p:extLst>
      <p:ext uri="{BB962C8B-B14F-4D97-AF65-F5344CB8AC3E}">
        <p14:creationId xmlns:p14="http://schemas.microsoft.com/office/powerpoint/2010/main" val="79952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梯度是由多元函数生成的向量</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6</a:t>
            </a:fld>
            <a:endParaRPr lang="zh-CN" altLang="en-US"/>
          </a:p>
        </p:txBody>
      </p:sp>
    </p:spTree>
    <p:extLst>
      <p:ext uri="{BB962C8B-B14F-4D97-AF65-F5344CB8AC3E}">
        <p14:creationId xmlns:p14="http://schemas.microsoft.com/office/powerpoint/2010/main" val="301884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是球面，求向量场通过</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的通量，也就是向量场</a:t>
                </a:r>
                <a:r>
                  <a:rPr lang="en-US" altLang="zh-CN" dirty="0"/>
                  <a:t>A</a:t>
                </a:r>
                <a:r>
                  <a:rPr lang="zh-CN" altLang="en-US" dirty="0"/>
                  <a:t>沿曲面</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的曲面积分除以</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是球面，求向量场通过</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的通量，也就是向量场</a:t>
                </a:r>
                <a:r>
                  <a:rPr lang="en-US" altLang="zh-CN" dirty="0"/>
                  <a:t>A</a:t>
                </a:r>
                <a:r>
                  <a:rPr lang="zh-CN" altLang="en-US" dirty="0"/>
                  <a:t>沿曲面</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的曲面积分除以</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7</a:t>
            </a:fld>
            <a:endParaRPr lang="zh-CN" altLang="en-US"/>
          </a:p>
        </p:txBody>
      </p:sp>
    </p:spTree>
    <p:extLst>
      <p:ext uri="{BB962C8B-B14F-4D97-AF65-F5344CB8AC3E}">
        <p14:creationId xmlns:p14="http://schemas.microsoft.com/office/powerpoint/2010/main" val="3003867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旋度也是针对于向量场而言的</a:t>
            </a:r>
            <a:endParaRPr lang="en-US" altLang="zh-CN" dirty="0"/>
          </a:p>
          <a:p>
            <a:endParaRPr lang="en-US" altLang="zh-CN" dirty="0"/>
          </a:p>
          <a:p>
            <a:r>
              <a:rPr lang="zh-CN" altLang="en-US" dirty="0"/>
              <a:t>环流量密度怎么理解呢？</a:t>
            </a:r>
            <a:endParaRPr lang="en-US" altLang="zh-CN" dirty="0"/>
          </a:p>
          <a:p>
            <a:r>
              <a:rPr lang="zh-CN" altLang="en-US" dirty="0"/>
              <a:t>对于空间上的一点</a:t>
            </a:r>
            <a:r>
              <a:rPr lang="en-US" altLang="zh-CN" dirty="0"/>
              <a:t>M</a:t>
            </a:r>
            <a:r>
              <a:rPr lang="zh-CN" altLang="en-US" dirty="0"/>
              <a:t>，以及</a:t>
            </a:r>
            <a:r>
              <a:rPr lang="en-US" altLang="zh-CN" dirty="0"/>
              <a:t>M</a:t>
            </a:r>
            <a:r>
              <a:rPr lang="zh-CN" altLang="en-US" dirty="0"/>
              <a:t>出发的一个向量</a:t>
            </a:r>
            <a:r>
              <a:rPr lang="en-US" altLang="zh-CN" dirty="0"/>
              <a:t>n</a:t>
            </a:r>
            <a:r>
              <a:rPr lang="zh-CN" altLang="en-US" dirty="0"/>
              <a:t>，作一个以</a:t>
            </a:r>
            <a:r>
              <a:rPr lang="en-US" altLang="zh-CN" dirty="0"/>
              <a:t>M</a:t>
            </a:r>
            <a:r>
              <a:rPr lang="zh-CN" altLang="en-US" dirty="0"/>
              <a:t>为中心的一个圆，圆所在的平面与</a:t>
            </a:r>
            <a:r>
              <a:rPr lang="en-US" altLang="zh-CN" dirty="0"/>
              <a:t>n</a:t>
            </a:r>
            <a:r>
              <a:rPr lang="zh-CN" altLang="en-US" dirty="0"/>
              <a:t>垂直，而且圆的边界曲线</a:t>
            </a:r>
            <a:r>
              <a:rPr lang="en-US" altLang="zh-CN" dirty="0"/>
              <a:t>Lr</a:t>
            </a:r>
            <a:r>
              <a:rPr lang="zh-CN" altLang="en-US" dirty="0"/>
              <a:t>的方向与</a:t>
            </a:r>
            <a:r>
              <a:rPr lang="en-US" altLang="zh-CN" dirty="0"/>
              <a:t>n</a:t>
            </a:r>
            <a:r>
              <a:rPr lang="zh-CN" altLang="en-US" dirty="0"/>
              <a:t>的方向，满足右手法则</a:t>
            </a:r>
            <a:endParaRPr lang="en-US" altLang="zh-CN" dirty="0"/>
          </a:p>
          <a:p>
            <a:r>
              <a:rPr lang="zh-CN" altLang="en-US" dirty="0"/>
              <a:t>考虑向量场沿着曲线</a:t>
            </a:r>
            <a:r>
              <a:rPr lang="en-US" altLang="zh-CN" dirty="0"/>
              <a:t>Lr</a:t>
            </a:r>
            <a:r>
              <a:rPr lang="zh-CN" altLang="en-US" dirty="0"/>
              <a:t>的环流量，就是</a:t>
            </a:r>
            <a:endParaRPr lang="en-US" altLang="zh-CN" dirty="0"/>
          </a:p>
          <a:p>
            <a:r>
              <a:rPr lang="zh-CN" altLang="en-US" dirty="0"/>
              <a:t>向量场</a:t>
            </a:r>
            <a:r>
              <a:rPr lang="en-US" altLang="zh-CN" dirty="0"/>
              <a:t>A</a:t>
            </a:r>
            <a:r>
              <a:rPr lang="zh-CN" altLang="en-US" dirty="0"/>
              <a:t>沿曲线</a:t>
            </a:r>
            <a:r>
              <a:rPr lang="en-US" altLang="zh-CN" dirty="0"/>
              <a:t>Lr</a:t>
            </a:r>
            <a:r>
              <a:rPr lang="zh-CN" altLang="en-US" dirty="0"/>
              <a:t>的曲线积分除以</a:t>
            </a:r>
            <a:r>
              <a:rPr lang="en-US" altLang="zh-CN" dirty="0"/>
              <a:t>Lr</a:t>
            </a:r>
            <a:r>
              <a:rPr lang="zh-CN" altLang="en-US" dirty="0"/>
              <a:t>所围成面积，这个就是单位面积的环流量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的时候，比值的极限，可以表示成，</a:t>
            </a:r>
            <a:r>
              <a:rPr lang="en-US" altLang="zh-CN" dirty="0"/>
              <a:t>A</a:t>
            </a:r>
            <a:r>
              <a:rPr lang="zh-CN" altLang="en-US" dirty="0"/>
              <a:t>在</a:t>
            </a:r>
            <a:r>
              <a:rPr lang="en-US" altLang="zh-CN" dirty="0"/>
              <a:t>M</a:t>
            </a:r>
            <a:r>
              <a:rPr lang="zh-CN" altLang="en-US" dirty="0"/>
              <a:t>这一点的旋度与</a:t>
            </a:r>
            <a:r>
              <a:rPr lang="en-US" altLang="zh-CN" dirty="0"/>
              <a:t>n</a:t>
            </a:r>
            <a:r>
              <a:rPr lang="zh-CN" altLang="en-US" dirty="0"/>
              <a:t>的点乘，这就是环流量的密度</a:t>
            </a:r>
            <a:endParaRPr lang="en-US" altLang="zh-CN" dirty="0"/>
          </a:p>
          <a:p>
            <a:endParaRPr lang="en-US" altLang="zh-CN" dirty="0"/>
          </a:p>
          <a:p>
            <a:r>
              <a:rPr lang="zh-CN" altLang="en-US" dirty="0"/>
              <a:t>从这个结论我们可以知道，向量场绕旋度的环流量密度最大</a:t>
            </a:r>
            <a:endParaRPr lang="en-US" altLang="zh-CN" dirty="0"/>
          </a:p>
          <a:p>
            <a:r>
              <a:rPr lang="zh-CN" altLang="en-US" dirty="0"/>
              <a:t>比如考虑，由流动的水所构成的流速场，怎么刻画环流密度的大小呢？把一个轮放在水中，由流动的水带动水轮转动，那么什么时候水轮转动的最快呢？</a:t>
            </a:r>
            <a:endParaRPr lang="en-US" altLang="zh-CN" dirty="0"/>
          </a:p>
          <a:p>
            <a:r>
              <a:rPr lang="zh-CN" altLang="en-US" dirty="0"/>
              <a:t>由上面的结论我们可以知道，当水轮的轴和</a:t>
            </a:r>
            <a:r>
              <a:rPr lang="en-US" altLang="zh-CN" dirty="0"/>
              <a:t>A</a:t>
            </a:r>
            <a:r>
              <a:rPr lang="zh-CN" altLang="en-US" dirty="0"/>
              <a:t>所对应的旋度是一致的时候，这个时候水轮是转动的最快的，因为这个时候它所对应的环流量的密度最大</a:t>
            </a:r>
            <a:endParaRPr lang="en-US" altLang="zh-CN" dirty="0"/>
          </a:p>
          <a:p>
            <a:endParaRPr lang="en-US" altLang="zh-CN" dirty="0"/>
          </a:p>
          <a:p>
            <a:r>
              <a:rPr lang="zh-CN" altLang="en-US" dirty="0"/>
              <a:t>如果流速场是个无旋场的话，我们把水轮放在中间的任何位置，这个水轮都不会发生旋转</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8</a:t>
            </a:fld>
            <a:endParaRPr lang="zh-CN" altLang="en-US"/>
          </a:p>
        </p:txBody>
      </p:sp>
    </p:spTree>
    <p:extLst>
      <p:ext uri="{BB962C8B-B14F-4D97-AF65-F5344CB8AC3E}">
        <p14:creationId xmlns:p14="http://schemas.microsoft.com/office/powerpoint/2010/main" val="350725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作为散度，它表示梯度场的速度矢量的单位增加值，并且在点  周围的一个球面内都相同。所以拉普拉斯算子表示以某个点为中心的球面上的某个标量函数的平均值，在球面半径增大时增大的速率。</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9</a:t>
            </a:fld>
            <a:endParaRPr lang="zh-CN" altLang="en-US"/>
          </a:p>
        </p:txBody>
      </p:sp>
    </p:spTree>
    <p:extLst>
      <p:ext uri="{BB962C8B-B14F-4D97-AF65-F5344CB8AC3E}">
        <p14:creationId xmlns:p14="http://schemas.microsoft.com/office/powerpoint/2010/main" val="771538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物质导数，又被称为随体导数，当地导数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迁移导数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速度的物质导数表示流体微团的加速度</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物质导数针对的是流体质点（在这里就是流体粒子）而不是空间的固定点</a:t>
                </a:r>
                <a:endParaRPr lang="en-US" altLang="zh-CN" sz="1200" b="0" i="0" kern="1200" dirty="0">
                  <a:solidFill>
                    <a:schemeClr val="tx1"/>
                  </a:solidFill>
                  <a:effectLst/>
                  <a:latin typeface="+mn-lt"/>
                  <a:ea typeface="+mn-ea"/>
                  <a:cs typeface="+mn-cs"/>
                </a:endParaRPr>
              </a:p>
              <a:p>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oMath>
                </a14:m>
                <a:r>
                  <a:rPr lang="zh-CN" altLang="en-US" dirty="0"/>
                  <a:t>代表流体微团通过</a:t>
                </a:r>
                <a:r>
                  <a:rPr lang="en-US" altLang="zh-CN" dirty="0"/>
                  <a:t>1</a:t>
                </a:r>
                <a:r>
                  <a:rPr lang="zh-CN" altLang="en-US" dirty="0"/>
                  <a:t>点时，流体微团的物理量</a:t>
                </a:r>
                <a:r>
                  <a:rPr lang="en-US" altLang="zh-CN" dirty="0"/>
                  <a:t>Q</a:t>
                </a:r>
                <a:r>
                  <a:rPr lang="zh-CN" altLang="en-US" dirty="0"/>
                  <a:t>变化的瞬时时间变化率，称为物理量</a:t>
                </a:r>
                <a:r>
                  <a:rPr lang="en-US" altLang="zh-CN" dirty="0"/>
                  <a:t>Q</a:t>
                </a:r>
                <a:r>
                  <a:rPr lang="zh-CN" altLang="en-US" dirty="0"/>
                  <a:t>的物质导数。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注意</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oMath>
                </a14:m>
                <a:r>
                  <a:rPr lang="zh-CN" altLang="en-US" dirty="0"/>
                  <a:t>是给定的流体微团在空间运动时，其携带的物理量</a:t>
                </a:r>
                <a:r>
                  <a:rPr lang="en-US" altLang="zh-CN" dirty="0"/>
                  <a:t>Q</a:t>
                </a:r>
                <a:r>
                  <a:rPr lang="zh-CN" altLang="en-US" dirty="0"/>
                  <a:t>的时间变化率，它和</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oMath>
                </a14:m>
                <a:r>
                  <a:rPr lang="zh-CN" altLang="en-US" dirty="0"/>
                  <a:t>不一样，后者是在固定点</a:t>
                </a:r>
                <a:r>
                  <a:rPr lang="en-US" altLang="zh-CN" dirty="0"/>
                  <a:t>1</a:t>
                </a:r>
                <a:r>
                  <a:rPr lang="zh-CN" altLang="en-US" dirty="0"/>
                  <a:t>处，物理量</a:t>
                </a:r>
                <a:r>
                  <a:rPr lang="en-US" altLang="zh-CN" dirty="0"/>
                  <a:t>Q</a:t>
                </a:r>
                <a:r>
                  <a:rPr lang="zh-CN" altLang="en-US" dirty="0"/>
                  <a:t>变化的时间变化率，对于</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oMath>
                </a14:m>
                <a:r>
                  <a:rPr lang="zh-CN" altLang="en-US" dirty="0"/>
                  <a:t>我们需要将观察点固定于点</a:t>
                </a:r>
                <a:r>
                  <a:rPr lang="en-US" altLang="zh-CN" dirty="0"/>
                  <a:t>1</a:t>
                </a:r>
                <a:r>
                  <a:rPr lang="zh-CN" altLang="en-US" dirty="0"/>
                  <a:t>，考察由于流场瞬间的起伏导致的密度的变化</a:t>
                </a:r>
                <a:endParaRPr lang="en-US" altLang="zh-CN" dirty="0"/>
              </a:p>
              <a:p>
                <a:endParaRPr lang="zh-CN" altLang="en-US" dirty="0"/>
              </a:p>
            </p:txBody>
          </p:sp>
        </mc:Choice>
        <mc:Fallback>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物质导数，又被称为随体导数，当地导数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迁移导数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速度的物质导数表示流体微团的加速度</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物质导数针对的是流体质点（在这里就是流体粒子）而不是空间的固定点</a:t>
                </a:r>
                <a:endParaRPr lang="en-US" altLang="zh-CN" sz="1200" b="0" i="0" kern="1200" dirty="0">
                  <a:solidFill>
                    <a:schemeClr val="tx1"/>
                  </a:solidFill>
                  <a:effectLst/>
                  <a:latin typeface="+mn-lt"/>
                  <a:ea typeface="+mn-ea"/>
                  <a:cs typeface="+mn-cs"/>
                </a:endParaRPr>
              </a:p>
              <a:p>
                <a:r>
                  <a:rPr lang="en-US" altLang="zh-CN" i="0">
                    <a:latin typeface="Cambria Math" panose="02040503050406030204" pitchFamily="18" charset="0"/>
                  </a:rPr>
                  <a:t>D𝑄/𝐷𝑡</a:t>
                </a:r>
                <a:r>
                  <a:rPr lang="zh-CN" altLang="en-US" dirty="0"/>
                  <a:t>代表流体微团通过</a:t>
                </a:r>
                <a:r>
                  <a:rPr lang="en-US" altLang="zh-CN" dirty="0"/>
                  <a:t>1</a:t>
                </a:r>
                <a:r>
                  <a:rPr lang="zh-CN" altLang="en-US" dirty="0"/>
                  <a:t>点时，流体微团的物理量</a:t>
                </a:r>
                <a:r>
                  <a:rPr lang="en-US" altLang="zh-CN" dirty="0"/>
                  <a:t>Q</a:t>
                </a:r>
                <a:r>
                  <a:rPr lang="zh-CN" altLang="en-US" dirty="0"/>
                  <a:t>变化的瞬时时间变化率，称为物理量</a:t>
                </a:r>
                <a:r>
                  <a:rPr lang="en-US" altLang="zh-CN" dirty="0"/>
                  <a:t>Q</a:t>
                </a:r>
                <a:r>
                  <a:rPr lang="zh-CN" altLang="en-US" dirty="0"/>
                  <a:t>的物质导数。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注意</a:t>
                </a:r>
                <a:r>
                  <a:rPr lang="en-US" altLang="zh-CN" i="0">
                    <a:latin typeface="Cambria Math" panose="02040503050406030204" pitchFamily="18" charset="0"/>
                  </a:rPr>
                  <a:t>D𝑄/𝐷𝑡</a:t>
                </a:r>
                <a:r>
                  <a:rPr lang="zh-CN" altLang="en-US" dirty="0"/>
                  <a:t>是给定的流体微团在空间运动时，其携带的物理量</a:t>
                </a:r>
                <a:r>
                  <a:rPr lang="en-US" altLang="zh-CN" dirty="0"/>
                  <a:t>Q</a:t>
                </a:r>
                <a:r>
                  <a:rPr lang="zh-CN" altLang="en-US" dirty="0"/>
                  <a:t>的时间变化率，它和</a:t>
                </a:r>
                <a:r>
                  <a:rPr lang="zh-CN" altLang="en-US" i="0">
                    <a:latin typeface="Cambria Math" panose="02040503050406030204" pitchFamily="18" charset="0"/>
                  </a:rPr>
                  <a:t>𝜕</a:t>
                </a:r>
                <a:r>
                  <a:rPr lang="en-US" altLang="zh-CN" i="0">
                    <a:latin typeface="Cambria Math" panose="02040503050406030204" pitchFamily="18" charset="0"/>
                  </a:rPr>
                  <a:t>𝑄/</a:t>
                </a:r>
                <a:r>
                  <a:rPr lang="zh-CN" altLang="en-US" i="0">
                    <a:latin typeface="Cambria Math" panose="02040503050406030204" pitchFamily="18" charset="0"/>
                  </a:rPr>
                  <a:t>𝜕</a:t>
                </a:r>
                <a:r>
                  <a:rPr lang="en-US" altLang="zh-CN" i="0">
                    <a:latin typeface="Cambria Math" panose="02040503050406030204" pitchFamily="18" charset="0"/>
                  </a:rPr>
                  <a:t>𝑡</a:t>
                </a:r>
                <a:r>
                  <a:rPr lang="zh-CN" altLang="en-US" dirty="0"/>
                  <a:t>不一样，后者是在固定点</a:t>
                </a:r>
                <a:r>
                  <a:rPr lang="en-US" altLang="zh-CN" dirty="0"/>
                  <a:t>1</a:t>
                </a:r>
                <a:r>
                  <a:rPr lang="zh-CN" altLang="en-US" dirty="0"/>
                  <a:t>处，物理量</a:t>
                </a:r>
                <a:r>
                  <a:rPr lang="en-US" altLang="zh-CN" dirty="0"/>
                  <a:t>Q</a:t>
                </a:r>
                <a:r>
                  <a:rPr lang="zh-CN" altLang="en-US" dirty="0"/>
                  <a:t>变化的时间变化率，对于</a:t>
                </a:r>
                <a:r>
                  <a:rPr lang="zh-CN" altLang="en-US" i="0">
                    <a:latin typeface="Cambria Math" panose="02040503050406030204" pitchFamily="18" charset="0"/>
                  </a:rPr>
                  <a:t>𝜕</a:t>
                </a:r>
                <a:r>
                  <a:rPr lang="en-US" altLang="zh-CN" i="0">
                    <a:latin typeface="Cambria Math" panose="02040503050406030204" pitchFamily="18" charset="0"/>
                  </a:rPr>
                  <a:t>𝑄/</a:t>
                </a:r>
                <a:r>
                  <a:rPr lang="zh-CN" altLang="en-US" i="0">
                    <a:latin typeface="Cambria Math" panose="02040503050406030204" pitchFamily="18" charset="0"/>
                  </a:rPr>
                  <a:t>𝜕</a:t>
                </a:r>
                <a:r>
                  <a:rPr lang="en-US" altLang="zh-CN" i="0">
                    <a:latin typeface="Cambria Math" panose="02040503050406030204" pitchFamily="18" charset="0"/>
                  </a:rPr>
                  <a:t>𝑡</a:t>
                </a:r>
                <a:r>
                  <a:rPr lang="zh-CN" altLang="en-US" dirty="0"/>
                  <a:t>我们需要将观察点固定于点</a:t>
                </a:r>
                <a:r>
                  <a:rPr lang="en-US" altLang="zh-CN" dirty="0"/>
                  <a:t>1</a:t>
                </a:r>
                <a:r>
                  <a:rPr lang="zh-CN" altLang="en-US" dirty="0"/>
                  <a:t>，考察由于流场瞬间的起伏导致的密度的变化</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10</a:t>
            </a:fld>
            <a:endParaRPr lang="zh-CN" altLang="en-US"/>
          </a:p>
        </p:txBody>
      </p:sp>
    </p:spTree>
    <p:extLst>
      <p:ext uri="{BB962C8B-B14F-4D97-AF65-F5344CB8AC3E}">
        <p14:creationId xmlns:p14="http://schemas.microsoft.com/office/powerpoint/2010/main" val="2523704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oMath>
                </a14:m>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a14:m>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𝑔</m:t>
                        </m:r>
                      </m:e>
                    </m:acc>
                  </m:oMath>
                </a14:m>
                <a:endParaRPr lang="en-US" altLang="zh-CN" dirty="0"/>
              </a:p>
              <a:p>
                <a:endParaRPr lang="en-US" altLang="zh-CN" dirty="0"/>
              </a:p>
              <a:p>
                <a:r>
                  <a:rPr lang="zh-CN" altLang="en-US" dirty="0"/>
                  <a:t>黏力：</a:t>
                </a:r>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来衡量黏力，为了计算黏力，我们需要对</a:t>
                </a:r>
                <a:endParaRPr lang="en-US" altLang="zh-CN" dirty="0"/>
              </a:p>
              <a:p>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在整个粒子的体积上进行积分，跟前面求压力类似，为了简化，我们直接乘上体积</a:t>
                </a:r>
                <a:r>
                  <a:rPr lang="en-US" altLang="zh-CN" dirty="0"/>
                  <a:t>V</a:t>
                </a:r>
                <a:r>
                  <a:rPr lang="zh-CN" altLang="en-US" dirty="0"/>
                  <a:t>，得到</a:t>
                </a:r>
                <a14:m>
                  <m:oMath xmlns:m="http://schemas.openxmlformats.org/officeDocument/2006/math">
                    <m:r>
                      <m:rPr>
                        <m:sty m:val="p"/>
                      </m:rPr>
                      <a:rPr lang="en-US" altLang="zh-CN" i="1" dirty="0" smtClean="0">
                        <a:latin typeface="Cambria Math" panose="02040503050406030204" pitchFamily="18" charset="0"/>
                        <a:ea typeface="Cambria Math" panose="02040503050406030204" pitchFamily="18" charset="0"/>
                      </a:rPr>
                      <m:t>V</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14:m>
                  <m:oMath xmlns:m="http://schemas.openxmlformats.org/officeDocument/2006/math">
                    <m:r>
                      <a:rPr lang="zh-CN" altLang="en-US" i="1" smtClean="0">
                        <a:latin typeface="Cambria Math" panose="02040503050406030204" pitchFamily="18" charset="0"/>
                        <a:ea typeface="Cambria Math" panose="02040503050406030204" pitchFamily="18" charset="0"/>
                      </a:rPr>
                      <m:t>𝜇</m:t>
                    </m:r>
                  </m:oMath>
                </a14:m>
                <a:r>
                  <a:rPr lang="zh-CN" altLang="en-US" dirty="0"/>
                  <a:t>，</a:t>
                </a:r>
                <a:endParaRPr lang="en-US" altLang="zh-CN" dirty="0"/>
              </a:p>
              <a:p>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13</a:t>
            </a:fld>
            <a:endParaRPr lang="zh-CN" altLang="en-US"/>
          </a:p>
        </p:txBody>
      </p:sp>
    </p:spTree>
    <p:extLst>
      <p:ext uri="{BB962C8B-B14F-4D97-AF65-F5344CB8AC3E}">
        <p14:creationId xmlns:p14="http://schemas.microsoft.com/office/powerpoint/2010/main" val="3122833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709E9-7B85-44C4-85F3-BA5C5F6320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684282-5E94-40DD-82F5-207C61933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3F7717-60C2-41C2-942E-EAD02D210C5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983569D3-B489-455D-A315-F20DEAF81BA7}"/>
              </a:ext>
            </a:extLst>
          </p:cNvPr>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6" name="灯片编号占位符 5">
            <a:extLst>
              <a:ext uri="{FF2B5EF4-FFF2-40B4-BE49-F238E27FC236}">
                <a16:creationId xmlns:a16="http://schemas.microsoft.com/office/drawing/2014/main" id="{3D41373C-902D-4322-A3E9-BB52FC7B337F}"/>
              </a:ext>
            </a:extLst>
          </p:cNvPr>
          <p:cNvSpPr>
            <a:spLocks noGrp="1"/>
          </p:cNvSpPr>
          <p:nvPr>
            <p:ph type="sldNum" sz="quarter" idx="12"/>
          </p:nvPr>
        </p:nvSpPr>
        <p:spPr/>
        <p:txBody>
          <a:bodyPr/>
          <a:lstStyle/>
          <a:p>
            <a:fld id="{8D72D0B1-DC04-4230-B604-E4F3D96AC456}" type="slidenum">
              <a:rPr lang="zh-CN" altLang="en-US" smtClean="0"/>
              <a:t>‹#›</a:t>
            </a:fld>
            <a:endParaRPr lang="zh-CN" altLang="en-US" dirty="0"/>
          </a:p>
        </p:txBody>
      </p:sp>
    </p:spTree>
    <p:extLst>
      <p:ext uri="{BB962C8B-B14F-4D97-AF65-F5344CB8AC3E}">
        <p14:creationId xmlns:p14="http://schemas.microsoft.com/office/powerpoint/2010/main" val="32562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54F2A-8FD6-4288-B8C1-2AA2F90E5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0BFA87-5D12-4F2E-BB77-51B9D7FDC08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38ACE4-3003-4D38-9E70-5896B8C2F34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2A7CA105-4E3F-4998-9C3C-3953A3D18CD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3105CE8-1359-4593-A27E-84544AC8462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85348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5B4204-5C51-4D85-883E-AA245C72A8F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8A11F7-9395-403B-AF6A-438710AE8D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91C784-2070-4F02-9261-D0B22C7422E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7064A8B5-D556-45D9-A0F1-51CE9C72BB7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3DDF922-13FC-44DD-970F-1EF84B09C7FC}"/>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1679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36F91-4F24-44F3-97B7-72319B0DA2D5}"/>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C7B6556F-15CC-4D9D-ACBB-6CA08C239DE4}"/>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AC7D32C7-9945-4F20-9384-C0C3E50B99C1}"/>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174DE271-D7E7-4196-A416-99EF7FA2791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0643C75-3FC6-4170-8206-08B3D42F94DF}"/>
              </a:ext>
            </a:extLst>
          </p:cNvPr>
          <p:cNvSpPr>
            <a:spLocks noGrp="1"/>
          </p:cNvSpPr>
          <p:nvPr>
            <p:ph type="sldNum" sz="quarter" idx="12"/>
          </p:nvPr>
        </p:nvSpPr>
        <p:spPr/>
        <p:txBody>
          <a:bodyPr/>
          <a:lstStyle/>
          <a:p>
            <a:fld id="{668B6C24-3753-42EF-82B8-D6D05E1ED2A9}" type="slidenum">
              <a:rPr lang="zh-CN" altLang="en-US" smtClean="0"/>
              <a:pPr/>
              <a:t>‹#›</a:t>
            </a:fld>
            <a:endParaRPr lang="zh-CN" altLang="en-US" dirty="0"/>
          </a:p>
        </p:txBody>
      </p:sp>
    </p:spTree>
    <p:extLst>
      <p:ext uri="{BB962C8B-B14F-4D97-AF65-F5344CB8AC3E}">
        <p14:creationId xmlns:p14="http://schemas.microsoft.com/office/powerpoint/2010/main" val="110667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FA41C-6C68-4AFB-A9EB-646783E744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AA2A964-AA17-418A-9028-23210019A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CDFB31-64C1-4AF8-B15E-313CA9B3211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B1507248-4FA1-4D0C-9B3B-226830E0CF8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F1E3498-D7CF-4BA0-82D1-56F7A2811AFB}"/>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196369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06CB3-DCB7-473D-B252-2B793C77E5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564571-0040-490B-A351-BBFEF438194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0058DA-365D-4155-9314-6B7D14A609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2BE5D1-B93D-4E79-943A-5FEB2241FB98}"/>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6" name="页脚占位符 5">
            <a:extLst>
              <a:ext uri="{FF2B5EF4-FFF2-40B4-BE49-F238E27FC236}">
                <a16:creationId xmlns:a16="http://schemas.microsoft.com/office/drawing/2014/main" id="{E2827E3E-5FCD-451F-9BC6-523763FBD9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69E267F-8249-4746-A524-CAAFFE52693A}"/>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213579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30455-08D0-4C6D-9AE6-F5F2719B76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0CCE30-B721-4626-99D7-3AB5B0F8A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4BD5743-62B0-4427-8728-6FD8EDA1B86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4466F3-4DC2-4CB5-AD17-A3D86BAC0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52FE0B0-4E10-4567-AE38-07A155A9CB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39C219-21E3-477E-AC47-3ACD473116FC}"/>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8" name="页脚占位符 7">
            <a:extLst>
              <a:ext uri="{FF2B5EF4-FFF2-40B4-BE49-F238E27FC236}">
                <a16:creationId xmlns:a16="http://schemas.microsoft.com/office/drawing/2014/main" id="{99F32302-5194-4936-B3C7-F7C39B1D91D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2FDD12F-6DDF-4AC5-99FB-B98A9F6AC63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52280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8B299-9371-4AE1-B502-C22FBA5372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3B1623-02A4-4079-AD81-4701C3728C6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4" name="页脚占位符 3">
            <a:extLst>
              <a:ext uri="{FF2B5EF4-FFF2-40B4-BE49-F238E27FC236}">
                <a16:creationId xmlns:a16="http://schemas.microsoft.com/office/drawing/2014/main" id="{FD6B5C14-F68D-4DCE-9538-FAB83870BA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6EF8497-1172-41ED-AFAA-F8C24771D787}"/>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3492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A14DA9-92D8-4934-B960-5C4D5102D57D}"/>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3" name="页脚占位符 2">
            <a:extLst>
              <a:ext uri="{FF2B5EF4-FFF2-40B4-BE49-F238E27FC236}">
                <a16:creationId xmlns:a16="http://schemas.microsoft.com/office/drawing/2014/main" id="{BD28261D-45DF-4ACC-9AE6-391B0B07F5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B5AB09B-2CB2-4D96-8978-47F6F50B4AC8}"/>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02909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B5CB8-1AE5-4EC9-AC99-476B942BE5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0B5B1F-2AAD-4D94-8301-DAC87AE57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965D328-B88F-4B58-8051-D01467A37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638EDD-DBFE-4D36-844E-FD366276B4F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6" name="页脚占位符 5">
            <a:extLst>
              <a:ext uri="{FF2B5EF4-FFF2-40B4-BE49-F238E27FC236}">
                <a16:creationId xmlns:a16="http://schemas.microsoft.com/office/drawing/2014/main" id="{CEE70906-610A-4B0D-838F-D674035F8EB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595FE795-6423-4F5B-A0D8-3188989A598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09779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F60C5-FBCF-4D93-8923-CE6F5FA1A5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0606F4-A87D-41DD-A3B6-CE2F4ACB5C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883A2D-8997-4583-B4F7-1CE5F4AD1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408D1F-5D34-4AE0-9E65-EB79C2441CE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6" name="页脚占位符 5">
            <a:extLst>
              <a:ext uri="{FF2B5EF4-FFF2-40B4-BE49-F238E27FC236}">
                <a16:creationId xmlns:a16="http://schemas.microsoft.com/office/drawing/2014/main" id="{230D3154-3EBA-4129-85A8-88D26F9461B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DB9E780F-95C2-4BB1-B27A-AE22275D8F3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91686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1DCF0"/>
            </a:gs>
            <a:gs pos="100000">
              <a:schemeClr val="accent1">
                <a:lumMod val="20000"/>
                <a:lumOff val="80000"/>
              </a:schemeClr>
            </a:gs>
            <a:gs pos="100000">
              <a:schemeClr val="accent1">
                <a:lumMod val="20000"/>
                <a:lumOff val="80000"/>
              </a:schemeClr>
            </a:gs>
            <a:gs pos="100000">
              <a:schemeClr val="accent1">
                <a:lumMod val="45000"/>
                <a:lumOff val="55000"/>
              </a:schemeClr>
            </a:gs>
            <a:gs pos="24000">
              <a:schemeClr val="bg1"/>
            </a:gs>
            <a:gs pos="100000">
              <a:srgbClr val="BECEEA"/>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207254-FE0D-4F5D-8061-D95AE6F92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5F60EE2-AC8B-43C8-B89E-AA02398BF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灯片编号占位符 5">
            <a:extLst>
              <a:ext uri="{FF2B5EF4-FFF2-40B4-BE49-F238E27FC236}">
                <a16:creationId xmlns:a16="http://schemas.microsoft.com/office/drawing/2014/main" id="{FD58B565-3F92-49F2-B2F4-E945611D7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3AB50-F16D-4FA2-A50F-C9046CB94942}" type="slidenum">
              <a:rPr lang="zh-CN" altLang="en-US" smtClean="0"/>
              <a:pPr/>
              <a:t>‹#›</a:t>
            </a:fld>
            <a:endParaRPr lang="zh-CN" altLang="en-US" dirty="0"/>
          </a:p>
        </p:txBody>
      </p:sp>
      <p:cxnSp>
        <p:nvCxnSpPr>
          <p:cNvPr id="9" name="直接连接符 8">
            <a:extLst>
              <a:ext uri="{FF2B5EF4-FFF2-40B4-BE49-F238E27FC236}">
                <a16:creationId xmlns:a16="http://schemas.microsoft.com/office/drawing/2014/main" id="{F3192AFD-B056-40D5-8F8A-5A36D3DE1017}"/>
              </a:ext>
            </a:extLst>
          </p:cNvPr>
          <p:cNvCxnSpPr/>
          <p:nvPr userDrawn="1"/>
        </p:nvCxnSpPr>
        <p:spPr>
          <a:xfrm>
            <a:off x="838200" y="1766888"/>
            <a:ext cx="10512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617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3193C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Wingdings" panose="05000000000000000000" pitchFamily="2" charset="2"/>
        <a:buChar char="Ø"/>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Ø"/>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A39FC-F830-4D11-8F42-04E9F07CA5BD}"/>
              </a:ext>
            </a:extLst>
          </p:cNvPr>
          <p:cNvSpPr>
            <a:spLocks noGrp="1"/>
          </p:cNvSpPr>
          <p:nvPr>
            <p:ph type="title"/>
          </p:nvPr>
        </p:nvSpPr>
        <p:spPr/>
        <p:txBody>
          <a:bodyPr/>
          <a:lstStyle/>
          <a:p>
            <a:r>
              <a:rPr lang="zh-CN" altLang="en-US" dirty="0"/>
              <a:t>流体是什么？</a:t>
            </a:r>
          </a:p>
        </p:txBody>
      </p:sp>
      <p:sp>
        <p:nvSpPr>
          <p:cNvPr id="3" name="内容占位符 2">
            <a:extLst>
              <a:ext uri="{FF2B5EF4-FFF2-40B4-BE49-F238E27FC236}">
                <a16:creationId xmlns:a16="http://schemas.microsoft.com/office/drawing/2014/main" id="{95A0F516-7806-4890-82D4-2A11A5D45E53}"/>
              </a:ext>
            </a:extLst>
          </p:cNvPr>
          <p:cNvSpPr>
            <a:spLocks noGrp="1"/>
          </p:cNvSpPr>
          <p:nvPr>
            <p:ph idx="1"/>
          </p:nvPr>
        </p:nvSpPr>
        <p:spPr/>
        <p:txBody>
          <a:bodyPr/>
          <a:lstStyle/>
          <a:p>
            <a:r>
              <a:rPr lang="zh-CN" altLang="en-US" dirty="0"/>
              <a:t>固体</a:t>
            </a:r>
            <a:endParaRPr lang="en-US" altLang="zh-CN" dirty="0"/>
          </a:p>
          <a:p>
            <a:r>
              <a:rPr lang="zh-CN" altLang="en-US" dirty="0"/>
              <a:t>液体和气体（烟雾、海浪、水滴</a:t>
            </a:r>
            <a:r>
              <a:rPr lang="en-US" altLang="zh-CN" dirty="0"/>
              <a:t>…</a:t>
            </a:r>
            <a:r>
              <a:rPr lang="zh-CN" altLang="en-US" dirty="0"/>
              <a:t>）</a:t>
            </a:r>
            <a:endParaRPr lang="en-US" altLang="zh-CN" dirty="0"/>
          </a:p>
          <a:p>
            <a:pPr lvl="1"/>
            <a:r>
              <a:rPr lang="zh-CN" altLang="en-US" dirty="0"/>
              <a:t>流动：不断变形的运动</a:t>
            </a:r>
          </a:p>
        </p:txBody>
      </p:sp>
      <p:pic>
        <p:nvPicPr>
          <p:cNvPr id="4" name="图片 3">
            <a:extLst>
              <a:ext uri="{FF2B5EF4-FFF2-40B4-BE49-F238E27FC236}">
                <a16:creationId xmlns:a16="http://schemas.microsoft.com/office/drawing/2014/main" id="{96C8017C-7711-44E7-A5EE-DFFC51344378}"/>
              </a:ext>
            </a:extLst>
          </p:cNvPr>
          <p:cNvPicPr>
            <a:picLocks noChangeAspect="1"/>
          </p:cNvPicPr>
          <p:nvPr/>
        </p:nvPicPr>
        <p:blipFill>
          <a:blip r:embed="rId2"/>
          <a:stretch>
            <a:fillRect/>
          </a:stretch>
        </p:blipFill>
        <p:spPr>
          <a:xfrm>
            <a:off x="6406856" y="3152524"/>
            <a:ext cx="5620044" cy="3159376"/>
          </a:xfrm>
          <a:prstGeom prst="rect">
            <a:avLst/>
          </a:prstGeom>
        </p:spPr>
      </p:pic>
    </p:spTree>
    <p:extLst>
      <p:ext uri="{BB962C8B-B14F-4D97-AF65-F5344CB8AC3E}">
        <p14:creationId xmlns:p14="http://schemas.microsoft.com/office/powerpoint/2010/main" val="92149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物质导数</a:t>
            </a:r>
            <a:r>
              <a:rPr lang="en-US" altLang="zh-CN" dirty="0"/>
              <a:t>(</a:t>
            </a:r>
            <a:r>
              <a:rPr lang="en-US" altLang="zh-CN" b="0" dirty="0"/>
              <a:t>material derivative</a:t>
            </a:r>
            <a:r>
              <a:rPr lang="en-US" altLang="zh-CN" dirty="0"/>
              <a:t>)</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normAutofit fontScale="92500"/>
              </a:bodyPr>
              <a:lstStyle/>
              <a:p>
                <a:r>
                  <a:rPr lang="zh-CN" altLang="en-US" dirty="0"/>
                  <a:t>标量函数</a:t>
                </a:r>
                <a14:m>
                  <m:oMath xmlns:m="http://schemas.openxmlformats.org/officeDocument/2006/math">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oMath>
                </a14:m>
                <a:r>
                  <a:rPr lang="zh-CN" altLang="en-US" dirty="0"/>
                  <a:t>，速度场</a:t>
                </a:r>
                <a14:m>
                  <m:oMath xmlns:m="http://schemas.openxmlformats.org/officeDocument/2006/math">
                    <m:r>
                      <a:rPr lang="en-US" altLang="zh-CN" b="1" i="1" smtClean="0">
                        <a:latin typeface="Cambria Math" panose="02040503050406030204" pitchFamily="18" charset="0"/>
                      </a:rPr>
                      <m:t>𝑽</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oMath>
                </a14:m>
                <a:r>
                  <a:rPr lang="zh-CN" altLang="en-US" dirty="0"/>
                  <a:t> </a:t>
                </a:r>
                <a:endParaRPr lang="en-US" altLang="zh-CN" dirty="0"/>
              </a:p>
              <a:p>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r>
                      <a:rPr lang="en-US" altLang="zh-CN" i="1">
                        <a:latin typeface="Cambria Math" panose="02040503050406030204" pitchFamily="18" charset="0"/>
                      </a:rPr>
                      <m:t>=</m:t>
                    </m:r>
                    <m:f>
                      <m:fPr>
                        <m:ctrlPr>
                          <a:rPr lang="en-US" altLang="zh-CN" i="1" smtClean="0">
                            <a:solidFill>
                              <a:srgbClr val="92D050"/>
                            </a:solidFill>
                            <a:latin typeface="Cambria Math" panose="02040503050406030204" pitchFamily="18" charset="0"/>
                          </a:rPr>
                        </m:ctrlPr>
                      </m:fPr>
                      <m:num>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𝑄</m:t>
                        </m:r>
                      </m:num>
                      <m:den>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solidFill>
                          <a:srgbClr val="C00000"/>
                        </a:solidFill>
                        <a:latin typeface="Cambria Math" panose="02040503050406030204" pitchFamily="18" charset="0"/>
                      </a:rPr>
                      <m:t>𝑢</m:t>
                    </m:r>
                    <m:f>
                      <m:fPr>
                        <m:ctrlPr>
                          <a:rPr lang="en-US" altLang="zh-CN" i="1">
                            <a:solidFill>
                              <a:srgbClr val="C00000"/>
                            </a:solidFill>
                            <a:latin typeface="Cambria Math" panose="02040503050406030204" pitchFamily="18" charset="0"/>
                          </a:rPr>
                        </m:ctrlPr>
                      </m:fPr>
                      <m:num>
                        <m:r>
                          <a:rPr lang="zh-CN" altLang="en-US"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𝑄</m:t>
                        </m:r>
                      </m:num>
                      <m:den>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den>
                    </m:f>
                    <m:r>
                      <a:rPr lang="en-US" altLang="zh-CN"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𝑣</m:t>
                    </m:r>
                    <m:f>
                      <m:fPr>
                        <m:ctrlPr>
                          <a:rPr lang="en-US" altLang="zh-CN" i="1">
                            <a:solidFill>
                              <a:srgbClr val="C00000"/>
                            </a:solidFill>
                            <a:latin typeface="Cambria Math" panose="02040503050406030204" pitchFamily="18" charset="0"/>
                          </a:rPr>
                        </m:ctrlPr>
                      </m:fPr>
                      <m:num>
                        <m:r>
                          <a:rPr lang="zh-CN" altLang="en-US"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𝑄</m:t>
                        </m:r>
                      </m:num>
                      <m:den>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𝑦</m:t>
                        </m:r>
                      </m:den>
                    </m:f>
                    <m:r>
                      <a:rPr lang="en-US" altLang="zh-CN"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𝑤</m:t>
                    </m:r>
                    <m:f>
                      <m:fPr>
                        <m:ctrlPr>
                          <a:rPr lang="en-US" altLang="zh-CN" i="1">
                            <a:solidFill>
                              <a:srgbClr val="C00000"/>
                            </a:solidFill>
                            <a:latin typeface="Cambria Math" panose="02040503050406030204" pitchFamily="18" charset="0"/>
                          </a:rPr>
                        </m:ctrlPr>
                      </m:fPr>
                      <m:num>
                        <m:r>
                          <a:rPr lang="zh-CN" altLang="en-US"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𝑄</m:t>
                        </m:r>
                      </m:num>
                      <m:den>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smtClean="0">
                            <a:solidFill>
                              <a:srgbClr val="92D050"/>
                            </a:solidFill>
                            <a:latin typeface="Cambria Math" panose="02040503050406030204" pitchFamily="18" charset="0"/>
                          </a:rPr>
                        </m:ctrlPr>
                      </m:fPr>
                      <m:num>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𝑄</m:t>
                        </m:r>
                      </m:num>
                      <m:den>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den>
                    </m:f>
                    <m:r>
                      <a:rPr lang="en-US" altLang="zh-CN" i="1">
                        <a:latin typeface="Cambria Math" panose="02040503050406030204" pitchFamily="18" charset="0"/>
                      </a:rPr>
                      <m:t>+</m:t>
                    </m:r>
                    <m:r>
                      <a:rPr lang="en-US" altLang="zh-CN" b="1" i="1" smtClean="0">
                        <a:solidFill>
                          <a:srgbClr val="C00000"/>
                        </a:solidFill>
                        <a:latin typeface="Cambria Math" panose="02040503050406030204" pitchFamily="18" charset="0"/>
                      </a:rPr>
                      <m:t>𝑽</m:t>
                    </m:r>
                    <m:r>
                      <a:rPr lang="en-US" altLang="zh-CN" i="1">
                        <a:solidFill>
                          <a:srgbClr val="C00000"/>
                        </a:solidFill>
                        <a:latin typeface="Cambria Math" panose="02040503050406030204" pitchFamily="18" charset="0"/>
                        <a:ea typeface="Cambria Math" panose="02040503050406030204" pitchFamily="18" charset="0"/>
                      </a:rPr>
                      <m:t>∙</m:t>
                    </m:r>
                    <m:r>
                      <m:rPr>
                        <m:sty m:val="p"/>
                      </m:rPr>
                      <a:rPr lang="en-US" altLang="zh-CN" i="1">
                        <a:solidFill>
                          <a:srgbClr val="C00000"/>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ea typeface="Cambria Math" panose="02040503050406030204" pitchFamily="18" charset="0"/>
                      </a:rPr>
                      <m:t>𝑄</m:t>
                    </m:r>
                  </m:oMath>
                </a14:m>
                <a:endParaRPr lang="en-US" altLang="zh-CN" dirty="0">
                  <a:solidFill>
                    <a:srgbClr val="C00000"/>
                  </a:solidFill>
                </a:endParaRPr>
              </a:p>
              <a:p>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D</m:t>
                        </m:r>
                      </m:num>
                      <m:den>
                        <m:r>
                          <a:rPr lang="en-US" altLang="zh-CN" i="1">
                            <a:latin typeface="Cambria Math" panose="02040503050406030204" pitchFamily="18" charset="0"/>
                          </a:rPr>
                          <m:t>𝐷𝑡</m:t>
                        </m:r>
                      </m:den>
                    </m:f>
                    <m:r>
                      <a:rPr lang="en-US" altLang="zh-CN" i="1">
                        <a:latin typeface="Cambria Math" panose="02040503050406030204" pitchFamily="18" charset="0"/>
                        <a:ea typeface="Cambria Math" panose="02040503050406030204" pitchFamily="18" charset="0"/>
                      </a:rPr>
                      <m:t>≡</m:t>
                    </m:r>
                    <m:f>
                      <m:fPr>
                        <m:ctrlPr>
                          <a:rPr lang="en-US" altLang="zh-CN" i="1" smtClean="0">
                            <a:solidFill>
                              <a:srgbClr val="92D050"/>
                            </a:solidFill>
                            <a:latin typeface="Cambria Math" panose="02040503050406030204" pitchFamily="18" charset="0"/>
                          </a:rPr>
                        </m:ctrlPr>
                      </m:fPr>
                      <m:num>
                        <m:r>
                          <a:rPr lang="zh-CN" altLang="en-US" i="1">
                            <a:solidFill>
                              <a:srgbClr val="92D050"/>
                            </a:solidFill>
                            <a:latin typeface="Cambria Math" panose="02040503050406030204" pitchFamily="18" charset="0"/>
                          </a:rPr>
                          <m:t>𝜕</m:t>
                        </m:r>
                      </m:num>
                      <m:den>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den>
                    </m:f>
                    <m:r>
                      <a:rPr lang="en-US" altLang="zh-CN" b="0" i="1" smtClean="0">
                        <a:solidFill>
                          <a:srgbClr val="92D050"/>
                        </a:solidFill>
                        <a:latin typeface="Cambria Math" panose="02040503050406030204" pitchFamily="18" charset="0"/>
                      </a:rPr>
                      <m:t>(</m:t>
                    </m:r>
                    <m:r>
                      <a:rPr lang="zh-CN" altLang="en-US" i="1">
                        <a:solidFill>
                          <a:srgbClr val="92D050"/>
                        </a:solidFill>
                        <a:latin typeface="Cambria Math" panose="02040503050406030204" pitchFamily="18" charset="0"/>
                      </a:rPr>
                      <m:t>当地</m:t>
                    </m:r>
                    <m:r>
                      <a:rPr lang="zh-CN" altLang="en-US" i="1" smtClean="0">
                        <a:solidFill>
                          <a:srgbClr val="92D050"/>
                        </a:solidFill>
                        <a:latin typeface="Cambria Math" panose="02040503050406030204" pitchFamily="18" charset="0"/>
                      </a:rPr>
                      <m:t>导数</m:t>
                    </m:r>
                    <m:r>
                      <a:rPr lang="en-US" altLang="zh-CN" b="0" i="1" smtClean="0">
                        <a:solidFill>
                          <a:srgbClr val="92D050"/>
                        </a:solidFill>
                        <a:latin typeface="Cambria Math" panose="02040503050406030204" pitchFamily="18" charset="0"/>
                      </a:rPr>
                      <m:t>)</m:t>
                    </m:r>
                    <m:r>
                      <a:rPr lang="en-US" altLang="zh-CN" i="1">
                        <a:latin typeface="Cambria Math" panose="02040503050406030204" pitchFamily="18" charset="0"/>
                      </a:rPr>
                      <m:t>+</m:t>
                    </m:r>
                    <m:r>
                      <a:rPr lang="en-US" altLang="zh-CN" b="1" i="1" smtClean="0">
                        <a:solidFill>
                          <a:srgbClr val="C00000"/>
                        </a:solidFill>
                        <a:latin typeface="Cambria Math" panose="02040503050406030204" pitchFamily="18" charset="0"/>
                      </a:rPr>
                      <m:t>𝑽</m:t>
                    </m:r>
                    <m:r>
                      <a:rPr lang="en-US" altLang="zh-CN" i="1">
                        <a:solidFill>
                          <a:srgbClr val="C00000"/>
                        </a:solidFill>
                        <a:latin typeface="Cambria Math" panose="02040503050406030204" pitchFamily="18" charset="0"/>
                        <a:ea typeface="Cambria Math" panose="02040503050406030204" pitchFamily="18" charset="0"/>
                      </a:rPr>
                      <m:t>∙</m:t>
                    </m:r>
                    <m:r>
                      <m:rPr>
                        <m:sty m:val="p"/>
                      </m:rPr>
                      <a:rPr lang="en-US" altLang="zh-CN" i="1">
                        <a:solidFill>
                          <a:srgbClr val="C00000"/>
                        </a:solidFill>
                        <a:latin typeface="Cambria Math" panose="02040503050406030204" pitchFamily="18" charset="0"/>
                        <a:ea typeface="Cambria Math" panose="02040503050406030204" pitchFamily="18" charset="0"/>
                      </a:rPr>
                      <m:t>∇</m:t>
                    </m:r>
                    <m:r>
                      <a:rPr lang="en-US" altLang="zh-CN" b="0" i="1" smtClean="0">
                        <a:solidFill>
                          <a:srgbClr val="C00000"/>
                        </a:solidFill>
                        <a:latin typeface="Cambria Math" panose="02040503050406030204" pitchFamily="18" charset="0"/>
                        <a:ea typeface="Cambria Math" panose="02040503050406030204" pitchFamily="18" charset="0"/>
                      </a:rPr>
                      <m:t>(</m:t>
                    </m:r>
                    <m:r>
                      <a:rPr lang="zh-CN" altLang="en-US" i="1">
                        <a:solidFill>
                          <a:srgbClr val="C00000"/>
                        </a:solidFill>
                        <a:latin typeface="Cambria Math" panose="02040503050406030204" pitchFamily="18" charset="0"/>
                        <a:ea typeface="Cambria Math" panose="02040503050406030204" pitchFamily="18" charset="0"/>
                      </a:rPr>
                      <m:t>迁移</m:t>
                    </m:r>
                    <m:r>
                      <a:rPr lang="zh-CN" altLang="en-US" i="1" smtClean="0">
                        <a:solidFill>
                          <a:srgbClr val="C00000"/>
                        </a:solidFill>
                        <a:latin typeface="Cambria Math" panose="02040503050406030204" pitchFamily="18" charset="0"/>
                        <a:ea typeface="Cambria Math" panose="02040503050406030204" pitchFamily="18" charset="0"/>
                      </a:rPr>
                      <m:t>导数</m:t>
                    </m:r>
                    <m:r>
                      <a:rPr lang="en-US" altLang="zh-CN" b="0" i="1" smtClean="0">
                        <a:solidFill>
                          <a:srgbClr val="C00000"/>
                        </a:solidFill>
                        <a:latin typeface="Cambria Math" panose="02040503050406030204" pitchFamily="18" charset="0"/>
                        <a:ea typeface="Cambria Math" panose="02040503050406030204" pitchFamily="18" charset="0"/>
                      </a:rPr>
                      <m:t>)</m:t>
                    </m:r>
                  </m:oMath>
                </a14:m>
                <a:endParaRPr lang="en-US" altLang="zh-CN" dirty="0"/>
              </a:p>
              <a:p>
                <a:r>
                  <a:rPr lang="zh-CN" altLang="en-US" dirty="0"/>
                  <a:t>对时间的全导数</a:t>
                </a:r>
                <a:endParaRPr lang="en-US" altLang="zh-CN" dirty="0"/>
              </a:p>
              <a:p>
                <a:pPr lvl="1"/>
                <a14:m>
                  <m:oMath xmlns:m="http://schemas.openxmlformats.org/officeDocument/2006/math">
                    <m:r>
                      <a:rPr lang="en-US" altLang="zh-CN" b="0" i="1" smtClean="0">
                        <a:latin typeface="Cambria Math" panose="02040503050406030204" pitchFamily="18" charset="0"/>
                      </a:rPr>
                      <m:t>𝑑𝑄</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𝑑</m:t>
                    </m:r>
                    <m:r>
                      <a:rPr lang="en-US" altLang="zh-CN" i="1">
                        <a:latin typeface="Cambria Math" panose="02040503050406030204" pitchFamily="18" charset="0"/>
                      </a:rPr>
                      <m:t>𝑡</m:t>
                    </m:r>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𝑄</m:t>
                        </m:r>
                      </m:num>
                      <m:den>
                        <m:r>
                          <a:rPr lang="zh-CN" altLang="en-US"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i="1">
                        <a:latin typeface="Cambria Math" panose="02040503050406030204" pitchFamily="18" charset="0"/>
                      </a:rPr>
                      <m:t>𝑑</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i="1">
                        <a:latin typeface="Cambria Math" panose="02040503050406030204" pitchFamily="18" charset="0"/>
                      </a:rPr>
                      <m:t>𝑑</m:t>
                    </m:r>
                    <m:r>
                      <a:rPr lang="en-US" altLang="zh-CN" b="0" i="1" smtClean="0">
                        <a:latin typeface="Cambria Math" panose="02040503050406030204" pitchFamily="18" charset="0"/>
                      </a:rPr>
                      <m:t>𝑧</m:t>
                    </m:r>
                  </m:oMath>
                </a14:m>
                <a:endParaRPr lang="en-US" altLang="zh-CN" dirty="0"/>
              </a:p>
              <a:p>
                <a:pPr lvl="1"/>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𝑑𝑄</m:t>
                        </m:r>
                      </m:num>
                      <m:den>
                        <m:r>
                          <a:rPr lang="en-US" altLang="zh-CN" b="0" i="1" smtClean="0">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𝑥</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𝑑𝑥</m:t>
                        </m:r>
                      </m:num>
                      <m:den>
                        <m:r>
                          <a:rPr lang="en-US" altLang="zh-CN" b="0" i="1" smtClean="0">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m:t>
                        </m:r>
                        <m:r>
                          <a:rPr lang="en-US" altLang="zh-CN" b="0" i="1" smtClean="0">
                            <a:latin typeface="Cambria Math" panose="02040503050406030204" pitchFamily="18" charset="0"/>
                          </a:rPr>
                          <m:t>𝑦</m:t>
                        </m:r>
                      </m:num>
                      <m:den>
                        <m:r>
                          <a:rPr lang="en-US" altLang="zh-CN" i="1">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𝑧</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m:t>
                        </m:r>
                        <m:r>
                          <a:rPr lang="en-US" altLang="zh-CN" b="0" i="1" smtClean="0">
                            <a:latin typeface="Cambria Math" panose="02040503050406030204" pitchFamily="18" charset="0"/>
                          </a:rPr>
                          <m:t>𝑧</m:t>
                        </m:r>
                      </m:num>
                      <m:den>
                        <m:r>
                          <a:rPr lang="en-US" altLang="zh-CN" i="1">
                            <a:latin typeface="Cambria Math" panose="02040503050406030204" pitchFamily="18" charset="0"/>
                          </a:rPr>
                          <m:t>𝑑𝑡</m:t>
                        </m:r>
                      </m:den>
                    </m:f>
                  </m:oMath>
                </a14:m>
                <a:endParaRPr lang="en-US" altLang="zh-CN" dirty="0"/>
              </a:p>
              <a:p>
                <a:pPr lvl="1"/>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𝑑𝑄</m:t>
                        </m:r>
                      </m:num>
                      <m:den>
                        <m:r>
                          <a:rPr lang="en-US" altLang="zh-CN" i="1">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b="0" i="1" smtClean="0">
                        <a:latin typeface="Cambria Math" panose="02040503050406030204" pitchFamily="18" charset="0"/>
                      </a:rPr>
                      <m:t>𝑢</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b="0" i="1" smtClean="0">
                        <a:latin typeface="Cambria Math" panose="02040503050406030204" pitchFamily="18" charset="0"/>
                      </a:rPr>
                      <m:t>𝑣</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𝑧</m:t>
                        </m:r>
                      </m:den>
                    </m:f>
                    <m:r>
                      <a:rPr lang="en-US" altLang="zh-CN" b="0" i="1" smtClean="0">
                        <a:latin typeface="Cambria Math" panose="02040503050406030204" pitchFamily="18" charset="0"/>
                      </a:rPr>
                      <m:t>𝑤</m:t>
                    </m:r>
                  </m:oMath>
                </a14:m>
                <a:endParaRPr lang="en-US" altLang="zh-CN" dirty="0"/>
              </a:p>
              <a:p>
                <a:pPr lvl="1"/>
                <a:endParaRPr lang="en-US" altLang="zh-CN" dirty="0"/>
              </a:p>
            </p:txBody>
          </p:sp>
        </mc:Choice>
        <mc:Fallback>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928" t="-1261"/>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60241A97-FF8B-4BE0-9E8F-C1EC45589B78}"/>
              </a:ext>
            </a:extLst>
          </p:cNvPr>
          <p:cNvCxnSpPr>
            <a:cxnSpLocks/>
          </p:cNvCxnSpPr>
          <p:nvPr/>
        </p:nvCxnSpPr>
        <p:spPr>
          <a:xfrm>
            <a:off x="9426924" y="4265615"/>
            <a:ext cx="216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9A2407C-3B96-4251-AC50-56A8F688ED33}"/>
              </a:ext>
            </a:extLst>
          </p:cNvPr>
          <p:cNvCxnSpPr>
            <a:cxnSpLocks/>
          </p:cNvCxnSpPr>
          <p:nvPr/>
        </p:nvCxnSpPr>
        <p:spPr>
          <a:xfrm rot="-5400000">
            <a:off x="8346924" y="3185614"/>
            <a:ext cx="216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D6EB948-EDAD-4447-AFD8-D61C743798CB}"/>
              </a:ext>
            </a:extLst>
          </p:cNvPr>
          <p:cNvCxnSpPr>
            <a:cxnSpLocks/>
          </p:cNvCxnSpPr>
          <p:nvPr/>
        </p:nvCxnSpPr>
        <p:spPr>
          <a:xfrm rot="8100000">
            <a:off x="8197804" y="4774731"/>
            <a:ext cx="14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4155FE4-F332-43B0-A68E-8F028A000F23}"/>
              </a:ext>
            </a:extLst>
          </p:cNvPr>
          <p:cNvCxnSpPr>
            <a:cxnSpLocks/>
          </p:cNvCxnSpPr>
          <p:nvPr/>
        </p:nvCxnSpPr>
        <p:spPr>
          <a:xfrm>
            <a:off x="9426924" y="4265614"/>
            <a:ext cx="5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19A5E59-4A4E-45E5-BCE1-0D955C8B6E5F}"/>
              </a:ext>
            </a:extLst>
          </p:cNvPr>
          <p:cNvCxnSpPr>
            <a:cxnSpLocks/>
          </p:cNvCxnSpPr>
          <p:nvPr/>
        </p:nvCxnSpPr>
        <p:spPr>
          <a:xfrm rot="-5400000">
            <a:off x="9156921" y="3995614"/>
            <a:ext cx="5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92B90AE-862A-4C41-97B4-31856D102354}"/>
              </a:ext>
            </a:extLst>
          </p:cNvPr>
          <p:cNvCxnSpPr>
            <a:cxnSpLocks/>
          </p:cNvCxnSpPr>
          <p:nvPr/>
        </p:nvCxnSpPr>
        <p:spPr>
          <a:xfrm rot="8100000">
            <a:off x="8966003" y="4456532"/>
            <a:ext cx="5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CB27F53C-DF10-4AC7-8C2A-369A608CA389}"/>
                  </a:ext>
                </a:extLst>
              </p:cNvPr>
              <p:cNvSpPr/>
              <p:nvPr/>
            </p:nvSpPr>
            <p:spPr>
              <a:xfrm>
                <a:off x="9288607" y="4214480"/>
                <a:ext cx="408317"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𝑂</m:t>
                      </m:r>
                    </m:oMath>
                  </m:oMathPara>
                </a14:m>
                <a:endParaRPr lang="zh-CN" altLang="en-US" dirty="0">
                  <a:solidFill>
                    <a:schemeClr val="accent1">
                      <a:lumMod val="75000"/>
                    </a:schemeClr>
                  </a:solidFill>
                </a:endParaRPr>
              </a:p>
            </p:txBody>
          </p:sp>
        </mc:Choice>
        <mc:Fallback>
          <p:sp>
            <p:nvSpPr>
              <p:cNvPr id="13" name="矩形 12">
                <a:extLst>
                  <a:ext uri="{FF2B5EF4-FFF2-40B4-BE49-F238E27FC236}">
                    <a16:creationId xmlns:a16="http://schemas.microsoft.com/office/drawing/2014/main" id="{CB27F53C-DF10-4AC7-8C2A-369A608CA389}"/>
                  </a:ext>
                </a:extLst>
              </p:cNvPr>
              <p:cNvSpPr>
                <a:spLocks noRot="1" noChangeAspect="1" noMove="1" noResize="1" noEditPoints="1" noAdjustHandles="1" noChangeArrowheads="1" noChangeShapeType="1" noTextEdit="1"/>
              </p:cNvSpPr>
              <p:nvPr/>
            </p:nvSpPr>
            <p:spPr>
              <a:xfrm>
                <a:off x="9288607" y="4214480"/>
                <a:ext cx="408317"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37B831F8-545E-4F49-A4FC-FCE93E96AA37}"/>
                  </a:ext>
                </a:extLst>
              </p:cNvPr>
              <p:cNvSpPr/>
              <p:nvPr/>
            </p:nvSpPr>
            <p:spPr>
              <a:xfrm>
                <a:off x="11344320" y="4214480"/>
                <a:ext cx="37760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𝑥</m:t>
                      </m:r>
                    </m:oMath>
                  </m:oMathPara>
                </a14:m>
                <a:endParaRPr lang="zh-CN" altLang="en-US" dirty="0">
                  <a:solidFill>
                    <a:schemeClr val="accent1">
                      <a:lumMod val="75000"/>
                    </a:schemeClr>
                  </a:solidFill>
                </a:endParaRPr>
              </a:p>
            </p:txBody>
          </p:sp>
        </mc:Choice>
        <mc:Fallback>
          <p:sp>
            <p:nvSpPr>
              <p:cNvPr id="14" name="矩形 13">
                <a:extLst>
                  <a:ext uri="{FF2B5EF4-FFF2-40B4-BE49-F238E27FC236}">
                    <a16:creationId xmlns:a16="http://schemas.microsoft.com/office/drawing/2014/main" id="{37B831F8-545E-4F49-A4FC-FCE93E96AA37}"/>
                  </a:ext>
                </a:extLst>
              </p:cNvPr>
              <p:cNvSpPr>
                <a:spLocks noRot="1" noChangeAspect="1" noMove="1" noResize="1" noEditPoints="1" noAdjustHandles="1" noChangeArrowheads="1" noChangeShapeType="1" noTextEdit="1"/>
              </p:cNvSpPr>
              <p:nvPr/>
            </p:nvSpPr>
            <p:spPr>
              <a:xfrm>
                <a:off x="11344320" y="4214480"/>
                <a:ext cx="37760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157DB132-6610-4B8A-8FF1-6352EFA9C775}"/>
                  </a:ext>
                </a:extLst>
              </p:cNvPr>
              <p:cNvSpPr/>
              <p:nvPr/>
            </p:nvSpPr>
            <p:spPr>
              <a:xfrm>
                <a:off x="8175563" y="5150316"/>
                <a:ext cx="36336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p:sp>
            <p:nvSpPr>
              <p:cNvPr id="16" name="矩形 15">
                <a:extLst>
                  <a:ext uri="{FF2B5EF4-FFF2-40B4-BE49-F238E27FC236}">
                    <a16:creationId xmlns:a16="http://schemas.microsoft.com/office/drawing/2014/main" id="{157DB132-6610-4B8A-8FF1-6352EFA9C775}"/>
                  </a:ext>
                </a:extLst>
              </p:cNvPr>
              <p:cNvSpPr>
                <a:spLocks noRot="1" noChangeAspect="1" noMove="1" noResize="1" noEditPoints="1" noAdjustHandles="1" noChangeArrowheads="1" noChangeShapeType="1" noTextEdit="1"/>
              </p:cNvSpPr>
              <p:nvPr/>
            </p:nvSpPr>
            <p:spPr>
              <a:xfrm>
                <a:off x="8175563" y="5150316"/>
                <a:ext cx="363368"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D39643E6-40C9-4614-8439-AAB997E82327}"/>
                  </a:ext>
                </a:extLst>
              </p:cNvPr>
              <p:cNvSpPr/>
              <p:nvPr/>
            </p:nvSpPr>
            <p:spPr>
              <a:xfrm>
                <a:off x="9099805" y="1971177"/>
                <a:ext cx="38100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𝑦</m:t>
                      </m:r>
                    </m:oMath>
                  </m:oMathPara>
                </a14:m>
                <a:endParaRPr lang="zh-CN" altLang="en-US" dirty="0">
                  <a:solidFill>
                    <a:schemeClr val="accent1">
                      <a:lumMod val="75000"/>
                    </a:schemeClr>
                  </a:solidFill>
                </a:endParaRPr>
              </a:p>
            </p:txBody>
          </p:sp>
        </mc:Choice>
        <mc:Fallback>
          <p:sp>
            <p:nvSpPr>
              <p:cNvPr id="17" name="矩形 16">
                <a:extLst>
                  <a:ext uri="{FF2B5EF4-FFF2-40B4-BE49-F238E27FC236}">
                    <a16:creationId xmlns:a16="http://schemas.microsoft.com/office/drawing/2014/main" id="{D39643E6-40C9-4614-8439-AAB997E82327}"/>
                  </a:ext>
                </a:extLst>
              </p:cNvPr>
              <p:cNvSpPr>
                <a:spLocks noRot="1" noChangeAspect="1" noMove="1" noResize="1" noEditPoints="1" noAdjustHandles="1" noChangeArrowheads="1" noChangeShapeType="1" noTextEdit="1"/>
              </p:cNvSpPr>
              <p:nvPr/>
            </p:nvSpPr>
            <p:spPr>
              <a:xfrm>
                <a:off x="9099805" y="1971177"/>
                <a:ext cx="381002" cy="369332"/>
              </a:xfrm>
              <a:prstGeom prst="rect">
                <a:avLst/>
              </a:prstGeom>
              <a:blipFill>
                <a:blip r:embed="rId7"/>
                <a:stretch>
                  <a:fillRect b="-6557"/>
                </a:stretch>
              </a:blipFill>
            </p:spPr>
            <p:txBody>
              <a:bodyPr/>
              <a:lstStyle/>
              <a:p>
                <a:r>
                  <a:rPr lang="zh-CN" altLang="en-US">
                    <a:noFill/>
                  </a:rPr>
                  <a:t> </a:t>
                </a:r>
              </a:p>
            </p:txBody>
          </p:sp>
        </mc:Fallback>
      </mc:AlternateContent>
      <p:sp>
        <p:nvSpPr>
          <p:cNvPr id="37" name="任意多边形: 形状 36">
            <a:extLst>
              <a:ext uri="{FF2B5EF4-FFF2-40B4-BE49-F238E27FC236}">
                <a16:creationId xmlns:a16="http://schemas.microsoft.com/office/drawing/2014/main" id="{2AB3F854-69AD-4535-9F05-60213C45CEC8}"/>
              </a:ext>
            </a:extLst>
          </p:cNvPr>
          <p:cNvSpPr/>
          <p:nvPr/>
        </p:nvSpPr>
        <p:spPr>
          <a:xfrm>
            <a:off x="8874177" y="2968052"/>
            <a:ext cx="2203554" cy="1761298"/>
          </a:xfrm>
          <a:custGeom>
            <a:avLst/>
            <a:gdLst>
              <a:gd name="connsiteX0" fmla="*/ 0 w 2203554"/>
              <a:gd name="connsiteY0" fmla="*/ 0 h 1761298"/>
              <a:gd name="connsiteX1" fmla="*/ 337279 w 2203554"/>
              <a:gd name="connsiteY1" fmla="*/ 479686 h 1761298"/>
              <a:gd name="connsiteX2" fmla="*/ 1094282 w 2203554"/>
              <a:gd name="connsiteY2" fmla="*/ 914400 h 1761298"/>
              <a:gd name="connsiteX3" fmla="*/ 1671403 w 2203554"/>
              <a:gd name="connsiteY3" fmla="*/ 1656414 h 1761298"/>
              <a:gd name="connsiteX4" fmla="*/ 2203554 w 2203554"/>
              <a:gd name="connsiteY4" fmla="*/ 1738859 h 1761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554" h="1761298">
                <a:moveTo>
                  <a:pt x="0" y="0"/>
                </a:moveTo>
                <a:cubicBezTo>
                  <a:pt x="77449" y="163643"/>
                  <a:pt x="154899" y="327286"/>
                  <a:pt x="337279" y="479686"/>
                </a:cubicBezTo>
                <a:cubicBezTo>
                  <a:pt x="519659" y="632086"/>
                  <a:pt x="871928" y="718279"/>
                  <a:pt x="1094282" y="914400"/>
                </a:cubicBezTo>
                <a:cubicBezTo>
                  <a:pt x="1316636" y="1110521"/>
                  <a:pt x="1486525" y="1519004"/>
                  <a:pt x="1671403" y="1656414"/>
                </a:cubicBezTo>
                <a:cubicBezTo>
                  <a:pt x="1856281" y="1793824"/>
                  <a:pt x="2029917" y="1766341"/>
                  <a:pt x="2203554" y="1738859"/>
                </a:cubicBezTo>
              </a:path>
            </a:pathLst>
          </a:cu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a:extLst>
              <a:ext uri="{FF2B5EF4-FFF2-40B4-BE49-F238E27FC236}">
                <a16:creationId xmlns:a16="http://schemas.microsoft.com/office/drawing/2014/main" id="{BE469E6A-C286-430D-83CC-DB592FB4D45D}"/>
              </a:ext>
            </a:extLst>
          </p:cNvPr>
          <p:cNvGrpSpPr/>
          <p:nvPr/>
        </p:nvGrpSpPr>
        <p:grpSpPr>
          <a:xfrm>
            <a:off x="8418713" y="2643520"/>
            <a:ext cx="1435038" cy="837139"/>
            <a:chOff x="8418713" y="2643520"/>
            <a:chExt cx="1435038" cy="837139"/>
          </a:xfrm>
        </p:grpSpPr>
        <p:grpSp>
          <p:nvGrpSpPr>
            <p:cNvPr id="25" name="组合 24">
              <a:extLst>
                <a:ext uri="{FF2B5EF4-FFF2-40B4-BE49-F238E27FC236}">
                  <a16:creationId xmlns:a16="http://schemas.microsoft.com/office/drawing/2014/main" id="{2C9CCDB4-E98F-4059-9383-623696DD685F}"/>
                </a:ext>
              </a:extLst>
            </p:cNvPr>
            <p:cNvGrpSpPr/>
            <p:nvPr/>
          </p:nvGrpSpPr>
          <p:grpSpPr>
            <a:xfrm>
              <a:off x="8618254" y="2643520"/>
              <a:ext cx="1235497" cy="837139"/>
              <a:chOff x="8712380" y="2338188"/>
              <a:chExt cx="1235497" cy="837139"/>
            </a:xfrm>
          </p:grpSpPr>
          <p:sp>
            <p:nvSpPr>
              <p:cNvPr id="18" name="立方体 17">
                <a:extLst>
                  <a:ext uri="{FF2B5EF4-FFF2-40B4-BE49-F238E27FC236}">
                    <a16:creationId xmlns:a16="http://schemas.microsoft.com/office/drawing/2014/main" id="{73E7C04B-91F6-4133-BA8A-C851DDE02E09}"/>
                  </a:ext>
                </a:extLst>
              </p:cNvPr>
              <p:cNvSpPr/>
              <p:nvPr/>
            </p:nvSpPr>
            <p:spPr>
              <a:xfrm>
                <a:off x="8814743" y="2436663"/>
                <a:ext cx="369332" cy="369332"/>
              </a:xfrm>
              <a:prstGeom prst="cube">
                <a:avLst/>
              </a:prstGeom>
              <a:gradFill>
                <a:gsLst>
                  <a:gs pos="0">
                    <a:schemeClr val="accent1">
                      <a:lumMod val="20000"/>
                      <a:lumOff val="80000"/>
                    </a:schemeClr>
                  </a:gs>
                  <a:gs pos="100000">
                    <a:schemeClr val="accent1">
                      <a:lumMod val="105000"/>
                      <a:satMod val="103000"/>
                      <a:tint val="73000"/>
                    </a:schemeClr>
                  </a:gs>
                  <a:gs pos="100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63A6002B-0422-439F-BCBE-823779249FA0}"/>
                  </a:ext>
                </a:extLst>
              </p:cNvPr>
              <p:cNvCxnSpPr/>
              <p:nvPr/>
            </p:nvCxnSpPr>
            <p:spPr>
              <a:xfrm>
                <a:off x="8976924" y="2677555"/>
                <a:ext cx="720000" cy="0"/>
              </a:xfrm>
              <a:prstGeom prst="straightConnector1">
                <a:avLst/>
              </a:prstGeom>
              <a:ln w="12700">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矩形 22">
                    <a:extLst>
                      <a:ext uri="{FF2B5EF4-FFF2-40B4-BE49-F238E27FC236}">
                        <a16:creationId xmlns:a16="http://schemas.microsoft.com/office/drawing/2014/main" id="{ACB88AC1-5F48-4440-9952-330210AB292C}"/>
                      </a:ext>
                    </a:extLst>
                  </p:cNvPr>
                  <p:cNvSpPr/>
                  <p:nvPr/>
                </p:nvSpPr>
                <p:spPr>
                  <a:xfrm>
                    <a:off x="8712380" y="2805995"/>
                    <a:ext cx="43717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i="1" smtClean="0">
                                  <a:solidFill>
                                    <a:schemeClr val="accent1">
                                      <a:lumMod val="75000"/>
                                    </a:schemeClr>
                                  </a:solidFill>
                                  <a:latin typeface="Cambria Math" panose="02040503050406030204" pitchFamily="18" charset="0"/>
                                </a:rPr>
                              </m:ctrlPr>
                            </m:sSubPr>
                            <m:e>
                              <m:r>
                                <a:rPr lang="en-US" altLang="zh-CN" b="0" i="1" smtClean="0">
                                  <a:solidFill>
                                    <a:schemeClr val="accent1">
                                      <a:lumMod val="75000"/>
                                    </a:schemeClr>
                                  </a:solidFill>
                                  <a:latin typeface="Cambria Math" panose="02040503050406030204" pitchFamily="18" charset="0"/>
                                </a:rPr>
                                <m:t>𝑡</m:t>
                              </m:r>
                            </m:e>
                            <m:sub>
                              <m:r>
                                <a:rPr lang="en-US" altLang="zh-CN" b="0" i="1" smtClean="0">
                                  <a:solidFill>
                                    <a:schemeClr val="accent1">
                                      <a:lumMod val="75000"/>
                                    </a:schemeClr>
                                  </a:solidFill>
                                  <a:latin typeface="Cambria Math" panose="02040503050406030204" pitchFamily="18" charset="0"/>
                                </a:rPr>
                                <m:t>1</m:t>
                              </m:r>
                            </m:sub>
                          </m:sSub>
                        </m:oMath>
                      </m:oMathPara>
                    </a14:m>
                    <a:endParaRPr lang="zh-CN" altLang="en-US" dirty="0">
                      <a:solidFill>
                        <a:schemeClr val="accent1">
                          <a:lumMod val="75000"/>
                        </a:schemeClr>
                      </a:solidFill>
                    </a:endParaRPr>
                  </a:p>
                </p:txBody>
              </p:sp>
            </mc:Choice>
            <mc:Fallback>
              <p:sp>
                <p:nvSpPr>
                  <p:cNvPr id="23" name="矩形 22">
                    <a:extLst>
                      <a:ext uri="{FF2B5EF4-FFF2-40B4-BE49-F238E27FC236}">
                        <a16:creationId xmlns:a16="http://schemas.microsoft.com/office/drawing/2014/main" id="{ACB88AC1-5F48-4440-9952-330210AB292C}"/>
                      </a:ext>
                    </a:extLst>
                  </p:cNvPr>
                  <p:cNvSpPr>
                    <a:spLocks noRot="1" noChangeAspect="1" noMove="1" noResize="1" noEditPoints="1" noAdjustHandles="1" noChangeArrowheads="1" noChangeShapeType="1" noTextEdit="1"/>
                  </p:cNvSpPr>
                  <p:nvPr/>
                </p:nvSpPr>
                <p:spPr>
                  <a:xfrm>
                    <a:off x="8712380" y="2805995"/>
                    <a:ext cx="437171"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矩形 23">
                    <a:extLst>
                      <a:ext uri="{FF2B5EF4-FFF2-40B4-BE49-F238E27FC236}">
                        <a16:creationId xmlns:a16="http://schemas.microsoft.com/office/drawing/2014/main" id="{9082C3E5-DF14-404C-98C6-4E5C4CD6E0F2}"/>
                      </a:ext>
                    </a:extLst>
                  </p:cNvPr>
                  <p:cNvSpPr/>
                  <p:nvPr/>
                </p:nvSpPr>
                <p:spPr>
                  <a:xfrm>
                    <a:off x="9449599" y="2338188"/>
                    <a:ext cx="49827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b="1" i="1" smtClean="0">
                                  <a:solidFill>
                                    <a:schemeClr val="accent1">
                                      <a:lumMod val="75000"/>
                                    </a:schemeClr>
                                  </a:solidFill>
                                  <a:latin typeface="Cambria Math" panose="02040503050406030204" pitchFamily="18" charset="0"/>
                                  <a:ea typeface="Cambria Math" panose="02040503050406030204" pitchFamily="18" charset="0"/>
                                </a:rPr>
                                <m:t>𝑽</m:t>
                              </m:r>
                            </m:e>
                            <m:sub>
                              <m:r>
                                <a:rPr lang="en-US" altLang="zh-CN"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dirty="0">
                      <a:solidFill>
                        <a:schemeClr val="accent1">
                          <a:lumMod val="75000"/>
                        </a:schemeClr>
                      </a:solidFill>
                    </a:endParaRPr>
                  </a:p>
                </p:txBody>
              </p:sp>
            </mc:Choice>
            <mc:Fallback>
              <p:sp>
                <p:nvSpPr>
                  <p:cNvPr id="24" name="矩形 23">
                    <a:extLst>
                      <a:ext uri="{FF2B5EF4-FFF2-40B4-BE49-F238E27FC236}">
                        <a16:creationId xmlns:a16="http://schemas.microsoft.com/office/drawing/2014/main" id="{9082C3E5-DF14-404C-98C6-4E5C4CD6E0F2}"/>
                      </a:ext>
                    </a:extLst>
                  </p:cNvPr>
                  <p:cNvSpPr>
                    <a:spLocks noRot="1" noChangeAspect="1" noMove="1" noResize="1" noEditPoints="1" noAdjustHandles="1" noChangeArrowheads="1" noChangeShapeType="1" noTextEdit="1"/>
                  </p:cNvSpPr>
                  <p:nvPr/>
                </p:nvSpPr>
                <p:spPr>
                  <a:xfrm>
                    <a:off x="9449599" y="2338188"/>
                    <a:ext cx="498278" cy="369332"/>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8" name="矩形 37">
                  <a:extLst>
                    <a:ext uri="{FF2B5EF4-FFF2-40B4-BE49-F238E27FC236}">
                      <a16:creationId xmlns:a16="http://schemas.microsoft.com/office/drawing/2014/main" id="{901F606A-B990-4E3C-A222-14EF14EDEC60}"/>
                    </a:ext>
                  </a:extLst>
                </p:cNvPr>
                <p:cNvSpPr/>
                <p:nvPr/>
              </p:nvSpPr>
              <p:spPr>
                <a:xfrm>
                  <a:off x="8418713" y="2646640"/>
                  <a:ext cx="37542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1</m:t>
                        </m:r>
                      </m:oMath>
                    </m:oMathPara>
                  </a14:m>
                  <a:endParaRPr lang="zh-CN" altLang="en-US" dirty="0">
                    <a:solidFill>
                      <a:schemeClr val="accent1">
                        <a:lumMod val="75000"/>
                      </a:schemeClr>
                    </a:solidFill>
                  </a:endParaRPr>
                </a:p>
              </p:txBody>
            </p:sp>
          </mc:Choice>
          <mc:Fallback>
            <p:sp>
              <p:nvSpPr>
                <p:cNvPr id="38" name="矩形 37">
                  <a:extLst>
                    <a:ext uri="{FF2B5EF4-FFF2-40B4-BE49-F238E27FC236}">
                      <a16:creationId xmlns:a16="http://schemas.microsoft.com/office/drawing/2014/main" id="{901F606A-B990-4E3C-A222-14EF14EDEC60}"/>
                    </a:ext>
                  </a:extLst>
                </p:cNvPr>
                <p:cNvSpPr>
                  <a:spLocks noRot="1" noChangeAspect="1" noMove="1" noResize="1" noEditPoints="1" noAdjustHandles="1" noChangeArrowheads="1" noChangeShapeType="1" noTextEdit="1"/>
                </p:cNvSpPr>
                <p:nvPr/>
              </p:nvSpPr>
              <p:spPr>
                <a:xfrm>
                  <a:off x="8418713" y="2646640"/>
                  <a:ext cx="375423" cy="369332"/>
                </a:xfrm>
                <a:prstGeom prst="rect">
                  <a:avLst/>
                </a:prstGeom>
                <a:blipFill>
                  <a:blip r:embed="rId10"/>
                  <a:stretch>
                    <a:fillRect/>
                  </a:stretch>
                </a:blipFill>
              </p:spPr>
              <p:txBody>
                <a:bodyPr/>
                <a:lstStyle/>
                <a:p>
                  <a:r>
                    <a:rPr lang="zh-CN" altLang="en-US">
                      <a:noFill/>
                    </a:rPr>
                    <a:t> </a:t>
                  </a:r>
                </a:p>
              </p:txBody>
            </p:sp>
          </mc:Fallback>
        </mc:AlternateContent>
      </p:grpSp>
      <p:grpSp>
        <p:nvGrpSpPr>
          <p:cNvPr id="41" name="组合 40">
            <a:extLst>
              <a:ext uri="{FF2B5EF4-FFF2-40B4-BE49-F238E27FC236}">
                <a16:creationId xmlns:a16="http://schemas.microsoft.com/office/drawing/2014/main" id="{B6042F7A-565A-468D-9364-5C9797D8967D}"/>
              </a:ext>
            </a:extLst>
          </p:cNvPr>
          <p:cNvGrpSpPr/>
          <p:nvPr/>
        </p:nvGrpSpPr>
        <p:grpSpPr>
          <a:xfrm>
            <a:off x="10677403" y="4265613"/>
            <a:ext cx="1312794" cy="936611"/>
            <a:chOff x="10677403" y="4265613"/>
            <a:chExt cx="1312794" cy="936611"/>
          </a:xfrm>
        </p:grpSpPr>
        <p:grpSp>
          <p:nvGrpSpPr>
            <p:cNvPr id="26" name="组合 25">
              <a:extLst>
                <a:ext uri="{FF2B5EF4-FFF2-40B4-BE49-F238E27FC236}">
                  <a16:creationId xmlns:a16="http://schemas.microsoft.com/office/drawing/2014/main" id="{D2437CCC-857A-4D56-BBA8-CB09658183C4}"/>
                </a:ext>
              </a:extLst>
            </p:cNvPr>
            <p:cNvGrpSpPr/>
            <p:nvPr/>
          </p:nvGrpSpPr>
          <p:grpSpPr>
            <a:xfrm>
              <a:off x="10803539" y="4463560"/>
              <a:ext cx="1186658" cy="738664"/>
              <a:chOff x="8712380" y="2436663"/>
              <a:chExt cx="1186658" cy="738664"/>
            </a:xfrm>
          </p:grpSpPr>
          <p:sp>
            <p:nvSpPr>
              <p:cNvPr id="27" name="立方体 26">
                <a:extLst>
                  <a:ext uri="{FF2B5EF4-FFF2-40B4-BE49-F238E27FC236}">
                    <a16:creationId xmlns:a16="http://schemas.microsoft.com/office/drawing/2014/main" id="{2A859B68-49D0-4CCC-9B3A-FB705023034F}"/>
                  </a:ext>
                </a:extLst>
              </p:cNvPr>
              <p:cNvSpPr/>
              <p:nvPr/>
            </p:nvSpPr>
            <p:spPr>
              <a:xfrm>
                <a:off x="8814743" y="2436663"/>
                <a:ext cx="369332" cy="369332"/>
              </a:xfrm>
              <a:prstGeom prst="cube">
                <a:avLst/>
              </a:prstGeom>
              <a:gradFill>
                <a:gsLst>
                  <a:gs pos="0">
                    <a:schemeClr val="accent1">
                      <a:lumMod val="20000"/>
                      <a:lumOff val="80000"/>
                    </a:schemeClr>
                  </a:gs>
                  <a:gs pos="100000">
                    <a:schemeClr val="accent1">
                      <a:lumMod val="105000"/>
                      <a:satMod val="103000"/>
                      <a:tint val="73000"/>
                    </a:schemeClr>
                  </a:gs>
                  <a:gs pos="100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77F62385-64EF-4181-9EFE-22BF47C1B611}"/>
                  </a:ext>
                </a:extLst>
              </p:cNvPr>
              <p:cNvCxnSpPr>
                <a:cxnSpLocks/>
              </p:cNvCxnSpPr>
              <p:nvPr/>
            </p:nvCxnSpPr>
            <p:spPr>
              <a:xfrm>
                <a:off x="8976924" y="2677555"/>
                <a:ext cx="720000" cy="225512"/>
              </a:xfrm>
              <a:prstGeom prst="straightConnector1">
                <a:avLst/>
              </a:prstGeom>
              <a:ln w="12700">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矩形 28">
                    <a:extLst>
                      <a:ext uri="{FF2B5EF4-FFF2-40B4-BE49-F238E27FC236}">
                        <a16:creationId xmlns:a16="http://schemas.microsoft.com/office/drawing/2014/main" id="{F4B3A70F-7811-4011-AE6A-730D9F08CF72}"/>
                      </a:ext>
                    </a:extLst>
                  </p:cNvPr>
                  <p:cNvSpPr/>
                  <p:nvPr/>
                </p:nvSpPr>
                <p:spPr>
                  <a:xfrm>
                    <a:off x="8712380" y="2805995"/>
                    <a:ext cx="44249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i="1" smtClean="0">
                                  <a:solidFill>
                                    <a:schemeClr val="accent1">
                                      <a:lumMod val="75000"/>
                                    </a:schemeClr>
                                  </a:solidFill>
                                  <a:latin typeface="Cambria Math" panose="02040503050406030204" pitchFamily="18" charset="0"/>
                                </a:rPr>
                              </m:ctrlPr>
                            </m:sSubPr>
                            <m:e>
                              <m:r>
                                <a:rPr lang="en-US" altLang="zh-CN" b="0" i="1" smtClean="0">
                                  <a:solidFill>
                                    <a:schemeClr val="accent1">
                                      <a:lumMod val="75000"/>
                                    </a:schemeClr>
                                  </a:solidFill>
                                  <a:latin typeface="Cambria Math" panose="02040503050406030204" pitchFamily="18" charset="0"/>
                                </a:rPr>
                                <m:t>𝑡</m:t>
                              </m:r>
                            </m:e>
                            <m:sub>
                              <m:r>
                                <a:rPr lang="en-US" altLang="zh-CN" b="0" i="1" smtClean="0">
                                  <a:solidFill>
                                    <a:schemeClr val="accent1">
                                      <a:lumMod val="75000"/>
                                    </a:schemeClr>
                                  </a:solidFill>
                                  <a:latin typeface="Cambria Math" panose="02040503050406030204" pitchFamily="18" charset="0"/>
                                </a:rPr>
                                <m:t>2</m:t>
                              </m:r>
                            </m:sub>
                          </m:sSub>
                        </m:oMath>
                      </m:oMathPara>
                    </a14:m>
                    <a:endParaRPr lang="zh-CN" altLang="en-US" dirty="0">
                      <a:solidFill>
                        <a:schemeClr val="accent1">
                          <a:lumMod val="75000"/>
                        </a:schemeClr>
                      </a:solidFill>
                    </a:endParaRPr>
                  </a:p>
                </p:txBody>
              </p:sp>
            </mc:Choice>
            <mc:Fallback>
              <p:sp>
                <p:nvSpPr>
                  <p:cNvPr id="29" name="矩形 28">
                    <a:extLst>
                      <a:ext uri="{FF2B5EF4-FFF2-40B4-BE49-F238E27FC236}">
                        <a16:creationId xmlns:a16="http://schemas.microsoft.com/office/drawing/2014/main" id="{F4B3A70F-7811-4011-AE6A-730D9F08CF72}"/>
                      </a:ext>
                    </a:extLst>
                  </p:cNvPr>
                  <p:cNvSpPr>
                    <a:spLocks noRot="1" noChangeAspect="1" noMove="1" noResize="1" noEditPoints="1" noAdjustHandles="1" noChangeArrowheads="1" noChangeShapeType="1" noTextEdit="1"/>
                  </p:cNvSpPr>
                  <p:nvPr/>
                </p:nvSpPr>
                <p:spPr>
                  <a:xfrm>
                    <a:off x="8712380" y="2805995"/>
                    <a:ext cx="442493"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矩形 29">
                    <a:extLst>
                      <a:ext uri="{FF2B5EF4-FFF2-40B4-BE49-F238E27FC236}">
                        <a16:creationId xmlns:a16="http://schemas.microsoft.com/office/drawing/2014/main" id="{6C013957-2ED8-472A-AF09-4999F25F0196}"/>
                      </a:ext>
                    </a:extLst>
                  </p:cNvPr>
                  <p:cNvSpPr/>
                  <p:nvPr/>
                </p:nvSpPr>
                <p:spPr>
                  <a:xfrm>
                    <a:off x="9395439" y="2532026"/>
                    <a:ext cx="50359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b="1" i="1" smtClean="0">
                                  <a:solidFill>
                                    <a:schemeClr val="accent1">
                                      <a:lumMod val="75000"/>
                                    </a:schemeClr>
                                  </a:solidFill>
                                  <a:latin typeface="Cambria Math" panose="02040503050406030204" pitchFamily="18" charset="0"/>
                                  <a:ea typeface="Cambria Math" panose="02040503050406030204" pitchFamily="18" charset="0"/>
                                </a:rPr>
                                <m:t>𝑽</m:t>
                              </m:r>
                            </m:e>
                            <m:sub>
                              <m:r>
                                <a:rPr lang="en-US" altLang="zh-CN" b="0" i="1" smtClean="0">
                                  <a:solidFill>
                                    <a:schemeClr val="accent1">
                                      <a:lumMod val="75000"/>
                                    </a:schemeClr>
                                  </a:solidFill>
                                  <a:latin typeface="Cambria Math" panose="02040503050406030204" pitchFamily="18" charset="0"/>
                                  <a:ea typeface="Cambria Math" panose="02040503050406030204" pitchFamily="18" charset="0"/>
                                </a:rPr>
                                <m:t>2</m:t>
                              </m:r>
                            </m:sub>
                          </m:sSub>
                        </m:oMath>
                      </m:oMathPara>
                    </a14:m>
                    <a:endParaRPr lang="zh-CN" altLang="en-US" dirty="0">
                      <a:solidFill>
                        <a:schemeClr val="accent1">
                          <a:lumMod val="75000"/>
                        </a:schemeClr>
                      </a:solidFill>
                    </a:endParaRPr>
                  </a:p>
                </p:txBody>
              </p:sp>
            </mc:Choice>
            <mc:Fallback>
              <p:sp>
                <p:nvSpPr>
                  <p:cNvPr id="30" name="矩形 29">
                    <a:extLst>
                      <a:ext uri="{FF2B5EF4-FFF2-40B4-BE49-F238E27FC236}">
                        <a16:creationId xmlns:a16="http://schemas.microsoft.com/office/drawing/2014/main" id="{6C013957-2ED8-472A-AF09-4999F25F0196}"/>
                      </a:ext>
                    </a:extLst>
                  </p:cNvPr>
                  <p:cNvSpPr>
                    <a:spLocks noRot="1" noChangeAspect="1" noMove="1" noResize="1" noEditPoints="1" noAdjustHandles="1" noChangeArrowheads="1" noChangeShapeType="1" noTextEdit="1"/>
                  </p:cNvSpPr>
                  <p:nvPr/>
                </p:nvSpPr>
                <p:spPr>
                  <a:xfrm>
                    <a:off x="9395439" y="2532026"/>
                    <a:ext cx="50359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9" name="矩形 38">
                  <a:extLst>
                    <a:ext uri="{FF2B5EF4-FFF2-40B4-BE49-F238E27FC236}">
                      <a16:creationId xmlns:a16="http://schemas.microsoft.com/office/drawing/2014/main" id="{8CD1866A-531E-4B6B-B103-EC57206AD458}"/>
                    </a:ext>
                  </a:extLst>
                </p:cNvPr>
                <p:cNvSpPr/>
                <p:nvPr/>
              </p:nvSpPr>
              <p:spPr>
                <a:xfrm>
                  <a:off x="10677403" y="4265613"/>
                  <a:ext cx="37542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2</m:t>
                        </m:r>
                      </m:oMath>
                    </m:oMathPara>
                  </a14:m>
                  <a:endParaRPr lang="zh-CN" altLang="en-US" dirty="0">
                    <a:solidFill>
                      <a:schemeClr val="accent1">
                        <a:lumMod val="75000"/>
                      </a:schemeClr>
                    </a:solidFill>
                  </a:endParaRPr>
                </a:p>
              </p:txBody>
            </p:sp>
          </mc:Choice>
          <mc:Fallback>
            <p:sp>
              <p:nvSpPr>
                <p:cNvPr id="39" name="矩形 38">
                  <a:extLst>
                    <a:ext uri="{FF2B5EF4-FFF2-40B4-BE49-F238E27FC236}">
                      <a16:creationId xmlns:a16="http://schemas.microsoft.com/office/drawing/2014/main" id="{8CD1866A-531E-4B6B-B103-EC57206AD458}"/>
                    </a:ext>
                  </a:extLst>
                </p:cNvPr>
                <p:cNvSpPr>
                  <a:spLocks noRot="1" noChangeAspect="1" noMove="1" noResize="1" noEditPoints="1" noAdjustHandles="1" noChangeArrowheads="1" noChangeShapeType="1" noTextEdit="1"/>
                </p:cNvSpPr>
                <p:nvPr/>
              </p:nvSpPr>
              <p:spPr>
                <a:xfrm>
                  <a:off x="10677403" y="4265613"/>
                  <a:ext cx="375423" cy="369332"/>
                </a:xfrm>
                <a:prstGeom prst="rect">
                  <a:avLst/>
                </a:prstGeom>
                <a:blipFill>
                  <a:blip r:embed="rId1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98618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E2C70-AE61-4E1E-B9F9-885924CF9A05}"/>
              </a:ext>
            </a:extLst>
          </p:cNvPr>
          <p:cNvSpPr>
            <a:spLocks noGrp="1"/>
          </p:cNvSpPr>
          <p:nvPr>
            <p:ph type="title"/>
          </p:nvPr>
        </p:nvSpPr>
        <p:spPr/>
        <p:txBody>
          <a:bodyPr/>
          <a:lstStyle/>
          <a:p>
            <a:r>
              <a:rPr lang="zh-CN" altLang="en-US" dirty="0"/>
              <a:t>速度散度</a:t>
            </a:r>
          </a:p>
        </p:txBody>
      </p:sp>
      <p:sp>
        <p:nvSpPr>
          <p:cNvPr id="3" name="内容占位符 2">
            <a:extLst>
              <a:ext uri="{FF2B5EF4-FFF2-40B4-BE49-F238E27FC236}">
                <a16:creationId xmlns:a16="http://schemas.microsoft.com/office/drawing/2014/main" id="{1B2369CB-A155-40BF-B854-ECE65A722BFE}"/>
              </a:ext>
            </a:extLst>
          </p:cNvPr>
          <p:cNvSpPr>
            <a:spLocks noGrp="1"/>
          </p:cNvSpPr>
          <p:nvPr>
            <p:ph idx="1"/>
          </p:nvPr>
        </p:nvSpPr>
        <p:spPr/>
        <p:txBody>
          <a:bodyPr/>
          <a:lstStyle/>
          <a:p>
            <a:endParaRPr lang="en-US" altLang="zh-CN" dirty="0"/>
          </a:p>
          <a:p>
            <a:r>
              <a:rPr lang="zh-CN" altLang="en-US" dirty="0"/>
              <a:t>散度定理</a:t>
            </a:r>
            <a:endParaRPr lang="en-US" altLang="zh-CN" dirty="0"/>
          </a:p>
          <a:p>
            <a:r>
              <a:rPr lang="zh-CN" altLang="en-US" dirty="0"/>
              <a:t>每单位体积运动着的流体微团，体积相对变化的</a:t>
            </a:r>
            <a:r>
              <a:rPr lang="zh-CN" altLang="en-US" dirty="0">
                <a:solidFill>
                  <a:srgbClr val="FF0000"/>
                </a:solidFill>
              </a:rPr>
              <a:t>时间变化率</a:t>
            </a:r>
          </a:p>
        </p:txBody>
      </p:sp>
    </p:spTree>
    <p:extLst>
      <p:ext uri="{BB962C8B-B14F-4D97-AF65-F5344CB8AC3E}">
        <p14:creationId xmlns:p14="http://schemas.microsoft.com/office/powerpoint/2010/main" val="838605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en-US" altLang="zh-CN" dirty="0"/>
              <a:t>Navier-Stokes </a:t>
            </a:r>
            <a:r>
              <a:rPr lang="zh-CN" altLang="en-US" dirty="0"/>
              <a:t>方程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normAutofit/>
              </a:bodyPr>
              <a:lstStyle/>
              <a:p>
                <a:r>
                  <a:rPr lang="zh-CN" altLang="en-US" dirty="0"/>
                  <a:t>动量方程</a:t>
                </a:r>
                <a:endParaRPr lang="en-US" altLang="zh-CN" dirty="0"/>
              </a:p>
              <a:p>
                <a:pPr lvl="1"/>
                <a14:m>
                  <m:oMath xmlns:m="http://schemas.openxmlformats.org/officeDocument/2006/math">
                    <m:f>
                      <m:fPr>
                        <m:ctrlPr>
                          <a:rPr lang="en-US" altLang="zh-CN"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m:rPr>
                        <m:sty m:val="p"/>
                      </m:rPr>
                      <a:rPr lang="en-US" altLang="zh-CN" i="1">
                        <a:solidFill>
                          <a:schemeClr val="tx1"/>
                        </a:solidFill>
                        <a:latin typeface="Cambria Math" panose="02040503050406030204" pitchFamily="18" charset="0"/>
                        <a:ea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m:t>
                    </m:r>
                    <m:f>
                      <m:fPr>
                        <m:ctrlPr>
                          <a:rPr lang="en-US" altLang="zh-CN" i="1">
                            <a:solidFill>
                              <a:schemeClr val="tx1"/>
                            </a:solidFill>
                            <a:latin typeface="Cambria Math" panose="02040503050406030204" pitchFamily="18" charset="0"/>
                            <a:ea typeface="Cambria Math" panose="02040503050406030204" pitchFamily="18" charset="0"/>
                          </a:rPr>
                        </m:ctrlPr>
                      </m:fPr>
                      <m:num>
                        <m:r>
                          <a:rPr lang="en-US" altLang="zh-CN" i="1">
                            <a:solidFill>
                              <a:schemeClr val="tx1"/>
                            </a:solidFill>
                            <a:latin typeface="Cambria Math" panose="02040503050406030204" pitchFamily="18" charset="0"/>
                            <a:ea typeface="Cambria Math" panose="02040503050406030204" pitchFamily="18" charset="0"/>
                          </a:rPr>
                          <m:t>1</m:t>
                        </m:r>
                      </m:num>
                      <m:den>
                        <m:r>
                          <a:rPr lang="zh-CN" altLang="en-US" i="1">
                            <a:solidFill>
                              <a:schemeClr val="tx1"/>
                            </a:solidFill>
                            <a:latin typeface="Cambria Math" panose="02040503050406030204" pitchFamily="18" charset="0"/>
                            <a:ea typeface="Cambria Math" panose="02040503050406030204" pitchFamily="18" charset="0"/>
                          </a:rPr>
                          <m:t>𝜌</m:t>
                        </m:r>
                      </m:den>
                    </m:f>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en-US" altLang="zh-CN" i="1">
                        <a:solidFill>
                          <a:schemeClr val="tx1"/>
                        </a:solidFill>
                        <a:latin typeface="Cambria Math" panose="02040503050406030204" pitchFamily="18" charset="0"/>
                        <a:ea typeface="Cambria Math" panose="02040503050406030204" pitchFamily="18" charset="0"/>
                      </a:rPr>
                      <m:t>𝑣</m:t>
                    </m:r>
                    <m:r>
                      <a:rPr lang="zh-CN" altLang="en-US" i="1">
                        <a:solidFill>
                          <a:schemeClr val="tx1"/>
                        </a:solidFill>
                        <a:latin typeface="Cambria Math" panose="02040503050406030204" pitchFamily="18" charset="0"/>
                        <a:ea typeface="Cambria Math" panose="02040503050406030204" pitchFamily="18" charset="0"/>
                      </a:rPr>
                      <m:t>∆</m:t>
                    </m:r>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a14:m>
                <a:endParaRPr lang="en-US" altLang="zh-CN" dirty="0"/>
              </a:p>
              <a:p>
                <a:endParaRPr lang="en-US" altLang="zh-CN" b="0" dirty="0"/>
              </a:p>
              <a:p>
                <a:endParaRPr lang="en-US" altLang="zh-CN" dirty="0"/>
              </a:p>
              <a:p>
                <a:r>
                  <a:rPr lang="zh-CN" altLang="en-US" b="0" dirty="0"/>
                  <a:t>质量</a:t>
                </a:r>
                <a:r>
                  <a:rPr lang="zh-CN" altLang="en-US" dirty="0"/>
                  <a:t>守恒方程</a:t>
                </a:r>
                <a:endParaRPr lang="en-US" altLang="zh-CN" i="1" dirty="0">
                  <a:latin typeface="Cambria Math" panose="02040503050406030204" pitchFamily="18" charset="0"/>
                </a:endParaRPr>
              </a:p>
              <a:p>
                <a:pPr lvl="1"/>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=0</m:t>
                    </m:r>
                  </m:oMath>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D5B88EF4-2F27-4F3C-8D24-C8F0D3B41492}"/>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A15BECD1-B1BA-4D40-81BE-855430B1ACA5}"/>
                  </a:ext>
                </a:extLst>
              </p:cNvPr>
              <p:cNvSpPr/>
              <p:nvPr/>
            </p:nvSpPr>
            <p:spPr>
              <a:xfrm>
                <a:off x="6468094" y="2203448"/>
                <a:ext cx="6096000" cy="2031325"/>
              </a:xfrm>
              <a:prstGeom prst="rect">
                <a:avLst/>
              </a:prstGeom>
            </p:spPr>
            <p:txBody>
              <a:bodyPr>
                <a:spAutoFit/>
              </a:bodyPr>
              <a:lstStyle/>
              <a:p>
                <a:pPr marL="742950" lvl="1" indent="-285750">
                  <a:buFont typeface="Arial" panose="020B0604020202020204" pitchFamily="34" charset="0"/>
                  <a:buChar char="•"/>
                </a:pP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oMath>
                </a14:m>
                <a:r>
                  <a:rPr lang="zh-CN" altLang="en-US" dirty="0"/>
                  <a:t>（速度）</a:t>
                </a:r>
                <a:endParaRPr lang="en-US" altLang="zh-CN" dirty="0"/>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ea typeface="Cambria Math" panose="02040503050406030204" pitchFamily="18" charset="0"/>
                      </a:rPr>
                      <m:t>𝑝</m:t>
                    </m:r>
                  </m:oMath>
                </a14:m>
                <a:r>
                  <a:rPr lang="zh-CN" altLang="en-US" dirty="0"/>
                  <a:t>（压力）</a:t>
                </a:r>
                <a:endParaRPr lang="en-US" altLang="zh-CN" dirty="0"/>
              </a:p>
              <a:p>
                <a:pPr marL="742950" lvl="1" indent="-285750">
                  <a:buFont typeface="Arial" panose="020B0604020202020204" pitchFamily="34" charset="0"/>
                  <a:buChar char="•"/>
                </a:pPr>
                <a14:m>
                  <m:oMath xmlns:m="http://schemas.openxmlformats.org/officeDocument/2006/math">
                    <m:r>
                      <a:rPr lang="zh-CN" altLang="en-US" i="1">
                        <a:latin typeface="Cambria Math" panose="02040503050406030204" pitchFamily="18" charset="0"/>
                      </a:rPr>
                      <m:t>𝜌</m:t>
                    </m:r>
                  </m:oMath>
                </a14:m>
                <a:r>
                  <a:rPr lang="zh-CN" altLang="en-US" dirty="0"/>
                  <a:t>（密度）</a:t>
                </a:r>
                <a:endParaRPr lang="en-US" altLang="zh-CN" dirty="0"/>
              </a:p>
              <a:p>
                <a:pPr marL="742950" lvl="1" indent="-285750">
                  <a:buFont typeface="Arial" panose="020B0604020202020204" pitchFamily="34" charset="0"/>
                  <a:buChar char="•"/>
                </a:pP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r>
                  <a:rPr lang="zh-CN" altLang="en-US" dirty="0"/>
                  <a:t>（重力）</a:t>
                </a:r>
                <a:endParaRPr lang="en-US" altLang="zh-CN" dirty="0"/>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ea typeface="Cambria Math" panose="02040503050406030204" pitchFamily="18" charset="0"/>
                      </a:rPr>
                      <m:t>𝑣</m:t>
                    </m:r>
                  </m:oMath>
                </a14:m>
                <a:r>
                  <a:rPr lang="zh-CN" altLang="en-US" dirty="0"/>
                  <a:t>（动力粘性系数）</a:t>
                </a:r>
                <a:endParaRPr lang="en-US" altLang="zh-CN" dirty="0"/>
              </a:p>
              <a:p>
                <a:pPr marL="742950" lvl="1" indent="-285750">
                  <a:buFont typeface="Arial" panose="020B0604020202020204" pitchFamily="34" charset="0"/>
                  <a:buChar char="•"/>
                </a:pP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oMath>
                </a14:m>
                <a:r>
                  <a:rPr lang="zh-CN" altLang="en-US" dirty="0"/>
                  <a:t>（梯度算子）</a:t>
                </a:r>
                <a:endParaRPr lang="en-US" altLang="zh-CN" dirty="0"/>
              </a:p>
              <a:p>
                <a:pPr marL="742950" lvl="1" indent="-285750">
                  <a:buFont typeface="Arial" panose="020B0604020202020204" pitchFamily="34" charset="0"/>
                  <a:buChar char="•"/>
                </a:pPr>
                <a14:m>
                  <m:oMath xmlns:m="http://schemas.openxmlformats.org/officeDocument/2006/math">
                    <m:r>
                      <a:rPr lang="zh-CN" altLang="en-US" i="1">
                        <a:latin typeface="Cambria Math" panose="02040503050406030204" pitchFamily="18" charset="0"/>
                        <a:ea typeface="Cambria Math" panose="02040503050406030204" pitchFamily="18" charset="0"/>
                      </a:rPr>
                      <m:t>∆</m:t>
                    </m:r>
                  </m:oMath>
                </a14:m>
                <a:r>
                  <a:rPr lang="zh-CN" altLang="en-US" dirty="0"/>
                  <a:t>（拉普拉斯算子）</a:t>
                </a:r>
                <a:endParaRPr lang="en-US" altLang="zh-CN" dirty="0"/>
              </a:p>
            </p:txBody>
          </p:sp>
        </mc:Choice>
        <mc:Fallback>
          <p:sp>
            <p:nvSpPr>
              <p:cNvPr id="4" name="矩形 3">
                <a:extLst>
                  <a:ext uri="{FF2B5EF4-FFF2-40B4-BE49-F238E27FC236}">
                    <a16:creationId xmlns:a16="http://schemas.microsoft.com/office/drawing/2014/main" id="{A15BECD1-B1BA-4D40-81BE-855430B1ACA5}"/>
                  </a:ext>
                </a:extLst>
              </p:cNvPr>
              <p:cNvSpPr>
                <a:spLocks noRot="1" noChangeAspect="1" noMove="1" noResize="1" noEditPoints="1" noAdjustHandles="1" noChangeArrowheads="1" noChangeShapeType="1" noTextEdit="1"/>
              </p:cNvSpPr>
              <p:nvPr/>
            </p:nvSpPr>
            <p:spPr>
              <a:xfrm>
                <a:off x="6468094" y="2203448"/>
                <a:ext cx="6096000" cy="2031325"/>
              </a:xfrm>
              <a:prstGeom prst="rect">
                <a:avLst/>
              </a:prstGeom>
              <a:blipFill>
                <a:blip r:embed="rId3"/>
                <a:stretch>
                  <a:fillRect t="-1497" b="-3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713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动量方程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normAutofit fontScale="92500" lnSpcReduction="20000"/>
              </a:bodyPr>
              <a:lstStyle/>
              <a:p>
                <a:r>
                  <a:rPr lang="zh-CN" altLang="en-US" dirty="0"/>
                  <a:t>牛顿第二定律：</a:t>
                </a:r>
                <a14:m>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b="0" i="1" smtClean="0">
                        <a:latin typeface="Cambria Math" panose="02040503050406030204" pitchFamily="18" charset="0"/>
                      </a:rPr>
                      <m:t>𝑚</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𝑚</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𝐷</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num>
                      <m:den>
                        <m:r>
                          <a:rPr lang="en-US" altLang="zh-CN" b="0" i="1" smtClean="0">
                            <a:latin typeface="Cambria Math" panose="02040503050406030204" pitchFamily="18" charset="0"/>
                          </a:rPr>
                          <m:t>𝐷𝑡</m:t>
                        </m:r>
                      </m:den>
                    </m:f>
                  </m:oMath>
                </a14:m>
                <a:endParaRPr lang="en-US" altLang="zh-CN" dirty="0"/>
              </a:p>
              <a:p>
                <a:r>
                  <a:rPr lang="zh-CN" altLang="en-US" dirty="0"/>
                  <a:t>受力分析</a:t>
                </a:r>
                <a:endParaRPr lang="en-US" altLang="zh-CN" dirty="0"/>
              </a:p>
              <a:p>
                <a:pPr lvl="1"/>
                <a:r>
                  <a:rPr lang="zh-CN" altLang="en-US" dirty="0"/>
                  <a:t>重力：</a:t>
                </a:r>
                <a:r>
                  <a:rPr lang="en-US" altLang="zh-CN" dirty="0"/>
                  <a:t> </a:t>
                </a:r>
                <a14:m>
                  <m:oMath xmlns:m="http://schemas.openxmlformats.org/officeDocument/2006/math">
                    <m:r>
                      <a:rPr lang="en-US" altLang="zh-CN" i="1">
                        <a:latin typeface="Cambria Math" panose="02040503050406030204" pitchFamily="18" charset="0"/>
                      </a:rPr>
                      <m:t>𝑚</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𝑔</m:t>
                        </m:r>
                      </m:e>
                    </m:acc>
                  </m:oMath>
                </a14:m>
                <a:endParaRPr lang="en-US" altLang="zh-CN" dirty="0"/>
              </a:p>
              <a:p>
                <a:pPr lvl="1"/>
                <a:r>
                  <a:rPr lang="zh-CN" altLang="en-US" dirty="0"/>
                  <a:t>压力：</a:t>
                </a:r>
                <a:r>
                  <a:rPr lang="en-US" altLang="zh-CN" dirty="0"/>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oMath>
                </a14:m>
                <a:endParaRPr lang="en-US" altLang="zh-CN" dirty="0"/>
              </a:p>
              <a:p>
                <a:pPr lvl="1"/>
                <a:r>
                  <a:rPr lang="zh-CN" altLang="en-US" dirty="0"/>
                  <a:t>黏力： </a:t>
                </a: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V</m:t>
                    </m:r>
                    <m:r>
                      <a:rPr lang="zh-CN" altLang="en-US" i="1" smtClean="0">
                        <a:latin typeface="Cambria Math" panose="02040503050406030204" pitchFamily="18" charset="0"/>
                        <a:ea typeface="Cambria Math" panose="02040503050406030204" pitchFamily="18" charset="0"/>
                      </a:rPr>
                      <m:t>𝜇</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V</m:t>
                    </m:r>
                    <m:r>
                      <a:rPr lang="zh-CN" altLang="en-US" i="1">
                        <a:latin typeface="Cambria Math" panose="02040503050406030204" pitchFamily="18" charset="0"/>
                        <a:ea typeface="Cambria Math" panose="02040503050406030204" pitchFamily="18" charset="0"/>
                      </a:rPr>
                      <m:t>𝜇</m:t>
                    </m:r>
                    <m:sSup>
                      <m:sSupPr>
                        <m:ctrlPr>
                          <a:rPr lang="en-US" altLang="zh-CN" i="1" smtClean="0">
                            <a:latin typeface="Cambria Math" panose="02040503050406030204" pitchFamily="18" charset="0"/>
                            <a:ea typeface="Cambria Math" panose="02040503050406030204" pitchFamily="18" charset="0"/>
                          </a:rPr>
                        </m:ctrlPr>
                      </m:sSupPr>
                      <m:e>
                        <m:r>
                          <m:rPr>
                            <m:sty m:val="p"/>
                          </m:rPr>
                          <a:rPr lang="en-US" altLang="zh-CN"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2</m:t>
                        </m:r>
                      </m:sup>
                    </m:sSup>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endParaRPr lang="en-US" altLang="zh-CN" dirty="0"/>
              </a:p>
              <a:p>
                <a14:m>
                  <m:oMath xmlns:m="http://schemas.openxmlformats.org/officeDocument/2006/math">
                    <m:r>
                      <a:rPr lang="en-US" altLang="zh-CN" i="1">
                        <a:latin typeface="Cambria Math" panose="02040503050406030204" pitchFamily="18" charset="0"/>
                      </a:rPr>
                      <m:t>𝑚</m:t>
                    </m:r>
                    <m:f>
                      <m:fPr>
                        <m:ctrlPr>
                          <a:rPr lang="en-US" altLang="zh-CN" i="1">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m:t>
                    </m:r>
                    <m:r>
                      <a:rPr lang="en-US" altLang="zh-CN" i="1" smtClean="0">
                        <a:latin typeface="Cambria Math" panose="02040503050406030204" pitchFamily="18" charset="0"/>
                      </a:rPr>
                      <m:t>𝑚</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V</m:t>
                    </m:r>
                    <m:r>
                      <a:rPr lang="zh-CN" altLang="en-US" i="1">
                        <a:latin typeface="Cambria Math" panose="02040503050406030204" pitchFamily="18" charset="0"/>
                        <a:ea typeface="Cambria Math" panose="02040503050406030204" pitchFamily="18" charset="0"/>
                      </a:rPr>
                      <m:t>𝜇</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oMath>
                </a14:m>
                <a:endParaRPr lang="en-US" altLang="zh-CN" dirty="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zh-CN" altLang="en-US" i="1" smtClean="0">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 +</m:t>
                    </m:r>
                    <m:f>
                      <m:fPr>
                        <m:ctrlPr>
                          <a:rPr lang="en-US" altLang="zh-CN" i="1" smtClean="0">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𝜇</m:t>
                        </m:r>
                      </m:num>
                      <m:den>
                        <m:r>
                          <a:rPr lang="zh-CN" altLang="en-US" i="1" smtClean="0">
                            <a:latin typeface="Cambria Math" panose="02040503050406030204" pitchFamily="18" charset="0"/>
                            <a:ea typeface="Cambria Math" panose="02040503050406030204" pitchFamily="18" charset="0"/>
                          </a:rPr>
                          <m:t>𝜌</m:t>
                        </m:r>
                      </m:den>
                    </m:f>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oMath>
                </a14:m>
                <a:endParaRPr lang="en-US" altLang="zh-CN" dirty="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r>
                  <a:rPr lang="zh-CN" altLang="en-US" dirty="0">
                    <a:solidFill>
                      <a:schemeClr val="accent1">
                        <a:lumMod val="75000"/>
                      </a:schemeClr>
                    </a:solidFill>
                  </a:rPr>
                  <a:t>（动力粘性系数）</a:t>
                </a:r>
                <a:endParaRPr lang="en-US" altLang="zh-CN" dirty="0">
                  <a:solidFill>
                    <a:schemeClr val="accent1">
                      <a:lumMod val="75000"/>
                    </a:schemeClr>
                  </a:solidFill>
                </a:endParaRPr>
              </a:p>
            </p:txBody>
          </p:sp>
        </mc:Choice>
        <mc:Fallback>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928" t="-560"/>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BF0A58E8-C068-4DDA-8C93-820C32CAF881}"/>
              </a:ext>
            </a:extLst>
          </p:cNvPr>
          <p:cNvGrpSpPr/>
          <p:nvPr/>
        </p:nvGrpSpPr>
        <p:grpSpPr>
          <a:xfrm>
            <a:off x="6172201" y="2549923"/>
            <a:ext cx="3031044" cy="1758154"/>
            <a:chOff x="6172201" y="2549923"/>
            <a:chExt cx="3031044" cy="1758154"/>
          </a:xfrm>
        </p:grpSpPr>
        <p:grpSp>
          <p:nvGrpSpPr>
            <p:cNvPr id="39" name="组合 38">
              <a:extLst>
                <a:ext uri="{FF2B5EF4-FFF2-40B4-BE49-F238E27FC236}">
                  <a16:creationId xmlns:a16="http://schemas.microsoft.com/office/drawing/2014/main" id="{D12055AE-2015-4CCF-A3DE-5C7C977985F6}"/>
                </a:ext>
              </a:extLst>
            </p:cNvPr>
            <p:cNvGrpSpPr/>
            <p:nvPr/>
          </p:nvGrpSpPr>
          <p:grpSpPr>
            <a:xfrm>
              <a:off x="6172201" y="2549923"/>
              <a:ext cx="2081212" cy="1758154"/>
              <a:chOff x="6162676" y="2886075"/>
              <a:chExt cx="2081212" cy="1758154"/>
            </a:xfrm>
          </p:grpSpPr>
          <p:sp>
            <p:nvSpPr>
              <p:cNvPr id="5" name="椭圆 4">
                <a:extLst>
                  <a:ext uri="{FF2B5EF4-FFF2-40B4-BE49-F238E27FC236}">
                    <a16:creationId xmlns:a16="http://schemas.microsoft.com/office/drawing/2014/main" id="{A0F6692B-BD77-4768-8444-7F96E7B32D72}"/>
                  </a:ext>
                </a:extLst>
              </p:cNvPr>
              <p:cNvSpPr/>
              <p:nvPr/>
            </p:nvSpPr>
            <p:spPr>
              <a:xfrm>
                <a:off x="7000874" y="3562348"/>
                <a:ext cx="401243" cy="401243"/>
              </a:xfrm>
              <a:prstGeom prst="ellipse">
                <a:avLst/>
              </a:prstGeom>
              <a:solidFill>
                <a:schemeClr val="accent1">
                  <a:lumMod val="40000"/>
                  <a:lumOff val="60000"/>
                </a:schemeClr>
              </a:solidFill>
              <a:ln w="9525"/>
              <a:effectLst>
                <a:outerShdw blurRad="50800" dist="50800" dir="2400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8DDF2982-2BFD-4C16-81AF-442D6869F9F3}"/>
                  </a:ext>
                </a:extLst>
              </p:cNvPr>
              <p:cNvSpPr/>
              <p:nvPr/>
            </p:nvSpPr>
            <p:spPr>
              <a:xfrm>
                <a:off x="6723459" y="3287711"/>
                <a:ext cx="954882" cy="954882"/>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1FBDFA27-E4D5-4AAB-B269-5779F6E54419}"/>
                  </a:ext>
                </a:extLst>
              </p:cNvPr>
              <p:cNvCxnSpPr>
                <a:cxnSpLocks/>
              </p:cNvCxnSpPr>
              <p:nvPr/>
            </p:nvCxnSpPr>
            <p:spPr>
              <a:xfrm flipH="1">
                <a:off x="7343777" y="3117452"/>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271AB16-43A4-437E-9649-417728FB2FD8}"/>
                  </a:ext>
                </a:extLst>
              </p:cNvPr>
              <p:cNvCxnSpPr>
                <a:cxnSpLocks/>
                <a:endCxn id="6" idx="0"/>
              </p:cNvCxnSpPr>
              <p:nvPr/>
            </p:nvCxnSpPr>
            <p:spPr>
              <a:xfrm>
                <a:off x="7200900" y="2886075"/>
                <a:ext cx="0" cy="40163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515D74BE-536F-41AA-8119-7F0545BFDFE6}"/>
                  </a:ext>
                </a:extLst>
              </p:cNvPr>
              <p:cNvCxnSpPr>
                <a:cxnSpLocks/>
              </p:cNvCxnSpPr>
              <p:nvPr/>
            </p:nvCxnSpPr>
            <p:spPr>
              <a:xfrm>
                <a:off x="6384131" y="2955231"/>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FE0013D-12D8-4DB9-BEDB-04159481EA1E}"/>
                  </a:ext>
                </a:extLst>
              </p:cNvPr>
              <p:cNvCxnSpPr>
                <a:cxnSpLocks/>
              </p:cNvCxnSpPr>
              <p:nvPr/>
            </p:nvCxnSpPr>
            <p:spPr>
              <a:xfrm>
                <a:off x="6419256" y="3152774"/>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46BCD8C-CA80-48F3-800D-9CE2C6DD7943}"/>
                  </a:ext>
                </a:extLst>
              </p:cNvPr>
              <p:cNvCxnSpPr>
                <a:cxnSpLocks/>
              </p:cNvCxnSpPr>
              <p:nvPr/>
            </p:nvCxnSpPr>
            <p:spPr>
              <a:xfrm>
                <a:off x="6162676" y="3736975"/>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FC42CE4-5A5F-466C-A852-83EC6CB08F97}"/>
                  </a:ext>
                </a:extLst>
              </p:cNvPr>
              <p:cNvCxnSpPr>
                <a:cxnSpLocks/>
              </p:cNvCxnSpPr>
              <p:nvPr/>
            </p:nvCxnSpPr>
            <p:spPr>
              <a:xfrm rot="10800000">
                <a:off x="7800977" y="3744912"/>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D246F1C-A487-43E9-8417-F6573F8667A1}"/>
                  </a:ext>
                </a:extLst>
              </p:cNvPr>
              <p:cNvCxnSpPr>
                <a:cxnSpLocks/>
              </p:cNvCxnSpPr>
              <p:nvPr/>
            </p:nvCxnSpPr>
            <p:spPr>
              <a:xfrm rot="10800000" flipH="1">
                <a:off x="6553796" y="4193577"/>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B0599D0-0EF6-439B-986F-ED4A7B29E8D9}"/>
                  </a:ext>
                </a:extLst>
              </p:cNvPr>
              <p:cNvCxnSpPr>
                <a:cxnSpLocks/>
              </p:cNvCxnSpPr>
              <p:nvPr/>
            </p:nvCxnSpPr>
            <p:spPr>
              <a:xfrm flipH="1">
                <a:off x="7430694" y="3223816"/>
                <a:ext cx="450203" cy="40143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3B13820-A8FD-4F51-A91F-A08845BE5215}"/>
                  </a:ext>
                </a:extLst>
              </p:cNvPr>
              <p:cNvCxnSpPr>
                <a:cxnSpLocks/>
              </p:cNvCxnSpPr>
              <p:nvPr/>
            </p:nvCxnSpPr>
            <p:spPr>
              <a:xfrm rot="10800000">
                <a:off x="7210425" y="4242593"/>
                <a:ext cx="0" cy="40163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91870F0-3800-4C74-A3BA-0E6C52449E1E}"/>
                  </a:ext>
                </a:extLst>
              </p:cNvPr>
              <p:cNvCxnSpPr>
                <a:cxnSpLocks/>
              </p:cNvCxnSpPr>
              <p:nvPr/>
            </p:nvCxnSpPr>
            <p:spPr>
              <a:xfrm rot="10800000">
                <a:off x="7560398" y="4165299"/>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1A03878E-E85F-44FC-87D7-7FC8E6DC2EEA}"/>
                  </a:ext>
                </a:extLst>
              </p:cNvPr>
              <p:cNvCxnSpPr>
                <a:cxnSpLocks/>
              </p:cNvCxnSpPr>
              <p:nvPr/>
            </p:nvCxnSpPr>
            <p:spPr>
              <a:xfrm rot="10800000">
                <a:off x="7628189" y="4072929"/>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箭头: 右 36">
                <a:extLst>
                  <a:ext uri="{FF2B5EF4-FFF2-40B4-BE49-F238E27FC236}">
                    <a16:creationId xmlns:a16="http://schemas.microsoft.com/office/drawing/2014/main" id="{3CE35CF6-8503-4535-9AA0-6AF7DFEEA047}"/>
                  </a:ext>
                </a:extLst>
              </p:cNvPr>
              <p:cNvSpPr/>
              <p:nvPr/>
            </p:nvSpPr>
            <p:spPr>
              <a:xfrm rot="8344526">
                <a:off x="6729158" y="3870394"/>
                <a:ext cx="540000" cy="180000"/>
              </a:xfrm>
              <a:prstGeom prst="rightArrow">
                <a:avLst/>
              </a:prstGeom>
              <a:ln/>
              <a:effectLst>
                <a:outerShdw blurRad="50800" dist="50800" dir="5400000" algn="ctr" rotWithShape="0">
                  <a:schemeClr val="bg2">
                    <a:lumMod val="75000"/>
                  </a:scheme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42" name="矩形 41">
                  <a:extLst>
                    <a:ext uri="{FF2B5EF4-FFF2-40B4-BE49-F238E27FC236}">
                      <a16:creationId xmlns:a16="http://schemas.microsoft.com/office/drawing/2014/main" id="{4771BB32-E335-402D-8782-EAE8D385979C}"/>
                    </a:ext>
                  </a:extLst>
                </p:cNvPr>
                <p:cNvSpPr/>
                <p:nvPr/>
              </p:nvSpPr>
              <p:spPr>
                <a:xfrm>
                  <a:off x="8130515" y="2596634"/>
                  <a:ext cx="1072730" cy="523220"/>
                </a:xfrm>
                <a:prstGeom prst="rect">
                  <a:avLst/>
                </a:prstGeom>
              </p:spPr>
              <p:txBody>
                <a:bodyPr wrap="none">
                  <a:spAutoFit/>
                </a:bodyPr>
                <a:lstStyle/>
                <a:p>
                  <a14:m>
                    <m:oMath xmlns:m="http://schemas.openxmlformats.org/officeDocument/2006/math">
                      <m:r>
                        <a:rPr lang="en-US" altLang="zh-CN" sz="2800" i="1" smtClean="0">
                          <a:solidFill>
                            <a:schemeClr val="accent2">
                              <a:lumMod val="75000"/>
                            </a:schemeClr>
                          </a:solidFill>
                          <a:latin typeface="Cambria Math" panose="02040503050406030204" pitchFamily="18" charset="0"/>
                        </a:rPr>
                        <m:t>𝐹</m:t>
                      </m:r>
                      <m:r>
                        <a:rPr lang="en-US" altLang="zh-CN" sz="2800" i="1" smtClean="0">
                          <a:solidFill>
                            <a:schemeClr val="accent2">
                              <a:lumMod val="75000"/>
                            </a:schemeClr>
                          </a:solidFill>
                          <a:latin typeface="Cambria Math" panose="02040503050406030204" pitchFamily="18" charset="0"/>
                        </a:rPr>
                        <m:t>=</m:t>
                      </m:r>
                    </m:oMath>
                  </a14:m>
                  <a:r>
                    <a:rPr lang="zh-CN" altLang="en-US" sz="2800" dirty="0">
                      <a:solidFill>
                        <a:schemeClr val="accent2">
                          <a:lumMod val="75000"/>
                        </a:schemeClr>
                      </a:solidFill>
                    </a:rPr>
                    <a:t> </a:t>
                  </a:r>
                  <a:r>
                    <a:rPr lang="en-US" altLang="zh-CN" sz="2800" dirty="0">
                      <a:solidFill>
                        <a:schemeClr val="accent2">
                          <a:lumMod val="75000"/>
                        </a:schemeClr>
                      </a:solidFill>
                    </a:rPr>
                    <a:t>0</a:t>
                  </a:r>
                  <a:endParaRPr lang="zh-CN" altLang="en-US" sz="2800" dirty="0">
                    <a:solidFill>
                      <a:schemeClr val="accent2">
                        <a:lumMod val="75000"/>
                      </a:schemeClr>
                    </a:solidFill>
                  </a:endParaRPr>
                </a:p>
              </p:txBody>
            </p:sp>
          </mc:Choice>
          <mc:Fallback>
            <p:sp>
              <p:nvSpPr>
                <p:cNvPr id="42" name="矩形 41">
                  <a:extLst>
                    <a:ext uri="{FF2B5EF4-FFF2-40B4-BE49-F238E27FC236}">
                      <a16:creationId xmlns:a16="http://schemas.microsoft.com/office/drawing/2014/main" id="{4771BB32-E335-402D-8782-EAE8D385979C}"/>
                    </a:ext>
                  </a:extLst>
                </p:cNvPr>
                <p:cNvSpPr>
                  <a:spLocks noRot="1" noChangeAspect="1" noMove="1" noResize="1" noEditPoints="1" noAdjustHandles="1" noChangeArrowheads="1" noChangeShapeType="1" noTextEdit="1"/>
                </p:cNvSpPr>
                <p:nvPr/>
              </p:nvSpPr>
              <p:spPr>
                <a:xfrm>
                  <a:off x="8130515" y="2596634"/>
                  <a:ext cx="1072730" cy="523220"/>
                </a:xfrm>
                <a:prstGeom prst="rect">
                  <a:avLst/>
                </a:prstGeom>
                <a:blipFill>
                  <a:blip r:embed="rId4"/>
                  <a:stretch>
                    <a:fillRect t="-12791" r="-10795" b="-31395"/>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F34B8D6C-0484-4DAC-91F0-932EFFDD0604}"/>
                  </a:ext>
                </a:extLst>
              </p:cNvPr>
              <p:cNvSpPr/>
              <p:nvPr/>
            </p:nvSpPr>
            <p:spPr>
              <a:xfrm>
                <a:off x="8248580" y="3578744"/>
                <a:ext cx="1110176"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400" i="1" smtClean="0">
                          <a:solidFill>
                            <a:srgbClr val="92D050"/>
                          </a:solidFill>
                          <a:latin typeface="Cambria Math" panose="02040503050406030204" pitchFamily="18" charset="0"/>
                          <a:ea typeface="Cambria Math" panose="02040503050406030204" pitchFamily="18" charset="0"/>
                        </a:rPr>
                        <m:t>−</m:t>
                      </m:r>
                      <m:r>
                        <m:rPr>
                          <m:sty m:val="p"/>
                        </m:rPr>
                        <a:rPr lang="en-US" altLang="zh-CN" sz="2400" i="1" smtClean="0">
                          <a:solidFill>
                            <a:srgbClr val="92D050"/>
                          </a:solidFill>
                          <a:latin typeface="Cambria Math" panose="02040503050406030204" pitchFamily="18" charset="0"/>
                          <a:ea typeface="Cambria Math" panose="02040503050406030204" pitchFamily="18" charset="0"/>
                        </a:rPr>
                        <m:t>∇</m:t>
                      </m:r>
                      <m:r>
                        <a:rPr lang="en-US" altLang="zh-CN" sz="2400" i="1" smtClean="0">
                          <a:solidFill>
                            <a:srgbClr val="92D050"/>
                          </a:solidFill>
                          <a:latin typeface="Cambria Math" panose="02040503050406030204" pitchFamily="18" charset="0"/>
                          <a:ea typeface="Cambria Math" panose="02040503050406030204" pitchFamily="18" charset="0"/>
                        </a:rPr>
                        <m:t>𝑝</m:t>
                      </m:r>
                      <m:r>
                        <a:rPr lang="en-US" altLang="zh-CN" sz="2400" i="1" smtClean="0">
                          <a:solidFill>
                            <a:srgbClr val="92D050"/>
                          </a:solidFill>
                          <a:latin typeface="Cambria Math" panose="02040503050406030204" pitchFamily="18" charset="0"/>
                          <a:ea typeface="Cambria Math" panose="02040503050406030204" pitchFamily="18" charset="0"/>
                        </a:rPr>
                        <m:t> </m:t>
                      </m:r>
                      <m:r>
                        <m:rPr>
                          <m:sty m:val="p"/>
                        </m:rPr>
                        <a:rPr lang="en-US" altLang="zh-CN" sz="2400" i="1">
                          <a:solidFill>
                            <a:srgbClr val="92D050"/>
                          </a:solidFill>
                          <a:latin typeface="Cambria Math" panose="02040503050406030204" pitchFamily="18" charset="0"/>
                          <a:ea typeface="Cambria Math" panose="02040503050406030204" pitchFamily="18" charset="0"/>
                        </a:rPr>
                        <m:t>V</m:t>
                      </m:r>
                    </m:oMath>
                  </m:oMathPara>
                </a14:m>
                <a:endParaRPr lang="zh-CN" altLang="en-US" sz="2400" dirty="0">
                  <a:solidFill>
                    <a:srgbClr val="92D050"/>
                  </a:solidFill>
                </a:endParaRPr>
              </a:p>
            </p:txBody>
          </p:sp>
        </mc:Choice>
        <mc:Fallback>
          <p:sp>
            <p:nvSpPr>
              <p:cNvPr id="7" name="矩形 6">
                <a:extLst>
                  <a:ext uri="{FF2B5EF4-FFF2-40B4-BE49-F238E27FC236}">
                    <a16:creationId xmlns:a16="http://schemas.microsoft.com/office/drawing/2014/main" id="{F34B8D6C-0484-4DAC-91F0-932EFFDD0604}"/>
                  </a:ext>
                </a:extLst>
              </p:cNvPr>
              <p:cNvSpPr>
                <a:spLocks noRot="1" noChangeAspect="1" noMove="1" noResize="1" noEditPoints="1" noAdjustHandles="1" noChangeArrowheads="1" noChangeShapeType="1" noTextEdit="1"/>
              </p:cNvSpPr>
              <p:nvPr/>
            </p:nvSpPr>
            <p:spPr>
              <a:xfrm>
                <a:off x="8248580" y="3578744"/>
                <a:ext cx="1110176" cy="461665"/>
              </a:xfrm>
              <a:prstGeom prst="rect">
                <a:avLst/>
              </a:prstGeom>
              <a:blipFill>
                <a:blip r:embed="rId5"/>
                <a:stretch>
                  <a:fillRect b="-10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1023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动量方程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normAutofit/>
              </a:bodyPr>
              <a:lstStyle/>
              <a:p>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𝑣</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endParaRPr lang="en-US" altLang="zh-CN" dirty="0"/>
              </a:p>
              <a:p>
                <a14:m>
                  <m:oMath xmlns:m="http://schemas.openxmlformats.org/officeDocument/2006/math">
                    <m:f>
                      <m:fPr>
                        <m:ctrlPr>
                          <a:rPr lang="en-US" altLang="zh-CN" i="1">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𝑣</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366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质量守恒方程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normAutofit/>
              </a:bodyPr>
              <a:lstStyle/>
              <a:p>
                <a:r>
                  <a:rPr lang="zh-CN" altLang="en-US" dirty="0"/>
                  <a:t>不可压缩性：体积和密度均为常数</a:t>
                </a:r>
                <a:endParaRPr lang="en-US" altLang="zh-CN" dirty="0"/>
              </a:p>
              <a:p>
                <a:r>
                  <a:rPr lang="zh-CN" altLang="en-US" dirty="0"/>
                  <a:t>体积</a:t>
                </a:r>
                <a14:m>
                  <m:oMath xmlns:m="http://schemas.openxmlformats.org/officeDocument/2006/math">
                    <m:r>
                      <a:rPr lang="en-US" altLang="zh-CN" b="0" i="1" smtClean="0">
                        <a:latin typeface="Cambria Math" panose="02040503050406030204" pitchFamily="18" charset="0"/>
                      </a:rPr>
                      <m:t>𝑉</m:t>
                    </m:r>
                  </m:oMath>
                </a14:m>
                <a:r>
                  <a:rPr lang="zh-CN" altLang="en-US" dirty="0"/>
                  <a:t>，边界曲面为</a:t>
                </a:r>
                <a14:m>
                  <m:oMath xmlns:m="http://schemas.openxmlformats.org/officeDocument/2006/math">
                    <m:r>
                      <a:rPr lang="en-US" altLang="zh-CN" b="0" i="1" smtClean="0">
                        <a:latin typeface="Cambria Math" panose="02040503050406030204" pitchFamily="18" charset="0"/>
                      </a:rPr>
                      <m:t>𝑆</m:t>
                    </m:r>
                  </m:oMath>
                </a14:m>
                <a:r>
                  <a:rPr lang="zh-CN" altLang="en-US" dirty="0"/>
                  <a:t>，其体积变化率为</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𝑆</m:t>
                        </m:r>
                      </m:sub>
                    </m:sSub>
                    <m:acc>
                      <m:accPr>
                        <m:chr m:val="⃗"/>
                        <m:ctrlPr>
                          <a:rPr lang="en-US" altLang="zh-CN" i="1">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𝑛</m:t>
                        </m:r>
                      </m:e>
                    </m:acc>
                    <m:r>
                      <a:rPr lang="en-US" altLang="zh-CN" i="1">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d</m:t>
                    </m:r>
                    <m:r>
                      <a:rPr lang="en-US" altLang="zh-CN" b="0" i="1" smtClean="0">
                        <a:latin typeface="Cambria Math" panose="02040503050406030204" pitchFamily="18" charset="0"/>
                        <a:ea typeface="Cambria Math" panose="02040503050406030204" pitchFamily="18" charset="0"/>
                      </a:rPr>
                      <m:t>𝑆</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𝑉</m:t>
                        </m:r>
                      </m:sub>
                    </m:sSub>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oMath>
                </a14:m>
                <a:r>
                  <a:rPr lang="en-US" altLang="zh-CN" b="1" dirty="0"/>
                  <a:t>dV</a:t>
                </a:r>
                <a:endParaRPr lang="en-US" altLang="zh-CN" dirty="0"/>
              </a:p>
              <a:p>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V</m:t>
                    </m:r>
                    <m:r>
                      <a:rPr lang="el-GR"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zh-CN" altLang="en-US" dirty="0"/>
                  <a:t>，</a:t>
                </a:r>
                <a14:m>
                  <m:oMath xmlns:m="http://schemas.openxmlformats.org/officeDocument/2006/math">
                    <m:r>
                      <m:rPr>
                        <m:sty m:val="p"/>
                      </m:rPr>
                      <a:rPr lang="zh-CN" altLang="en-US" i="1">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m:t>
                    </m:r>
                    <m:acc>
                      <m:accPr>
                        <m:chr m:val="⃗"/>
                        <m:ctrlPr>
                          <a:rPr lang="zh-CN" altLang="en-US" i="1" smtClean="0">
                            <a:solidFill>
                              <a:srgbClr val="FF0000"/>
                            </a:solidFill>
                            <a:latin typeface="Cambria Math" panose="02040503050406030204" pitchFamily="18" charset="0"/>
                          </a:rPr>
                        </m:ctrlPr>
                      </m:accPr>
                      <m:e>
                        <m:r>
                          <a:rPr lang="en-US" altLang="zh-CN" b="0" i="1" smtClean="0">
                            <a:solidFill>
                              <a:srgbClr val="FF0000"/>
                            </a:solidFill>
                            <a:latin typeface="Cambria Math" panose="02040503050406030204" pitchFamily="18" charset="0"/>
                          </a:rPr>
                          <m:t>𝑢</m:t>
                        </m:r>
                      </m:e>
                    </m:acc>
                    <m:r>
                      <a:rPr lang="en-US" altLang="zh-CN" i="1">
                        <a:solidFill>
                          <a:srgbClr val="FF0000"/>
                        </a:solidFill>
                        <a:latin typeface="Cambria Math" panose="02040503050406030204" pitchFamily="18" charset="0"/>
                      </a:rPr>
                      <m:t>=0</m:t>
                    </m:r>
                  </m:oMath>
                </a14:m>
                <a:endParaRPr lang="en-US" altLang="zh-CN" dirty="0">
                  <a:solidFill>
                    <a:srgbClr val="FF0000"/>
                  </a:solidFill>
                </a:endParaRPr>
              </a:p>
              <a:p>
                <a:r>
                  <a:rPr lang="zh-CN" altLang="en-US" dirty="0"/>
                  <a:t>速度场无散度</a:t>
                </a:r>
                <a:endParaRPr lang="en-US" altLang="zh-CN" dirty="0"/>
              </a:p>
              <a:p>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grpSp>
        <p:nvGrpSpPr>
          <p:cNvPr id="52" name="组合 51">
            <a:extLst>
              <a:ext uri="{FF2B5EF4-FFF2-40B4-BE49-F238E27FC236}">
                <a16:creationId xmlns:a16="http://schemas.microsoft.com/office/drawing/2014/main" id="{0569F420-69F5-49AB-9D32-71CF58238334}"/>
              </a:ext>
            </a:extLst>
          </p:cNvPr>
          <p:cNvGrpSpPr/>
          <p:nvPr/>
        </p:nvGrpSpPr>
        <p:grpSpPr>
          <a:xfrm>
            <a:off x="7769223" y="2351505"/>
            <a:ext cx="1672546" cy="1234618"/>
            <a:chOff x="7498402" y="2372854"/>
            <a:chExt cx="1672546" cy="1234618"/>
          </a:xfrm>
        </p:grpSpPr>
        <p:grpSp>
          <p:nvGrpSpPr>
            <p:cNvPr id="37" name="组合 36">
              <a:extLst>
                <a:ext uri="{FF2B5EF4-FFF2-40B4-BE49-F238E27FC236}">
                  <a16:creationId xmlns:a16="http://schemas.microsoft.com/office/drawing/2014/main" id="{CB7FCD4B-E353-48D1-8DDF-9784DF519B91}"/>
                </a:ext>
              </a:extLst>
            </p:cNvPr>
            <p:cNvGrpSpPr/>
            <p:nvPr/>
          </p:nvGrpSpPr>
          <p:grpSpPr>
            <a:xfrm>
              <a:off x="7498402" y="2372854"/>
              <a:ext cx="1672546" cy="700645"/>
              <a:chOff x="8028559" y="2291937"/>
              <a:chExt cx="1672546" cy="700645"/>
            </a:xfrm>
          </p:grpSpPr>
          <p:sp>
            <p:nvSpPr>
              <p:cNvPr id="4" name="椭圆 3">
                <a:extLst>
                  <a:ext uri="{FF2B5EF4-FFF2-40B4-BE49-F238E27FC236}">
                    <a16:creationId xmlns:a16="http://schemas.microsoft.com/office/drawing/2014/main" id="{BA04C165-236A-43D3-9E53-2118F234592C}"/>
                  </a:ext>
                </a:extLst>
              </p:cNvPr>
              <p:cNvSpPr/>
              <p:nvPr/>
            </p:nvSpPr>
            <p:spPr>
              <a:xfrm>
                <a:off x="8562109" y="2291937"/>
                <a:ext cx="700645" cy="700645"/>
              </a:xfrm>
              <a:prstGeom prst="ellipse">
                <a:avLst/>
              </a:prstGeom>
              <a:gradFill>
                <a:gsLst>
                  <a:gs pos="0">
                    <a:schemeClr val="accent1">
                      <a:lumMod val="110000"/>
                      <a:satMod val="105000"/>
                      <a:tint val="67000"/>
                    </a:schemeClr>
                  </a:gs>
                  <a:gs pos="0">
                    <a:schemeClr val="accent1">
                      <a:lumMod val="20000"/>
                      <a:lumOff val="80000"/>
                    </a:schemeClr>
                  </a:gs>
                  <a:gs pos="100000">
                    <a:schemeClr val="accent1">
                      <a:lumMod val="105000"/>
                      <a:satMod val="109000"/>
                      <a:tint val="81000"/>
                    </a:schemeClr>
                  </a:gs>
                </a:gsLst>
              </a:gra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grpSp>
            <p:nvGrpSpPr>
              <p:cNvPr id="30" name="组合 29">
                <a:extLst>
                  <a:ext uri="{FF2B5EF4-FFF2-40B4-BE49-F238E27FC236}">
                    <a16:creationId xmlns:a16="http://schemas.microsoft.com/office/drawing/2014/main" id="{06034B6C-0C7C-457E-9321-4096D201B38F}"/>
                  </a:ext>
                </a:extLst>
              </p:cNvPr>
              <p:cNvGrpSpPr/>
              <p:nvPr/>
            </p:nvGrpSpPr>
            <p:grpSpPr>
              <a:xfrm>
                <a:off x="8028559" y="2444337"/>
                <a:ext cx="787700" cy="395844"/>
                <a:chOff x="8028559" y="2444337"/>
                <a:chExt cx="787700" cy="395844"/>
              </a:xfrm>
            </p:grpSpPr>
            <p:cxnSp>
              <p:nvCxnSpPr>
                <p:cNvPr id="6" name="直接箭头连接符 5">
                  <a:extLst>
                    <a:ext uri="{FF2B5EF4-FFF2-40B4-BE49-F238E27FC236}">
                      <a16:creationId xmlns:a16="http://schemas.microsoft.com/office/drawing/2014/main" id="{329335CF-DF60-42B0-8564-2F04188E5B57}"/>
                    </a:ext>
                  </a:extLst>
                </p:cNvPr>
                <p:cNvCxnSpPr/>
                <p:nvPr/>
              </p:nvCxnSpPr>
              <p:spPr>
                <a:xfrm>
                  <a:off x="8070603" y="2543298"/>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A2DBB506-881E-4E45-99C1-3B6D18A05406}"/>
                    </a:ext>
                  </a:extLst>
                </p:cNvPr>
                <p:cNvCxnSpPr/>
                <p:nvPr/>
              </p:nvCxnSpPr>
              <p:spPr>
                <a:xfrm>
                  <a:off x="8071113" y="2741220"/>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2A9DFEE-265B-48FE-9D4C-661D703FFAA8}"/>
                    </a:ext>
                  </a:extLst>
                </p:cNvPr>
                <p:cNvCxnSpPr/>
                <p:nvPr/>
              </p:nvCxnSpPr>
              <p:spPr>
                <a:xfrm>
                  <a:off x="8168259" y="2840181"/>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D113963-6A5F-405F-9938-B3AD575BB440}"/>
                    </a:ext>
                  </a:extLst>
                </p:cNvPr>
                <p:cNvCxnSpPr/>
                <p:nvPr/>
              </p:nvCxnSpPr>
              <p:spPr>
                <a:xfrm>
                  <a:off x="8168259" y="2444337"/>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15723485-B1AC-43CE-98B1-0CAE29E34DBC}"/>
                    </a:ext>
                  </a:extLst>
                </p:cNvPr>
                <p:cNvCxnSpPr/>
                <p:nvPr/>
              </p:nvCxnSpPr>
              <p:spPr>
                <a:xfrm>
                  <a:off x="8028559" y="2642259"/>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5F109970-35F1-46A9-A72D-2D1A969327DC}"/>
                  </a:ext>
                </a:extLst>
              </p:cNvPr>
              <p:cNvGrpSpPr/>
              <p:nvPr/>
            </p:nvGrpSpPr>
            <p:grpSpPr>
              <a:xfrm>
                <a:off x="8913405" y="2444337"/>
                <a:ext cx="787700" cy="395844"/>
                <a:chOff x="8028559" y="2444337"/>
                <a:chExt cx="787700" cy="395844"/>
              </a:xfrm>
            </p:grpSpPr>
            <p:cxnSp>
              <p:nvCxnSpPr>
                <p:cNvPr id="32" name="直接箭头连接符 31">
                  <a:extLst>
                    <a:ext uri="{FF2B5EF4-FFF2-40B4-BE49-F238E27FC236}">
                      <a16:creationId xmlns:a16="http://schemas.microsoft.com/office/drawing/2014/main" id="{B41460CA-7842-4FAC-A38D-A792C25454B2}"/>
                    </a:ext>
                  </a:extLst>
                </p:cNvPr>
                <p:cNvCxnSpPr/>
                <p:nvPr/>
              </p:nvCxnSpPr>
              <p:spPr>
                <a:xfrm>
                  <a:off x="8070603" y="2543298"/>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13A1485-FA8F-4621-8415-1580485F0020}"/>
                    </a:ext>
                  </a:extLst>
                </p:cNvPr>
                <p:cNvCxnSpPr/>
                <p:nvPr/>
              </p:nvCxnSpPr>
              <p:spPr>
                <a:xfrm>
                  <a:off x="8071113" y="2741220"/>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563829A-729C-4483-B219-FBBC9C8B70FD}"/>
                    </a:ext>
                  </a:extLst>
                </p:cNvPr>
                <p:cNvCxnSpPr/>
                <p:nvPr/>
              </p:nvCxnSpPr>
              <p:spPr>
                <a:xfrm>
                  <a:off x="8168259" y="2840181"/>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54CB5CF0-0EC0-423A-B096-DED8A941075F}"/>
                    </a:ext>
                  </a:extLst>
                </p:cNvPr>
                <p:cNvCxnSpPr/>
                <p:nvPr/>
              </p:nvCxnSpPr>
              <p:spPr>
                <a:xfrm>
                  <a:off x="8168259" y="2444337"/>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EB0E169-B0C9-4E4B-A963-B7AAAF8C9D36}"/>
                    </a:ext>
                  </a:extLst>
                </p:cNvPr>
                <p:cNvCxnSpPr/>
                <p:nvPr/>
              </p:nvCxnSpPr>
              <p:spPr>
                <a:xfrm>
                  <a:off x="8028559" y="2642259"/>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0" name="文本框 49">
              <a:extLst>
                <a:ext uri="{FF2B5EF4-FFF2-40B4-BE49-F238E27FC236}">
                  <a16:creationId xmlns:a16="http://schemas.microsoft.com/office/drawing/2014/main" id="{AD2DBFBE-4673-4201-9932-44DD1B731418}"/>
                </a:ext>
              </a:extLst>
            </p:cNvPr>
            <p:cNvSpPr txBox="1"/>
            <p:nvPr/>
          </p:nvSpPr>
          <p:spPr>
            <a:xfrm>
              <a:off x="7828276" y="3238140"/>
              <a:ext cx="1107996" cy="369332"/>
            </a:xfrm>
            <a:prstGeom prst="rect">
              <a:avLst/>
            </a:prstGeom>
            <a:noFill/>
          </p:spPr>
          <p:txBody>
            <a:bodyPr wrap="none" rtlCol="0">
              <a:spAutoFit/>
            </a:bodyPr>
            <a:lstStyle/>
            <a:p>
              <a:r>
                <a:rPr lang="zh-CN" altLang="en-US" b="1" dirty="0">
                  <a:solidFill>
                    <a:schemeClr val="accent1">
                      <a:lumMod val="60000"/>
                      <a:lumOff val="40000"/>
                    </a:schemeClr>
                  </a:solidFill>
                </a:rPr>
                <a:t>不可压缩</a:t>
              </a:r>
            </a:p>
          </p:txBody>
        </p:sp>
      </p:grpSp>
      <p:grpSp>
        <p:nvGrpSpPr>
          <p:cNvPr id="53" name="组合 52">
            <a:extLst>
              <a:ext uri="{FF2B5EF4-FFF2-40B4-BE49-F238E27FC236}">
                <a16:creationId xmlns:a16="http://schemas.microsoft.com/office/drawing/2014/main" id="{D0FF64CD-A45C-4711-9330-32A001B580F3}"/>
              </a:ext>
            </a:extLst>
          </p:cNvPr>
          <p:cNvGrpSpPr/>
          <p:nvPr/>
        </p:nvGrpSpPr>
        <p:grpSpPr>
          <a:xfrm>
            <a:off x="9728514" y="2156853"/>
            <a:ext cx="1282900" cy="1450619"/>
            <a:chOff x="9728514" y="2156853"/>
            <a:chExt cx="1282900" cy="1450619"/>
          </a:xfrm>
        </p:grpSpPr>
        <p:grpSp>
          <p:nvGrpSpPr>
            <p:cNvPr id="47" name="组合 46">
              <a:extLst>
                <a:ext uri="{FF2B5EF4-FFF2-40B4-BE49-F238E27FC236}">
                  <a16:creationId xmlns:a16="http://schemas.microsoft.com/office/drawing/2014/main" id="{E8E89282-CF48-4FAA-9DA7-77B88766913D}"/>
                </a:ext>
              </a:extLst>
            </p:cNvPr>
            <p:cNvGrpSpPr/>
            <p:nvPr/>
          </p:nvGrpSpPr>
          <p:grpSpPr>
            <a:xfrm>
              <a:off x="9728514" y="2156853"/>
              <a:ext cx="1282900" cy="1132645"/>
              <a:chOff x="10014264" y="2075937"/>
              <a:chExt cx="1282900" cy="1132645"/>
            </a:xfrm>
          </p:grpSpPr>
          <p:sp>
            <p:nvSpPr>
              <p:cNvPr id="38" name="椭圆 37">
                <a:extLst>
                  <a:ext uri="{FF2B5EF4-FFF2-40B4-BE49-F238E27FC236}">
                    <a16:creationId xmlns:a16="http://schemas.microsoft.com/office/drawing/2014/main" id="{33E5D748-4E56-4E73-9F46-E289E7669B24}"/>
                  </a:ext>
                </a:extLst>
              </p:cNvPr>
              <p:cNvSpPr/>
              <p:nvPr/>
            </p:nvSpPr>
            <p:spPr>
              <a:xfrm>
                <a:off x="10302009" y="2309007"/>
                <a:ext cx="700645" cy="700645"/>
              </a:xfrm>
              <a:prstGeom prst="ellipse">
                <a:avLst/>
              </a:prstGeom>
              <a:gradFill>
                <a:gsLst>
                  <a:gs pos="0">
                    <a:schemeClr val="accent1">
                      <a:lumMod val="110000"/>
                      <a:satMod val="105000"/>
                      <a:tint val="67000"/>
                    </a:schemeClr>
                  </a:gs>
                  <a:gs pos="0">
                    <a:schemeClr val="accent1">
                      <a:lumMod val="20000"/>
                      <a:lumOff val="80000"/>
                    </a:schemeClr>
                  </a:gs>
                  <a:gs pos="100000">
                    <a:schemeClr val="accent1">
                      <a:lumMod val="105000"/>
                      <a:satMod val="109000"/>
                      <a:tint val="81000"/>
                    </a:schemeClr>
                  </a:gs>
                </a:gsLst>
              </a:gra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9" name="直接箭头连接符 38">
                <a:extLst>
                  <a:ext uri="{FF2B5EF4-FFF2-40B4-BE49-F238E27FC236}">
                    <a16:creationId xmlns:a16="http://schemas.microsoft.com/office/drawing/2014/main" id="{DF6A207E-B161-4AC8-B41D-CDE1AB432D41}"/>
                  </a:ext>
                </a:extLst>
              </p:cNvPr>
              <p:cNvCxnSpPr/>
              <p:nvPr/>
            </p:nvCxnSpPr>
            <p:spPr>
              <a:xfrm>
                <a:off x="10014264" y="2659329"/>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3DD38252-BB5A-4603-9B08-7583680AB748}"/>
                  </a:ext>
                </a:extLst>
              </p:cNvPr>
              <p:cNvCxnSpPr>
                <a:cxnSpLocks/>
              </p:cNvCxnSpPr>
              <p:nvPr/>
            </p:nvCxnSpPr>
            <p:spPr>
              <a:xfrm rot="10800000">
                <a:off x="10865164" y="2659329"/>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9E4C909-82F8-4DA5-90C2-19EEB2207B62}"/>
                  </a:ext>
                </a:extLst>
              </p:cNvPr>
              <p:cNvCxnSpPr>
                <a:cxnSpLocks/>
              </p:cNvCxnSpPr>
              <p:nvPr/>
            </p:nvCxnSpPr>
            <p:spPr>
              <a:xfrm rot="5400000">
                <a:off x="10407864" y="2291937"/>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2351C58F-8F12-4AFD-B07F-D9D68D4C82E2}"/>
                  </a:ext>
                </a:extLst>
              </p:cNvPr>
              <p:cNvCxnSpPr>
                <a:cxnSpLocks/>
              </p:cNvCxnSpPr>
              <p:nvPr/>
            </p:nvCxnSpPr>
            <p:spPr>
              <a:xfrm rot="-5400000">
                <a:off x="10436331" y="2992582"/>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95A8B663-232A-4B7B-B6A9-38BF27AF16DF}"/>
                  </a:ext>
                </a:extLst>
              </p:cNvPr>
              <p:cNvCxnSpPr>
                <a:cxnSpLocks/>
              </p:cNvCxnSpPr>
              <p:nvPr/>
            </p:nvCxnSpPr>
            <p:spPr>
              <a:xfrm rot="2700000">
                <a:off x="10156456" y="2378845"/>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6B60936-F0DF-454F-8E4D-82CBABCCAC85}"/>
                  </a:ext>
                </a:extLst>
              </p:cNvPr>
              <p:cNvCxnSpPr>
                <a:cxnSpLocks/>
              </p:cNvCxnSpPr>
              <p:nvPr/>
            </p:nvCxnSpPr>
            <p:spPr>
              <a:xfrm rot="-2700000">
                <a:off x="10134293" y="2968872"/>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4A1E9BA5-2D1D-4B63-9D9F-8799242C3D5F}"/>
                  </a:ext>
                </a:extLst>
              </p:cNvPr>
              <p:cNvCxnSpPr>
                <a:cxnSpLocks/>
              </p:cNvCxnSpPr>
              <p:nvPr/>
            </p:nvCxnSpPr>
            <p:spPr>
              <a:xfrm rot="8100000">
                <a:off x="10732591" y="2397897"/>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5CA958A3-F632-466C-9E5E-244ECBEAD0D5}"/>
                  </a:ext>
                </a:extLst>
              </p:cNvPr>
              <p:cNvCxnSpPr>
                <a:cxnSpLocks/>
              </p:cNvCxnSpPr>
              <p:nvPr/>
            </p:nvCxnSpPr>
            <p:spPr>
              <a:xfrm rot="-8100000">
                <a:off x="10738369" y="2920763"/>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文本框 50">
              <a:extLst>
                <a:ext uri="{FF2B5EF4-FFF2-40B4-BE49-F238E27FC236}">
                  <a16:creationId xmlns:a16="http://schemas.microsoft.com/office/drawing/2014/main" id="{6BC35873-C8F4-4FC2-BDEA-62515454FADB}"/>
                </a:ext>
              </a:extLst>
            </p:cNvPr>
            <p:cNvSpPr txBox="1"/>
            <p:nvPr/>
          </p:nvSpPr>
          <p:spPr>
            <a:xfrm>
              <a:off x="9911807" y="3238140"/>
              <a:ext cx="877163" cy="369332"/>
            </a:xfrm>
            <a:prstGeom prst="rect">
              <a:avLst/>
            </a:prstGeom>
            <a:noFill/>
          </p:spPr>
          <p:txBody>
            <a:bodyPr wrap="none" rtlCol="0">
              <a:spAutoFit/>
            </a:bodyPr>
            <a:lstStyle/>
            <a:p>
              <a:r>
                <a:rPr lang="zh-CN" altLang="en-US" b="1" dirty="0">
                  <a:solidFill>
                    <a:schemeClr val="accent1">
                      <a:lumMod val="60000"/>
                      <a:lumOff val="40000"/>
                    </a:schemeClr>
                  </a:solidFill>
                </a:rPr>
                <a:t>可压缩</a:t>
              </a:r>
            </a:p>
          </p:txBody>
        </p:sp>
      </p:grpSp>
      <p:grpSp>
        <p:nvGrpSpPr>
          <p:cNvPr id="66" name="组合 65">
            <a:extLst>
              <a:ext uri="{FF2B5EF4-FFF2-40B4-BE49-F238E27FC236}">
                <a16:creationId xmlns:a16="http://schemas.microsoft.com/office/drawing/2014/main" id="{4C43EAF0-394E-4EF8-AB6C-28C9DF5AEA0B}"/>
              </a:ext>
            </a:extLst>
          </p:cNvPr>
          <p:cNvGrpSpPr/>
          <p:nvPr/>
        </p:nvGrpSpPr>
        <p:grpSpPr>
          <a:xfrm>
            <a:off x="8451466" y="4368513"/>
            <a:ext cx="2159792" cy="1907410"/>
            <a:chOff x="8451466" y="4368513"/>
            <a:chExt cx="2159792" cy="1907410"/>
          </a:xfrm>
        </p:grpSpPr>
        <p:sp>
          <p:nvSpPr>
            <p:cNvPr id="65" name="矩形 64">
              <a:extLst>
                <a:ext uri="{FF2B5EF4-FFF2-40B4-BE49-F238E27FC236}">
                  <a16:creationId xmlns:a16="http://schemas.microsoft.com/office/drawing/2014/main" id="{8739FBD5-7762-4173-BEB5-AEEF4EF46A19}"/>
                </a:ext>
              </a:extLst>
            </p:cNvPr>
            <p:cNvSpPr/>
            <p:nvPr/>
          </p:nvSpPr>
          <p:spPr>
            <a:xfrm>
              <a:off x="8819365" y="4811437"/>
              <a:ext cx="868328" cy="868328"/>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40000"/>
                    <a:lumOff val="60000"/>
                  </a:schemeClr>
                </a:gs>
              </a:gsLst>
            </a:gradFill>
            <a:ln>
              <a:solidFill>
                <a:schemeClr val="tx1">
                  <a:lumMod val="75000"/>
                  <a:lumOff val="25000"/>
                </a:schemeClr>
              </a:solidFill>
            </a:ln>
            <a:effectLst>
              <a:outerShdw blurRad="50800" dist="50800" dir="5400000" algn="ctr" rotWithShape="0">
                <a:schemeClr val="bg2">
                  <a:lumMod val="50000"/>
                </a:scheme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6C50604C-626F-4DC0-B596-F65A0D14AD1F}"/>
                </a:ext>
              </a:extLst>
            </p:cNvPr>
            <p:cNvGrpSpPr/>
            <p:nvPr/>
          </p:nvGrpSpPr>
          <p:grpSpPr>
            <a:xfrm>
              <a:off x="8451466" y="4368513"/>
              <a:ext cx="2159792" cy="1907410"/>
              <a:chOff x="9642869" y="3990444"/>
              <a:chExt cx="2159792" cy="1907410"/>
            </a:xfrm>
          </p:grpSpPr>
          <p:sp>
            <p:nvSpPr>
              <p:cNvPr id="55" name="箭头: 右 54">
                <a:extLst>
                  <a:ext uri="{FF2B5EF4-FFF2-40B4-BE49-F238E27FC236}">
                    <a16:creationId xmlns:a16="http://schemas.microsoft.com/office/drawing/2014/main" id="{98DDC02B-5F01-49C0-A481-173B22C600EE}"/>
                  </a:ext>
                </a:extLst>
              </p:cNvPr>
              <p:cNvSpPr/>
              <p:nvPr/>
            </p:nvSpPr>
            <p:spPr>
              <a:xfrm>
                <a:off x="9687382" y="4703544"/>
                <a:ext cx="288000" cy="324000"/>
              </a:xfrm>
              <a:prstGeom prst="rightArrow">
                <a:avLst/>
              </a:prstGeom>
              <a:ln>
                <a:solidFill>
                  <a:schemeClr val="tx1">
                    <a:lumMod val="65000"/>
                    <a:lumOff val="3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D762D51B-EDF7-4AD3-8185-2BC12CE01186}"/>
                  </a:ext>
                </a:extLst>
              </p:cNvPr>
              <p:cNvSpPr/>
              <p:nvPr/>
            </p:nvSpPr>
            <p:spPr>
              <a:xfrm rot="5400000">
                <a:off x="10234499" y="4044444"/>
                <a:ext cx="432000" cy="324000"/>
              </a:xfrm>
              <a:prstGeom prst="rightArrow">
                <a:avLst/>
              </a:prstGeom>
              <a:ln>
                <a:solidFill>
                  <a:schemeClr val="tx1">
                    <a:lumMod val="65000"/>
                    <a:lumOff val="35000"/>
                  </a:schemeClr>
                </a:solidFill>
              </a:ln>
              <a:effectLst>
                <a:outerShdw blurRad="50800" dist="50800" dir="5400000" algn="ctr" rotWithShape="0">
                  <a:schemeClr val="bg2">
                    <a:lumMod val="50000"/>
                  </a:scheme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7" name="箭头: 右 56">
                <a:extLst>
                  <a:ext uri="{FF2B5EF4-FFF2-40B4-BE49-F238E27FC236}">
                    <a16:creationId xmlns:a16="http://schemas.microsoft.com/office/drawing/2014/main" id="{2651EE25-3550-4457-A5B7-3F8A498DBF18}"/>
                  </a:ext>
                </a:extLst>
              </p:cNvPr>
              <p:cNvSpPr/>
              <p:nvPr/>
            </p:nvSpPr>
            <p:spPr>
              <a:xfrm rot="-5400000">
                <a:off x="10162928" y="5447854"/>
                <a:ext cx="576000" cy="324000"/>
              </a:xfrm>
              <a:prstGeom prst="rightArrow">
                <a:avLst/>
              </a:prstGeom>
              <a:ln>
                <a:solidFill>
                  <a:schemeClr val="tx1">
                    <a:lumMod val="65000"/>
                    <a:lumOff val="35000"/>
                  </a:schemeClr>
                </a:solidFill>
              </a:ln>
              <a:effectLst>
                <a:outerShdw blurRad="50800" dist="50800" dir="5400000" algn="ctr" rotWithShape="0">
                  <a:schemeClr val="bg2">
                    <a:lumMod val="50000"/>
                  </a:scheme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8" name="箭头: 右 57">
                <a:extLst>
                  <a:ext uri="{FF2B5EF4-FFF2-40B4-BE49-F238E27FC236}">
                    <a16:creationId xmlns:a16="http://schemas.microsoft.com/office/drawing/2014/main" id="{69BA3327-1529-45A6-8E7C-CA242E37C165}"/>
                  </a:ext>
                </a:extLst>
              </p:cNvPr>
              <p:cNvSpPr/>
              <p:nvPr/>
            </p:nvSpPr>
            <p:spPr>
              <a:xfrm>
                <a:off x="10904939" y="4565854"/>
                <a:ext cx="897722" cy="540000"/>
              </a:xfrm>
              <a:prstGeom prst="rightArrow">
                <a:avLst/>
              </a:prstGeom>
              <a:effectLst>
                <a:outerShdw blurRad="50800" dist="50800" dir="5400000" algn="ctr" rotWithShape="0">
                  <a:schemeClr val="bg2">
                    <a:lumMod val="50000"/>
                  </a:scheme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CCF1FE14-674B-4698-A803-9F4015C1772F}"/>
                  </a:ext>
                </a:extLst>
              </p:cNvPr>
              <p:cNvSpPr/>
              <p:nvPr/>
            </p:nvSpPr>
            <p:spPr>
              <a:xfrm>
                <a:off x="9642869" y="4712514"/>
                <a:ext cx="377026" cy="276999"/>
              </a:xfrm>
              <a:prstGeom prst="rect">
                <a:avLst/>
              </a:prstGeom>
              <a:effectLst>
                <a:outerShdw blurRad="50800" dist="50800" dir="5400000" algn="ctr" rotWithShape="0">
                  <a:schemeClr val="bg2">
                    <a:lumMod val="50000"/>
                  </a:schemeClr>
                </a:outerShdw>
              </a:effectLst>
            </p:spPr>
            <p:txBody>
              <a:bodyPr wrap="none">
                <a:spAutoFit/>
              </a:bodyPr>
              <a:lstStyle/>
              <a:p>
                <a:r>
                  <a:rPr lang="en-US" altLang="zh-CN" sz="1200" b="1" dirty="0"/>
                  <a:t>+1</a:t>
                </a:r>
                <a:endParaRPr lang="zh-CN" altLang="en-US" sz="1200" b="1" dirty="0"/>
              </a:p>
            </p:txBody>
          </p:sp>
          <p:sp>
            <p:nvSpPr>
              <p:cNvPr id="61" name="矩形 60">
                <a:extLst>
                  <a:ext uri="{FF2B5EF4-FFF2-40B4-BE49-F238E27FC236}">
                    <a16:creationId xmlns:a16="http://schemas.microsoft.com/office/drawing/2014/main" id="{DB48B2AC-36DC-43D2-93FF-3E3DF2861FBC}"/>
                  </a:ext>
                </a:extLst>
              </p:cNvPr>
              <p:cNvSpPr/>
              <p:nvPr/>
            </p:nvSpPr>
            <p:spPr>
              <a:xfrm>
                <a:off x="10899360" y="4636345"/>
                <a:ext cx="428322" cy="369332"/>
              </a:xfrm>
              <a:prstGeom prst="rect">
                <a:avLst/>
              </a:prstGeom>
            </p:spPr>
            <p:txBody>
              <a:bodyPr wrap="none">
                <a:spAutoFit/>
              </a:bodyPr>
              <a:lstStyle/>
              <a:p>
                <a:r>
                  <a:rPr lang="en-US" altLang="zh-CN" b="1" dirty="0"/>
                  <a:t>-7</a:t>
                </a:r>
                <a:endParaRPr lang="zh-CN" altLang="en-US" b="1" dirty="0"/>
              </a:p>
            </p:txBody>
          </p:sp>
          <p:sp>
            <p:nvSpPr>
              <p:cNvPr id="62" name="矩形 61">
                <a:extLst>
                  <a:ext uri="{FF2B5EF4-FFF2-40B4-BE49-F238E27FC236}">
                    <a16:creationId xmlns:a16="http://schemas.microsoft.com/office/drawing/2014/main" id="{96C56E81-7AA3-4BAA-AB4F-63F2183EE005}"/>
                  </a:ext>
                </a:extLst>
              </p:cNvPr>
              <p:cNvSpPr/>
              <p:nvPr/>
            </p:nvSpPr>
            <p:spPr>
              <a:xfrm>
                <a:off x="10256146" y="4165603"/>
                <a:ext cx="377026" cy="276999"/>
              </a:xfrm>
              <a:prstGeom prst="rect">
                <a:avLst/>
              </a:prstGeom>
            </p:spPr>
            <p:txBody>
              <a:bodyPr wrap="none">
                <a:spAutoFit/>
              </a:bodyPr>
              <a:lstStyle/>
              <a:p>
                <a:r>
                  <a:rPr lang="en-US" altLang="zh-CN" sz="1200" b="1" dirty="0"/>
                  <a:t>+2</a:t>
                </a:r>
                <a:endParaRPr lang="zh-CN" altLang="en-US" sz="1200" b="1" dirty="0"/>
              </a:p>
            </p:txBody>
          </p:sp>
          <p:sp>
            <p:nvSpPr>
              <p:cNvPr id="63" name="矩形 62">
                <a:extLst>
                  <a:ext uri="{FF2B5EF4-FFF2-40B4-BE49-F238E27FC236}">
                    <a16:creationId xmlns:a16="http://schemas.microsoft.com/office/drawing/2014/main" id="{07CA014E-6C96-44CA-BA0D-B28A9B747550}"/>
                  </a:ext>
                </a:extLst>
              </p:cNvPr>
              <p:cNvSpPr/>
              <p:nvPr/>
            </p:nvSpPr>
            <p:spPr>
              <a:xfrm>
                <a:off x="10241151" y="5321854"/>
                <a:ext cx="377026" cy="276999"/>
              </a:xfrm>
              <a:prstGeom prst="rect">
                <a:avLst/>
              </a:prstGeom>
            </p:spPr>
            <p:txBody>
              <a:bodyPr wrap="none">
                <a:spAutoFit/>
              </a:bodyPr>
              <a:lstStyle/>
              <a:p>
                <a:r>
                  <a:rPr lang="en-US" altLang="zh-CN" sz="1200" b="1" dirty="0"/>
                  <a:t>+4</a:t>
                </a:r>
                <a:endParaRPr lang="zh-CN" altLang="en-US" sz="1200" b="1" dirty="0"/>
              </a:p>
            </p:txBody>
          </p:sp>
        </p:grpSp>
      </p:grpSp>
    </p:spTree>
    <p:extLst>
      <p:ext uri="{BB962C8B-B14F-4D97-AF65-F5344CB8AC3E}">
        <p14:creationId xmlns:p14="http://schemas.microsoft.com/office/powerpoint/2010/main" val="2819201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NS</a:t>
            </a:r>
            <a:r>
              <a:rPr lang="zh-CN" altLang="en-US" dirty="0"/>
              <a:t>方程的分步求解</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lstStyle/>
              <a:p>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solidFill>
                          <a:srgbClr val="92D050"/>
                        </a:solidFill>
                        <a:latin typeface="Cambria Math" panose="02040503050406030204" pitchFamily="18" charset="0"/>
                        <a:ea typeface="Cambria Math" panose="02040503050406030204" pitchFamily="18" charset="0"/>
                      </a:rPr>
                      <m:t>∙</m:t>
                    </m:r>
                    <m:r>
                      <m:rPr>
                        <m:sty m:val="p"/>
                      </m:rPr>
                      <a:rPr lang="en-US" altLang="zh-CN" i="1">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latin typeface="Cambria Math" panose="02040503050406030204" pitchFamily="18" charset="0"/>
                      </a:rPr>
                      <m:t>=</m:t>
                    </m:r>
                    <m:r>
                      <a:rPr lang="en-US" altLang="zh-CN" i="1" smtClean="0">
                        <a:solidFill>
                          <a:srgbClr val="E86E1A"/>
                        </a:solidFill>
                        <a:latin typeface="Cambria Math" panose="02040503050406030204" pitchFamily="18" charset="0"/>
                        <a:ea typeface="Cambria Math" panose="02040503050406030204" pitchFamily="18" charset="0"/>
                      </a:rPr>
                      <m:t>−</m:t>
                    </m:r>
                    <m:f>
                      <m:fPr>
                        <m:ctrlPr>
                          <a:rPr lang="en-US" altLang="zh-CN" i="1">
                            <a:solidFill>
                              <a:srgbClr val="E86E1A"/>
                            </a:solidFill>
                            <a:latin typeface="Cambria Math" panose="02040503050406030204" pitchFamily="18" charset="0"/>
                            <a:ea typeface="Cambria Math" panose="02040503050406030204" pitchFamily="18" charset="0"/>
                          </a:rPr>
                        </m:ctrlPr>
                      </m:fPr>
                      <m:num>
                        <m:r>
                          <a:rPr lang="en-US" altLang="zh-CN" i="1">
                            <a:solidFill>
                              <a:srgbClr val="E86E1A"/>
                            </a:solidFill>
                            <a:latin typeface="Cambria Math" panose="02040503050406030204" pitchFamily="18" charset="0"/>
                            <a:ea typeface="Cambria Math" panose="02040503050406030204" pitchFamily="18" charset="0"/>
                          </a:rPr>
                          <m:t>1</m:t>
                        </m:r>
                      </m:num>
                      <m:den>
                        <m:r>
                          <a:rPr lang="zh-CN" altLang="en-US" i="1">
                            <a:solidFill>
                              <a:srgbClr val="E86E1A"/>
                            </a:solidFill>
                            <a:latin typeface="Cambria Math" panose="02040503050406030204" pitchFamily="18" charset="0"/>
                            <a:ea typeface="Cambria Math" panose="02040503050406030204" pitchFamily="18" charset="0"/>
                          </a:rPr>
                          <m:t>𝜌</m:t>
                        </m:r>
                      </m:den>
                    </m:f>
                    <m:r>
                      <m:rPr>
                        <m:sty m:val="p"/>
                      </m:rPr>
                      <a:rPr lang="en-US" altLang="zh-CN" i="1">
                        <a:solidFill>
                          <a:srgbClr val="E86E1A"/>
                        </a:solidFill>
                        <a:latin typeface="Cambria Math" panose="02040503050406030204" pitchFamily="18" charset="0"/>
                        <a:ea typeface="Cambria Math" panose="02040503050406030204" pitchFamily="18" charset="0"/>
                      </a:rPr>
                      <m:t>∇</m:t>
                    </m:r>
                    <m:r>
                      <a:rPr lang="en-US" altLang="zh-CN" i="1">
                        <a:solidFill>
                          <a:srgbClr val="E86E1A"/>
                        </a:solidFill>
                        <a:latin typeface="Cambria Math" panose="02040503050406030204" pitchFamily="18" charset="0"/>
                        <a:ea typeface="Cambria Math" panose="02040503050406030204" pitchFamily="18" charset="0"/>
                      </a:rPr>
                      <m:t>𝑝</m:t>
                    </m:r>
                    <m:r>
                      <a:rPr lang="en-US" altLang="zh-CN" i="1">
                        <a:solidFill>
                          <a:srgbClr val="E86E1A"/>
                        </a:solidFill>
                        <a:latin typeface="Cambria Math" panose="02040503050406030204" pitchFamily="18" charset="0"/>
                        <a:ea typeface="Cambria Math" panose="02040503050406030204" pitchFamily="18" charset="0"/>
                      </a:rPr>
                      <m:t> +</m:t>
                    </m:r>
                    <m:r>
                      <a:rPr lang="en-US" altLang="zh-CN" i="1" smtClean="0">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i="1" smtClean="0">
                            <a:solidFill>
                              <a:schemeClr val="accent1">
                                <a:lumMod val="75000"/>
                              </a:schemeClr>
                            </a:solidFill>
                            <a:latin typeface="Cambria Math" panose="02040503050406030204" pitchFamily="18" charset="0"/>
                            <a:ea typeface="Cambria Math" panose="02040503050406030204" pitchFamily="18" charset="0"/>
                          </a:rPr>
                        </m:ctrlPr>
                      </m:sSupPr>
                      <m:e>
                        <m:r>
                          <m:rPr>
                            <m:sty m:val="p"/>
                          </m:rPr>
                          <a:rPr lang="en-US" altLang="zh-CN" i="1" smtClean="0">
                            <a:solidFill>
                              <a:schemeClr val="accent1">
                                <a:lumMod val="75000"/>
                              </a:schemeClr>
                            </a:solidFill>
                            <a:latin typeface="Cambria Math" panose="02040503050406030204" pitchFamily="18" charset="0"/>
                            <a:ea typeface="Cambria Math" panose="02040503050406030204" pitchFamily="18" charset="0"/>
                          </a:rPr>
                          <m:t>∇</m:t>
                        </m:r>
                      </m:e>
                      <m:sup>
                        <m:r>
                          <a:rPr lang="en-US" altLang="zh-CN" b="0" i="1" smtClean="0">
                            <a:solidFill>
                              <a:schemeClr val="accent1">
                                <a:lumMod val="75000"/>
                              </a:schemeClr>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lumMod val="75000"/>
                              </a:schemeClr>
                            </a:solidFill>
                            <a:latin typeface="Cambria Math" panose="02040503050406030204" pitchFamily="18" charset="0"/>
                            <a:ea typeface="Cambria Math" panose="02040503050406030204" pitchFamily="18" charset="0"/>
                          </a:rPr>
                        </m:ctrlPr>
                      </m:accPr>
                      <m:e>
                        <m:r>
                          <a:rPr lang="en-US" altLang="zh-CN" i="1">
                            <a:solidFill>
                              <a:schemeClr val="accent1">
                                <a:lumMod val="75000"/>
                              </a:schemeClr>
                            </a:solidFill>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smtClean="0">
                            <a:solidFill>
                              <a:srgbClr val="EDBB00"/>
                            </a:solidFill>
                            <a:latin typeface="Cambria Math" panose="02040503050406030204" pitchFamily="18" charset="0"/>
                          </a:rPr>
                        </m:ctrlPr>
                      </m:accPr>
                      <m:e>
                        <m:r>
                          <a:rPr lang="en-US" altLang="zh-CN" i="1">
                            <a:solidFill>
                              <a:srgbClr val="EDBB00"/>
                            </a:solidFill>
                            <a:latin typeface="Cambria Math" panose="02040503050406030204" pitchFamily="18" charset="0"/>
                          </a:rPr>
                          <m:t>𝑔</m:t>
                        </m:r>
                      </m:e>
                    </m:acc>
                  </m:oMath>
                </a14:m>
                <a:endParaRPr lang="en-US" altLang="zh-CN" dirty="0">
                  <a:solidFill>
                    <a:srgbClr val="FFC60E"/>
                  </a:solidFill>
                </a:endParaRPr>
              </a:p>
              <a:p>
                <a14:m>
                  <m:oMath xmlns:m="http://schemas.openxmlformats.org/officeDocument/2006/math">
                    <m:r>
                      <m:rPr>
                        <m:sty m:val="p"/>
                      </m:rPr>
                      <a:rPr lang="zh-CN" altLang="en-US" i="1" smtClean="0">
                        <a:solidFill>
                          <a:srgbClr val="E86E1A"/>
                        </a:solidFill>
                        <a:latin typeface="Cambria Math" panose="02040503050406030204" pitchFamily="18" charset="0"/>
                      </a:rPr>
                      <m:t>∇</m:t>
                    </m:r>
                    <m:r>
                      <a:rPr lang="zh-CN" altLang="en-US" i="1" smtClean="0">
                        <a:solidFill>
                          <a:srgbClr val="E86E1A"/>
                        </a:solidFill>
                        <a:latin typeface="Cambria Math" panose="02040503050406030204" pitchFamily="18" charset="0"/>
                      </a:rPr>
                      <m:t>∙</m:t>
                    </m:r>
                    <m:acc>
                      <m:accPr>
                        <m:chr m:val="⃗"/>
                        <m:ctrlPr>
                          <a:rPr lang="zh-CN" altLang="en-US" i="1" smtClean="0">
                            <a:solidFill>
                              <a:srgbClr val="E86E1A"/>
                            </a:solidFill>
                            <a:latin typeface="Cambria Math" panose="02040503050406030204" pitchFamily="18" charset="0"/>
                          </a:rPr>
                        </m:ctrlPr>
                      </m:accPr>
                      <m:e>
                        <m:r>
                          <a:rPr lang="en-US" altLang="zh-CN" b="0" i="1" smtClean="0">
                            <a:solidFill>
                              <a:srgbClr val="E86E1A"/>
                            </a:solidFill>
                            <a:latin typeface="Cambria Math" panose="02040503050406030204" pitchFamily="18" charset="0"/>
                          </a:rPr>
                          <m:t>𝑢</m:t>
                        </m:r>
                      </m:e>
                    </m:acc>
                    <m:r>
                      <a:rPr lang="en-US" altLang="zh-CN" i="1">
                        <a:solidFill>
                          <a:srgbClr val="E86E1A"/>
                        </a:solidFill>
                        <a:latin typeface="Cambria Math" panose="02040503050406030204" pitchFamily="18" charset="0"/>
                      </a:rPr>
                      <m:t>=0</m:t>
                    </m:r>
                  </m:oMath>
                </a14:m>
                <a:endParaRPr lang="en-US" altLang="zh-CN" dirty="0">
                  <a:solidFill>
                    <a:srgbClr val="E86E1A"/>
                  </a:solidFill>
                </a:endParaRPr>
              </a:p>
              <a:p>
                <a:endParaRPr lang="en-US" altLang="zh-CN" dirty="0"/>
              </a:p>
            </p:txBody>
          </p:sp>
        </mc:Choice>
        <mc:Fallback>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CC2F6576-3AED-40AA-9A65-3038DC7FBCAC}"/>
              </a:ext>
            </a:extLst>
          </p:cNvPr>
          <p:cNvGrpSpPr/>
          <p:nvPr/>
        </p:nvGrpSpPr>
        <p:grpSpPr>
          <a:xfrm>
            <a:off x="1083685" y="3453686"/>
            <a:ext cx="8621277" cy="1008000"/>
            <a:chOff x="1083685" y="3453686"/>
            <a:chExt cx="8621277" cy="1008000"/>
          </a:xfrm>
        </p:grpSpPr>
        <p:sp>
          <p:nvSpPr>
            <p:cNvPr id="5" name="矩形: 圆角 4">
              <a:extLst>
                <a:ext uri="{FF2B5EF4-FFF2-40B4-BE49-F238E27FC236}">
                  <a16:creationId xmlns:a16="http://schemas.microsoft.com/office/drawing/2014/main" id="{7140CD81-A5AC-4C82-9E3C-264B3758FAC0}"/>
                </a:ext>
              </a:extLst>
            </p:cNvPr>
            <p:cNvSpPr/>
            <p:nvPr/>
          </p:nvSpPr>
          <p:spPr>
            <a:xfrm>
              <a:off x="1083685" y="3453686"/>
              <a:ext cx="1800000" cy="100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a:solidFill>
                    <a:schemeClr val="bg1"/>
                  </a:solidFill>
                </a:rPr>
                <a:t>对流</a:t>
              </a:r>
              <a:endParaRPr lang="en-US" altLang="zh-CN" sz="2400" dirty="0">
                <a:solidFill>
                  <a:schemeClr val="bg1"/>
                </a:solidFill>
              </a:endParaRPr>
            </a:p>
            <a:p>
              <a:pPr algn="ctr"/>
              <a:r>
                <a:rPr lang="en-US" altLang="zh-CN" sz="2400" dirty="0">
                  <a:solidFill>
                    <a:schemeClr val="bg1"/>
                  </a:solidFill>
                </a:rPr>
                <a:t>Advection</a:t>
              </a:r>
              <a:endParaRPr lang="zh-CN" altLang="en-US" sz="1400" dirty="0">
                <a:solidFill>
                  <a:schemeClr val="bg1"/>
                </a:solidFill>
              </a:endParaRPr>
            </a:p>
          </p:txBody>
        </p:sp>
        <p:sp>
          <p:nvSpPr>
            <p:cNvPr id="6" name="箭头: 右 5">
              <a:extLst>
                <a:ext uri="{FF2B5EF4-FFF2-40B4-BE49-F238E27FC236}">
                  <a16:creationId xmlns:a16="http://schemas.microsoft.com/office/drawing/2014/main" id="{E5871D03-F911-4645-9026-EAAB5014E1D5}"/>
                </a:ext>
              </a:extLst>
            </p:cNvPr>
            <p:cNvSpPr/>
            <p:nvPr/>
          </p:nvSpPr>
          <p:spPr>
            <a:xfrm>
              <a:off x="2972123"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4F73A62-9917-45E3-AA2B-A05E567A7DA6}"/>
                </a:ext>
              </a:extLst>
            </p:cNvPr>
            <p:cNvSpPr/>
            <p:nvPr/>
          </p:nvSpPr>
          <p:spPr>
            <a:xfrm>
              <a:off x="3357444" y="3453686"/>
              <a:ext cx="1800000" cy="1008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solidFill>
                    <a:schemeClr val="bg1"/>
                  </a:solidFill>
                </a:rPr>
                <a:t>体积力</a:t>
              </a:r>
              <a:endParaRPr lang="en-US" altLang="zh-CN" sz="2400" dirty="0">
                <a:solidFill>
                  <a:schemeClr val="bg1"/>
                </a:solidFill>
              </a:endParaRPr>
            </a:p>
            <a:p>
              <a:pPr algn="ctr"/>
              <a:r>
                <a:rPr lang="en-US" altLang="zh-CN" sz="2400" dirty="0">
                  <a:solidFill>
                    <a:schemeClr val="bg1"/>
                  </a:solidFill>
                </a:rPr>
                <a:t>Body Force</a:t>
              </a:r>
              <a:endParaRPr lang="zh-CN" altLang="en-US" sz="1400" dirty="0">
                <a:solidFill>
                  <a:schemeClr val="bg1"/>
                </a:solidFill>
              </a:endParaRPr>
            </a:p>
          </p:txBody>
        </p:sp>
        <p:sp>
          <p:nvSpPr>
            <p:cNvPr id="11" name="箭头: 右 10">
              <a:extLst>
                <a:ext uri="{FF2B5EF4-FFF2-40B4-BE49-F238E27FC236}">
                  <a16:creationId xmlns:a16="http://schemas.microsoft.com/office/drawing/2014/main" id="{76811C78-113C-4680-84EB-2D932623864C}"/>
                </a:ext>
              </a:extLst>
            </p:cNvPr>
            <p:cNvSpPr/>
            <p:nvPr/>
          </p:nvSpPr>
          <p:spPr>
            <a:xfrm>
              <a:off x="5245882"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AE3AC34-05D6-4402-BB5F-24B3476AD06F}"/>
                </a:ext>
              </a:extLst>
            </p:cNvPr>
            <p:cNvSpPr/>
            <p:nvPr/>
          </p:nvSpPr>
          <p:spPr>
            <a:xfrm>
              <a:off x="5631203" y="3453686"/>
              <a:ext cx="1800000" cy="1008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solidFill>
                    <a:schemeClr val="bg1"/>
                  </a:solidFill>
                </a:rPr>
                <a:t>扩散</a:t>
              </a:r>
              <a:endParaRPr lang="en-US" altLang="zh-CN" sz="2400" dirty="0">
                <a:solidFill>
                  <a:schemeClr val="bg1"/>
                </a:solidFill>
              </a:endParaRPr>
            </a:p>
            <a:p>
              <a:pPr algn="ctr"/>
              <a:r>
                <a:rPr lang="en-US" altLang="zh-CN" sz="2400" dirty="0">
                  <a:solidFill>
                    <a:schemeClr val="bg1"/>
                  </a:solidFill>
                </a:rPr>
                <a:t>Diffusion</a:t>
              </a:r>
              <a:endParaRPr lang="zh-CN" altLang="en-US" sz="1400" dirty="0">
                <a:solidFill>
                  <a:schemeClr val="bg1"/>
                </a:solidFill>
              </a:endParaRPr>
            </a:p>
          </p:txBody>
        </p:sp>
        <p:sp>
          <p:nvSpPr>
            <p:cNvPr id="19" name="箭头: 右 18">
              <a:extLst>
                <a:ext uri="{FF2B5EF4-FFF2-40B4-BE49-F238E27FC236}">
                  <a16:creationId xmlns:a16="http://schemas.microsoft.com/office/drawing/2014/main" id="{126BD5BA-1E47-48C8-AD8E-8FB36E3098F6}"/>
                </a:ext>
              </a:extLst>
            </p:cNvPr>
            <p:cNvSpPr/>
            <p:nvPr/>
          </p:nvSpPr>
          <p:spPr>
            <a:xfrm>
              <a:off x="7519641"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F3D1931-190E-407C-B0EC-AEA2CE3C50BC}"/>
                </a:ext>
              </a:extLst>
            </p:cNvPr>
            <p:cNvSpPr/>
            <p:nvPr/>
          </p:nvSpPr>
          <p:spPr>
            <a:xfrm>
              <a:off x="7904962" y="3453686"/>
              <a:ext cx="1800000" cy="1008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solidFill>
                    <a:schemeClr val="bg1"/>
                  </a:solidFill>
                </a:rPr>
                <a:t>压力</a:t>
              </a:r>
              <a:endParaRPr lang="en-US" altLang="zh-CN" sz="2400" dirty="0">
                <a:solidFill>
                  <a:schemeClr val="bg1"/>
                </a:solidFill>
              </a:endParaRPr>
            </a:p>
            <a:p>
              <a:pPr algn="ctr"/>
              <a:r>
                <a:rPr lang="en-US" altLang="zh-CN" sz="2400" dirty="0">
                  <a:solidFill>
                    <a:schemeClr val="bg1"/>
                  </a:solidFill>
                </a:rPr>
                <a:t>Pressure</a:t>
              </a:r>
              <a:endParaRPr lang="zh-CN" altLang="en-US" sz="1400" dirty="0">
                <a:solidFill>
                  <a:schemeClr val="bg1"/>
                </a:solidFill>
              </a:endParaRPr>
            </a:p>
          </p:txBody>
        </p:sp>
      </p:grpSp>
    </p:spTree>
    <p:extLst>
      <p:ext uri="{BB962C8B-B14F-4D97-AF65-F5344CB8AC3E}">
        <p14:creationId xmlns:p14="http://schemas.microsoft.com/office/powerpoint/2010/main" val="1167069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zh-CN" altLang="en-US" dirty="0"/>
              <a:t>拉格朗日视角下的</a:t>
            </a:r>
            <a:r>
              <a:rPr lang="en-US" altLang="zh-CN" dirty="0"/>
              <a:t>NS</a:t>
            </a:r>
            <a:r>
              <a:rPr lang="zh-CN" altLang="en-US" dirty="0"/>
              <a:t>方程求解</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lstStyle/>
              <a:p>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solidFill>
                          <a:srgbClr val="92D050"/>
                        </a:solidFill>
                        <a:latin typeface="Cambria Math" panose="02040503050406030204" pitchFamily="18" charset="0"/>
                        <a:ea typeface="Cambria Math" panose="02040503050406030204" pitchFamily="18" charset="0"/>
                      </a:rPr>
                      <m:t>∙</m:t>
                    </m:r>
                    <m:r>
                      <m:rPr>
                        <m:sty m:val="p"/>
                      </m:rPr>
                      <a:rPr lang="en-US" altLang="zh-CN" i="1">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latin typeface="Cambria Math" panose="02040503050406030204" pitchFamily="18" charset="0"/>
                      </a:rPr>
                      <m:t>=</m:t>
                    </m:r>
                    <m:r>
                      <a:rPr lang="en-US" altLang="zh-CN" i="1" smtClean="0">
                        <a:solidFill>
                          <a:srgbClr val="E86E1A"/>
                        </a:solidFill>
                        <a:latin typeface="Cambria Math" panose="02040503050406030204" pitchFamily="18" charset="0"/>
                        <a:ea typeface="Cambria Math" panose="02040503050406030204" pitchFamily="18" charset="0"/>
                      </a:rPr>
                      <m:t>−</m:t>
                    </m:r>
                    <m:f>
                      <m:fPr>
                        <m:ctrlPr>
                          <a:rPr lang="en-US" altLang="zh-CN" i="1">
                            <a:solidFill>
                              <a:srgbClr val="E86E1A"/>
                            </a:solidFill>
                            <a:latin typeface="Cambria Math" panose="02040503050406030204" pitchFamily="18" charset="0"/>
                            <a:ea typeface="Cambria Math" panose="02040503050406030204" pitchFamily="18" charset="0"/>
                          </a:rPr>
                        </m:ctrlPr>
                      </m:fPr>
                      <m:num>
                        <m:r>
                          <a:rPr lang="en-US" altLang="zh-CN" i="1">
                            <a:solidFill>
                              <a:srgbClr val="E86E1A"/>
                            </a:solidFill>
                            <a:latin typeface="Cambria Math" panose="02040503050406030204" pitchFamily="18" charset="0"/>
                            <a:ea typeface="Cambria Math" panose="02040503050406030204" pitchFamily="18" charset="0"/>
                          </a:rPr>
                          <m:t>1</m:t>
                        </m:r>
                      </m:num>
                      <m:den>
                        <m:r>
                          <a:rPr lang="zh-CN" altLang="en-US" i="1">
                            <a:solidFill>
                              <a:srgbClr val="E86E1A"/>
                            </a:solidFill>
                            <a:latin typeface="Cambria Math" panose="02040503050406030204" pitchFamily="18" charset="0"/>
                            <a:ea typeface="Cambria Math" panose="02040503050406030204" pitchFamily="18" charset="0"/>
                          </a:rPr>
                          <m:t>𝜌</m:t>
                        </m:r>
                      </m:den>
                    </m:f>
                    <m:r>
                      <m:rPr>
                        <m:sty m:val="p"/>
                      </m:rPr>
                      <a:rPr lang="en-US" altLang="zh-CN" i="1">
                        <a:solidFill>
                          <a:srgbClr val="E86E1A"/>
                        </a:solidFill>
                        <a:latin typeface="Cambria Math" panose="02040503050406030204" pitchFamily="18" charset="0"/>
                        <a:ea typeface="Cambria Math" panose="02040503050406030204" pitchFamily="18" charset="0"/>
                      </a:rPr>
                      <m:t>∇</m:t>
                    </m:r>
                    <m:r>
                      <a:rPr lang="en-US" altLang="zh-CN" i="1">
                        <a:solidFill>
                          <a:srgbClr val="E86E1A"/>
                        </a:solidFill>
                        <a:latin typeface="Cambria Math" panose="02040503050406030204" pitchFamily="18" charset="0"/>
                        <a:ea typeface="Cambria Math" panose="02040503050406030204" pitchFamily="18" charset="0"/>
                      </a:rPr>
                      <m:t>𝑝</m:t>
                    </m:r>
                    <m:r>
                      <a:rPr lang="en-US" altLang="zh-CN" i="1">
                        <a:solidFill>
                          <a:srgbClr val="E86E1A"/>
                        </a:solidFill>
                        <a:latin typeface="Cambria Math" panose="02040503050406030204" pitchFamily="18" charset="0"/>
                        <a:ea typeface="Cambria Math" panose="02040503050406030204" pitchFamily="18" charset="0"/>
                      </a:rPr>
                      <m:t> +</m:t>
                    </m:r>
                    <m:r>
                      <a:rPr lang="en-US" altLang="zh-CN" i="1" smtClean="0">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i="1" smtClean="0">
                            <a:solidFill>
                              <a:schemeClr val="accent1">
                                <a:lumMod val="75000"/>
                              </a:schemeClr>
                            </a:solidFill>
                            <a:latin typeface="Cambria Math" panose="02040503050406030204" pitchFamily="18" charset="0"/>
                            <a:ea typeface="Cambria Math" panose="02040503050406030204" pitchFamily="18" charset="0"/>
                          </a:rPr>
                        </m:ctrlPr>
                      </m:sSupPr>
                      <m:e>
                        <m:r>
                          <m:rPr>
                            <m:sty m:val="p"/>
                          </m:rPr>
                          <a:rPr lang="en-US" altLang="zh-CN" i="1" smtClean="0">
                            <a:solidFill>
                              <a:schemeClr val="accent1">
                                <a:lumMod val="75000"/>
                              </a:schemeClr>
                            </a:solidFill>
                            <a:latin typeface="Cambria Math" panose="02040503050406030204" pitchFamily="18" charset="0"/>
                            <a:ea typeface="Cambria Math" panose="02040503050406030204" pitchFamily="18" charset="0"/>
                          </a:rPr>
                          <m:t>∇</m:t>
                        </m:r>
                      </m:e>
                      <m:sup>
                        <m:r>
                          <a:rPr lang="en-US" altLang="zh-CN" b="0" i="1" smtClean="0">
                            <a:solidFill>
                              <a:schemeClr val="accent1">
                                <a:lumMod val="75000"/>
                              </a:schemeClr>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lumMod val="75000"/>
                              </a:schemeClr>
                            </a:solidFill>
                            <a:latin typeface="Cambria Math" panose="02040503050406030204" pitchFamily="18" charset="0"/>
                            <a:ea typeface="Cambria Math" panose="02040503050406030204" pitchFamily="18" charset="0"/>
                          </a:rPr>
                        </m:ctrlPr>
                      </m:accPr>
                      <m:e>
                        <m:r>
                          <a:rPr lang="en-US" altLang="zh-CN" i="1">
                            <a:solidFill>
                              <a:schemeClr val="accent1">
                                <a:lumMod val="75000"/>
                              </a:schemeClr>
                            </a:solidFill>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smtClean="0">
                            <a:solidFill>
                              <a:srgbClr val="EDBB00"/>
                            </a:solidFill>
                            <a:latin typeface="Cambria Math" panose="02040503050406030204" pitchFamily="18" charset="0"/>
                          </a:rPr>
                        </m:ctrlPr>
                      </m:accPr>
                      <m:e>
                        <m:r>
                          <a:rPr lang="en-US" altLang="zh-CN" i="1">
                            <a:solidFill>
                              <a:srgbClr val="EDBB00"/>
                            </a:solidFill>
                            <a:latin typeface="Cambria Math" panose="02040503050406030204" pitchFamily="18" charset="0"/>
                          </a:rPr>
                          <m:t>𝑔</m:t>
                        </m:r>
                      </m:e>
                    </m:acc>
                  </m:oMath>
                </a14:m>
                <a:endParaRPr lang="en-US" altLang="zh-CN" dirty="0">
                  <a:solidFill>
                    <a:srgbClr val="FFC60E"/>
                  </a:solidFill>
                </a:endParaRPr>
              </a:p>
              <a:p>
                <a14:m>
                  <m:oMath xmlns:m="http://schemas.openxmlformats.org/officeDocument/2006/math">
                    <m:r>
                      <m:rPr>
                        <m:sty m:val="p"/>
                      </m:rPr>
                      <a:rPr lang="zh-CN" altLang="en-US" i="1" smtClean="0">
                        <a:solidFill>
                          <a:srgbClr val="E86E1A"/>
                        </a:solidFill>
                        <a:latin typeface="Cambria Math" panose="02040503050406030204" pitchFamily="18" charset="0"/>
                      </a:rPr>
                      <m:t>∇</m:t>
                    </m:r>
                    <m:r>
                      <a:rPr lang="zh-CN" altLang="en-US" i="1" smtClean="0">
                        <a:solidFill>
                          <a:srgbClr val="E86E1A"/>
                        </a:solidFill>
                        <a:latin typeface="Cambria Math" panose="02040503050406030204" pitchFamily="18" charset="0"/>
                      </a:rPr>
                      <m:t>∙</m:t>
                    </m:r>
                    <m:acc>
                      <m:accPr>
                        <m:chr m:val="⃗"/>
                        <m:ctrlPr>
                          <a:rPr lang="zh-CN" altLang="en-US" i="1" smtClean="0">
                            <a:solidFill>
                              <a:srgbClr val="E86E1A"/>
                            </a:solidFill>
                            <a:latin typeface="Cambria Math" panose="02040503050406030204" pitchFamily="18" charset="0"/>
                          </a:rPr>
                        </m:ctrlPr>
                      </m:accPr>
                      <m:e>
                        <m:r>
                          <a:rPr lang="en-US" altLang="zh-CN" b="0" i="1" smtClean="0">
                            <a:solidFill>
                              <a:srgbClr val="E86E1A"/>
                            </a:solidFill>
                            <a:latin typeface="Cambria Math" panose="02040503050406030204" pitchFamily="18" charset="0"/>
                          </a:rPr>
                          <m:t>𝑢</m:t>
                        </m:r>
                      </m:e>
                    </m:acc>
                    <m:r>
                      <a:rPr lang="en-US" altLang="zh-CN" i="1">
                        <a:solidFill>
                          <a:srgbClr val="E86E1A"/>
                        </a:solidFill>
                        <a:latin typeface="Cambria Math" panose="02040503050406030204" pitchFamily="18" charset="0"/>
                      </a:rPr>
                      <m:t>=0</m:t>
                    </m:r>
                  </m:oMath>
                </a14:m>
                <a:endParaRPr lang="en-US" altLang="zh-CN" dirty="0">
                  <a:solidFill>
                    <a:srgbClr val="E86E1A"/>
                  </a:solidFill>
                </a:endParaRPr>
              </a:p>
              <a:p>
                <a14:m>
                  <m:oMath xmlns:m="http://schemas.openxmlformats.org/officeDocument/2006/math">
                    <m:r>
                      <a:rPr lang="zh-CN" altLang="en-US" i="1" smtClean="0">
                        <a:latin typeface="Cambria Math" panose="02040503050406030204" pitchFamily="18" charset="0"/>
                      </a:rPr>
                      <m:t>𝜌</m:t>
                    </m:r>
                    <m:f>
                      <m:fPr>
                        <m:ctrlPr>
                          <a:rPr lang="en-US" altLang="zh-CN" i="1">
                            <a:latin typeface="Cambria Math" panose="02040503050406030204" pitchFamily="18" charset="0"/>
                          </a:rPr>
                        </m:ctrlPr>
                      </m:fPr>
                      <m:num>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zh-CN" altLang="en-US" i="1" smtClean="0">
                        <a:latin typeface="Cambria Math" panose="02040503050406030204" pitchFamily="18" charset="0"/>
                        <a:ea typeface="Cambria Math" panose="02040503050406030204" pitchFamily="18" charset="0"/>
                      </a:rPr>
                      <m:t>𝜇</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rPr>
                      <m:t>𝜌</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endParaRPr lang="en-US" altLang="zh-CN" dirty="0"/>
              </a:p>
            </p:txBody>
          </p:sp>
        </mc:Choice>
        <mc:Fallback>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CEDBEA6E-6FE3-4C60-B53E-49AA30166105}"/>
              </a:ext>
            </a:extLst>
          </p:cNvPr>
          <p:cNvGrpSpPr/>
          <p:nvPr/>
        </p:nvGrpSpPr>
        <p:grpSpPr>
          <a:xfrm>
            <a:off x="2105878" y="2038001"/>
            <a:ext cx="1080000" cy="360000"/>
            <a:chOff x="2888995" y="3581988"/>
            <a:chExt cx="1080000" cy="360000"/>
          </a:xfrm>
        </p:grpSpPr>
        <p:cxnSp>
          <p:nvCxnSpPr>
            <p:cNvPr id="9" name="直接连接符 8">
              <a:extLst>
                <a:ext uri="{FF2B5EF4-FFF2-40B4-BE49-F238E27FC236}">
                  <a16:creationId xmlns:a16="http://schemas.microsoft.com/office/drawing/2014/main" id="{694B5689-80B3-47D4-B472-34AD2B52502F}"/>
                </a:ext>
              </a:extLst>
            </p:cNvPr>
            <p:cNvCxnSpPr>
              <a:cxnSpLocks/>
            </p:cNvCxnSpPr>
            <p:nvPr/>
          </p:nvCxnSpPr>
          <p:spPr>
            <a:xfrm flipH="1">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0C9E9F3-E19F-4A37-9839-9764F70E0F63}"/>
                </a:ext>
              </a:extLst>
            </p:cNvPr>
            <p:cNvCxnSpPr/>
            <p:nvPr/>
          </p:nvCxnSpPr>
          <p:spPr>
            <a:xfrm>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2A1808B8-D43D-4A84-BE44-6CB8B2A0919F}"/>
              </a:ext>
            </a:extLst>
          </p:cNvPr>
          <p:cNvGrpSpPr/>
          <p:nvPr/>
        </p:nvGrpSpPr>
        <p:grpSpPr>
          <a:xfrm>
            <a:off x="1360557" y="2755014"/>
            <a:ext cx="1080000" cy="360000"/>
            <a:chOff x="2888995" y="3581988"/>
            <a:chExt cx="1080000" cy="360000"/>
          </a:xfrm>
        </p:grpSpPr>
        <p:cxnSp>
          <p:nvCxnSpPr>
            <p:cNvPr id="23" name="直接连接符 22">
              <a:extLst>
                <a:ext uri="{FF2B5EF4-FFF2-40B4-BE49-F238E27FC236}">
                  <a16:creationId xmlns:a16="http://schemas.microsoft.com/office/drawing/2014/main" id="{35024A17-38DB-4940-9A5D-1E3212072D2A}"/>
                </a:ext>
              </a:extLst>
            </p:cNvPr>
            <p:cNvCxnSpPr>
              <a:cxnSpLocks/>
            </p:cNvCxnSpPr>
            <p:nvPr/>
          </p:nvCxnSpPr>
          <p:spPr>
            <a:xfrm flipH="1">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0493C8B-961E-454B-B9E2-913AEDDBFA41}"/>
                </a:ext>
              </a:extLst>
            </p:cNvPr>
            <p:cNvCxnSpPr/>
            <p:nvPr/>
          </p:nvCxnSpPr>
          <p:spPr>
            <a:xfrm>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5BDC481E-FCE5-442D-8109-B09E0171460F}"/>
                  </a:ext>
                </a:extLst>
              </p:cNvPr>
              <p:cNvSpPr/>
              <p:nvPr/>
            </p:nvSpPr>
            <p:spPr>
              <a:xfrm>
                <a:off x="5311195" y="3371223"/>
                <a:ext cx="650563" cy="4029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altLang="zh-CN" i="1" smtClean="0">
                              <a:solidFill>
                                <a:schemeClr val="accent1">
                                  <a:lumMod val="75000"/>
                                </a:schemeClr>
                              </a:solidFill>
                              <a:latin typeface="Cambria Math" panose="02040503050406030204" pitchFamily="18" charset="0"/>
                            </a:rPr>
                          </m:ctrlPr>
                        </m:accPr>
                        <m:e>
                          <m:r>
                            <a:rPr lang="en-US" altLang="zh-CN" i="1">
                              <a:solidFill>
                                <a:schemeClr val="accent1">
                                  <a:lumMod val="75000"/>
                                </a:schemeClr>
                              </a:solidFill>
                              <a:latin typeface="Cambria Math" panose="02040503050406030204" pitchFamily="18" charset="0"/>
                            </a:rPr>
                            <m:t>𝐹</m:t>
                          </m:r>
                        </m:e>
                      </m:acc>
                      <m:r>
                        <a:rPr lang="en-US" altLang="zh-CN" b="0" i="0" smtClean="0">
                          <a:solidFill>
                            <a:schemeClr val="accent1">
                              <a:lumMod val="75000"/>
                            </a:schemeClr>
                          </a:solidFill>
                          <a:latin typeface="Cambria Math" panose="02040503050406030204" pitchFamily="18" charset="0"/>
                        </a:rPr>
                        <m:t>/</m:t>
                      </m:r>
                      <m:r>
                        <m:rPr>
                          <m:sty m:val="p"/>
                        </m:rPr>
                        <a:rPr lang="en-US" altLang="zh-CN" b="0" i="0" smtClean="0">
                          <a:solidFill>
                            <a:schemeClr val="accent1">
                              <a:lumMod val="75000"/>
                            </a:schemeClr>
                          </a:solidFill>
                          <a:latin typeface="Cambria Math" panose="02040503050406030204" pitchFamily="18" charset="0"/>
                        </a:rPr>
                        <m:t>V</m:t>
                      </m:r>
                    </m:oMath>
                  </m:oMathPara>
                </a14:m>
                <a:endParaRPr lang="zh-CN" altLang="en-US" dirty="0">
                  <a:solidFill>
                    <a:schemeClr val="accent1">
                      <a:lumMod val="75000"/>
                    </a:schemeClr>
                  </a:solidFill>
                </a:endParaRPr>
              </a:p>
            </p:txBody>
          </p:sp>
        </mc:Choice>
        <mc:Fallback>
          <p:sp>
            <p:nvSpPr>
              <p:cNvPr id="16" name="矩形 15">
                <a:extLst>
                  <a:ext uri="{FF2B5EF4-FFF2-40B4-BE49-F238E27FC236}">
                    <a16:creationId xmlns:a16="http://schemas.microsoft.com/office/drawing/2014/main" id="{5BDC481E-FCE5-442D-8109-B09E0171460F}"/>
                  </a:ext>
                </a:extLst>
              </p:cNvPr>
              <p:cNvSpPr>
                <a:spLocks noRot="1" noChangeAspect="1" noMove="1" noResize="1" noEditPoints="1" noAdjustHandles="1" noChangeArrowheads="1" noChangeShapeType="1" noTextEdit="1"/>
              </p:cNvSpPr>
              <p:nvPr/>
            </p:nvSpPr>
            <p:spPr>
              <a:xfrm>
                <a:off x="5311195" y="3371223"/>
                <a:ext cx="650563" cy="402931"/>
              </a:xfrm>
              <a:prstGeom prst="rect">
                <a:avLst/>
              </a:prstGeom>
              <a:blipFill>
                <a:blip r:embed="rId4"/>
                <a:stretch>
                  <a:fillRect t="-22727" b="-13636"/>
                </a:stretch>
              </a:blipFill>
            </p:spPr>
            <p:txBody>
              <a:bodyPr/>
              <a:lstStyle/>
              <a:p>
                <a:r>
                  <a:rPr lang="zh-CN" altLang="en-US">
                    <a:noFill/>
                  </a:rPr>
                  <a:t> </a:t>
                </a:r>
              </a:p>
            </p:txBody>
          </p:sp>
        </mc:Fallback>
      </mc:AlternateContent>
      <p:sp>
        <p:nvSpPr>
          <p:cNvPr id="17" name="矩形: 圆角 16">
            <a:extLst>
              <a:ext uri="{FF2B5EF4-FFF2-40B4-BE49-F238E27FC236}">
                <a16:creationId xmlns:a16="http://schemas.microsoft.com/office/drawing/2014/main" id="{79A644A5-009A-46C3-A10E-2F88174B4D49}"/>
              </a:ext>
            </a:extLst>
          </p:cNvPr>
          <p:cNvSpPr/>
          <p:nvPr/>
        </p:nvSpPr>
        <p:spPr>
          <a:xfrm>
            <a:off x="2196935" y="3196062"/>
            <a:ext cx="2965819" cy="848341"/>
          </a:xfrm>
          <a:prstGeom prst="roundRect">
            <a:avLst/>
          </a:prstGeom>
          <a:noFill/>
          <a:ln w="222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A1D388D8-516E-4955-B049-F2E90073AFC4}"/>
              </a:ext>
            </a:extLst>
          </p:cNvPr>
          <p:cNvGrpSpPr/>
          <p:nvPr/>
        </p:nvGrpSpPr>
        <p:grpSpPr>
          <a:xfrm>
            <a:off x="1228009" y="4185963"/>
            <a:ext cx="8955956" cy="2457753"/>
            <a:chOff x="598422" y="4150518"/>
            <a:chExt cx="8955956" cy="2457753"/>
          </a:xfrm>
        </p:grpSpPr>
        <p:grpSp>
          <p:nvGrpSpPr>
            <p:cNvPr id="22" name="组合 21">
              <a:extLst>
                <a:ext uri="{FF2B5EF4-FFF2-40B4-BE49-F238E27FC236}">
                  <a16:creationId xmlns:a16="http://schemas.microsoft.com/office/drawing/2014/main" id="{CC2F6576-3AED-40AA-9A65-3038DC7FBCAC}"/>
                </a:ext>
              </a:extLst>
            </p:cNvPr>
            <p:cNvGrpSpPr/>
            <p:nvPr/>
          </p:nvGrpSpPr>
          <p:grpSpPr>
            <a:xfrm>
              <a:off x="933101" y="5600271"/>
              <a:ext cx="8621277" cy="1008000"/>
              <a:chOff x="1083685" y="3453686"/>
              <a:chExt cx="8621277" cy="1008000"/>
            </a:xfrm>
          </p:grpSpPr>
          <p:sp>
            <p:nvSpPr>
              <p:cNvPr id="5" name="矩形: 圆角 4">
                <a:extLst>
                  <a:ext uri="{FF2B5EF4-FFF2-40B4-BE49-F238E27FC236}">
                    <a16:creationId xmlns:a16="http://schemas.microsoft.com/office/drawing/2014/main" id="{7140CD81-A5AC-4C82-9E3C-264B3758FAC0}"/>
                  </a:ext>
                </a:extLst>
              </p:cNvPr>
              <p:cNvSpPr/>
              <p:nvPr/>
            </p:nvSpPr>
            <p:spPr>
              <a:xfrm>
                <a:off x="1083685" y="3453686"/>
                <a:ext cx="1800000" cy="1008000"/>
              </a:xfrm>
              <a:prstGeom prst="roundRect">
                <a:avLst/>
              </a:prstGeom>
              <a:gradFill>
                <a:gsLst>
                  <a:gs pos="100000">
                    <a:srgbClr val="EC5D57">
                      <a:lumMod val="98000"/>
                      <a:lumOff val="2000"/>
                    </a:srgbClr>
                  </a:gs>
                  <a:gs pos="0">
                    <a:srgbClr val="EC5F56"/>
                  </a:gs>
                  <a:gs pos="50000">
                    <a:srgbClr val="EC5D00"/>
                  </a:gs>
                </a:gsLs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400" dirty="0">
                    <a:solidFill>
                      <a:schemeClr val="bg1"/>
                    </a:solidFill>
                  </a:rPr>
                  <a:t>密度</a:t>
                </a:r>
                <a:endParaRPr lang="en-US" altLang="zh-CN" sz="2400" dirty="0">
                  <a:solidFill>
                    <a:schemeClr val="bg1"/>
                  </a:solidFill>
                </a:endParaRPr>
              </a:p>
              <a:p>
                <a:pPr algn="ctr"/>
                <a:r>
                  <a:rPr lang="en-US" altLang="zh-CN" sz="2400" dirty="0">
                    <a:solidFill>
                      <a:schemeClr val="bg1"/>
                    </a:solidFill>
                  </a:rPr>
                  <a:t>Density</a:t>
                </a:r>
                <a:endParaRPr lang="zh-CN" altLang="en-US" sz="1400" dirty="0">
                  <a:solidFill>
                    <a:schemeClr val="bg1"/>
                  </a:solidFill>
                </a:endParaRPr>
              </a:p>
            </p:txBody>
          </p:sp>
          <p:sp>
            <p:nvSpPr>
              <p:cNvPr id="6" name="箭头: 右 5">
                <a:extLst>
                  <a:ext uri="{FF2B5EF4-FFF2-40B4-BE49-F238E27FC236}">
                    <a16:creationId xmlns:a16="http://schemas.microsoft.com/office/drawing/2014/main" id="{E5871D03-F911-4645-9026-EAAB5014E1D5}"/>
                  </a:ext>
                </a:extLst>
              </p:cNvPr>
              <p:cNvSpPr/>
              <p:nvPr/>
            </p:nvSpPr>
            <p:spPr>
              <a:xfrm>
                <a:off x="2972123"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4F73A62-9917-45E3-AA2B-A05E567A7DA6}"/>
                  </a:ext>
                </a:extLst>
              </p:cNvPr>
              <p:cNvSpPr/>
              <p:nvPr/>
            </p:nvSpPr>
            <p:spPr>
              <a:xfrm>
                <a:off x="3357444" y="3453686"/>
                <a:ext cx="1800000" cy="1008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solidFill>
                      <a:schemeClr val="bg1"/>
                    </a:solidFill>
                  </a:rPr>
                  <a:t>体积力</a:t>
                </a:r>
                <a:r>
                  <a:rPr lang="en-US" altLang="zh-CN" sz="2400" dirty="0">
                    <a:solidFill>
                      <a:schemeClr val="bg1"/>
                    </a:solidFill>
                  </a:rPr>
                  <a:t>/V</a:t>
                </a:r>
              </a:p>
              <a:p>
                <a:pPr algn="ctr"/>
                <a:r>
                  <a:rPr lang="en-US" altLang="zh-CN" sz="2400" dirty="0">
                    <a:solidFill>
                      <a:schemeClr val="bg1"/>
                    </a:solidFill>
                  </a:rPr>
                  <a:t>Body Force</a:t>
                </a:r>
                <a:endParaRPr lang="zh-CN" altLang="en-US" sz="1400" dirty="0">
                  <a:solidFill>
                    <a:schemeClr val="bg1"/>
                  </a:solidFill>
                </a:endParaRPr>
              </a:p>
            </p:txBody>
          </p:sp>
          <p:sp>
            <p:nvSpPr>
              <p:cNvPr id="11" name="箭头: 右 10">
                <a:extLst>
                  <a:ext uri="{FF2B5EF4-FFF2-40B4-BE49-F238E27FC236}">
                    <a16:creationId xmlns:a16="http://schemas.microsoft.com/office/drawing/2014/main" id="{76811C78-113C-4680-84EB-2D932623864C}"/>
                  </a:ext>
                </a:extLst>
              </p:cNvPr>
              <p:cNvSpPr/>
              <p:nvPr/>
            </p:nvSpPr>
            <p:spPr>
              <a:xfrm>
                <a:off x="5245882"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AE3AC34-05D6-4402-BB5F-24B3476AD06F}"/>
                  </a:ext>
                </a:extLst>
              </p:cNvPr>
              <p:cNvSpPr/>
              <p:nvPr/>
            </p:nvSpPr>
            <p:spPr>
              <a:xfrm>
                <a:off x="5631203" y="3453686"/>
                <a:ext cx="1800000" cy="1008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solidFill>
                      <a:schemeClr val="bg1"/>
                    </a:solidFill>
                  </a:rPr>
                  <a:t>扩散</a:t>
                </a:r>
                <a:r>
                  <a:rPr lang="en-US" altLang="zh-CN" sz="2400" dirty="0">
                    <a:solidFill>
                      <a:schemeClr val="bg1"/>
                    </a:solidFill>
                  </a:rPr>
                  <a:t>/V</a:t>
                </a:r>
              </a:p>
              <a:p>
                <a:pPr algn="ctr"/>
                <a:r>
                  <a:rPr lang="en-US" altLang="zh-CN" sz="2400" dirty="0">
                    <a:solidFill>
                      <a:schemeClr val="bg1"/>
                    </a:solidFill>
                  </a:rPr>
                  <a:t>Diffusion</a:t>
                </a:r>
                <a:endParaRPr lang="zh-CN" altLang="en-US" sz="1400" dirty="0">
                  <a:solidFill>
                    <a:schemeClr val="bg1"/>
                  </a:solidFill>
                </a:endParaRPr>
              </a:p>
            </p:txBody>
          </p:sp>
          <p:sp>
            <p:nvSpPr>
              <p:cNvPr id="19" name="箭头: 右 18">
                <a:extLst>
                  <a:ext uri="{FF2B5EF4-FFF2-40B4-BE49-F238E27FC236}">
                    <a16:creationId xmlns:a16="http://schemas.microsoft.com/office/drawing/2014/main" id="{126BD5BA-1E47-48C8-AD8E-8FB36E3098F6}"/>
                  </a:ext>
                </a:extLst>
              </p:cNvPr>
              <p:cNvSpPr/>
              <p:nvPr/>
            </p:nvSpPr>
            <p:spPr>
              <a:xfrm>
                <a:off x="7519641"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F3D1931-190E-407C-B0EC-AEA2CE3C50BC}"/>
                  </a:ext>
                </a:extLst>
              </p:cNvPr>
              <p:cNvSpPr/>
              <p:nvPr/>
            </p:nvSpPr>
            <p:spPr>
              <a:xfrm>
                <a:off x="7904962" y="3453686"/>
                <a:ext cx="1800000" cy="1008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solidFill>
                      <a:schemeClr val="bg1"/>
                    </a:solidFill>
                  </a:rPr>
                  <a:t>压力</a:t>
                </a:r>
                <a:r>
                  <a:rPr lang="en-US" altLang="zh-CN" sz="2400" dirty="0">
                    <a:solidFill>
                      <a:schemeClr val="bg1"/>
                    </a:solidFill>
                  </a:rPr>
                  <a:t>/V</a:t>
                </a:r>
              </a:p>
              <a:p>
                <a:pPr algn="ctr"/>
                <a:r>
                  <a:rPr lang="en-US" altLang="zh-CN" sz="2400" dirty="0">
                    <a:solidFill>
                      <a:schemeClr val="bg1"/>
                    </a:solidFill>
                  </a:rPr>
                  <a:t>Pressure</a:t>
                </a:r>
                <a:endParaRPr lang="zh-CN" altLang="en-US" sz="1400" dirty="0">
                  <a:solidFill>
                    <a:schemeClr val="bg1"/>
                  </a:solidFill>
                </a:endParaRPr>
              </a:p>
            </p:txBody>
          </p:sp>
        </p:grpSp>
        <p:sp>
          <p:nvSpPr>
            <p:cNvPr id="26" name="矩形: 圆角 25">
              <a:extLst>
                <a:ext uri="{FF2B5EF4-FFF2-40B4-BE49-F238E27FC236}">
                  <a16:creationId xmlns:a16="http://schemas.microsoft.com/office/drawing/2014/main" id="{0F3AA9D2-5656-4F25-BD19-5EF946AA6FBC}"/>
                </a:ext>
              </a:extLst>
            </p:cNvPr>
            <p:cNvSpPr/>
            <p:nvPr/>
          </p:nvSpPr>
          <p:spPr>
            <a:xfrm>
              <a:off x="598422" y="4150518"/>
              <a:ext cx="2520000" cy="1008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400" dirty="0">
                  <a:solidFill>
                    <a:schemeClr val="bg1"/>
                  </a:solidFill>
                </a:rPr>
                <a:t>邻域搜索</a:t>
              </a:r>
              <a:endParaRPr lang="en-US" altLang="zh-CN" sz="2400" dirty="0">
                <a:solidFill>
                  <a:schemeClr val="bg1"/>
                </a:solidFill>
              </a:endParaRPr>
            </a:p>
            <a:p>
              <a:pPr algn="ctr"/>
              <a:r>
                <a:rPr lang="en-US" altLang="zh-CN" sz="2400" dirty="0">
                  <a:solidFill>
                    <a:schemeClr val="bg1"/>
                  </a:solidFill>
                </a:rPr>
                <a:t>Neighbor Search</a:t>
              </a:r>
            </a:p>
          </p:txBody>
        </p:sp>
        <p:sp>
          <p:nvSpPr>
            <p:cNvPr id="27" name="箭头: 右 26">
              <a:extLst>
                <a:ext uri="{FF2B5EF4-FFF2-40B4-BE49-F238E27FC236}">
                  <a16:creationId xmlns:a16="http://schemas.microsoft.com/office/drawing/2014/main" id="{86E79195-697D-4B71-8EAD-C7B2921ED647}"/>
                </a:ext>
              </a:extLst>
            </p:cNvPr>
            <p:cNvSpPr/>
            <p:nvPr/>
          </p:nvSpPr>
          <p:spPr>
            <a:xfrm rot="5400000">
              <a:off x="1684659" y="5255219"/>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9" name="左大括号 28">
              <a:extLst>
                <a:ext uri="{FF2B5EF4-FFF2-40B4-BE49-F238E27FC236}">
                  <a16:creationId xmlns:a16="http://schemas.microsoft.com/office/drawing/2014/main" id="{29D9D023-257D-437F-B28E-93F359D509E9}"/>
                </a:ext>
              </a:extLst>
            </p:cNvPr>
            <p:cNvSpPr/>
            <p:nvPr/>
          </p:nvSpPr>
          <p:spPr>
            <a:xfrm rot="5400000">
              <a:off x="6387109" y="3267020"/>
              <a:ext cx="214537" cy="43200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5C7FD0B7-6979-4C5D-A00C-2EF71DA81939}"/>
                </a:ext>
              </a:extLst>
            </p:cNvPr>
            <p:cNvSpPr/>
            <p:nvPr/>
          </p:nvSpPr>
          <p:spPr>
            <a:xfrm>
              <a:off x="5392181" y="4654518"/>
              <a:ext cx="2339102" cy="523220"/>
            </a:xfrm>
            <a:prstGeom prst="rect">
              <a:avLst/>
            </a:prstGeom>
          </p:spPr>
          <p:txBody>
            <a:bodyPr wrap="none">
              <a:spAutoFit/>
            </a:bodyPr>
            <a:lstStyle/>
            <a:p>
              <a:r>
                <a:rPr lang="zh-CN" altLang="en-US" sz="2800" dirty="0">
                  <a:solidFill>
                    <a:schemeClr val="accent1">
                      <a:lumMod val="75000"/>
                    </a:schemeClr>
                  </a:solidFill>
                </a:rPr>
                <a:t>一次全部计算</a:t>
              </a:r>
              <a:endParaRPr lang="en-US" altLang="zh-CN" sz="2800" dirty="0">
                <a:solidFill>
                  <a:schemeClr val="accent1">
                    <a:lumMod val="75000"/>
                  </a:schemeClr>
                </a:solidFill>
              </a:endParaRPr>
            </a:p>
          </p:txBody>
        </p:sp>
      </p:grpSp>
    </p:spTree>
    <p:extLst>
      <p:ext uri="{BB962C8B-B14F-4D97-AF65-F5344CB8AC3E}">
        <p14:creationId xmlns:p14="http://schemas.microsoft.com/office/powerpoint/2010/main" val="2782812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47A8C-377A-4D2F-85FE-BE74DB7430BC}"/>
              </a:ext>
            </a:extLst>
          </p:cNvPr>
          <p:cNvSpPr>
            <a:spLocks noGrp="1"/>
          </p:cNvSpPr>
          <p:nvPr>
            <p:ph type="title"/>
          </p:nvPr>
        </p:nvSpPr>
        <p:spPr/>
        <p:txBody>
          <a:bodyPr/>
          <a:lstStyle/>
          <a:p>
            <a:r>
              <a:rPr lang="en-US" altLang="zh-CN" dirty="0"/>
              <a:t>SPH</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AD01C3D-ACB8-499E-965C-D921EDFB56F9}"/>
                  </a:ext>
                </a:extLst>
              </p:cNvPr>
              <p:cNvSpPr>
                <a:spLocks noGrp="1"/>
              </p:cNvSpPr>
              <p:nvPr>
                <p:ph idx="1"/>
              </p:nvPr>
            </p:nvSpPr>
            <p:spPr/>
            <p:txBody>
              <a:bodyPr/>
              <a:lstStyle/>
              <a:p>
                <a:r>
                  <a:rPr lang="zh-CN" altLang="en-US" dirty="0"/>
                  <a:t>用粒子对流体体积进行离散</a:t>
                </a:r>
                <a:endParaRPr lang="en-US" altLang="zh-CN" dirty="0"/>
              </a:p>
              <a:p>
                <a:r>
                  <a:rPr lang="zh-CN" altLang="en-US" dirty="0"/>
                  <a:t>每个粒子代表一定的流体体积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den>
                    </m:f>
                  </m:oMath>
                </a14:m>
                <a:endParaRPr lang="en-US" altLang="zh-CN" dirty="0"/>
              </a:p>
              <a:p>
                <a:r>
                  <a:rPr lang="zh-CN" altLang="en-US" dirty="0"/>
                  <a:t>粒子的属性</a:t>
                </a:r>
                <a:endParaRPr lang="en-US" altLang="zh-CN" dirty="0"/>
              </a:p>
              <a:p>
                <a:pPr lvl="1"/>
                <a:r>
                  <a:rPr lang="zh-CN" altLang="en-US" dirty="0"/>
                  <a:t>属性存储在粒子上</a:t>
                </a:r>
                <a:endParaRPr lang="en-US" altLang="zh-CN" dirty="0"/>
              </a:p>
              <a:p>
                <a:pPr lvl="1"/>
                <a:r>
                  <a:rPr lang="zh-CN" altLang="en-US" dirty="0"/>
                  <a:t>由其邻域粒子的属性值的加权平均决定</a:t>
                </a:r>
                <a:endParaRPr lang="en-US" altLang="zh-CN" dirty="0"/>
              </a:p>
              <a:p>
                <a:pPr lvl="1"/>
                <a:r>
                  <a:rPr lang="zh-CN" altLang="en-US" dirty="0"/>
                  <a:t>采用平滑核函数</a:t>
                </a:r>
                <a:r>
                  <a:rPr lang="en-US" altLang="zh-CN" dirty="0"/>
                  <a:t>W</a:t>
                </a:r>
                <a:r>
                  <a:rPr lang="zh-CN" altLang="en-US" dirty="0"/>
                  <a:t>来对权重进行插值</a:t>
                </a:r>
              </a:p>
            </p:txBody>
          </p:sp>
        </mc:Choice>
        <mc:Fallback>
          <p:sp>
            <p:nvSpPr>
              <p:cNvPr id="3" name="内容占位符 2">
                <a:extLst>
                  <a:ext uri="{FF2B5EF4-FFF2-40B4-BE49-F238E27FC236}">
                    <a16:creationId xmlns:a16="http://schemas.microsoft.com/office/drawing/2014/main" id="{5AD01C3D-ACB8-499E-965C-D921EDFB56F9}"/>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6DC3C64-B723-44BB-B45E-870285856686}"/>
              </a:ext>
            </a:extLst>
          </p:cNvPr>
          <p:cNvPicPr>
            <a:picLocks noChangeAspect="1"/>
          </p:cNvPicPr>
          <p:nvPr/>
        </p:nvPicPr>
        <p:blipFill>
          <a:blip r:embed="rId4"/>
          <a:stretch>
            <a:fillRect/>
          </a:stretch>
        </p:blipFill>
        <p:spPr>
          <a:xfrm>
            <a:off x="7546378" y="2604540"/>
            <a:ext cx="3216562" cy="2904345"/>
          </a:xfrm>
          <a:prstGeom prst="rect">
            <a:avLst/>
          </a:prstGeom>
        </p:spPr>
      </p:pic>
    </p:spTree>
    <p:extLst>
      <p:ext uri="{BB962C8B-B14F-4D97-AF65-F5344CB8AC3E}">
        <p14:creationId xmlns:p14="http://schemas.microsoft.com/office/powerpoint/2010/main" val="2729664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DBF04-5193-47F0-8FED-47A9C71F1595}"/>
              </a:ext>
            </a:extLst>
          </p:cNvPr>
          <p:cNvSpPr>
            <a:spLocks noGrp="1"/>
          </p:cNvSpPr>
          <p:nvPr>
            <p:ph type="title"/>
          </p:nvPr>
        </p:nvSpPr>
        <p:spPr/>
        <p:txBody>
          <a:bodyPr/>
          <a:lstStyle/>
          <a:p>
            <a:r>
              <a:rPr lang="zh-CN" altLang="en-US" dirty="0"/>
              <a:t>空间离散化</a:t>
            </a:r>
          </a:p>
        </p:txBody>
      </p:sp>
      <p:sp>
        <p:nvSpPr>
          <p:cNvPr id="3" name="内容占位符 2">
            <a:extLst>
              <a:ext uri="{FF2B5EF4-FFF2-40B4-BE49-F238E27FC236}">
                <a16:creationId xmlns:a16="http://schemas.microsoft.com/office/drawing/2014/main" id="{57109180-1AA0-4B73-9FE4-B2BEC6EB87D4}"/>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84676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B7F4E-798D-41E2-B0AF-417D34DF420A}"/>
              </a:ext>
            </a:extLst>
          </p:cNvPr>
          <p:cNvSpPr>
            <a:spLocks noGrp="1"/>
          </p:cNvSpPr>
          <p:nvPr>
            <p:ph type="title"/>
          </p:nvPr>
        </p:nvSpPr>
        <p:spPr/>
        <p:txBody>
          <a:bodyPr/>
          <a:lstStyle/>
          <a:p>
            <a:r>
              <a:rPr lang="zh-CN" altLang="en-US" dirty="0"/>
              <a:t>观察视角</a:t>
            </a:r>
          </a:p>
        </p:txBody>
      </p:sp>
      <p:sp>
        <p:nvSpPr>
          <p:cNvPr id="3" name="内容占位符 2">
            <a:extLst>
              <a:ext uri="{FF2B5EF4-FFF2-40B4-BE49-F238E27FC236}">
                <a16:creationId xmlns:a16="http://schemas.microsoft.com/office/drawing/2014/main" id="{6AAB50DB-DE9E-4622-94F5-5466DA66D94A}"/>
              </a:ext>
            </a:extLst>
          </p:cNvPr>
          <p:cNvSpPr>
            <a:spLocks noGrp="1"/>
          </p:cNvSpPr>
          <p:nvPr>
            <p:ph sz="half" idx="1"/>
          </p:nvPr>
        </p:nvSpPr>
        <p:spPr/>
        <p:txBody>
          <a:bodyPr/>
          <a:lstStyle/>
          <a:p>
            <a:r>
              <a:rPr lang="zh-CN" altLang="en-US" dirty="0"/>
              <a:t>拉格朗日视角</a:t>
            </a:r>
            <a:endParaRPr lang="en-US" altLang="zh-CN" dirty="0"/>
          </a:p>
          <a:p>
            <a:pPr lvl="1"/>
            <a:r>
              <a:rPr lang="zh-CN" altLang="en-US" dirty="0"/>
              <a:t>运动的粒子</a:t>
            </a:r>
            <a:endParaRPr lang="en-US" altLang="zh-CN" dirty="0"/>
          </a:p>
          <a:p>
            <a:pPr lvl="1"/>
            <a:r>
              <a:rPr lang="zh-CN" altLang="en-US" dirty="0"/>
              <a:t>粒子携带对应的物理量</a:t>
            </a:r>
          </a:p>
        </p:txBody>
      </p:sp>
      <p:sp>
        <p:nvSpPr>
          <p:cNvPr id="4" name="内容占位符 3">
            <a:extLst>
              <a:ext uri="{FF2B5EF4-FFF2-40B4-BE49-F238E27FC236}">
                <a16:creationId xmlns:a16="http://schemas.microsoft.com/office/drawing/2014/main" id="{9E9E4C16-9052-4C8C-9F04-4F3387F3F5FC}"/>
              </a:ext>
            </a:extLst>
          </p:cNvPr>
          <p:cNvSpPr>
            <a:spLocks noGrp="1"/>
          </p:cNvSpPr>
          <p:nvPr>
            <p:ph sz="half" idx="2"/>
          </p:nvPr>
        </p:nvSpPr>
        <p:spPr/>
        <p:txBody>
          <a:bodyPr/>
          <a:lstStyle/>
          <a:p>
            <a:r>
              <a:rPr lang="zh-CN" altLang="en-US" dirty="0"/>
              <a:t>欧拉视角</a:t>
            </a:r>
            <a:endParaRPr lang="en-US" altLang="zh-CN" dirty="0"/>
          </a:p>
          <a:p>
            <a:pPr lvl="1"/>
            <a:r>
              <a:rPr lang="zh-CN" altLang="en-US" dirty="0"/>
              <a:t>固定位置</a:t>
            </a:r>
            <a:endParaRPr lang="en-US" altLang="zh-CN" dirty="0"/>
          </a:p>
          <a:p>
            <a:pPr lvl="1"/>
            <a:r>
              <a:rPr lang="zh-CN" altLang="en-US" dirty="0"/>
              <a:t>流体流过时测量物理量</a:t>
            </a:r>
          </a:p>
        </p:txBody>
      </p:sp>
      <p:grpSp>
        <p:nvGrpSpPr>
          <p:cNvPr id="90" name="组合 89">
            <a:extLst>
              <a:ext uri="{FF2B5EF4-FFF2-40B4-BE49-F238E27FC236}">
                <a16:creationId xmlns:a16="http://schemas.microsoft.com/office/drawing/2014/main" id="{946AAE48-6F2F-40F2-958C-A98791A938DE}"/>
              </a:ext>
            </a:extLst>
          </p:cNvPr>
          <p:cNvGrpSpPr/>
          <p:nvPr/>
        </p:nvGrpSpPr>
        <p:grpSpPr>
          <a:xfrm>
            <a:off x="6471902" y="3774541"/>
            <a:ext cx="3636136" cy="2718334"/>
            <a:chOff x="6400798" y="2755365"/>
            <a:chExt cx="3636136" cy="2718334"/>
          </a:xfrm>
        </p:grpSpPr>
        <p:grpSp>
          <p:nvGrpSpPr>
            <p:cNvPr id="18" name="组合 17">
              <a:extLst>
                <a:ext uri="{FF2B5EF4-FFF2-40B4-BE49-F238E27FC236}">
                  <a16:creationId xmlns:a16="http://schemas.microsoft.com/office/drawing/2014/main" id="{2E966AF3-0CA8-42A9-9537-29EFE9E3DA5A}"/>
                </a:ext>
              </a:extLst>
            </p:cNvPr>
            <p:cNvGrpSpPr/>
            <p:nvPr/>
          </p:nvGrpSpPr>
          <p:grpSpPr>
            <a:xfrm>
              <a:off x="6400799" y="2940766"/>
              <a:ext cx="3636135" cy="2520233"/>
              <a:chOff x="1409700" y="4441970"/>
              <a:chExt cx="1955800" cy="1355580"/>
            </a:xfrm>
          </p:grpSpPr>
          <p:sp>
            <p:nvSpPr>
              <p:cNvPr id="19" name="波形 18">
                <a:extLst>
                  <a:ext uri="{FF2B5EF4-FFF2-40B4-BE49-F238E27FC236}">
                    <a16:creationId xmlns:a16="http://schemas.microsoft.com/office/drawing/2014/main" id="{03309B3E-310A-45C3-A4F8-52E12613C60D}"/>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波形 19">
                <a:extLst>
                  <a:ext uri="{FF2B5EF4-FFF2-40B4-BE49-F238E27FC236}">
                    <a16:creationId xmlns:a16="http://schemas.microsoft.com/office/drawing/2014/main" id="{7CB574B3-2EC3-404E-81AC-F62852F04625}"/>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376B216-B05C-4B8A-BD15-2AB50B54CEB1}"/>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连接符 22">
              <a:extLst>
                <a:ext uri="{FF2B5EF4-FFF2-40B4-BE49-F238E27FC236}">
                  <a16:creationId xmlns:a16="http://schemas.microsoft.com/office/drawing/2014/main" id="{A9EF3BB8-B2FD-4AA0-96E5-B8C4F7C2F209}"/>
                </a:ext>
              </a:extLst>
            </p:cNvPr>
            <p:cNvCxnSpPr/>
            <p:nvPr/>
          </p:nvCxnSpPr>
          <p:spPr>
            <a:xfrm>
              <a:off x="6400798"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0ADE89A-DC75-46D9-B3C5-4A74DAFB322D}"/>
                </a:ext>
              </a:extLst>
            </p:cNvPr>
            <p:cNvCxnSpPr/>
            <p:nvPr/>
          </p:nvCxnSpPr>
          <p:spPr>
            <a:xfrm>
              <a:off x="7006821"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8B6A3E5-823A-4058-BDCC-9C2161EF1129}"/>
                </a:ext>
              </a:extLst>
            </p:cNvPr>
            <p:cNvCxnSpPr/>
            <p:nvPr/>
          </p:nvCxnSpPr>
          <p:spPr>
            <a:xfrm>
              <a:off x="7612844"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4ADE2FE-18DC-49C9-AC2E-46293ABE621A}"/>
                </a:ext>
              </a:extLst>
            </p:cNvPr>
            <p:cNvCxnSpPr/>
            <p:nvPr/>
          </p:nvCxnSpPr>
          <p:spPr>
            <a:xfrm>
              <a:off x="8218867"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C9ED16B-0BEF-44D4-9749-1B8B037DB073}"/>
                </a:ext>
              </a:extLst>
            </p:cNvPr>
            <p:cNvCxnSpPr/>
            <p:nvPr/>
          </p:nvCxnSpPr>
          <p:spPr>
            <a:xfrm>
              <a:off x="1003693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0B457CD-7809-4D71-A20C-CA951DE66149}"/>
                </a:ext>
              </a:extLst>
            </p:cNvPr>
            <p:cNvCxnSpPr/>
            <p:nvPr/>
          </p:nvCxnSpPr>
          <p:spPr>
            <a:xfrm>
              <a:off x="8824890"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3A8F34F-11A9-4ED4-A500-AE8DD3850C1F}"/>
                </a:ext>
              </a:extLst>
            </p:cNvPr>
            <p:cNvCxnSpPr/>
            <p:nvPr/>
          </p:nvCxnSpPr>
          <p:spPr>
            <a:xfrm>
              <a:off x="943091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AF42AD1-1FD1-4DE5-8DB5-58D52870B535}"/>
                </a:ext>
              </a:extLst>
            </p:cNvPr>
            <p:cNvCxnSpPr/>
            <p:nvPr/>
          </p:nvCxnSpPr>
          <p:spPr>
            <a:xfrm>
              <a:off x="6400799" y="5460999"/>
              <a:ext cx="3636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BE4EDA3-889C-4209-AB63-A31AE9161FD6}"/>
                </a:ext>
              </a:extLst>
            </p:cNvPr>
            <p:cNvCxnSpPr/>
            <p:nvPr/>
          </p:nvCxnSpPr>
          <p:spPr>
            <a:xfrm>
              <a:off x="6400799" y="5473699"/>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EB400C0-D498-4C44-B851-65886F8F5E1C}"/>
                </a:ext>
              </a:extLst>
            </p:cNvPr>
            <p:cNvCxnSpPr/>
            <p:nvPr/>
          </p:nvCxnSpPr>
          <p:spPr>
            <a:xfrm>
              <a:off x="6400799" y="2755365"/>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EF8191E-B231-4F2D-9378-6387EB9B21F9}"/>
                </a:ext>
              </a:extLst>
            </p:cNvPr>
            <p:cNvCxnSpPr/>
            <p:nvPr/>
          </p:nvCxnSpPr>
          <p:spPr>
            <a:xfrm>
              <a:off x="6400799" y="3434948"/>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2073FF86-B55A-4DB8-A2F2-3F10F3B2E817}"/>
                </a:ext>
              </a:extLst>
            </p:cNvPr>
            <p:cNvCxnSpPr/>
            <p:nvPr/>
          </p:nvCxnSpPr>
          <p:spPr>
            <a:xfrm>
              <a:off x="6400799" y="4114531"/>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BBB60D8-81F3-4B27-B707-912607FBE42F}"/>
                </a:ext>
              </a:extLst>
            </p:cNvPr>
            <p:cNvCxnSpPr/>
            <p:nvPr/>
          </p:nvCxnSpPr>
          <p:spPr>
            <a:xfrm>
              <a:off x="6400799" y="4794114"/>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B7854DB8-6787-444D-9285-DFD0E139154E}"/>
                </a:ext>
              </a:extLst>
            </p:cNvPr>
            <p:cNvCxnSpPr>
              <a:cxnSpLocks/>
            </p:cNvCxnSpPr>
            <p:nvPr/>
          </p:nvCxnSpPr>
          <p:spPr>
            <a:xfrm rot="-3900000">
              <a:off x="6592648" y="282613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直接箭头连接符 62">
              <a:extLst>
                <a:ext uri="{FF2B5EF4-FFF2-40B4-BE49-F238E27FC236}">
                  <a16:creationId xmlns:a16="http://schemas.microsoft.com/office/drawing/2014/main" id="{94F0518A-8E0B-4AF2-A1D7-35EBDC7D0B3F}"/>
                </a:ext>
              </a:extLst>
            </p:cNvPr>
            <p:cNvCxnSpPr>
              <a:cxnSpLocks/>
            </p:cNvCxnSpPr>
            <p:nvPr/>
          </p:nvCxnSpPr>
          <p:spPr>
            <a:xfrm rot="-900000">
              <a:off x="7246475" y="308529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直接箭头连接符 65">
              <a:extLst>
                <a:ext uri="{FF2B5EF4-FFF2-40B4-BE49-F238E27FC236}">
                  <a16:creationId xmlns:a16="http://schemas.microsoft.com/office/drawing/2014/main" id="{0CE70388-4C5F-45E5-94E2-E22444243DFF}"/>
                </a:ext>
              </a:extLst>
            </p:cNvPr>
            <p:cNvCxnSpPr>
              <a:cxnSpLocks/>
            </p:cNvCxnSpPr>
            <p:nvPr/>
          </p:nvCxnSpPr>
          <p:spPr>
            <a:xfrm>
              <a:off x="7856081" y="383521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直接箭头连接符 66">
              <a:extLst>
                <a:ext uri="{FF2B5EF4-FFF2-40B4-BE49-F238E27FC236}">
                  <a16:creationId xmlns:a16="http://schemas.microsoft.com/office/drawing/2014/main" id="{F1F8DD31-4205-4D36-B425-D3132D5E77E3}"/>
                </a:ext>
              </a:extLst>
            </p:cNvPr>
            <p:cNvCxnSpPr>
              <a:cxnSpLocks/>
            </p:cNvCxnSpPr>
            <p:nvPr/>
          </p:nvCxnSpPr>
          <p:spPr>
            <a:xfrm flipV="1">
              <a:off x="7838745" y="4400864"/>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直接箭头连接符 68">
              <a:extLst>
                <a:ext uri="{FF2B5EF4-FFF2-40B4-BE49-F238E27FC236}">
                  <a16:creationId xmlns:a16="http://schemas.microsoft.com/office/drawing/2014/main" id="{6F5DB75F-6BBA-4030-8514-3B7CA892200F}"/>
                </a:ext>
              </a:extLst>
            </p:cNvPr>
            <p:cNvCxnSpPr>
              <a:cxnSpLocks/>
            </p:cNvCxnSpPr>
            <p:nvPr/>
          </p:nvCxnSpPr>
          <p:spPr>
            <a:xfrm flipV="1">
              <a:off x="6620421" y="365174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直接箭头连接符 69">
              <a:extLst>
                <a:ext uri="{FF2B5EF4-FFF2-40B4-BE49-F238E27FC236}">
                  <a16:creationId xmlns:a16="http://schemas.microsoft.com/office/drawing/2014/main" id="{E2EEED92-7795-4F07-9315-CB09226A5C54}"/>
                </a:ext>
              </a:extLst>
            </p:cNvPr>
            <p:cNvCxnSpPr>
              <a:cxnSpLocks/>
            </p:cNvCxnSpPr>
            <p:nvPr/>
          </p:nvCxnSpPr>
          <p:spPr>
            <a:xfrm rot="2220000" flipV="1">
              <a:off x="6603521" y="503244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直接箭头连接符 70">
              <a:extLst>
                <a:ext uri="{FF2B5EF4-FFF2-40B4-BE49-F238E27FC236}">
                  <a16:creationId xmlns:a16="http://schemas.microsoft.com/office/drawing/2014/main" id="{6D88B839-87E4-42E5-9666-2CA43479E33C}"/>
                </a:ext>
              </a:extLst>
            </p:cNvPr>
            <p:cNvCxnSpPr>
              <a:cxnSpLocks/>
            </p:cNvCxnSpPr>
            <p:nvPr/>
          </p:nvCxnSpPr>
          <p:spPr>
            <a:xfrm rot="5400000" flipV="1">
              <a:off x="7303271" y="369859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直接箭头连接符 71">
              <a:extLst>
                <a:ext uri="{FF2B5EF4-FFF2-40B4-BE49-F238E27FC236}">
                  <a16:creationId xmlns:a16="http://schemas.microsoft.com/office/drawing/2014/main" id="{6569C8A9-83DF-4798-BD47-464EBBA6E319}"/>
                </a:ext>
              </a:extLst>
            </p:cNvPr>
            <p:cNvCxnSpPr>
              <a:cxnSpLocks/>
            </p:cNvCxnSpPr>
            <p:nvPr/>
          </p:nvCxnSpPr>
          <p:spPr>
            <a:xfrm rot="2700000" flipV="1">
              <a:off x="7813982" y="326261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a:extLst>
                <a:ext uri="{FF2B5EF4-FFF2-40B4-BE49-F238E27FC236}">
                  <a16:creationId xmlns:a16="http://schemas.microsoft.com/office/drawing/2014/main" id="{0406424E-13CD-432C-B66E-C9ED21F42455}"/>
                </a:ext>
              </a:extLst>
            </p:cNvPr>
            <p:cNvCxnSpPr>
              <a:cxnSpLocks/>
            </p:cNvCxnSpPr>
            <p:nvPr/>
          </p:nvCxnSpPr>
          <p:spPr>
            <a:xfrm rot="1800000" flipV="1">
              <a:off x="6605138" y="42845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直接箭头连接符 73">
              <a:extLst>
                <a:ext uri="{FF2B5EF4-FFF2-40B4-BE49-F238E27FC236}">
                  <a16:creationId xmlns:a16="http://schemas.microsoft.com/office/drawing/2014/main" id="{D88805A9-5433-4058-8836-5C61477F35B0}"/>
                </a:ext>
              </a:extLst>
            </p:cNvPr>
            <p:cNvCxnSpPr>
              <a:cxnSpLocks/>
            </p:cNvCxnSpPr>
            <p:nvPr/>
          </p:nvCxnSpPr>
          <p:spPr>
            <a:xfrm flipV="1">
              <a:off x="8473890" y="3726861"/>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直接箭头连接符 74">
              <a:extLst>
                <a:ext uri="{FF2B5EF4-FFF2-40B4-BE49-F238E27FC236}">
                  <a16:creationId xmlns:a16="http://schemas.microsoft.com/office/drawing/2014/main" id="{AB63A895-4449-4BE9-B12A-626BD85C28D3}"/>
                </a:ext>
              </a:extLst>
            </p:cNvPr>
            <p:cNvCxnSpPr>
              <a:cxnSpLocks/>
            </p:cNvCxnSpPr>
            <p:nvPr/>
          </p:nvCxnSpPr>
          <p:spPr>
            <a:xfrm rot="1200000" flipV="1">
              <a:off x="8418104" y="4347708"/>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直接箭头连接符 75">
              <a:extLst>
                <a:ext uri="{FF2B5EF4-FFF2-40B4-BE49-F238E27FC236}">
                  <a16:creationId xmlns:a16="http://schemas.microsoft.com/office/drawing/2014/main" id="{B7CF4989-064D-472E-8F94-E280D616CC23}"/>
                </a:ext>
              </a:extLst>
            </p:cNvPr>
            <p:cNvCxnSpPr>
              <a:cxnSpLocks/>
            </p:cNvCxnSpPr>
            <p:nvPr/>
          </p:nvCxnSpPr>
          <p:spPr>
            <a:xfrm rot="2400000" flipV="1">
              <a:off x="8438956" y="507040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直接箭头连接符 77">
              <a:extLst>
                <a:ext uri="{FF2B5EF4-FFF2-40B4-BE49-F238E27FC236}">
                  <a16:creationId xmlns:a16="http://schemas.microsoft.com/office/drawing/2014/main" id="{978AB9B3-448D-4687-AF39-2B787EEA826D}"/>
                </a:ext>
              </a:extLst>
            </p:cNvPr>
            <p:cNvCxnSpPr>
              <a:cxnSpLocks/>
            </p:cNvCxnSpPr>
            <p:nvPr/>
          </p:nvCxnSpPr>
          <p:spPr>
            <a:xfrm rot="1200000" flipV="1">
              <a:off x="7255648" y="506985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直接箭头连接符 78">
              <a:extLst>
                <a:ext uri="{FF2B5EF4-FFF2-40B4-BE49-F238E27FC236}">
                  <a16:creationId xmlns:a16="http://schemas.microsoft.com/office/drawing/2014/main" id="{4EA1C2B2-014A-4E81-A495-6EFD5B9AFB81}"/>
                </a:ext>
              </a:extLst>
            </p:cNvPr>
            <p:cNvCxnSpPr>
              <a:cxnSpLocks/>
            </p:cNvCxnSpPr>
            <p:nvPr/>
          </p:nvCxnSpPr>
          <p:spPr>
            <a:xfrm rot="1800000" flipV="1">
              <a:off x="7893191" y="5077477"/>
              <a:ext cx="108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直接箭头连接符 79">
              <a:extLst>
                <a:ext uri="{FF2B5EF4-FFF2-40B4-BE49-F238E27FC236}">
                  <a16:creationId xmlns:a16="http://schemas.microsoft.com/office/drawing/2014/main" id="{C5BB38A3-152E-4913-951E-8DE4F28AE289}"/>
                </a:ext>
              </a:extLst>
            </p:cNvPr>
            <p:cNvCxnSpPr>
              <a:cxnSpLocks/>
            </p:cNvCxnSpPr>
            <p:nvPr/>
          </p:nvCxnSpPr>
          <p:spPr>
            <a:xfrm rot="3000000" flipV="1">
              <a:off x="9099607" y="507771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直接箭头连接符 80">
              <a:extLst>
                <a:ext uri="{FF2B5EF4-FFF2-40B4-BE49-F238E27FC236}">
                  <a16:creationId xmlns:a16="http://schemas.microsoft.com/office/drawing/2014/main" id="{73D5F04B-AB8A-40F5-9364-EA60474CCCB5}"/>
                </a:ext>
              </a:extLst>
            </p:cNvPr>
            <p:cNvCxnSpPr>
              <a:cxnSpLocks/>
            </p:cNvCxnSpPr>
            <p:nvPr/>
          </p:nvCxnSpPr>
          <p:spPr>
            <a:xfrm rot="4200000" flipV="1">
              <a:off x="9714554" y="5044480"/>
              <a:ext cx="72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直接箭头连接符 81">
              <a:extLst>
                <a:ext uri="{FF2B5EF4-FFF2-40B4-BE49-F238E27FC236}">
                  <a16:creationId xmlns:a16="http://schemas.microsoft.com/office/drawing/2014/main" id="{377F83D4-C19E-4469-A1AD-B3682A58B445}"/>
                </a:ext>
              </a:extLst>
            </p:cNvPr>
            <p:cNvCxnSpPr>
              <a:cxnSpLocks/>
            </p:cNvCxnSpPr>
            <p:nvPr/>
          </p:nvCxnSpPr>
          <p:spPr>
            <a:xfrm flipV="1">
              <a:off x="7192831" y="4390059"/>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直接箭头连接符 82">
              <a:extLst>
                <a:ext uri="{FF2B5EF4-FFF2-40B4-BE49-F238E27FC236}">
                  <a16:creationId xmlns:a16="http://schemas.microsoft.com/office/drawing/2014/main" id="{BE0333AD-1CE4-4182-BA35-D892F0115F0B}"/>
                </a:ext>
              </a:extLst>
            </p:cNvPr>
            <p:cNvCxnSpPr>
              <a:cxnSpLocks/>
            </p:cNvCxnSpPr>
            <p:nvPr/>
          </p:nvCxnSpPr>
          <p:spPr>
            <a:xfrm flipV="1">
              <a:off x="8916313" y="43261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直接箭头连接符 83">
              <a:extLst>
                <a:ext uri="{FF2B5EF4-FFF2-40B4-BE49-F238E27FC236}">
                  <a16:creationId xmlns:a16="http://schemas.microsoft.com/office/drawing/2014/main" id="{463D22E2-63D1-4447-934B-08F39DFFC73E}"/>
                </a:ext>
              </a:extLst>
            </p:cNvPr>
            <p:cNvCxnSpPr>
              <a:cxnSpLocks/>
            </p:cNvCxnSpPr>
            <p:nvPr/>
          </p:nvCxnSpPr>
          <p:spPr>
            <a:xfrm flipV="1">
              <a:off x="9594514" y="4389847"/>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直接箭头连接符 84">
              <a:extLst>
                <a:ext uri="{FF2B5EF4-FFF2-40B4-BE49-F238E27FC236}">
                  <a16:creationId xmlns:a16="http://schemas.microsoft.com/office/drawing/2014/main" id="{1ADEBC0E-037C-4481-9FEE-B589BFF59964}"/>
                </a:ext>
              </a:extLst>
            </p:cNvPr>
            <p:cNvCxnSpPr>
              <a:cxnSpLocks/>
            </p:cNvCxnSpPr>
            <p:nvPr/>
          </p:nvCxnSpPr>
          <p:spPr>
            <a:xfrm flipV="1">
              <a:off x="9126525" y="376712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直接箭头连接符 85">
              <a:extLst>
                <a:ext uri="{FF2B5EF4-FFF2-40B4-BE49-F238E27FC236}">
                  <a16:creationId xmlns:a16="http://schemas.microsoft.com/office/drawing/2014/main" id="{0E899516-0760-4DED-802C-14B66AD635E1}"/>
                </a:ext>
              </a:extLst>
            </p:cNvPr>
            <p:cNvCxnSpPr>
              <a:cxnSpLocks/>
            </p:cNvCxnSpPr>
            <p:nvPr/>
          </p:nvCxnSpPr>
          <p:spPr>
            <a:xfrm flipV="1">
              <a:off x="9721128" y="3678580"/>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直接箭头连接符 86">
              <a:extLst>
                <a:ext uri="{FF2B5EF4-FFF2-40B4-BE49-F238E27FC236}">
                  <a16:creationId xmlns:a16="http://schemas.microsoft.com/office/drawing/2014/main" id="{13329530-76A0-4949-B92B-BF78DD6AD3DE}"/>
                </a:ext>
              </a:extLst>
            </p:cNvPr>
            <p:cNvCxnSpPr>
              <a:cxnSpLocks/>
            </p:cNvCxnSpPr>
            <p:nvPr/>
          </p:nvCxnSpPr>
          <p:spPr>
            <a:xfrm rot="1800000" flipV="1">
              <a:off x="8402809" y="285183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直接箭头连接符 87">
              <a:extLst>
                <a:ext uri="{FF2B5EF4-FFF2-40B4-BE49-F238E27FC236}">
                  <a16:creationId xmlns:a16="http://schemas.microsoft.com/office/drawing/2014/main" id="{69B81110-06E6-46F3-9E31-96492A960882}"/>
                </a:ext>
              </a:extLst>
            </p:cNvPr>
            <p:cNvCxnSpPr>
              <a:cxnSpLocks/>
            </p:cNvCxnSpPr>
            <p:nvPr/>
          </p:nvCxnSpPr>
          <p:spPr>
            <a:xfrm rot="4200000" flipV="1">
              <a:off x="9010900" y="3052625"/>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直接箭头连接符 88">
              <a:extLst>
                <a:ext uri="{FF2B5EF4-FFF2-40B4-BE49-F238E27FC236}">
                  <a16:creationId xmlns:a16="http://schemas.microsoft.com/office/drawing/2014/main" id="{04302F36-5E03-4CA6-8E26-16EAA0E1006C}"/>
                </a:ext>
              </a:extLst>
            </p:cNvPr>
            <p:cNvCxnSpPr>
              <a:cxnSpLocks/>
            </p:cNvCxnSpPr>
            <p:nvPr/>
          </p:nvCxnSpPr>
          <p:spPr>
            <a:xfrm rot="1800000" flipV="1">
              <a:off x="9688408" y="321990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17" name="组合 116">
            <a:extLst>
              <a:ext uri="{FF2B5EF4-FFF2-40B4-BE49-F238E27FC236}">
                <a16:creationId xmlns:a16="http://schemas.microsoft.com/office/drawing/2014/main" id="{E3E1A46A-5211-42F3-9AFC-2F625784BAC5}"/>
              </a:ext>
            </a:extLst>
          </p:cNvPr>
          <p:cNvGrpSpPr/>
          <p:nvPr/>
        </p:nvGrpSpPr>
        <p:grpSpPr>
          <a:xfrm>
            <a:off x="1039452" y="3859495"/>
            <a:ext cx="3636135" cy="2621560"/>
            <a:chOff x="1180477" y="2781095"/>
            <a:chExt cx="3636135" cy="2621560"/>
          </a:xfrm>
        </p:grpSpPr>
        <p:grpSp>
          <p:nvGrpSpPr>
            <p:cNvPr id="91" name="组合 90">
              <a:extLst>
                <a:ext uri="{FF2B5EF4-FFF2-40B4-BE49-F238E27FC236}">
                  <a16:creationId xmlns:a16="http://schemas.microsoft.com/office/drawing/2014/main" id="{F9EBEE57-487F-4AE5-89D3-D2A824CD9F0B}"/>
                </a:ext>
              </a:extLst>
            </p:cNvPr>
            <p:cNvGrpSpPr/>
            <p:nvPr/>
          </p:nvGrpSpPr>
          <p:grpSpPr>
            <a:xfrm>
              <a:off x="1180477" y="2877657"/>
              <a:ext cx="3636135" cy="2524998"/>
              <a:chOff x="1130299" y="2936001"/>
              <a:chExt cx="3636135" cy="2524998"/>
            </a:xfrm>
          </p:grpSpPr>
          <p:grpSp>
            <p:nvGrpSpPr>
              <p:cNvPr id="17" name="组合 16">
                <a:extLst>
                  <a:ext uri="{FF2B5EF4-FFF2-40B4-BE49-F238E27FC236}">
                    <a16:creationId xmlns:a16="http://schemas.microsoft.com/office/drawing/2014/main" id="{15A79F86-D573-4E6F-80A9-287C8D9ECDD5}"/>
                  </a:ext>
                </a:extLst>
              </p:cNvPr>
              <p:cNvGrpSpPr/>
              <p:nvPr/>
            </p:nvGrpSpPr>
            <p:grpSpPr>
              <a:xfrm>
                <a:off x="1130299" y="2940766"/>
                <a:ext cx="3636135" cy="2520233"/>
                <a:chOff x="1409700" y="4441970"/>
                <a:chExt cx="1955800" cy="1355580"/>
              </a:xfrm>
            </p:grpSpPr>
            <p:sp>
              <p:nvSpPr>
                <p:cNvPr id="14" name="波形 13">
                  <a:extLst>
                    <a:ext uri="{FF2B5EF4-FFF2-40B4-BE49-F238E27FC236}">
                      <a16:creationId xmlns:a16="http://schemas.microsoft.com/office/drawing/2014/main" id="{82602E7C-4A2A-430A-96FA-470AE70EF7C0}"/>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波形 14">
                  <a:extLst>
                    <a:ext uri="{FF2B5EF4-FFF2-40B4-BE49-F238E27FC236}">
                      <a16:creationId xmlns:a16="http://schemas.microsoft.com/office/drawing/2014/main" id="{FAE54C21-AB9E-4C94-AA70-912C1320A2F4}"/>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8B9782B-BE10-42B9-B0ED-12E39DFA1898}"/>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a:extLst>
                  <a:ext uri="{FF2B5EF4-FFF2-40B4-BE49-F238E27FC236}">
                    <a16:creationId xmlns:a16="http://schemas.microsoft.com/office/drawing/2014/main" id="{9730B7CA-0E3F-4205-A5CE-CCE84F0AD53E}"/>
                  </a:ext>
                </a:extLst>
              </p:cNvPr>
              <p:cNvSpPr/>
              <p:nvPr/>
            </p:nvSpPr>
            <p:spPr>
              <a:xfrm>
                <a:off x="1522480" y="4929247"/>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1CFB1535-354C-4130-B888-6AFAFA7C4547}"/>
                  </a:ext>
                </a:extLst>
              </p:cNvPr>
              <p:cNvSpPr/>
              <p:nvPr/>
            </p:nvSpPr>
            <p:spPr>
              <a:xfrm>
                <a:off x="2512006" y="44043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C9DA38A0-6D22-4DCE-849B-631C1CC3CC31}"/>
                  </a:ext>
                </a:extLst>
              </p:cNvPr>
              <p:cNvSpPr/>
              <p:nvPr/>
            </p:nvSpPr>
            <p:spPr>
              <a:xfrm>
                <a:off x="1933884" y="464617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F239A2DF-0F32-412F-8A0C-1D8CFCE1770D}"/>
                  </a:ext>
                </a:extLst>
              </p:cNvPr>
              <p:cNvSpPr/>
              <p:nvPr/>
            </p:nvSpPr>
            <p:spPr>
              <a:xfrm>
                <a:off x="1675595" y="377279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AC4E9CCB-A135-4466-9E6B-B32F5868E44A}"/>
                  </a:ext>
                </a:extLst>
              </p:cNvPr>
              <p:cNvSpPr/>
              <p:nvPr/>
            </p:nvSpPr>
            <p:spPr>
              <a:xfrm>
                <a:off x="2984676" y="4094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53A54ED2-283F-4390-8BC9-28884023B162}"/>
                  </a:ext>
                </a:extLst>
              </p:cNvPr>
              <p:cNvSpPr/>
              <p:nvPr/>
            </p:nvSpPr>
            <p:spPr>
              <a:xfrm>
                <a:off x="2253445" y="391679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568322EB-C1C1-4496-8B43-4AD9D7C4864A}"/>
                  </a:ext>
                </a:extLst>
              </p:cNvPr>
              <p:cNvSpPr/>
              <p:nvPr/>
            </p:nvSpPr>
            <p:spPr>
              <a:xfrm>
                <a:off x="1780772" y="42372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2BCA16EF-6D04-4921-894B-250600008862}"/>
                  </a:ext>
                </a:extLst>
              </p:cNvPr>
              <p:cNvSpPr/>
              <p:nvPr/>
            </p:nvSpPr>
            <p:spPr>
              <a:xfrm>
                <a:off x="1231002" y="2936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DC07C89-D3F5-49FA-8412-0FE991D62A66}"/>
                  </a:ext>
                </a:extLst>
              </p:cNvPr>
              <p:cNvSpPr/>
              <p:nvPr/>
            </p:nvSpPr>
            <p:spPr>
              <a:xfrm>
                <a:off x="1768784" y="2992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A5AA166B-61DB-44BF-B15A-8451D084FE39}"/>
                  </a:ext>
                </a:extLst>
              </p:cNvPr>
              <p:cNvSpPr/>
              <p:nvPr/>
            </p:nvSpPr>
            <p:spPr>
              <a:xfrm>
                <a:off x="2871270" y="3078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7B27BF2B-733E-46EE-8667-829B2D8D9911}"/>
                  </a:ext>
                </a:extLst>
              </p:cNvPr>
              <p:cNvSpPr/>
              <p:nvPr/>
            </p:nvSpPr>
            <p:spPr>
              <a:xfrm>
                <a:off x="2434017" y="334009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BB3A2DF9-613A-4FEF-9CBE-3E22E442E575}"/>
                  </a:ext>
                </a:extLst>
              </p:cNvPr>
              <p:cNvSpPr/>
              <p:nvPr/>
            </p:nvSpPr>
            <p:spPr>
              <a:xfrm>
                <a:off x="3729952" y="308963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10B1A8FD-3625-480C-B152-307FE8DCC091}"/>
                  </a:ext>
                </a:extLst>
              </p:cNvPr>
              <p:cNvSpPr/>
              <p:nvPr/>
            </p:nvSpPr>
            <p:spPr>
              <a:xfrm>
                <a:off x="4340985" y="33401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B9820039-B10D-4A7F-ADEA-A3E0E13DC9F4}"/>
                  </a:ext>
                </a:extLst>
              </p:cNvPr>
              <p:cNvSpPr/>
              <p:nvPr/>
            </p:nvSpPr>
            <p:spPr>
              <a:xfrm>
                <a:off x="2457001" y="48895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03B4397C-C908-452A-930C-534F3AC6B25E}"/>
                  </a:ext>
                </a:extLst>
              </p:cNvPr>
              <p:cNvSpPr/>
              <p:nvPr/>
            </p:nvSpPr>
            <p:spPr>
              <a:xfrm>
                <a:off x="4265138" y="389422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1401D5F9-509A-4786-9F3F-AFD6B3026BD2}"/>
                  </a:ext>
                </a:extLst>
              </p:cNvPr>
              <p:cNvSpPr/>
              <p:nvPr/>
            </p:nvSpPr>
            <p:spPr>
              <a:xfrm>
                <a:off x="4135062" y="495763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A5F9F32-1AE6-4240-8918-054215078676}"/>
                  </a:ext>
                </a:extLst>
              </p:cNvPr>
              <p:cNvSpPr/>
              <p:nvPr/>
            </p:nvSpPr>
            <p:spPr>
              <a:xfrm>
                <a:off x="3556940" y="519950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FF1E5D1B-2C2C-4472-8128-AF166B2D2905}"/>
                  </a:ext>
                </a:extLst>
              </p:cNvPr>
              <p:cNvSpPr/>
              <p:nvPr/>
            </p:nvSpPr>
            <p:spPr>
              <a:xfrm>
                <a:off x="3298651" y="43261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F7E9B2B7-F222-4B83-AF2A-0E5101C20CF5}"/>
                  </a:ext>
                </a:extLst>
              </p:cNvPr>
              <p:cNvSpPr/>
              <p:nvPr/>
            </p:nvSpPr>
            <p:spPr>
              <a:xfrm>
                <a:off x="3679601" y="365706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2EBB6EB0-FA46-45E5-8BED-8C57AE8B0E47}"/>
                  </a:ext>
                </a:extLst>
              </p:cNvPr>
              <p:cNvSpPr/>
              <p:nvPr/>
            </p:nvSpPr>
            <p:spPr>
              <a:xfrm>
                <a:off x="4283611" y="441938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454F91A8-728D-43FA-B6A1-B515B5C07EF4}"/>
                  </a:ext>
                </a:extLst>
              </p:cNvPr>
              <p:cNvSpPr/>
              <p:nvPr/>
            </p:nvSpPr>
            <p:spPr>
              <a:xfrm>
                <a:off x="2960170" y="496808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DF54BBC9-07BC-49BC-865E-2EA504473403}"/>
                  </a:ext>
                </a:extLst>
              </p:cNvPr>
              <p:cNvCxnSpPr>
                <a:cxnSpLocks/>
              </p:cNvCxnSpPr>
              <p:nvPr/>
            </p:nvCxnSpPr>
            <p:spPr>
              <a:xfrm>
                <a:off x="2037591" y="4752079"/>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92" name="直接箭头连接符 91">
              <a:extLst>
                <a:ext uri="{FF2B5EF4-FFF2-40B4-BE49-F238E27FC236}">
                  <a16:creationId xmlns:a16="http://schemas.microsoft.com/office/drawing/2014/main" id="{DA8827C9-F081-4F00-A0D3-48131247CEF4}"/>
                </a:ext>
              </a:extLst>
            </p:cNvPr>
            <p:cNvCxnSpPr>
              <a:cxnSpLocks/>
            </p:cNvCxnSpPr>
            <p:nvPr/>
          </p:nvCxnSpPr>
          <p:spPr>
            <a:xfrm rot="-4800000">
              <a:off x="1376252" y="279057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直接箭头连接符 93">
              <a:extLst>
                <a:ext uri="{FF2B5EF4-FFF2-40B4-BE49-F238E27FC236}">
                  <a16:creationId xmlns:a16="http://schemas.microsoft.com/office/drawing/2014/main" id="{488FA150-1F53-4A51-8FFB-4F2B866E52EF}"/>
                </a:ext>
              </a:extLst>
            </p:cNvPr>
            <p:cNvCxnSpPr>
              <a:cxnSpLocks/>
            </p:cNvCxnSpPr>
            <p:nvPr/>
          </p:nvCxnSpPr>
          <p:spPr>
            <a:xfrm rot="-900000">
              <a:off x="1934177" y="296582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 name="直接箭头连接符 94">
              <a:extLst>
                <a:ext uri="{FF2B5EF4-FFF2-40B4-BE49-F238E27FC236}">
                  <a16:creationId xmlns:a16="http://schemas.microsoft.com/office/drawing/2014/main" id="{565067C8-B0E6-4243-B9AE-DC952A3053D9}"/>
                </a:ext>
              </a:extLst>
            </p:cNvPr>
            <p:cNvCxnSpPr>
              <a:cxnSpLocks/>
            </p:cNvCxnSpPr>
            <p:nvPr/>
          </p:nvCxnSpPr>
          <p:spPr>
            <a:xfrm rot="-1200000">
              <a:off x="1818962" y="37702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直接箭头连接符 95">
              <a:extLst>
                <a:ext uri="{FF2B5EF4-FFF2-40B4-BE49-F238E27FC236}">
                  <a16:creationId xmlns:a16="http://schemas.microsoft.com/office/drawing/2014/main" id="{1A8F5CB5-25E6-499C-817E-3CB0FFD49E81}"/>
                </a:ext>
              </a:extLst>
            </p:cNvPr>
            <p:cNvCxnSpPr>
              <a:cxnSpLocks/>
            </p:cNvCxnSpPr>
            <p:nvPr/>
          </p:nvCxnSpPr>
          <p:spPr>
            <a:xfrm>
              <a:off x="2392523" y="393276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直接箭头连接符 97">
              <a:extLst>
                <a:ext uri="{FF2B5EF4-FFF2-40B4-BE49-F238E27FC236}">
                  <a16:creationId xmlns:a16="http://schemas.microsoft.com/office/drawing/2014/main" id="{6F12948F-9A17-436E-A158-88E22770FF83}"/>
                </a:ext>
              </a:extLst>
            </p:cNvPr>
            <p:cNvCxnSpPr>
              <a:cxnSpLocks/>
            </p:cNvCxnSpPr>
            <p:nvPr/>
          </p:nvCxnSpPr>
          <p:spPr>
            <a:xfrm rot="4200000">
              <a:off x="1732753" y="429907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直接箭头连接符 98">
              <a:extLst>
                <a:ext uri="{FF2B5EF4-FFF2-40B4-BE49-F238E27FC236}">
                  <a16:creationId xmlns:a16="http://schemas.microsoft.com/office/drawing/2014/main" id="{508C295C-A3C8-4CF3-AFEC-D073EAB5EEC7}"/>
                </a:ext>
              </a:extLst>
            </p:cNvPr>
            <p:cNvCxnSpPr>
              <a:cxnSpLocks/>
            </p:cNvCxnSpPr>
            <p:nvPr/>
          </p:nvCxnSpPr>
          <p:spPr>
            <a:xfrm rot="-1200000">
              <a:off x="1691495" y="49009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直接箭头连接符 100">
              <a:extLst>
                <a:ext uri="{FF2B5EF4-FFF2-40B4-BE49-F238E27FC236}">
                  <a16:creationId xmlns:a16="http://schemas.microsoft.com/office/drawing/2014/main" id="{CFE22E14-9BDE-4DF5-A8C6-77610426F640}"/>
                </a:ext>
              </a:extLst>
            </p:cNvPr>
            <p:cNvCxnSpPr>
              <a:cxnSpLocks/>
            </p:cNvCxnSpPr>
            <p:nvPr/>
          </p:nvCxnSpPr>
          <p:spPr>
            <a:xfrm rot="-1200000">
              <a:off x="3139933" y="407088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直接箭头连接符 101">
              <a:extLst>
                <a:ext uri="{FF2B5EF4-FFF2-40B4-BE49-F238E27FC236}">
                  <a16:creationId xmlns:a16="http://schemas.microsoft.com/office/drawing/2014/main" id="{4F883421-14EA-4FC6-8598-2405236D2330}"/>
                </a:ext>
              </a:extLst>
            </p:cNvPr>
            <p:cNvCxnSpPr>
              <a:cxnSpLocks/>
            </p:cNvCxnSpPr>
            <p:nvPr/>
          </p:nvCxnSpPr>
          <p:spPr>
            <a:xfrm rot="-1200000">
              <a:off x="3458269" y="4304427"/>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直接箭头连接符 102">
              <a:extLst>
                <a:ext uri="{FF2B5EF4-FFF2-40B4-BE49-F238E27FC236}">
                  <a16:creationId xmlns:a16="http://schemas.microsoft.com/office/drawing/2014/main" id="{4FE10434-8472-457D-B90D-2458C09B0D74}"/>
                </a:ext>
              </a:extLst>
            </p:cNvPr>
            <p:cNvCxnSpPr>
              <a:cxnSpLocks/>
            </p:cNvCxnSpPr>
            <p:nvPr/>
          </p:nvCxnSpPr>
          <p:spPr>
            <a:xfrm rot="-1200000">
              <a:off x="2656174" y="436457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4" name="直接箭头连接符 103">
              <a:extLst>
                <a:ext uri="{FF2B5EF4-FFF2-40B4-BE49-F238E27FC236}">
                  <a16:creationId xmlns:a16="http://schemas.microsoft.com/office/drawing/2014/main" id="{86444911-D440-47C2-87BF-F236492C8369}"/>
                </a:ext>
              </a:extLst>
            </p:cNvPr>
            <p:cNvCxnSpPr>
              <a:cxnSpLocks/>
            </p:cNvCxnSpPr>
            <p:nvPr/>
          </p:nvCxnSpPr>
          <p:spPr>
            <a:xfrm rot="-1200000">
              <a:off x="3966374" y="31082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5" name="直接箭头连接符 104">
              <a:extLst>
                <a:ext uri="{FF2B5EF4-FFF2-40B4-BE49-F238E27FC236}">
                  <a16:creationId xmlns:a16="http://schemas.microsoft.com/office/drawing/2014/main" id="{AC42FBCA-088F-480E-AE83-0A4743869D10}"/>
                </a:ext>
              </a:extLst>
            </p:cNvPr>
            <p:cNvCxnSpPr>
              <a:cxnSpLocks/>
            </p:cNvCxnSpPr>
            <p:nvPr/>
          </p:nvCxnSpPr>
          <p:spPr>
            <a:xfrm rot="-2400000">
              <a:off x="2630267" y="32626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6" name="直接箭头连接符 105">
              <a:extLst>
                <a:ext uri="{FF2B5EF4-FFF2-40B4-BE49-F238E27FC236}">
                  <a16:creationId xmlns:a16="http://schemas.microsoft.com/office/drawing/2014/main" id="{16DB2870-8715-4541-8BCE-B1B5055AB7C5}"/>
                </a:ext>
              </a:extLst>
            </p:cNvPr>
            <p:cNvCxnSpPr>
              <a:cxnSpLocks/>
            </p:cNvCxnSpPr>
            <p:nvPr/>
          </p:nvCxnSpPr>
          <p:spPr>
            <a:xfrm rot="-3600000">
              <a:off x="4489588" y="322123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直接箭头连接符 106">
              <a:extLst>
                <a:ext uri="{FF2B5EF4-FFF2-40B4-BE49-F238E27FC236}">
                  <a16:creationId xmlns:a16="http://schemas.microsoft.com/office/drawing/2014/main" id="{86C4D215-7447-491D-8DF3-A979C4AE3A62}"/>
                </a:ext>
              </a:extLst>
            </p:cNvPr>
            <p:cNvCxnSpPr>
              <a:cxnSpLocks/>
            </p:cNvCxnSpPr>
            <p:nvPr/>
          </p:nvCxnSpPr>
          <p:spPr>
            <a:xfrm rot="-4800000">
              <a:off x="3000120" y="291680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8" name="直接箭头连接符 107">
              <a:extLst>
                <a:ext uri="{FF2B5EF4-FFF2-40B4-BE49-F238E27FC236}">
                  <a16:creationId xmlns:a16="http://schemas.microsoft.com/office/drawing/2014/main" id="{772F4CF8-B9B3-4886-940E-1E3735D65F62}"/>
                </a:ext>
              </a:extLst>
            </p:cNvPr>
            <p:cNvCxnSpPr>
              <a:cxnSpLocks/>
            </p:cNvCxnSpPr>
            <p:nvPr/>
          </p:nvCxnSpPr>
          <p:spPr>
            <a:xfrm rot="-1200000">
              <a:off x="3114189" y="49607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直接箭头连接符 108">
              <a:extLst>
                <a:ext uri="{FF2B5EF4-FFF2-40B4-BE49-F238E27FC236}">
                  <a16:creationId xmlns:a16="http://schemas.microsoft.com/office/drawing/2014/main" id="{68F8D2CC-3DBC-4994-9EF9-ECD7AB9A0260}"/>
                </a:ext>
              </a:extLst>
            </p:cNvPr>
            <p:cNvCxnSpPr>
              <a:cxnSpLocks/>
            </p:cNvCxnSpPr>
            <p:nvPr/>
          </p:nvCxnSpPr>
          <p:spPr>
            <a:xfrm rot="7200000">
              <a:off x="3544403" y="360644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直接箭头连接符 109">
              <a:extLst>
                <a:ext uri="{FF2B5EF4-FFF2-40B4-BE49-F238E27FC236}">
                  <a16:creationId xmlns:a16="http://schemas.microsoft.com/office/drawing/2014/main" id="{B4B61428-94D6-4D1E-BAC4-A1705AC38FC5}"/>
                </a:ext>
              </a:extLst>
            </p:cNvPr>
            <p:cNvCxnSpPr>
              <a:cxnSpLocks/>
            </p:cNvCxnSpPr>
            <p:nvPr/>
          </p:nvCxnSpPr>
          <p:spPr>
            <a:xfrm rot="-1200000">
              <a:off x="2591239" y="48755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直接箭头连接符 112">
              <a:extLst>
                <a:ext uri="{FF2B5EF4-FFF2-40B4-BE49-F238E27FC236}">
                  <a16:creationId xmlns:a16="http://schemas.microsoft.com/office/drawing/2014/main" id="{62D2DF3F-8692-44EB-A550-3003FE65C292}"/>
                </a:ext>
              </a:extLst>
            </p:cNvPr>
            <p:cNvCxnSpPr>
              <a:cxnSpLocks/>
            </p:cNvCxnSpPr>
            <p:nvPr/>
          </p:nvCxnSpPr>
          <p:spPr>
            <a:xfrm rot="7200000">
              <a:off x="4192499" y="439369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直接箭头连接符 113">
              <a:extLst>
                <a:ext uri="{FF2B5EF4-FFF2-40B4-BE49-F238E27FC236}">
                  <a16:creationId xmlns:a16="http://schemas.microsoft.com/office/drawing/2014/main" id="{60E06BB7-EF17-473B-939E-D3B2586F94AB}"/>
                </a:ext>
              </a:extLst>
            </p:cNvPr>
            <p:cNvCxnSpPr>
              <a:cxnSpLocks/>
            </p:cNvCxnSpPr>
            <p:nvPr/>
          </p:nvCxnSpPr>
          <p:spPr>
            <a:xfrm rot="7200000">
              <a:off x="4141170" y="387410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直接箭头连接符 114">
              <a:extLst>
                <a:ext uri="{FF2B5EF4-FFF2-40B4-BE49-F238E27FC236}">
                  <a16:creationId xmlns:a16="http://schemas.microsoft.com/office/drawing/2014/main" id="{DC0DE083-A315-4633-B47A-5B348D665DBE}"/>
                </a:ext>
              </a:extLst>
            </p:cNvPr>
            <p:cNvCxnSpPr>
              <a:cxnSpLocks/>
            </p:cNvCxnSpPr>
            <p:nvPr/>
          </p:nvCxnSpPr>
          <p:spPr>
            <a:xfrm rot="7200000">
              <a:off x="4027320" y="4940703"/>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6" name="直接箭头连接符 115">
              <a:extLst>
                <a:ext uri="{FF2B5EF4-FFF2-40B4-BE49-F238E27FC236}">
                  <a16:creationId xmlns:a16="http://schemas.microsoft.com/office/drawing/2014/main" id="{4B675B8E-5E9A-44B5-A72C-D94B588D4037}"/>
                </a:ext>
              </a:extLst>
            </p:cNvPr>
            <p:cNvCxnSpPr>
              <a:cxnSpLocks/>
            </p:cNvCxnSpPr>
            <p:nvPr/>
          </p:nvCxnSpPr>
          <p:spPr>
            <a:xfrm rot="-7200000">
              <a:off x="3609389" y="500713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88912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EB6D3-8F2B-4240-ACB3-F306BDB31617}"/>
              </a:ext>
            </a:extLst>
          </p:cNvPr>
          <p:cNvSpPr>
            <a:spLocks noGrp="1"/>
          </p:cNvSpPr>
          <p:nvPr>
            <p:ph type="title"/>
          </p:nvPr>
        </p:nvSpPr>
        <p:spPr/>
        <p:txBody>
          <a:bodyPr/>
          <a:lstStyle/>
          <a:p>
            <a:r>
              <a:rPr lang="zh-CN" altLang="en-US" dirty="0"/>
              <a:t>质量守恒定律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BEEDFF7-55AF-4801-8B44-3A404713B008}"/>
                  </a:ext>
                </a:extLst>
              </p:cNvPr>
              <p:cNvSpPr>
                <a:spLocks noGrp="1"/>
              </p:cNvSpPr>
              <p:nvPr>
                <p:ph idx="1"/>
              </p:nvPr>
            </p:nvSpPr>
            <p:spPr/>
            <p:txBody>
              <a:bodyPr/>
              <a:lstStyle/>
              <a:p>
                <a:r>
                  <a:rPr lang="zh-CN" altLang="en-US" dirty="0"/>
                  <a:t>流体微团的固定质量为</a:t>
                </a:r>
                <a14:m>
                  <m:oMath xmlns:m="http://schemas.openxmlformats.org/officeDocument/2006/math">
                    <m:r>
                      <a:rPr lang="zh-CN" altLang="en-US" i="1">
                        <a:latin typeface="Cambria Math" panose="02040503050406030204" pitchFamily="18" charset="0"/>
                      </a:rPr>
                      <m:t>𝛿</m:t>
                    </m:r>
                    <m:r>
                      <a:rPr lang="en-US" altLang="zh-CN" b="0" i="1" smtClean="0">
                        <a:latin typeface="Cambria Math" panose="02040503050406030204" pitchFamily="18" charset="0"/>
                      </a:rPr>
                      <m:t>𝑚</m:t>
                    </m:r>
                    <m:r>
                      <a:rPr lang="en-US" altLang="zh-CN" i="1">
                        <a:latin typeface="Cambria Math" panose="02040503050406030204" pitchFamily="18" charset="0"/>
                      </a:rPr>
                      <m:t> </m:t>
                    </m:r>
                  </m:oMath>
                </a14:m>
                <a:r>
                  <a:rPr lang="zh-CN" altLang="en-US" dirty="0"/>
                  <a:t>，可变体积为</a:t>
                </a:r>
                <a14:m>
                  <m:oMath xmlns:m="http://schemas.openxmlformats.org/officeDocument/2006/math">
                    <m:r>
                      <a:rPr lang="zh-CN" altLang="en-US" i="1" smtClean="0">
                        <a:latin typeface="Cambria Math" panose="02040503050406030204" pitchFamily="18" charset="0"/>
                      </a:rPr>
                      <m:t>𝛿</m:t>
                    </m:r>
                    <m:r>
                      <a:rPr lang="en-US" altLang="zh-CN" b="0" i="1" smtClean="0">
                        <a:latin typeface="Cambria Math" panose="02040503050406030204" pitchFamily="18" charset="0"/>
                      </a:rPr>
                      <m:t>𝑉</m:t>
                    </m:r>
                  </m:oMath>
                </a14:m>
                <a:r>
                  <a:rPr lang="zh-CN" altLang="en-US" dirty="0"/>
                  <a:t>，</a:t>
                </a:r>
                <a14:m>
                  <m:oMath xmlns:m="http://schemas.openxmlformats.org/officeDocument/2006/math">
                    <m:r>
                      <a:rPr lang="zh-CN" altLang="en-US" i="1">
                        <a:latin typeface="Cambria Math" panose="02040503050406030204" pitchFamily="18" charset="0"/>
                      </a:rPr>
                      <m:t>𝛿</m:t>
                    </m:r>
                    <m:r>
                      <a:rPr lang="en-US" altLang="zh-CN" i="1">
                        <a:latin typeface="Cambria Math" panose="02040503050406030204" pitchFamily="18" charset="0"/>
                      </a:rPr>
                      <m:t>𝑚</m:t>
                    </m:r>
                    <m:r>
                      <a:rPr lang="en-US" altLang="zh-CN" b="0" i="1" smtClean="0">
                        <a:latin typeface="Cambria Math" panose="02040503050406030204" pitchFamily="18" charset="0"/>
                      </a:rPr>
                      <m:t>=</m:t>
                    </m:r>
                    <m:r>
                      <a:rPr lang="zh-CN" altLang="en-US" b="0" i="1" smtClean="0">
                        <a:latin typeface="Cambria Math" panose="02040503050406030204" pitchFamily="18" charset="0"/>
                      </a:rPr>
                      <m:t>𝜌</m:t>
                    </m:r>
                    <m:r>
                      <a:rPr lang="zh-CN" altLang="en-US" i="1">
                        <a:latin typeface="Cambria Math" panose="02040503050406030204" pitchFamily="18" charset="0"/>
                      </a:rPr>
                      <m:t>𝛿</m:t>
                    </m:r>
                    <m:r>
                      <a:rPr lang="en-US" altLang="zh-CN" i="1">
                        <a:latin typeface="Cambria Math" panose="02040503050406030204" pitchFamily="18" charset="0"/>
                      </a:rPr>
                      <m:t>𝑉</m:t>
                    </m:r>
                  </m:oMath>
                </a14:m>
                <a:endParaRPr lang="en-US" altLang="zh-CN" dirty="0"/>
              </a:p>
              <a:p>
                <a:r>
                  <a:rPr lang="zh-CN" altLang="en-US" dirty="0"/>
                  <a:t>质量守恒：</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zh-CN" altLang="en-US" i="1">
                            <a:latin typeface="Cambria Math" panose="02040503050406030204" pitchFamily="18" charset="0"/>
                          </a:rPr>
                          <m:t>𝛿</m:t>
                        </m:r>
                        <m:r>
                          <a:rPr lang="en-US" altLang="zh-CN" i="1">
                            <a:latin typeface="Cambria Math" panose="02040503050406030204" pitchFamily="18" charset="0"/>
                          </a:rPr>
                          <m:t>𝑚</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𝐷𝑡</m:t>
                        </m:r>
                      </m:den>
                    </m:f>
                    <m:r>
                      <a:rPr lang="en-US" altLang="zh-CN" b="0" i="1" smtClean="0">
                        <a:latin typeface="Cambria Math" panose="02040503050406030204" pitchFamily="18" charset="0"/>
                      </a:rPr>
                      <m:t>=0</m:t>
                    </m:r>
                  </m:oMath>
                </a14:m>
                <a:endParaRPr lang="en-US" altLang="zh-CN" dirty="0"/>
              </a:p>
              <a:p>
                <a:r>
                  <a:rPr lang="zh-CN" altLang="en-US" dirty="0"/>
                  <a:t>方程</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𝐷</m:t>
                        </m:r>
                        <m:r>
                          <a:rPr lang="en-US" altLang="zh-CN" i="1">
                            <a:latin typeface="Cambria Math" panose="02040503050406030204" pitchFamily="18" charset="0"/>
                          </a:rPr>
                          <m:t>(</m:t>
                        </m:r>
                        <m:r>
                          <a:rPr lang="zh-CN" altLang="en-US" i="1">
                            <a:latin typeface="Cambria Math" panose="02040503050406030204" pitchFamily="18" charset="0"/>
                          </a:rPr>
                          <m:t>𝜌</m:t>
                        </m:r>
                        <m:r>
                          <a:rPr lang="zh-CN" altLang="en-US" i="1">
                            <a:latin typeface="Cambria Math" panose="02040503050406030204" pitchFamily="18" charset="0"/>
                          </a:rPr>
                          <m:t>𝛿</m:t>
                        </m:r>
                        <m:r>
                          <a:rPr lang="en-US" altLang="zh-CN" i="1">
                            <a:latin typeface="Cambria Math" panose="02040503050406030204" pitchFamily="18" charset="0"/>
                          </a:rPr>
                          <m:t>𝑉</m:t>
                        </m:r>
                        <m:r>
                          <a:rPr lang="en-US" altLang="zh-CN" i="1">
                            <a:latin typeface="Cambria Math" panose="02040503050406030204" pitchFamily="18" charset="0"/>
                          </a:rPr>
                          <m:t>)</m:t>
                        </m:r>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m:t>
                    </m:r>
                    <m:r>
                      <a:rPr lang="zh-CN" altLang="en-US" i="1">
                        <a:latin typeface="Cambria Math" panose="02040503050406030204" pitchFamily="18" charset="0"/>
                      </a:rPr>
                      <m:t>𝛿</m:t>
                    </m:r>
                    <m:r>
                      <a:rPr lang="en-US" altLang="zh-CN" i="1">
                        <a:latin typeface="Cambria Math" panose="02040503050406030204" pitchFamily="18" charset="0"/>
                      </a:rPr>
                      <m:t>𝑉</m:t>
                    </m:r>
                    <m:f>
                      <m:fPr>
                        <m:ctrlPr>
                          <a:rPr lang="en-US" altLang="zh-CN" i="1">
                            <a:latin typeface="Cambria Math" panose="02040503050406030204" pitchFamily="18" charset="0"/>
                          </a:rPr>
                        </m:ctrlPr>
                      </m:fPr>
                      <m:num>
                        <m:r>
                          <a:rPr lang="en-US" altLang="zh-CN" i="1">
                            <a:latin typeface="Cambria Math" panose="02040503050406030204" pitchFamily="18" charset="0"/>
                          </a:rPr>
                          <m:t>𝐷</m:t>
                        </m:r>
                        <m:r>
                          <a:rPr lang="zh-CN" altLang="en-US" i="1">
                            <a:latin typeface="Cambria Math" panose="02040503050406030204" pitchFamily="18" charset="0"/>
                          </a:rPr>
                          <m:t>𝜌</m:t>
                        </m:r>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m:t>
                    </m:r>
                    <m:r>
                      <a:rPr lang="zh-CN" altLang="en-US" i="1">
                        <a:latin typeface="Cambria Math" panose="02040503050406030204" pitchFamily="18" charset="0"/>
                      </a:rPr>
                      <m:t>𝜌</m:t>
                    </m:r>
                    <m:f>
                      <m:fPr>
                        <m:ctrlPr>
                          <a:rPr lang="en-US" altLang="zh-CN" i="1">
                            <a:latin typeface="Cambria Math" panose="02040503050406030204" pitchFamily="18" charset="0"/>
                          </a:rPr>
                        </m:ctrlPr>
                      </m:fPr>
                      <m:num>
                        <m:r>
                          <a:rPr lang="en-US" altLang="zh-CN" i="1">
                            <a:latin typeface="Cambria Math" panose="02040503050406030204" pitchFamily="18" charset="0"/>
                          </a:rPr>
                          <m:t>𝐷</m:t>
                        </m:r>
                        <m:r>
                          <a:rPr lang="en-US" altLang="zh-CN" i="1">
                            <a:latin typeface="Cambria Math" panose="02040503050406030204" pitchFamily="18" charset="0"/>
                          </a:rPr>
                          <m:t>(</m:t>
                        </m:r>
                        <m:r>
                          <a:rPr lang="zh-CN" altLang="en-US" i="1">
                            <a:latin typeface="Cambria Math" panose="02040503050406030204" pitchFamily="18" charset="0"/>
                          </a:rPr>
                          <m:t>𝛿</m:t>
                        </m:r>
                        <m:r>
                          <a:rPr lang="en-US" altLang="zh-CN" i="1">
                            <a:latin typeface="Cambria Math" panose="02040503050406030204" pitchFamily="18" charset="0"/>
                          </a:rPr>
                          <m:t>𝑉</m:t>
                        </m:r>
                        <m:r>
                          <a:rPr lang="en-US" altLang="zh-CN" i="1">
                            <a:latin typeface="Cambria Math" panose="02040503050406030204" pitchFamily="18" charset="0"/>
                          </a:rPr>
                          <m:t>)</m:t>
                        </m:r>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=0</m:t>
                    </m:r>
                  </m:oMath>
                </a14:m>
                <a:endParaRPr lang="zh-CN" altLang="en-US" dirty="0"/>
              </a:p>
            </p:txBody>
          </p:sp>
        </mc:Choice>
        <mc:Fallback>
          <p:sp>
            <p:nvSpPr>
              <p:cNvPr id="3" name="内容占位符 2">
                <a:extLst>
                  <a:ext uri="{FF2B5EF4-FFF2-40B4-BE49-F238E27FC236}">
                    <a16:creationId xmlns:a16="http://schemas.microsoft.com/office/drawing/2014/main" id="{BBEEDFF7-55AF-4801-8B44-3A404713B008}"/>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9115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zh-CN" altLang="en-US" dirty="0"/>
              <a:t>不可压缩条件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r>
                  <a:rPr lang="zh-CN" altLang="en-US" dirty="0"/>
                  <a:t>密度为常数（密度的时间变化率为</a:t>
                </a:r>
                <a:r>
                  <a:rPr lang="en-US" altLang="zh-CN" dirty="0"/>
                  <a:t>0</a:t>
                </a:r>
                <a:r>
                  <a:rPr lang="zh-CN" altLang="en-US" dirty="0"/>
                  <a:t>）</a:t>
                </a:r>
                <a:endParaRPr lang="en-US" altLang="zh-CN" dirty="0"/>
              </a:p>
              <a:p>
                <a:r>
                  <a:rPr lang="zh-CN" altLang="en-US" dirty="0"/>
                  <a:t>质量的连续性方程为</a:t>
                </a:r>
                <a:endParaRPr lang="en-US" altLang="zh-CN" dirty="0"/>
              </a:p>
              <a:p>
                <a:pPr lvl="1"/>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m:t>
                        </m:r>
                        <m:r>
                          <a:rPr lang="zh-CN" altLang="en-US" b="0" i="1" smtClean="0">
                            <a:latin typeface="Cambria Math" panose="02040503050406030204" pitchFamily="18" charset="0"/>
                          </a:rPr>
                          <m:t>𝜌</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r>
                      <a:rPr lang="zh-CN" altLang="en-US" b="0" i="1" smtClean="0">
                        <a:latin typeface="Cambria Math" panose="02040503050406030204" pitchFamily="18" charset="0"/>
                      </a:rPr>
                      <m:t>𝜌</m:t>
                    </m:r>
                    <m:r>
                      <m:rPr>
                        <m:sty m:val="p"/>
                      </m:rPr>
                      <a:rPr lang="zh-CN" altLang="en-US" b="0" i="1" smtClean="0">
                        <a:latin typeface="Cambria Math" panose="02040503050406030204" pitchFamily="18" charset="0"/>
                      </a:rPr>
                      <m:t>∇</m:t>
                    </m:r>
                    <m:r>
                      <a:rPr lang="zh-CN" altLang="en-US" b="0" i="1" smtClean="0">
                        <a:latin typeface="Cambria Math" panose="02040503050406030204" pitchFamily="18" charset="0"/>
                      </a:rPr>
                      <m:t>∙</m:t>
                    </m:r>
                    <m:acc>
                      <m:accPr>
                        <m:chr m:val="⃗"/>
                        <m:ctrlPr>
                          <a:rPr lang="zh-CN" altLang="en-US" b="0" i="1" smtClean="0">
                            <a:latin typeface="Cambria Math" panose="02040503050406030204" pitchFamily="18" charset="0"/>
                          </a:rPr>
                        </m:ctrlPr>
                      </m:accPr>
                      <m:e>
                        <m:r>
                          <a:rPr lang="en-US" altLang="zh-CN" b="0" i="1" smtClean="0">
                            <a:latin typeface="Cambria Math" panose="02040503050406030204" pitchFamily="18" charset="0"/>
                          </a:rPr>
                          <m:t>𝑣</m:t>
                        </m:r>
                      </m:e>
                    </m:acc>
                    <m:r>
                      <a:rPr lang="en-US" altLang="zh-CN" b="0" i="1" smtClean="0">
                        <a:latin typeface="Cambria Math" panose="02040503050406030204" pitchFamily="18" charset="0"/>
                      </a:rPr>
                      <m:t>=0</m:t>
                    </m:r>
                  </m:oMath>
                </a14:m>
                <a:endParaRPr lang="en-US" altLang="zh-CN" dirty="0"/>
              </a:p>
              <a:p>
                <a:r>
                  <a:rPr lang="zh-CN" altLang="en-US" dirty="0"/>
                  <a:t>速度场的散度为</a:t>
                </a:r>
                <a:r>
                  <a:rPr lang="en-US" altLang="zh-CN" dirty="0"/>
                  <a:t>0  </a:t>
                </a:r>
                <a14:m>
                  <m:oMath xmlns:m="http://schemas.openxmlformats.org/officeDocument/2006/math">
                    <m:r>
                      <m:rPr>
                        <m:sty m:val="p"/>
                      </m:rPr>
                      <a:rPr lang="zh-CN" altLang="en-US" i="1" smtClean="0">
                        <a:solidFill>
                          <a:srgbClr val="FF0000"/>
                        </a:solidFill>
                        <a:latin typeface="Cambria Math" panose="02040503050406030204" pitchFamily="18" charset="0"/>
                      </a:rPr>
                      <m:t>∇</m:t>
                    </m:r>
                    <m:r>
                      <a:rPr lang="zh-CN" altLang="en-US" i="1" smtClean="0">
                        <a:solidFill>
                          <a:srgbClr val="FF0000"/>
                        </a:solidFill>
                        <a:latin typeface="Cambria Math" panose="02040503050406030204" pitchFamily="18" charset="0"/>
                      </a:rPr>
                      <m:t>∙</m:t>
                    </m:r>
                    <m:acc>
                      <m:accPr>
                        <m:chr m:val="⃗"/>
                        <m:ctrlPr>
                          <a:rPr lang="zh-CN" altLang="en-US"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𝑣</m:t>
                        </m:r>
                      </m:e>
                    </m:acc>
                    <m:r>
                      <a:rPr lang="en-US" altLang="zh-CN" i="1">
                        <a:solidFill>
                          <a:srgbClr val="FF0000"/>
                        </a:solidFill>
                        <a:latin typeface="Cambria Math" panose="02040503050406030204" pitchFamily="18" charset="0"/>
                      </a:rPr>
                      <m:t>=0</m:t>
                    </m:r>
                  </m:oMath>
                </a14:m>
                <a:endParaRPr lang="en-US" altLang="zh-CN" dirty="0">
                  <a:solidFill>
                    <a:srgbClr val="FF0000"/>
                  </a:solidFill>
                </a:endParaRPr>
              </a:p>
              <a:p>
                <a:endParaRPr lang="zh-CN" altLang="en-US" dirty="0"/>
              </a:p>
            </p:txBody>
          </p:sp>
        </mc:Choice>
        <mc:Fallback>
          <p:sp>
            <p:nvSpPr>
              <p:cNvPr id="3" name="内容占位符 2">
                <a:extLst>
                  <a:ext uri="{FF2B5EF4-FFF2-40B4-BE49-F238E27FC236}">
                    <a16:creationId xmlns:a16="http://schemas.microsoft.com/office/drawing/2014/main" id="{D5B88EF4-2F27-4F3C-8D24-C8F0D3B41492}"/>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5088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EB6D3-8F2B-4240-ACB3-F306BDB31617}"/>
              </a:ext>
            </a:extLst>
          </p:cNvPr>
          <p:cNvSpPr>
            <a:spLocks noGrp="1"/>
          </p:cNvSpPr>
          <p:nvPr>
            <p:ph type="title"/>
          </p:nvPr>
        </p:nvSpPr>
        <p:spPr/>
        <p:txBody>
          <a:bodyPr/>
          <a:lstStyle/>
          <a:p>
            <a:r>
              <a:rPr lang="zh-CN" altLang="en-US" dirty="0"/>
              <a:t>不可压缩条件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BEEDFF7-55AF-4801-8B44-3A404713B008}"/>
                  </a:ext>
                </a:extLst>
              </p:cNvPr>
              <p:cNvSpPr>
                <a:spLocks noGrp="1"/>
              </p:cNvSpPr>
              <p:nvPr>
                <p:ph idx="1"/>
              </p:nvPr>
            </p:nvSpPr>
            <p:spPr/>
            <p:txBody>
              <a:bodyPr/>
              <a:lstStyle/>
              <a:p>
                <a:r>
                  <a:rPr lang="zh-CN" altLang="en-US" dirty="0"/>
                  <a:t>体积</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oMath>
                </a14:m>
                <a:r>
                  <a:rPr lang="zh-CN" altLang="en-US" dirty="0"/>
                  <a:t>，边界曲面为</a:t>
                </a:r>
                <a14:m>
                  <m:oMath xmlns:m="http://schemas.openxmlformats.org/officeDocument/2006/math">
                    <m:r>
                      <a:rPr lang="zh-CN" altLang="en-US" i="1" smtClean="0">
                        <a:latin typeface="Cambria Math" panose="02040503050406030204" pitchFamily="18" charset="0"/>
                      </a:rPr>
                      <m:t>𝜕</m:t>
                    </m:r>
                    <m:r>
                      <m:rPr>
                        <m:sty m:val="p"/>
                      </m:rPr>
                      <a:rPr lang="el-GR" altLang="zh-CN" i="1" smtClean="0">
                        <a:latin typeface="Cambria Math" panose="02040503050406030204" pitchFamily="18" charset="0"/>
                        <a:ea typeface="Cambria Math" panose="02040503050406030204" pitchFamily="18" charset="0"/>
                      </a:rPr>
                      <m:t>Ω</m:t>
                    </m:r>
                  </m:oMath>
                </a14:m>
                <a:r>
                  <a:rPr lang="zh-CN" altLang="en-US" dirty="0"/>
                  <a:t>，其体积变化率为</a:t>
                </a:r>
                <a:endParaRPr lang="en-US" altLang="zh-CN" dirty="0"/>
              </a:p>
              <a:p>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m:t>
                        </m:r>
                        <m:r>
                          <m:rPr>
                            <m:sty m:val="p"/>
                          </m:rPr>
                          <a:rPr lang="el-GR" altLang="zh-CN" b="0" i="1" smtClean="0">
                            <a:latin typeface="Cambria Math" panose="02040503050406030204" pitchFamily="18" charset="0"/>
                            <a:ea typeface="Cambria Math" panose="02040503050406030204" pitchFamily="18" charset="0"/>
                          </a:rPr>
                          <m:t>Ω</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zh-CN" altLang="en-US" i="1">
                            <a:latin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Ω</m:t>
                        </m:r>
                      </m:sub>
                    </m:sSub>
                    <m:r>
                      <a:rPr lang="en-US" altLang="zh-CN" b="1" i="1" smtClean="0">
                        <a:latin typeface="Cambria Math" panose="02040503050406030204" pitchFamily="18" charset="0"/>
                      </a:rPr>
                      <m:t>𝑽</m:t>
                    </m:r>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𝑛</m:t>
                        </m:r>
                      </m:e>
                    </m:acc>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m:rPr>
                            <m:sty m:val="p"/>
                          </m:rPr>
                          <a:rPr lang="el-GR" altLang="zh-CN" i="1">
                            <a:latin typeface="Cambria Math" panose="02040503050406030204" pitchFamily="18" charset="0"/>
                            <a:ea typeface="Cambria Math" panose="02040503050406030204" pitchFamily="18" charset="0"/>
                          </a:rPr>
                          <m:t>Ω</m:t>
                        </m:r>
                      </m:sub>
                    </m:sSub>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oMath>
                </a14:m>
                <a:r>
                  <a:rPr lang="en-US" altLang="zh-CN" b="1" dirty="0"/>
                  <a:t> </a:t>
                </a:r>
                <a14:m>
                  <m:oMath xmlns:m="http://schemas.openxmlformats.org/officeDocument/2006/math">
                    <m:r>
                      <a:rPr lang="en-US" altLang="zh-CN" b="1" i="1">
                        <a:latin typeface="Cambria Math" panose="02040503050406030204" pitchFamily="18" charset="0"/>
                      </a:rPr>
                      <m:t>𝑽</m:t>
                    </m:r>
                  </m:oMath>
                </a14:m>
                <a:endParaRPr lang="en-US" altLang="zh-CN" dirty="0"/>
              </a:p>
              <a:p>
                <a:r>
                  <a:rPr lang="zh-CN" altLang="en-US" dirty="0"/>
                  <a:t>不可压缩流的体积和密度均为常数</a:t>
                </a:r>
                <a:endParaRPr lang="en-US" altLang="zh-CN" dirty="0"/>
              </a:p>
              <a:p>
                <a:pPr lvl="1"/>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m:rPr>
                            <m:sty m:val="p"/>
                          </m:rPr>
                          <a:rPr lang="el-GR" altLang="zh-CN" i="1">
                            <a:latin typeface="Cambria Math" panose="02040503050406030204" pitchFamily="18" charset="0"/>
                            <a:ea typeface="Cambria Math" panose="02040503050406030204" pitchFamily="18" charset="0"/>
                          </a:rPr>
                          <m:t>Ω</m:t>
                        </m:r>
                      </m:sub>
                    </m:sSub>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oMath>
                </a14:m>
                <a:r>
                  <a:rPr lang="en-US" altLang="zh-CN" b="1" dirty="0"/>
                  <a:t> </a:t>
                </a:r>
                <a14:m>
                  <m:oMath xmlns:m="http://schemas.openxmlformats.org/officeDocument/2006/math">
                    <m:r>
                      <a:rPr lang="en-US" altLang="zh-CN" b="1" i="1">
                        <a:latin typeface="Cambria Math" panose="02040503050406030204" pitchFamily="18" charset="0"/>
                      </a:rPr>
                      <m:t>𝑽</m:t>
                    </m:r>
                    <m:r>
                      <a:rPr lang="en-US" altLang="zh-CN" b="0" i="0" smtClean="0">
                        <a:latin typeface="Cambria Math" panose="02040503050406030204" pitchFamily="18" charset="0"/>
                      </a:rPr>
                      <m:t>=0</m:t>
                    </m:r>
                  </m:oMath>
                </a14:m>
                <a:endParaRPr lang="en-US" altLang="zh-CN" b="0" i="0" dirty="0">
                  <a:latin typeface="Cambria Math" panose="02040503050406030204" pitchFamily="18" charset="0"/>
                </a:endParaRPr>
              </a:p>
              <a:p>
                <a:pPr lvl="1"/>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oMath>
                </a14:m>
                <a:r>
                  <a:rPr lang="en-US" altLang="zh-CN" b="1" dirty="0"/>
                  <a:t> </a:t>
                </a:r>
                <a14:m>
                  <m:oMath xmlns:m="http://schemas.openxmlformats.org/officeDocument/2006/math">
                    <m:r>
                      <a:rPr lang="en-US" altLang="zh-CN" b="1" i="1">
                        <a:latin typeface="Cambria Math" panose="02040503050406030204" pitchFamily="18" charset="0"/>
                      </a:rPr>
                      <m:t>𝑽</m:t>
                    </m:r>
                    <m:r>
                      <a:rPr lang="en-US" altLang="zh-CN">
                        <a:latin typeface="Cambria Math" panose="02040503050406030204" pitchFamily="18" charset="0"/>
                      </a:rPr>
                      <m:t>=0</m:t>
                    </m:r>
                  </m:oMath>
                </a14:m>
                <a:r>
                  <a:rPr lang="en-US" altLang="zh-CN" dirty="0"/>
                  <a:t> </a:t>
                </a:r>
              </a:p>
              <a:p>
                <a:pPr marL="0" indent="0">
                  <a:buNone/>
                </a:pPr>
                <a:endParaRPr lang="en-US" altLang="zh-CN" dirty="0"/>
              </a:p>
              <a:p>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BBEEDFF7-55AF-4801-8B44-3A404713B008}"/>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9283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EB6D3-8F2B-4240-ACB3-F306BDB31617}"/>
              </a:ext>
            </a:extLst>
          </p:cNvPr>
          <p:cNvSpPr>
            <a:spLocks noGrp="1"/>
          </p:cNvSpPr>
          <p:nvPr>
            <p:ph type="title"/>
          </p:nvPr>
        </p:nvSpPr>
        <p:spPr/>
        <p:txBody>
          <a:bodyPr/>
          <a:lstStyle/>
          <a:p>
            <a:r>
              <a:rPr lang="en-US" altLang="zh-CN" dirty="0"/>
              <a:t>SPH</a:t>
            </a:r>
            <a:endParaRPr lang="zh-CN" altLang="en-US" dirty="0"/>
          </a:p>
        </p:txBody>
      </p:sp>
      <p:sp>
        <p:nvSpPr>
          <p:cNvPr id="3" name="内容占位符 2">
            <a:extLst>
              <a:ext uri="{FF2B5EF4-FFF2-40B4-BE49-F238E27FC236}">
                <a16:creationId xmlns:a16="http://schemas.microsoft.com/office/drawing/2014/main" id="{BBEEDFF7-55AF-4801-8B44-3A404713B008}"/>
              </a:ext>
            </a:extLst>
          </p:cNvPr>
          <p:cNvSpPr>
            <a:spLocks noGrp="1"/>
          </p:cNvSpPr>
          <p:nvPr>
            <p:ph idx="1"/>
          </p:nvPr>
        </p:nvSpPr>
        <p:spPr/>
        <p:txBody>
          <a:bodyPr/>
          <a:lstStyle/>
          <a:p>
            <a:r>
              <a:rPr lang="en-US" altLang="zh-CN" dirty="0"/>
              <a:t>Smoothed Particle Hydrodynamics</a:t>
            </a:r>
          </a:p>
          <a:p>
            <a:r>
              <a:rPr lang="zh-CN" altLang="en-US" dirty="0"/>
              <a:t>粒子间相互作用</a:t>
            </a:r>
            <a:endParaRPr lang="en-US" altLang="zh-CN" dirty="0"/>
          </a:p>
          <a:p>
            <a:r>
              <a:rPr lang="zh-CN" altLang="en-US" dirty="0"/>
              <a:t>力</a:t>
            </a:r>
            <a:r>
              <a:rPr lang="en-US" altLang="zh-CN" dirty="0"/>
              <a:t>-&gt;</a:t>
            </a:r>
            <a:r>
              <a:rPr lang="zh-CN" altLang="en-US" dirty="0"/>
              <a:t>速度</a:t>
            </a:r>
            <a:r>
              <a:rPr lang="en-US" altLang="zh-CN" dirty="0"/>
              <a:t>-&gt;</a:t>
            </a:r>
            <a:r>
              <a:rPr lang="zh-CN" altLang="en-US" dirty="0"/>
              <a:t>位置</a:t>
            </a:r>
          </a:p>
        </p:txBody>
      </p:sp>
    </p:spTree>
    <p:extLst>
      <p:ext uri="{BB962C8B-B14F-4D97-AF65-F5344CB8AC3E}">
        <p14:creationId xmlns:p14="http://schemas.microsoft.com/office/powerpoint/2010/main" val="108770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7D8EB-01BF-4C38-8A44-62312EDF99EF}"/>
              </a:ext>
            </a:extLst>
          </p:cNvPr>
          <p:cNvSpPr>
            <a:spLocks noGrp="1"/>
          </p:cNvSpPr>
          <p:nvPr>
            <p:ph type="title"/>
          </p:nvPr>
        </p:nvSpPr>
        <p:spPr/>
        <p:txBody>
          <a:bodyPr/>
          <a:lstStyle/>
          <a:p>
            <a:r>
              <a:rPr lang="zh-CN" altLang="en-US" dirty="0"/>
              <a:t>密度估算</a:t>
            </a:r>
          </a:p>
        </p:txBody>
      </p:sp>
      <p:sp>
        <p:nvSpPr>
          <p:cNvPr id="3" name="内容占位符 2">
            <a:extLst>
              <a:ext uri="{FF2B5EF4-FFF2-40B4-BE49-F238E27FC236}">
                <a16:creationId xmlns:a16="http://schemas.microsoft.com/office/drawing/2014/main" id="{0697C51F-1A42-41A2-9F08-141525B42A6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34845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F127A-FDC9-4ACF-9718-0071F3F66AA3}"/>
              </a:ext>
            </a:extLst>
          </p:cNvPr>
          <p:cNvSpPr>
            <a:spLocks noGrp="1"/>
          </p:cNvSpPr>
          <p:nvPr>
            <p:ph type="title"/>
          </p:nvPr>
        </p:nvSpPr>
        <p:spPr/>
        <p:txBody>
          <a:bodyPr/>
          <a:lstStyle/>
          <a:p>
            <a:r>
              <a:rPr lang="en-US" altLang="zh-CN" dirty="0"/>
              <a:t>SPH</a:t>
            </a:r>
            <a:endParaRPr lang="zh-CN" altLang="en-US" dirty="0"/>
          </a:p>
        </p:txBody>
      </p:sp>
      <p:sp>
        <p:nvSpPr>
          <p:cNvPr id="3" name="内容占位符 2">
            <a:extLst>
              <a:ext uri="{FF2B5EF4-FFF2-40B4-BE49-F238E27FC236}">
                <a16:creationId xmlns:a16="http://schemas.microsoft.com/office/drawing/2014/main" id="{BDD5BCDC-EE61-4EBC-BA6E-1F4AEAC0927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56740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D0952-D7EE-4754-A8E9-479289056CA3}"/>
              </a:ext>
            </a:extLst>
          </p:cNvPr>
          <p:cNvSpPr>
            <a:spLocks noGrp="1"/>
          </p:cNvSpPr>
          <p:nvPr>
            <p:ph type="title"/>
          </p:nvPr>
        </p:nvSpPr>
        <p:spPr/>
        <p:txBody>
          <a:bodyPr/>
          <a:lstStyle/>
          <a:p>
            <a:r>
              <a:rPr lang="zh-CN" altLang="en-US" dirty="0"/>
              <a:t>邻域搜索</a:t>
            </a:r>
          </a:p>
        </p:txBody>
      </p:sp>
      <p:sp>
        <p:nvSpPr>
          <p:cNvPr id="3" name="内容占位符 2">
            <a:extLst>
              <a:ext uri="{FF2B5EF4-FFF2-40B4-BE49-F238E27FC236}">
                <a16:creationId xmlns:a16="http://schemas.microsoft.com/office/drawing/2014/main" id="{54A196A8-2CCA-49CD-B3C7-765906E9D97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289817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E3D18-9AB7-4A3D-BBB7-E26549B19AE5}"/>
              </a:ext>
            </a:extLst>
          </p:cNvPr>
          <p:cNvSpPr>
            <a:spLocks noGrp="1"/>
          </p:cNvSpPr>
          <p:nvPr>
            <p:ph type="title"/>
          </p:nvPr>
        </p:nvSpPr>
        <p:spPr/>
        <p:txBody>
          <a:bodyPr/>
          <a:lstStyle/>
          <a:p>
            <a:r>
              <a:rPr lang="zh-CN" altLang="en-US" dirty="0"/>
              <a:t>基于力的求解（优缺点）</a:t>
            </a:r>
          </a:p>
        </p:txBody>
      </p:sp>
      <p:sp>
        <p:nvSpPr>
          <p:cNvPr id="3" name="内容占位符 2">
            <a:extLst>
              <a:ext uri="{FF2B5EF4-FFF2-40B4-BE49-F238E27FC236}">
                <a16:creationId xmlns:a16="http://schemas.microsoft.com/office/drawing/2014/main" id="{28BC4BDA-D3CE-4641-8B72-108B267CCD7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976858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F5746-9BE9-4C95-9B68-698E87331836}"/>
              </a:ext>
            </a:extLst>
          </p:cNvPr>
          <p:cNvSpPr>
            <a:spLocks noGrp="1"/>
          </p:cNvSpPr>
          <p:nvPr>
            <p:ph type="title"/>
          </p:nvPr>
        </p:nvSpPr>
        <p:spPr/>
        <p:txBody>
          <a:bodyPr/>
          <a:lstStyle/>
          <a:p>
            <a:r>
              <a:rPr lang="zh-CN" altLang="en-US" dirty="0"/>
              <a:t>基于约束的求解</a:t>
            </a:r>
          </a:p>
        </p:txBody>
      </p:sp>
      <p:sp>
        <p:nvSpPr>
          <p:cNvPr id="3" name="内容占位符 2">
            <a:extLst>
              <a:ext uri="{FF2B5EF4-FFF2-40B4-BE49-F238E27FC236}">
                <a16:creationId xmlns:a16="http://schemas.microsoft.com/office/drawing/2014/main" id="{41C40EC0-EDAF-4FD0-A9B9-9314D3857ED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52403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A3A1E-0D5C-469B-A93A-E4AFBC99B4CD}"/>
              </a:ext>
            </a:extLst>
          </p:cNvPr>
          <p:cNvSpPr>
            <a:spLocks noGrp="1"/>
          </p:cNvSpPr>
          <p:nvPr>
            <p:ph type="title"/>
          </p:nvPr>
        </p:nvSpPr>
        <p:spPr/>
        <p:txBody>
          <a:bodyPr/>
          <a:lstStyle/>
          <a:p>
            <a:r>
              <a:rPr lang="en-US" altLang="zh-CN" dirty="0"/>
              <a:t>PBD</a:t>
            </a:r>
            <a:endParaRPr lang="zh-CN" altLang="en-US" dirty="0"/>
          </a:p>
        </p:txBody>
      </p:sp>
      <p:sp>
        <p:nvSpPr>
          <p:cNvPr id="3" name="内容占位符 2">
            <a:extLst>
              <a:ext uri="{FF2B5EF4-FFF2-40B4-BE49-F238E27FC236}">
                <a16:creationId xmlns:a16="http://schemas.microsoft.com/office/drawing/2014/main" id="{06AADBD9-873D-4C8E-A739-3A64267F6BA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83334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F721A-E200-4D3C-8046-70D922B809C7}"/>
              </a:ext>
            </a:extLst>
          </p:cNvPr>
          <p:cNvSpPr>
            <a:spLocks noGrp="1"/>
          </p:cNvSpPr>
          <p:nvPr>
            <p:ph type="title"/>
          </p:nvPr>
        </p:nvSpPr>
        <p:spPr/>
        <p:txBody>
          <a:bodyPr/>
          <a:lstStyle/>
          <a:p>
            <a:r>
              <a:rPr lang="zh-CN" altLang="en-US" dirty="0"/>
              <a:t>速度场</a:t>
            </a:r>
          </a:p>
        </p:txBody>
      </p:sp>
      <p:sp>
        <p:nvSpPr>
          <p:cNvPr id="3" name="内容占位符 2">
            <a:extLst>
              <a:ext uri="{FF2B5EF4-FFF2-40B4-BE49-F238E27FC236}">
                <a16:creationId xmlns:a16="http://schemas.microsoft.com/office/drawing/2014/main" id="{8E514008-5642-43D4-A7E8-82B65ECA4E0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5771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2F170-F2FD-4AA9-B887-C1650E0638A1}"/>
              </a:ext>
            </a:extLst>
          </p:cNvPr>
          <p:cNvSpPr>
            <a:spLocks noGrp="1"/>
          </p:cNvSpPr>
          <p:nvPr>
            <p:ph type="title"/>
          </p:nvPr>
        </p:nvSpPr>
        <p:spPr/>
        <p:txBody>
          <a:bodyPr/>
          <a:lstStyle/>
          <a:p>
            <a:r>
              <a:rPr lang="zh-CN" altLang="en-US" dirty="0"/>
              <a:t>分析力学</a:t>
            </a:r>
          </a:p>
        </p:txBody>
      </p:sp>
      <p:sp>
        <p:nvSpPr>
          <p:cNvPr id="3" name="内容占位符 2">
            <a:extLst>
              <a:ext uri="{FF2B5EF4-FFF2-40B4-BE49-F238E27FC236}">
                <a16:creationId xmlns:a16="http://schemas.microsoft.com/office/drawing/2014/main" id="{9EE2102D-AA03-4DC8-9948-5C5A73F0F5B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694948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6E99D-3672-4AEF-9711-D76E3045C302}"/>
              </a:ext>
            </a:extLst>
          </p:cNvPr>
          <p:cNvSpPr>
            <a:spLocks noGrp="1"/>
          </p:cNvSpPr>
          <p:nvPr>
            <p:ph type="title"/>
          </p:nvPr>
        </p:nvSpPr>
        <p:spPr/>
        <p:txBody>
          <a:bodyPr/>
          <a:lstStyle/>
          <a:p>
            <a:r>
              <a:rPr lang="zh-CN" altLang="en-US" dirty="0"/>
              <a:t>最小二乘约束优化</a:t>
            </a:r>
          </a:p>
        </p:txBody>
      </p:sp>
      <p:sp>
        <p:nvSpPr>
          <p:cNvPr id="3" name="内容占位符 2">
            <a:extLst>
              <a:ext uri="{FF2B5EF4-FFF2-40B4-BE49-F238E27FC236}">
                <a16:creationId xmlns:a16="http://schemas.microsoft.com/office/drawing/2014/main" id="{1FE9FAFA-5894-4603-96E3-A88995C8A42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47702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D7AB3-92B6-43C1-B6AF-05E258D17DB0}"/>
              </a:ext>
            </a:extLst>
          </p:cNvPr>
          <p:cNvSpPr>
            <a:spLocks noGrp="1"/>
          </p:cNvSpPr>
          <p:nvPr>
            <p:ph type="title"/>
          </p:nvPr>
        </p:nvSpPr>
        <p:spPr/>
        <p:txBody>
          <a:bodyPr/>
          <a:lstStyle/>
          <a:p>
            <a:r>
              <a:rPr lang="zh-CN" altLang="en-US" dirty="0"/>
              <a:t>拉格朗日乘子法</a:t>
            </a:r>
          </a:p>
        </p:txBody>
      </p:sp>
      <p:sp>
        <p:nvSpPr>
          <p:cNvPr id="3" name="内容占位符 2">
            <a:extLst>
              <a:ext uri="{FF2B5EF4-FFF2-40B4-BE49-F238E27FC236}">
                <a16:creationId xmlns:a16="http://schemas.microsoft.com/office/drawing/2014/main" id="{2293305A-3E62-4F87-9131-B942138B878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3856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2541B-178D-4D66-99AA-149E2C51CEBA}"/>
              </a:ext>
            </a:extLst>
          </p:cNvPr>
          <p:cNvSpPr>
            <a:spLocks noGrp="1"/>
          </p:cNvSpPr>
          <p:nvPr>
            <p:ph type="title"/>
          </p:nvPr>
        </p:nvSpPr>
        <p:spPr/>
        <p:txBody>
          <a:bodyPr/>
          <a:lstStyle/>
          <a:p>
            <a:r>
              <a:rPr lang="zh-CN" altLang="en-US" dirty="0"/>
              <a:t>流体的密度约束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75C472-8590-4304-AD75-FD280F3EFBCE}"/>
                  </a:ext>
                </a:extLst>
              </p:cNvPr>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−1=0</m:t>
                    </m:r>
                  </m:oMath>
                </a14:m>
                <a:endParaRPr lang="en-US" altLang="zh-CN" dirty="0"/>
              </a:p>
              <a:p>
                <a:r>
                  <a:rPr lang="zh-CN" altLang="en-US" dirty="0"/>
                  <a:t>粒子</a:t>
                </a:r>
                <a:r>
                  <a:rPr lang="en-US" altLang="zh-CN" dirty="0" err="1"/>
                  <a:t>i</a:t>
                </a:r>
                <a:r>
                  <a:rPr lang="zh-CN" altLang="en-US" dirty="0"/>
                  <a:t>和它的邻居的位置</a:t>
                </a:r>
                <a:endParaRPr lang="en-US" altLang="zh-CN" dirty="0"/>
              </a:p>
              <a:p>
                <a:r>
                  <a:rPr lang="zh-CN" altLang="en-US" dirty="0"/>
                  <a:t>粒子</a:t>
                </a:r>
                <a:r>
                  <a:rPr lang="en-US" altLang="zh-CN" dirty="0" err="1"/>
                  <a:t>i</a:t>
                </a:r>
                <a:r>
                  <a:rPr lang="zh-CN" altLang="en-US" dirty="0"/>
                  <a:t>的密度</a:t>
                </a:r>
                <a:endParaRPr lang="en-US" altLang="zh-CN" dirty="0"/>
              </a:p>
              <a:p>
                <a:r>
                  <a:rPr lang="zh-CN" altLang="en-US" dirty="0"/>
                  <a:t>静止密度</a:t>
                </a:r>
                <a:r>
                  <a:rPr lang="en-US" altLang="zh-CN" dirty="0"/>
                  <a:t>(1000kg/m^3)</a:t>
                </a:r>
                <a:endParaRPr lang="zh-CN" altLang="en-US" dirty="0"/>
              </a:p>
            </p:txBody>
          </p:sp>
        </mc:Choice>
        <mc:Fallback xmlns="">
          <p:sp>
            <p:nvSpPr>
              <p:cNvPr id="3" name="内容占位符 2">
                <a:extLst>
                  <a:ext uri="{FF2B5EF4-FFF2-40B4-BE49-F238E27FC236}">
                    <a16:creationId xmlns:a16="http://schemas.microsoft.com/office/drawing/2014/main" id="{B675C472-8590-4304-AD75-FD280F3EFBCE}"/>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2189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E2B89-C646-4B8E-8B45-715278DB7C15}"/>
              </a:ext>
            </a:extLst>
          </p:cNvPr>
          <p:cNvSpPr>
            <a:spLocks noGrp="1"/>
          </p:cNvSpPr>
          <p:nvPr>
            <p:ph type="title"/>
          </p:nvPr>
        </p:nvSpPr>
        <p:spPr/>
        <p:txBody>
          <a:bodyPr/>
          <a:lstStyle/>
          <a:p>
            <a:r>
              <a:rPr lang="zh-CN" altLang="en-US" dirty="0"/>
              <a:t>黏力？涡旋？流固交互</a:t>
            </a:r>
          </a:p>
        </p:txBody>
      </p:sp>
      <p:sp>
        <p:nvSpPr>
          <p:cNvPr id="3" name="内容占位符 2">
            <a:extLst>
              <a:ext uri="{FF2B5EF4-FFF2-40B4-BE49-F238E27FC236}">
                <a16:creationId xmlns:a16="http://schemas.microsoft.com/office/drawing/2014/main" id="{BF1A6ADC-FD78-499F-A1F5-3AF40F976A4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52888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B67-D97B-475E-8332-D36D8D27227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C161728-9564-4079-BA58-369F004A62E7}"/>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72BF50B-025F-4BC3-861F-006AA6174956}"/>
              </a:ext>
            </a:extLst>
          </p:cNvPr>
          <p:cNvSpPr/>
          <p:nvPr/>
        </p:nvSpPr>
        <p:spPr>
          <a:xfrm>
            <a:off x="2452914" y="4586514"/>
            <a:ext cx="1204686" cy="1204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145C8422-92A3-4642-86C7-673ADA1DA17E}"/>
              </a:ext>
            </a:extLst>
          </p:cNvPr>
          <p:cNvSpPr/>
          <p:nvPr/>
        </p:nvSpPr>
        <p:spPr>
          <a:xfrm>
            <a:off x="3405414" y="4586514"/>
            <a:ext cx="1204686" cy="1204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11CE97A-BBF3-40B7-AD57-CD0BE11BB9BE}"/>
              </a:ext>
            </a:extLst>
          </p:cNvPr>
          <p:cNvSpPr/>
          <p:nvPr/>
        </p:nvSpPr>
        <p:spPr>
          <a:xfrm>
            <a:off x="5562601" y="4678079"/>
            <a:ext cx="1204686" cy="1204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182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A6C6D-CECE-4243-963E-D40BFDE6F48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7F8555-E3EF-44A0-B23D-3D17A725879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78583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14D18-042D-485C-98AA-4A7518B3BB0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C37FE78-32F3-4E7E-8A21-638EFABAEAA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3170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zh-CN" altLang="en-US" dirty="0"/>
              <a:t>几个重要的数学算子</a:t>
            </a:r>
          </a:p>
        </p:txBody>
      </p:sp>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r>
              <a:rPr lang="en-US" altLang="zh-CN" dirty="0" err="1"/>
              <a:t>Nabla</a:t>
            </a:r>
            <a:r>
              <a:rPr lang="zh-CN" altLang="en-US" dirty="0"/>
              <a:t>算子</a:t>
            </a:r>
            <a:endParaRPr lang="en-US" altLang="zh-CN" dirty="0"/>
          </a:p>
          <a:p>
            <a:r>
              <a:rPr lang="zh-CN" altLang="en-US" dirty="0"/>
              <a:t>梯度（</a:t>
            </a:r>
            <a:r>
              <a:rPr lang="en-US" altLang="zh-CN" dirty="0"/>
              <a:t>Gradient</a:t>
            </a:r>
            <a:r>
              <a:rPr lang="zh-CN" altLang="en-US" dirty="0"/>
              <a:t>）</a:t>
            </a:r>
            <a:endParaRPr lang="en-US" altLang="zh-CN" dirty="0"/>
          </a:p>
          <a:p>
            <a:r>
              <a:rPr lang="zh-CN" altLang="en-US" dirty="0"/>
              <a:t>散度（</a:t>
            </a:r>
            <a:r>
              <a:rPr lang="en-US" altLang="zh-CN" dirty="0"/>
              <a:t>Divergence</a:t>
            </a:r>
            <a:r>
              <a:rPr lang="zh-CN" altLang="en-US" dirty="0"/>
              <a:t>）</a:t>
            </a:r>
            <a:endParaRPr lang="en-US" altLang="zh-CN" dirty="0"/>
          </a:p>
          <a:p>
            <a:r>
              <a:rPr lang="zh-CN" altLang="en-US" dirty="0"/>
              <a:t>旋度（</a:t>
            </a:r>
            <a:r>
              <a:rPr lang="en-US" altLang="zh-CN" dirty="0"/>
              <a:t>Curl</a:t>
            </a:r>
            <a:r>
              <a:rPr lang="zh-CN" altLang="en-US" dirty="0"/>
              <a:t>）</a:t>
            </a:r>
            <a:endParaRPr lang="en-US" altLang="zh-CN" dirty="0"/>
          </a:p>
          <a:p>
            <a:r>
              <a:rPr lang="zh-CN" altLang="en-US" dirty="0"/>
              <a:t>拉普拉斯算子（</a:t>
            </a:r>
            <a:r>
              <a:rPr lang="en-US" altLang="zh-CN" dirty="0"/>
              <a:t> </a:t>
            </a:r>
            <a:r>
              <a:rPr lang="en-US" altLang="zh-CN" dirty="0" err="1"/>
              <a:t>Lapacian</a:t>
            </a:r>
            <a:r>
              <a:rPr lang="en-US" altLang="zh-CN" dirty="0"/>
              <a:t> </a:t>
            </a:r>
            <a:r>
              <a:rPr lang="zh-CN" altLang="en-US" dirty="0"/>
              <a:t>）</a:t>
            </a:r>
            <a:endParaRPr lang="en-US" altLang="zh-CN" dirty="0"/>
          </a:p>
          <a:p>
            <a:pPr marL="457200" lvl="1" indent="0">
              <a:buNone/>
            </a:pPr>
            <a:endParaRPr lang="en-US" altLang="zh-CN" dirty="0"/>
          </a:p>
          <a:p>
            <a:endParaRPr lang="zh-CN" altLang="en-US" dirty="0"/>
          </a:p>
        </p:txBody>
      </p:sp>
    </p:spTree>
    <p:extLst>
      <p:ext uri="{BB962C8B-B14F-4D97-AF65-F5344CB8AC3E}">
        <p14:creationId xmlns:p14="http://schemas.microsoft.com/office/powerpoint/2010/main" val="99548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4D76F-D1D6-43EE-BDB9-E6F227AAAF62}"/>
              </a:ext>
            </a:extLst>
          </p:cNvPr>
          <p:cNvSpPr>
            <a:spLocks noGrp="1"/>
          </p:cNvSpPr>
          <p:nvPr>
            <p:ph type="title"/>
          </p:nvPr>
        </p:nvSpPr>
        <p:spPr/>
        <p:txBody>
          <a:bodyPr/>
          <a:lstStyle/>
          <a:p>
            <a:r>
              <a:rPr lang="en-US" altLang="zh-CN" dirty="0" err="1"/>
              <a:t>Nabla</a:t>
            </a:r>
            <a:r>
              <a:rPr lang="zh-CN" altLang="en-US" dirty="0"/>
              <a:t>算子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9B4D37-AACC-4D62-90F6-89917B2095B3}"/>
                  </a:ext>
                </a:extLst>
              </p:cNvPr>
              <p:cNvSpPr>
                <a:spLocks noGrp="1"/>
              </p:cNvSpPr>
              <p:nvPr>
                <p:ph idx="1"/>
              </p:nvPr>
            </p:nvSpPr>
            <p:spPr/>
            <p:txBody>
              <a:bodyPr>
                <a:normAutofit/>
              </a:bodyPr>
              <a:lstStyle/>
              <a:p>
                <a:r>
                  <a:rPr lang="zh-CN" altLang="en-US" dirty="0"/>
                  <a:t>向量微分算子</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den>
                      </m:f>
                      <m:r>
                        <a:rPr lang="en-US" altLang="zh-CN" i="1">
                          <a:latin typeface="Cambria Math" panose="02040503050406030204" pitchFamily="18" charset="0"/>
                          <a:ea typeface="Cambria Math" panose="02040503050406030204" pitchFamily="18" charset="0"/>
                        </a:rPr>
                        <m:t>)</m:t>
                      </m:r>
                    </m:oMath>
                  </m:oMathPara>
                </a14:m>
                <a:endParaRPr lang="en-US" altLang="zh-CN" dirty="0"/>
              </a:p>
              <a:p>
                <a:r>
                  <a:rPr lang="zh-CN" altLang="en-US" dirty="0">
                    <a:ea typeface="Cambria Math" panose="02040503050406030204" pitchFamily="18" charset="0"/>
                  </a:rPr>
                  <a:t>直接作用于函数</a:t>
                </a:r>
                <a:r>
                  <a:rPr lang="en-US" altLang="zh-CN" dirty="0">
                    <a:ea typeface="Cambria Math" panose="02040503050406030204" pitchFamily="18" charset="0"/>
                  </a:rPr>
                  <a:t>F</a:t>
                </a:r>
                <a:r>
                  <a:rPr lang="zh-CN" altLang="en-US" dirty="0">
                    <a:ea typeface="Cambria Math" panose="02040503050406030204" pitchFamily="18" charset="0"/>
                  </a:rPr>
                  <a:t>（标量或非标量）</a:t>
                </a:r>
                <a:endParaRPr lang="en-US" altLang="zh-CN"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oMath>
                  </m:oMathPara>
                </a14:m>
                <a:endParaRPr lang="en-US" altLang="zh-CN" dirty="0"/>
              </a:p>
              <a:p>
                <a:r>
                  <a:rPr lang="zh-CN" altLang="en-US" dirty="0"/>
                  <a:t>与非标量函数</a:t>
                </a:r>
                <a:r>
                  <a:rPr lang="en-US" altLang="zh-CN" dirty="0"/>
                  <a:t>F</a:t>
                </a:r>
                <a:r>
                  <a:rPr lang="zh-CN" altLang="en-US" dirty="0"/>
                  <a:t>作点积 </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a:p>
                <a:r>
                  <a:rPr lang="zh-CN" altLang="en-US" dirty="0"/>
                  <a:t>与非标量函数</a:t>
                </a:r>
                <a:r>
                  <a:rPr lang="en-US" altLang="zh-CN" dirty="0"/>
                  <a:t>F</a:t>
                </a:r>
                <a:r>
                  <a:rPr lang="zh-CN" altLang="en-US" dirty="0"/>
                  <a:t>作叉积  </a:t>
                </a:r>
                <a:endParaRPr lang="en-US" altLang="zh-CN"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p:txBody>
          </p:sp>
        </mc:Choice>
        <mc:Fallback xmlns="">
          <p:sp>
            <p:nvSpPr>
              <p:cNvPr id="3" name="内容占位符 2">
                <a:extLst>
                  <a:ext uri="{FF2B5EF4-FFF2-40B4-BE49-F238E27FC236}">
                    <a16:creationId xmlns:a16="http://schemas.microsoft.com/office/drawing/2014/main" id="{829B4D37-AACC-4D62-90F6-89917B2095B3}"/>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955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梯度 </a:t>
            </a:r>
            <a:r>
              <a:rPr lang="en-US" altLang="zh-CN" dirty="0"/>
              <a:t>(Gradient)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lstStyle/>
              <a:p>
                <a:r>
                  <a:rPr lang="zh-CN" altLang="en-US" dirty="0"/>
                  <a:t>函数</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zh-CN" altLang="en-US" i="1">
                        <a:latin typeface="Cambria Math" panose="02040503050406030204" pitchFamily="18" charset="0"/>
                      </a:rPr>
                      <m:t>的</m:t>
                    </m:r>
                  </m:oMath>
                </a14:m>
                <a:r>
                  <a:rPr lang="zh-CN" altLang="en-US" dirty="0"/>
                  <a:t>梯度定义</a:t>
                </a:r>
                <a:endParaRPr lang="en-US" altLang="zh-CN" dirty="0"/>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𝑔𝑟𝑎𝑑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𝑓</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oMath>
                  </m:oMathPara>
                </a14:m>
                <a:endParaRPr lang="en-US" altLang="zh-CN" b="0" dirty="0"/>
              </a:p>
              <a:p>
                <a:r>
                  <a:rPr lang="zh-CN" altLang="en-US" dirty="0"/>
                  <a:t>性质</a:t>
                </a:r>
                <a:endParaRPr lang="en-US" altLang="zh-CN" dirty="0"/>
              </a:p>
              <a:p>
                <a:pPr lvl="1"/>
                <a:r>
                  <a:rPr lang="zh-CN" altLang="en-US" dirty="0"/>
                  <a:t>沿梯度方向的方向导数最大</a:t>
                </a:r>
                <a:endParaRPr lang="en-US" altLang="zh-CN" dirty="0"/>
              </a:p>
              <a:p>
                <a:pPr marL="457200" lvl="1" indent="0">
                  <a:buNone/>
                </a:pPr>
                <a:r>
                  <a:rPr lang="zh-CN" altLang="en-US" dirty="0"/>
                  <a:t>（函数值增加最快）</a:t>
                </a:r>
                <a:endParaRPr lang="en-US" altLang="zh-CN" dirty="0"/>
              </a:p>
              <a:p>
                <a:pPr lvl="1"/>
                <a:r>
                  <a:rPr lang="zh-CN" altLang="en-US" dirty="0"/>
                  <a:t>梯度向量和等值曲面</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m:rPr>
                        <m:sty m:val="p"/>
                      </m:rPr>
                      <a:rPr lang="en-US" altLang="zh-CN" i="1">
                        <a:latin typeface="Cambria Math" panose="02040503050406030204" pitchFamily="18" charset="0"/>
                      </a:rPr>
                      <m:t>C</m:t>
                    </m:r>
                  </m:oMath>
                </a14:m>
                <a:r>
                  <a:rPr lang="zh-CN" altLang="en-US" dirty="0"/>
                  <a:t> 垂直</a:t>
                </a:r>
                <a:endParaRPr lang="en-US" altLang="zh-CN" dirty="0"/>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6AE7883-E1B7-47DF-A199-EFF7A69399D3}"/>
              </a:ext>
            </a:extLst>
          </p:cNvPr>
          <p:cNvPicPr>
            <a:picLocks noChangeAspect="1"/>
          </p:cNvPicPr>
          <p:nvPr/>
        </p:nvPicPr>
        <p:blipFill>
          <a:blip r:embed="rId4"/>
          <a:stretch>
            <a:fillRect/>
          </a:stretch>
        </p:blipFill>
        <p:spPr>
          <a:xfrm>
            <a:off x="6921449" y="3141458"/>
            <a:ext cx="5083335" cy="3170442"/>
          </a:xfrm>
          <a:prstGeom prst="rect">
            <a:avLst/>
          </a:prstGeom>
        </p:spPr>
      </p:pic>
      <p:cxnSp>
        <p:nvCxnSpPr>
          <p:cNvPr id="6" name="直接箭头连接符 5">
            <a:extLst>
              <a:ext uri="{FF2B5EF4-FFF2-40B4-BE49-F238E27FC236}">
                <a16:creationId xmlns:a16="http://schemas.microsoft.com/office/drawing/2014/main" id="{0DF0938F-0E50-46A5-AEC6-83EAE0E79B04}"/>
              </a:ext>
            </a:extLst>
          </p:cNvPr>
          <p:cNvCxnSpPr>
            <a:cxnSpLocks/>
          </p:cNvCxnSpPr>
          <p:nvPr/>
        </p:nvCxnSpPr>
        <p:spPr>
          <a:xfrm flipH="1">
            <a:off x="10477500" y="5473701"/>
            <a:ext cx="442914"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BA1E970-39A3-475A-AF77-8F1B12C3C768}"/>
              </a:ext>
            </a:extLst>
          </p:cNvPr>
          <p:cNvCxnSpPr>
            <a:cxnSpLocks/>
          </p:cNvCxnSpPr>
          <p:nvPr/>
        </p:nvCxnSpPr>
        <p:spPr>
          <a:xfrm flipH="1">
            <a:off x="9710738" y="5447903"/>
            <a:ext cx="29527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6FC5665-4EA5-476D-8D32-173E14DF568A}"/>
              </a:ext>
            </a:extLst>
          </p:cNvPr>
          <p:cNvCxnSpPr>
            <a:cxnSpLocks/>
          </p:cNvCxnSpPr>
          <p:nvPr/>
        </p:nvCxnSpPr>
        <p:spPr>
          <a:xfrm flipH="1">
            <a:off x="9215437" y="5442743"/>
            <a:ext cx="247679"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5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散度 </a:t>
            </a:r>
            <a:r>
              <a:rPr lang="en-US" altLang="zh-CN" dirty="0"/>
              <a:t>(</a:t>
            </a:r>
            <a:r>
              <a:rPr lang="en-US" altLang="zh-CN" b="0" dirty="0"/>
              <a:t>Divergence</a:t>
            </a:r>
            <a:r>
              <a:rPr lang="en-US" altLang="zh-CN" dirty="0"/>
              <a:t>)</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a:bodyPr>
              <a:lstStyle/>
              <a:p>
                <a:r>
                  <a:rPr lang="zh-CN" altLang="en-US" dirty="0"/>
                  <a:t>对于</a:t>
                </a:r>
                <a:r>
                  <a:rPr lang="zh-CN" altLang="en-US" dirty="0">
                    <a:solidFill>
                      <a:srgbClr val="FF0000"/>
                    </a:solidFill>
                  </a:rPr>
                  <a:t>向量场</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m:t>
                    </m:r>
                  </m:oMath>
                </a14:m>
                <a:r>
                  <a:rPr lang="zh-CN" altLang="en-US" dirty="0"/>
                  <a:t>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𝑧</m:t>
                          </m:r>
                        </m:den>
                      </m:f>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e>
                      </m:d>
                      <m:r>
                        <a:rPr lang="en-US" altLang="zh-CN" b="0" i="1" smtClean="0">
                          <a:latin typeface="Cambria Math" panose="02040503050406030204" pitchFamily="18" charset="0"/>
                          <a:ea typeface="Cambria Math" panose="02040503050406030204" pitchFamily="18" charset="0"/>
                        </a:rPr>
                        <m:t>=</m:t>
                      </m:r>
                      <m:r>
                        <m:rPr>
                          <m:sty m:val="p"/>
                        </m:rP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𝐴</m:t>
                      </m:r>
                    </m:oMath>
                  </m:oMathPara>
                </a14:m>
                <a:endParaRPr lang="en-US" altLang="zh-CN" dirty="0"/>
              </a:p>
              <a:p>
                <a:r>
                  <a:rPr lang="zh-CN" altLang="en-US" dirty="0"/>
                  <a:t>向量场</a:t>
                </a:r>
                <a14:m>
                  <m:oMath xmlns:m="http://schemas.openxmlformats.org/officeDocument/2006/math">
                    <m:r>
                      <a:rPr lang="en-US" altLang="zh-CN" i="1">
                        <a:latin typeface="Cambria Math" panose="02040503050406030204" pitchFamily="18" charset="0"/>
                      </a:rPr>
                      <m:t>𝐴</m:t>
                    </m:r>
                  </m:oMath>
                </a14:m>
                <a:r>
                  <a:rPr lang="zh-CN" altLang="en-US" dirty="0"/>
                  <a:t>在点</a:t>
                </a:r>
                <a14:m>
                  <m:oMath xmlns:m="http://schemas.openxmlformats.org/officeDocument/2006/math">
                    <m:r>
                      <a:rPr lang="en-US" altLang="zh-CN" i="1">
                        <a:latin typeface="Cambria Math" panose="02040503050406030204" pitchFamily="18" charset="0"/>
                      </a:rPr>
                      <m:t>𝑀</m:t>
                    </m:r>
                  </m:oMath>
                </a14:m>
                <a:r>
                  <a:rPr lang="zh-CN" altLang="en-US" dirty="0"/>
                  <a:t>处的</a:t>
                </a:r>
                <a:r>
                  <a:rPr lang="zh-CN" altLang="en-US" dirty="0">
                    <a:solidFill>
                      <a:srgbClr val="FF0000"/>
                    </a:solidFill>
                  </a:rPr>
                  <a:t>通量密度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𝑑𝑆</m:t>
                                </m:r>
                              </m:e>
                            </m:nary>
                          </m:num>
                          <m:den>
                            <m:r>
                              <a:rPr lang="en-US" altLang="zh-CN" b="0" i="1" smtClean="0">
                                <a:latin typeface="Cambria Math" panose="02040503050406030204" pitchFamily="18" charset="0"/>
                              </a:rPr>
                              <m:t>𝑉</m:t>
                            </m:r>
                          </m:den>
                        </m:f>
                      </m:e>
                    </m:func>
                    <m:r>
                      <a:rPr lang="en-US" altLang="zh-CN" b="0" i="1" smtClean="0">
                        <a:latin typeface="Cambria Math" panose="02040503050406030204" pitchFamily="18" charset="0"/>
                      </a:rPr>
                      <m:t>=</m:t>
                    </m:r>
                    <m:r>
                      <a:rPr lang="en-US" altLang="zh-CN" b="0" i="1" smtClean="0">
                        <a:latin typeface="Cambria Math" panose="02040503050406030204" pitchFamily="18" charset="0"/>
                      </a:rPr>
                      <m:t>𝑑𝑖𝑣</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r>
                  <a:rPr lang="en-US" altLang="zh-CN" dirty="0"/>
                  <a:t> </a:t>
                </a:r>
                <a:r>
                  <a:rPr lang="zh-CN" altLang="en-US" dirty="0"/>
                  <a:t>（单位体积的通量）</a:t>
                </a:r>
                <a:endParaRPr lang="en-US" altLang="zh-CN" dirty="0"/>
              </a:p>
              <a:p>
                <a:r>
                  <a:rPr lang="zh-CN" altLang="en-US" dirty="0"/>
                  <a:t>如果向量场</a:t>
                </a:r>
                <a14:m>
                  <m:oMath xmlns:m="http://schemas.openxmlformats.org/officeDocument/2006/math">
                    <m:r>
                      <a:rPr lang="en-US" altLang="zh-CN" i="1">
                        <a:latin typeface="Cambria Math" panose="02040503050406030204" pitchFamily="18" charset="0"/>
                      </a:rPr>
                      <m:t>𝐴</m:t>
                    </m:r>
                    <m:r>
                      <a:rPr lang="zh-CN" altLang="en-US" i="1" smtClean="0">
                        <a:latin typeface="Cambria Math" panose="02040503050406030204" pitchFamily="18" charset="0"/>
                      </a:rPr>
                      <m:t>处处</m:t>
                    </m:r>
                  </m:oMath>
                </a14:m>
                <a:r>
                  <a:rPr lang="zh-CN" altLang="en-US" dirty="0"/>
                  <a:t>有</a:t>
                </a:r>
                <a14:m>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14:m>
                  <m:oMath xmlns:m="http://schemas.openxmlformats.org/officeDocument/2006/math">
                    <m:r>
                      <a:rPr lang="en-US" altLang="zh-CN" i="1">
                        <a:latin typeface="Cambria Math" panose="02040503050406030204" pitchFamily="18" charset="0"/>
                      </a:rPr>
                      <m:t>𝐴</m:t>
                    </m:r>
                  </m:oMath>
                </a14:m>
                <a:r>
                  <a:rPr lang="zh-CN" altLang="en-US" dirty="0"/>
                  <a:t>为</a:t>
                </a:r>
                <a:r>
                  <a:rPr lang="zh-CN" altLang="en-US" dirty="0">
                    <a:solidFill>
                      <a:srgbClr val="FF0000"/>
                    </a:solidFill>
                  </a:rPr>
                  <a:t>无源场</a:t>
                </a:r>
                <a:endParaRPr lang="en-US" altLang="zh-CN" dirty="0"/>
              </a:p>
              <a:p>
                <a:r>
                  <a:rPr lang="zh-CN" altLang="en-US" dirty="0"/>
                  <a:t>高斯散度定理</a:t>
                </a:r>
                <a:endParaRPr lang="en-US" altLang="zh-CN" dirty="0"/>
              </a:p>
            </p:txBody>
          </p:sp>
        </mc:Choice>
        <mc:Fallback>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0C9886A2-1C7F-4FA3-93C4-ADB2A9F334C1}"/>
              </a:ext>
            </a:extLst>
          </p:cNvPr>
          <p:cNvSpPr/>
          <p:nvPr/>
        </p:nvSpPr>
        <p:spPr>
          <a:xfrm>
            <a:off x="9492687" y="3767155"/>
            <a:ext cx="1511300" cy="1511300"/>
          </a:xfrm>
          <a:prstGeom prst="ellipse">
            <a:avLst/>
          </a:prstGeom>
          <a:solidFill>
            <a:schemeClr val="accent5">
              <a:lumMod val="40000"/>
              <a:lumOff val="60000"/>
              <a:alpha val="50000"/>
            </a:schemeClr>
          </a:solidFill>
          <a:ln>
            <a:solidFill>
              <a:srgbClr val="3193C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6F662770-295B-47B0-93BA-28BA110E0A67}"/>
              </a:ext>
            </a:extLst>
          </p:cNvPr>
          <p:cNvSpPr/>
          <p:nvPr/>
        </p:nvSpPr>
        <p:spPr>
          <a:xfrm>
            <a:off x="9492687" y="4369666"/>
            <a:ext cx="1511300" cy="472849"/>
          </a:xfrm>
          <a:prstGeom prst="ellipse">
            <a:avLst/>
          </a:prstGeom>
          <a:solidFill>
            <a:schemeClr val="accent1">
              <a:alpha val="0"/>
            </a:schemeClr>
          </a:solidFill>
          <a:ln>
            <a:solidFill>
              <a:srgbClr val="3193CF"/>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CCF08490-DF8A-4B87-BEBD-4744475579BF}"/>
              </a:ext>
            </a:extLst>
          </p:cNvPr>
          <p:cNvSpPr/>
          <p:nvPr/>
        </p:nvSpPr>
        <p:spPr>
          <a:xfrm>
            <a:off x="9486512" y="4361416"/>
            <a:ext cx="1511300" cy="263639"/>
          </a:xfrm>
          <a:custGeom>
            <a:avLst/>
            <a:gdLst>
              <a:gd name="connsiteX0" fmla="*/ 755650 w 1511300"/>
              <a:gd name="connsiteY0" fmla="*/ 0 h 263639"/>
              <a:gd name="connsiteX1" fmla="*/ 1511300 w 1511300"/>
              <a:gd name="connsiteY1" fmla="*/ 236425 h 263639"/>
              <a:gd name="connsiteX2" fmla="*/ 1502532 w 1511300"/>
              <a:gd name="connsiteY2" fmla="*/ 263639 h 263639"/>
              <a:gd name="connsiteX3" fmla="*/ 8768 w 1511300"/>
              <a:gd name="connsiteY3" fmla="*/ 263639 h 263639"/>
              <a:gd name="connsiteX4" fmla="*/ 0 w 1511300"/>
              <a:gd name="connsiteY4" fmla="*/ 236425 h 263639"/>
              <a:gd name="connsiteX5" fmla="*/ 755650 w 1511300"/>
              <a:gd name="connsiteY5" fmla="*/ 0 h 26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1300" h="263639">
                <a:moveTo>
                  <a:pt x="755650" y="0"/>
                </a:moveTo>
                <a:cubicBezTo>
                  <a:pt x="1172984" y="0"/>
                  <a:pt x="1511300" y="105851"/>
                  <a:pt x="1511300" y="236425"/>
                </a:cubicBezTo>
                <a:lnTo>
                  <a:pt x="1502532" y="263639"/>
                </a:lnTo>
                <a:lnTo>
                  <a:pt x="8768" y="263639"/>
                </a:lnTo>
                <a:lnTo>
                  <a:pt x="0" y="236425"/>
                </a:lnTo>
                <a:cubicBezTo>
                  <a:pt x="0" y="105851"/>
                  <a:pt x="338316" y="0"/>
                  <a:pt x="755650"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B60683AB-34ED-4F95-A07F-8639AE561991}"/>
              </a:ext>
            </a:extLst>
          </p:cNvPr>
          <p:cNvSpPr/>
          <p:nvPr/>
        </p:nvSpPr>
        <p:spPr>
          <a:xfrm>
            <a:off x="9492687" y="4369665"/>
            <a:ext cx="1511300" cy="472849"/>
          </a:xfrm>
          <a:prstGeom prst="ellipse">
            <a:avLst/>
          </a:prstGeom>
          <a:noFill/>
          <a:ln>
            <a:solidFill>
              <a:srgbClr val="3193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945F5B4B-7434-434F-82ED-AD2A05901EDE}"/>
              </a:ext>
            </a:extLst>
          </p:cNvPr>
          <p:cNvCxnSpPr>
            <a:cxnSpLocks/>
            <a:endCxn id="4" idx="1"/>
          </p:cNvCxnSpPr>
          <p:nvPr/>
        </p:nvCxnSpPr>
        <p:spPr>
          <a:xfrm flipH="1" flipV="1">
            <a:off x="9714012" y="3988480"/>
            <a:ext cx="534328" cy="617612"/>
          </a:xfrm>
          <a:prstGeom prst="line">
            <a:avLst/>
          </a:prstGeom>
          <a:ln w="19050">
            <a:solidFill>
              <a:schemeClr val="accent1">
                <a:lumMod val="75000"/>
              </a:schemeClr>
            </a:solidFill>
            <a:prstDash val="dash"/>
            <a:headEnd type="non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6909BFF4-13CC-471D-BA1A-3E2C2C86FA3B}"/>
              </a:ext>
            </a:extLst>
          </p:cNvPr>
          <p:cNvSpPr/>
          <p:nvPr/>
        </p:nvSpPr>
        <p:spPr>
          <a:xfrm>
            <a:off x="10190281" y="4533519"/>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86B3879-479E-425F-807D-F5F94A219A81}"/>
                  </a:ext>
                </a:extLst>
              </p:cNvPr>
              <p:cNvSpPr/>
              <p:nvPr/>
            </p:nvSpPr>
            <p:spPr>
              <a:xfrm>
                <a:off x="9637134" y="4132707"/>
                <a:ext cx="3612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𝑟</m:t>
                      </m:r>
                    </m:oMath>
                  </m:oMathPara>
                </a14:m>
                <a:endParaRPr lang="zh-CN" altLang="en-US" dirty="0"/>
              </a:p>
            </p:txBody>
          </p:sp>
        </mc:Choice>
        <mc:Fallback xmlns="">
          <p:sp>
            <p:nvSpPr>
              <p:cNvPr id="10" name="矩形 9">
                <a:extLst>
                  <a:ext uri="{FF2B5EF4-FFF2-40B4-BE49-F238E27FC236}">
                    <a16:creationId xmlns:a16="http://schemas.microsoft.com/office/drawing/2014/main" id="{886B3879-479E-425F-807D-F5F94A219A81}"/>
                  </a:ext>
                </a:extLst>
              </p:cNvPr>
              <p:cNvSpPr>
                <a:spLocks noRot="1" noChangeAspect="1" noMove="1" noResize="1" noEditPoints="1" noAdjustHandles="1" noChangeArrowheads="1" noChangeShapeType="1" noTextEdit="1"/>
              </p:cNvSpPr>
              <p:nvPr/>
            </p:nvSpPr>
            <p:spPr>
              <a:xfrm>
                <a:off x="9637134" y="4132707"/>
                <a:ext cx="36125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60D9FB42-E3B3-4218-AE5A-44F935A9D3A9}"/>
                  </a:ext>
                </a:extLst>
              </p:cNvPr>
              <p:cNvSpPr/>
              <p:nvPr/>
            </p:nvSpPr>
            <p:spPr>
              <a:xfrm>
                <a:off x="10106748" y="4227149"/>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11" name="矩形 10">
                <a:extLst>
                  <a:ext uri="{FF2B5EF4-FFF2-40B4-BE49-F238E27FC236}">
                    <a16:creationId xmlns:a16="http://schemas.microsoft.com/office/drawing/2014/main" id="{60D9FB42-E3B3-4218-AE5A-44F935A9D3A9}"/>
                  </a:ext>
                </a:extLst>
              </p:cNvPr>
              <p:cNvSpPr>
                <a:spLocks noRot="1" noChangeAspect="1" noMove="1" noResize="1" noEditPoints="1" noAdjustHandles="1" noChangeArrowheads="1" noChangeShapeType="1" noTextEdit="1"/>
              </p:cNvSpPr>
              <p:nvPr/>
            </p:nvSpPr>
            <p:spPr>
              <a:xfrm>
                <a:off x="10106748" y="4227149"/>
                <a:ext cx="449995"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46A01D50-E229-46D8-9E47-F0D476D10CAA}"/>
                  </a:ext>
                </a:extLst>
              </p:cNvPr>
              <p:cNvSpPr/>
              <p:nvPr/>
            </p:nvSpPr>
            <p:spPr>
              <a:xfrm>
                <a:off x="10875336" y="4172775"/>
                <a:ext cx="4784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12" name="矩形 11">
                <a:extLst>
                  <a:ext uri="{FF2B5EF4-FFF2-40B4-BE49-F238E27FC236}">
                    <a16:creationId xmlns:a16="http://schemas.microsoft.com/office/drawing/2014/main" id="{46A01D50-E229-46D8-9E47-F0D476D10CAA}"/>
                  </a:ext>
                </a:extLst>
              </p:cNvPr>
              <p:cNvSpPr>
                <a:spLocks noRot="1" noChangeAspect="1" noMove="1" noResize="1" noEditPoints="1" noAdjustHandles="1" noChangeArrowheads="1" noChangeShapeType="1" noTextEdit="1"/>
              </p:cNvSpPr>
              <p:nvPr/>
            </p:nvSpPr>
            <p:spPr>
              <a:xfrm>
                <a:off x="10875336" y="4172775"/>
                <a:ext cx="478464"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535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a:bodyPr>
              <a:lstStyle/>
              <a:p>
                <a:r>
                  <a:rPr lang="zh-CN" altLang="en-US" dirty="0"/>
                  <a:t>对于</a:t>
                </a:r>
                <a:r>
                  <a:rPr lang="zh-CN" altLang="en-US" dirty="0">
                    <a:solidFill>
                      <a:srgbClr val="FF0000"/>
                    </a:solidFill>
                  </a:rPr>
                  <a:t>向量场</a:t>
                </a:r>
                <a14:m>
                  <m:oMath xmlns:m="http://schemas.openxmlformats.org/officeDocument/2006/math">
                    <m:r>
                      <a:rPr lang="en-US" altLang="zh-CN" b="1" i="1">
                        <a:latin typeface="Cambria Math" panose="02040503050406030204" pitchFamily="18" charset="0"/>
                      </a:rPr>
                      <m:t>𝑨</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m:t>
                    </m:r>
                    <m:r>
                      <a:rPr lang="zh-CN" altLang="en-US" i="1">
                        <a:latin typeface="Cambria Math" panose="02040503050406030204" pitchFamily="18" charset="0"/>
                      </a:rPr>
                      <m:t>其</m:t>
                    </m:r>
                  </m:oMath>
                </a14:m>
                <a:r>
                  <a:rPr lang="zh-CN" altLang="en-US" dirty="0"/>
                  <a:t>旋度定义为</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curl</m:t>
                      </m:r>
                      <m:r>
                        <a:rPr lang="en-US" altLang="zh-CN" i="1">
                          <a:latin typeface="Cambria Math" panose="02040503050406030204" pitchFamily="18" charset="0"/>
                        </a:rPr>
                        <m:t> </m:t>
                      </m:r>
                      <m:r>
                        <a:rPr lang="en-US" altLang="zh-CN" b="1" i="1">
                          <a:latin typeface="Cambria Math" panose="02040503050406030204" pitchFamily="18" charset="0"/>
                        </a:rPr>
                        <m:t>𝑨</m:t>
                      </m:r>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e>
                      </m:d>
                      <m:r>
                        <a:rPr lang="en-US" altLang="zh-CN" i="1">
                          <a:latin typeface="Cambria Math" panose="02040503050406030204" pitchFamily="18" charset="0"/>
                        </a:rPr>
                        <m:t>=</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e>
                      </m:d>
                      <m:r>
                        <a:rPr lang="en-US" altLang="zh-CN" i="1">
                          <a:latin typeface="Cambria Math" panose="02040503050406030204" pitchFamily="18" charset="0"/>
                          <a:ea typeface="Cambria Math" panose="02040503050406030204" pitchFamily="18" charset="0"/>
                        </a:rPr>
                        <m:t>=</m:t>
                      </m:r>
                      <m:r>
                        <m:rPr>
                          <m:sty m:val="p"/>
                        </m:rPr>
                        <a:rPr lang="en-US" altLang="zh-CN" i="1">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1" i="1">
                          <a:solidFill>
                            <a:srgbClr val="FF0000"/>
                          </a:solidFill>
                          <a:latin typeface="Cambria Math" panose="02040503050406030204" pitchFamily="18" charset="0"/>
                          <a:ea typeface="Cambria Math" panose="02040503050406030204" pitchFamily="18" charset="0"/>
                        </a:rPr>
                        <m:t>𝑨</m:t>
                      </m:r>
                    </m:oMath>
                  </m:oMathPara>
                </a14:m>
                <a:endParaRPr lang="en-US" altLang="zh-CN" b="1" dirty="0"/>
              </a:p>
              <a:p>
                <a:r>
                  <a:rPr lang="zh-CN" altLang="en-US" dirty="0"/>
                  <a:t>绕单位向量</a:t>
                </a:r>
                <a14:m>
                  <m:oMath xmlns:m="http://schemas.openxmlformats.org/officeDocument/2006/math">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𝑛</m:t>
                        </m:r>
                      </m:e>
                    </m:acc>
                  </m:oMath>
                </a14:m>
                <a:r>
                  <a:rPr lang="zh-CN" altLang="en-US" dirty="0"/>
                  <a:t>的</a:t>
                </a:r>
                <a:r>
                  <a:rPr lang="zh-CN" altLang="en-US" dirty="0">
                    <a:solidFill>
                      <a:srgbClr val="FF0000"/>
                    </a:solidFill>
                  </a:rPr>
                  <a:t>环流量密度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𝑑𝑙</m:t>
                                </m:r>
                              </m:e>
                            </m:nary>
                          </m:num>
                          <m:den>
                            <m:r>
                              <a:rPr lang="en-US" altLang="zh-CN" b="0" i="1" smtClean="0">
                                <a:latin typeface="Cambria Math" panose="02040503050406030204" pitchFamily="18" charset="0"/>
                              </a:rPr>
                              <m:t>𝑆</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𝑐𝑢𝑟𝑙</m:t>
                            </m:r>
                            <m:r>
                              <a:rPr lang="en-US" altLang="zh-CN" b="0" i="1" smtClean="0">
                                <a:latin typeface="Cambria Math" panose="02040503050406030204" pitchFamily="18" charset="0"/>
                              </a:rPr>
                              <m:t> </m:t>
                            </m:r>
                            <m:r>
                              <a:rPr lang="en-US" altLang="zh-CN" b="1" i="1" smtClean="0">
                                <a:latin typeface="Cambria Math" panose="02040503050406030204" pitchFamily="18" charset="0"/>
                              </a:rPr>
                              <m:t>𝑨</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e>
                        </m:d>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𝑛</m:t>
                            </m:r>
                          </m:e>
                        </m:acc>
                      </m:e>
                    </m:func>
                  </m:oMath>
                </a14:m>
                <a:r>
                  <a:rPr lang="en-US" altLang="zh-CN" dirty="0">
                    <a:solidFill>
                      <a:srgbClr val="FF0000"/>
                    </a:solidFill>
                  </a:rPr>
                  <a:t> </a:t>
                </a:r>
                <a:r>
                  <a:rPr lang="zh-CN" altLang="en-US" dirty="0"/>
                  <a:t>（单位面积的环流量）</a:t>
                </a:r>
                <a:endParaRPr lang="en-US" altLang="zh-CN" dirty="0"/>
              </a:p>
              <a:p>
                <a:r>
                  <a:rPr lang="zh-CN" altLang="en-US" dirty="0"/>
                  <a:t>若向量场</a:t>
                </a:r>
                <a14:m>
                  <m:oMath xmlns:m="http://schemas.openxmlformats.org/officeDocument/2006/math">
                    <m:r>
                      <a:rPr lang="en-US" altLang="zh-CN" b="1" i="1">
                        <a:latin typeface="Cambria Math" panose="02040503050406030204" pitchFamily="18" charset="0"/>
                      </a:rPr>
                      <m:t>𝑨</m:t>
                    </m:r>
                  </m:oMath>
                </a14:m>
                <a:r>
                  <a:rPr lang="zh-CN" altLang="en-US" dirty="0"/>
                  <a:t>处处有</a:t>
                </a:r>
                <a14:m>
                  <m:oMath xmlns:m="http://schemas.openxmlformats.org/officeDocument/2006/math">
                    <m:r>
                      <m:rPr>
                        <m:sty m:val="p"/>
                      </m:rPr>
                      <a:rPr lang="en-US" altLang="zh-CN" i="1">
                        <a:latin typeface="Cambria Math" panose="02040503050406030204" pitchFamily="18" charset="0"/>
                      </a:rPr>
                      <m:t>curl</m:t>
                    </m:r>
                    <m:r>
                      <a:rPr lang="en-US" altLang="zh-CN" i="1">
                        <a:latin typeface="Cambria Math" panose="02040503050406030204" pitchFamily="18" charset="0"/>
                      </a:rPr>
                      <m:t> </m:t>
                    </m:r>
                    <m:r>
                      <a:rPr lang="en-US" altLang="zh-CN" b="1" i="1">
                        <a:latin typeface="Cambria Math" panose="02040503050406030204" pitchFamily="18" charset="0"/>
                      </a:rPr>
                      <m:t>𝑨</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14:m>
                  <m:oMath xmlns:m="http://schemas.openxmlformats.org/officeDocument/2006/math">
                    <m:r>
                      <a:rPr lang="en-US" altLang="zh-CN" b="1" i="1">
                        <a:latin typeface="Cambria Math" panose="02040503050406030204" pitchFamily="18" charset="0"/>
                      </a:rPr>
                      <m:t>𝑨</m:t>
                    </m:r>
                  </m:oMath>
                </a14:m>
                <a:r>
                  <a:rPr lang="zh-CN" altLang="en-US" dirty="0"/>
                  <a:t>为无旋场</a:t>
                </a:r>
                <a:endParaRPr lang="en-US" altLang="zh-CN" dirty="0"/>
              </a:p>
              <a:p>
                <a:endParaRPr lang="en-US" altLang="zh-CN" dirty="0">
                  <a:solidFill>
                    <a:srgbClr val="FF0000"/>
                  </a:solidFill>
                </a:endParaRPr>
              </a:p>
            </p:txBody>
          </p:sp>
        </mc:Choice>
        <mc:Fallback>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旋度</a:t>
            </a:r>
            <a:r>
              <a:rPr lang="en-US" altLang="zh-CN" dirty="0"/>
              <a:t> (Curl)</a:t>
            </a:r>
            <a:endParaRPr lang="zh-CN" altLang="en-US" dirty="0"/>
          </a:p>
        </p:txBody>
      </p:sp>
      <p:grpSp>
        <p:nvGrpSpPr>
          <p:cNvPr id="25" name="组合 24">
            <a:extLst>
              <a:ext uri="{FF2B5EF4-FFF2-40B4-BE49-F238E27FC236}">
                <a16:creationId xmlns:a16="http://schemas.microsoft.com/office/drawing/2014/main" id="{A346A18E-5A42-4CFF-A970-15136013F853}"/>
              </a:ext>
            </a:extLst>
          </p:cNvPr>
          <p:cNvGrpSpPr/>
          <p:nvPr/>
        </p:nvGrpSpPr>
        <p:grpSpPr>
          <a:xfrm>
            <a:off x="6034891" y="3539106"/>
            <a:ext cx="1804404" cy="1157724"/>
            <a:chOff x="8924011" y="3821816"/>
            <a:chExt cx="1804404" cy="1157724"/>
          </a:xfrm>
        </p:grpSpPr>
        <p:sp>
          <p:nvSpPr>
            <p:cNvPr id="10" name="椭圆 9">
              <a:extLst>
                <a:ext uri="{FF2B5EF4-FFF2-40B4-BE49-F238E27FC236}">
                  <a16:creationId xmlns:a16="http://schemas.microsoft.com/office/drawing/2014/main" id="{67C67BFB-B56E-4857-A18C-36670BF4FE25}"/>
                </a:ext>
              </a:extLst>
            </p:cNvPr>
            <p:cNvSpPr/>
            <p:nvPr/>
          </p:nvSpPr>
          <p:spPr>
            <a:xfrm>
              <a:off x="8924011" y="4333188"/>
              <a:ext cx="1804404" cy="646352"/>
            </a:xfrm>
            <a:prstGeom prst="ellipse">
              <a:avLst/>
            </a:prstGeom>
            <a:solidFill>
              <a:schemeClr val="accent2">
                <a:lumMod val="20000"/>
                <a:lumOff val="80000"/>
                <a:alpha val="26000"/>
              </a:schemeClr>
            </a:solidFill>
            <a:ln w="222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36A058B6-96ED-4115-85BF-20ACEA8021BA}"/>
                </a:ext>
              </a:extLst>
            </p:cNvPr>
            <p:cNvSpPr/>
            <p:nvPr/>
          </p:nvSpPr>
          <p:spPr>
            <a:xfrm>
              <a:off x="9751871" y="4536510"/>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B9E7077-7F57-496B-B946-8E55FED7D103}"/>
                    </a:ext>
                  </a:extLst>
                </p:cNvPr>
                <p:cNvSpPr/>
                <p:nvPr/>
              </p:nvSpPr>
              <p:spPr>
                <a:xfrm>
                  <a:off x="9789569" y="4443282"/>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5" name="矩形 4">
                  <a:extLst>
                    <a:ext uri="{FF2B5EF4-FFF2-40B4-BE49-F238E27FC236}">
                      <a16:creationId xmlns:a16="http://schemas.microsoft.com/office/drawing/2014/main" id="{3B9E7077-7F57-496B-B946-8E55FED7D103}"/>
                    </a:ext>
                  </a:extLst>
                </p:cNvPr>
                <p:cNvSpPr>
                  <a:spLocks noRot="1" noChangeAspect="1" noMove="1" noResize="1" noEditPoints="1" noAdjustHandles="1" noChangeArrowheads="1" noChangeShapeType="1" noTextEdit="1"/>
                </p:cNvSpPr>
                <p:nvPr/>
              </p:nvSpPr>
              <p:spPr>
                <a:xfrm>
                  <a:off x="9789569" y="4443282"/>
                  <a:ext cx="449995" cy="369332"/>
                </a:xfrm>
                <a:prstGeom prst="rect">
                  <a:avLst/>
                </a:prstGeom>
                <a:blipFill>
                  <a:blip r:embed="rId4"/>
                  <a:stretch>
                    <a:fillRect/>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B0D727EF-A58E-401E-AD6D-ED3607AB62E0}"/>
                </a:ext>
              </a:extLst>
            </p:cNvPr>
            <p:cNvCxnSpPr>
              <a:cxnSpLocks/>
            </p:cNvCxnSpPr>
            <p:nvPr/>
          </p:nvCxnSpPr>
          <p:spPr>
            <a:xfrm flipV="1">
              <a:off x="9830111" y="3931096"/>
              <a:ext cx="0" cy="612000"/>
            </a:xfrm>
            <a:prstGeom prst="straightConnector1">
              <a:avLst/>
            </a:prstGeom>
            <a:ln w="44450">
              <a:solidFill>
                <a:schemeClr val="accent2">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1964BC6-4DB4-48D6-BD49-CC1ECCE6D493}"/>
                </a:ext>
              </a:extLst>
            </p:cNvPr>
            <p:cNvCxnSpPr>
              <a:cxnSpLocks/>
            </p:cNvCxnSpPr>
            <p:nvPr/>
          </p:nvCxnSpPr>
          <p:spPr>
            <a:xfrm rot="1080000" flipH="1">
              <a:off x="10095978" y="4338349"/>
              <a:ext cx="105888" cy="1"/>
            </a:xfrm>
            <a:prstGeom prst="straightConnector1">
              <a:avLst/>
            </a:prstGeom>
            <a:ln w="76200">
              <a:solidFill>
                <a:schemeClr val="accent2">
                  <a:lumMod val="60000"/>
                  <a:lumOff val="40000"/>
                </a:schemeClr>
              </a:solidFill>
              <a:headEnd w="lg" len="lg"/>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072663B-132D-48CA-AECC-699F71581F03}"/>
                    </a:ext>
                  </a:extLst>
                </p:cNvPr>
                <p:cNvSpPr/>
                <p:nvPr/>
              </p:nvSpPr>
              <p:spPr>
                <a:xfrm>
                  <a:off x="9785094" y="3821816"/>
                  <a:ext cx="3842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𝑛</m:t>
                            </m:r>
                          </m:e>
                        </m:acc>
                      </m:oMath>
                    </m:oMathPara>
                  </a14:m>
                  <a:endParaRPr lang="zh-CN" altLang="en-US" dirty="0"/>
                </a:p>
              </p:txBody>
            </p:sp>
          </mc:Choice>
          <mc:Fallback xmlns="">
            <p:sp>
              <p:nvSpPr>
                <p:cNvPr id="22" name="矩形 21">
                  <a:extLst>
                    <a:ext uri="{FF2B5EF4-FFF2-40B4-BE49-F238E27FC236}">
                      <a16:creationId xmlns:a16="http://schemas.microsoft.com/office/drawing/2014/main" id="{2072663B-132D-48CA-AECC-699F71581F03}"/>
                    </a:ext>
                  </a:extLst>
                </p:cNvPr>
                <p:cNvSpPr>
                  <a:spLocks noRot="1" noChangeAspect="1" noMove="1" noResize="1" noEditPoints="1" noAdjustHandles="1" noChangeArrowheads="1" noChangeShapeType="1" noTextEdit="1"/>
                </p:cNvSpPr>
                <p:nvPr/>
              </p:nvSpPr>
              <p:spPr>
                <a:xfrm>
                  <a:off x="9785094" y="3821816"/>
                  <a:ext cx="384208"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479F9A15-18DD-465E-82CA-D3FDA6F3316D}"/>
                    </a:ext>
                  </a:extLst>
                </p:cNvPr>
                <p:cNvSpPr/>
                <p:nvPr/>
              </p:nvSpPr>
              <p:spPr>
                <a:xfrm>
                  <a:off x="10246283" y="4122534"/>
                  <a:ext cx="475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24" name="矩形 23">
                  <a:extLst>
                    <a:ext uri="{FF2B5EF4-FFF2-40B4-BE49-F238E27FC236}">
                      <a16:creationId xmlns:a16="http://schemas.microsoft.com/office/drawing/2014/main" id="{479F9A15-18DD-465E-82CA-D3FDA6F3316D}"/>
                    </a:ext>
                  </a:extLst>
                </p:cNvPr>
                <p:cNvSpPr>
                  <a:spLocks noRot="1" noChangeAspect="1" noMove="1" noResize="1" noEditPoints="1" noAdjustHandles="1" noChangeArrowheads="1" noChangeShapeType="1" noTextEdit="1"/>
                </p:cNvSpPr>
                <p:nvPr/>
              </p:nvSpPr>
              <p:spPr>
                <a:xfrm>
                  <a:off x="10246283" y="4122534"/>
                  <a:ext cx="475258" cy="369332"/>
                </a:xfrm>
                <a:prstGeom prst="rect">
                  <a:avLst/>
                </a:prstGeom>
                <a:blipFill>
                  <a:blip r:embed="rId6"/>
                  <a:stretch>
                    <a:fillRect/>
                  </a:stretch>
                </a:blipFill>
              </p:spPr>
              <p:txBody>
                <a:bodyPr/>
                <a:lstStyle/>
                <a:p>
                  <a:r>
                    <a:rPr lang="zh-CN" altLang="en-US">
                      <a:noFill/>
                    </a:rPr>
                    <a:t> </a:t>
                  </a:r>
                </a:p>
              </p:txBody>
            </p:sp>
          </mc:Fallback>
        </mc:AlternateContent>
      </p:grpSp>
      <p:pic>
        <p:nvPicPr>
          <p:cNvPr id="71" name="图片 70">
            <a:extLst>
              <a:ext uri="{FF2B5EF4-FFF2-40B4-BE49-F238E27FC236}">
                <a16:creationId xmlns:a16="http://schemas.microsoft.com/office/drawing/2014/main" id="{C478F7CA-769D-4DE9-85E0-4CEC87CDDFE8}"/>
              </a:ext>
            </a:extLst>
          </p:cNvPr>
          <p:cNvPicPr>
            <a:picLocks noChangeAspect="1"/>
          </p:cNvPicPr>
          <p:nvPr/>
        </p:nvPicPr>
        <p:blipFill>
          <a:blip r:embed="rId7"/>
          <a:stretch>
            <a:fillRect/>
          </a:stretch>
        </p:blipFill>
        <p:spPr>
          <a:xfrm>
            <a:off x="8375884" y="3645984"/>
            <a:ext cx="3514505" cy="2669791"/>
          </a:xfrm>
          <a:prstGeom prst="rect">
            <a:avLst/>
          </a:prstGeom>
        </p:spPr>
      </p:pic>
    </p:spTree>
    <p:extLst>
      <p:ext uri="{BB962C8B-B14F-4D97-AF65-F5344CB8AC3E}">
        <p14:creationId xmlns:p14="http://schemas.microsoft.com/office/powerpoint/2010/main" val="180946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拉普拉斯算子</a:t>
            </a:r>
            <a:r>
              <a:rPr lang="en-US" altLang="zh-CN" dirty="0"/>
              <a:t>(Laplacian)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lstStyle/>
              <a:p>
                <a:r>
                  <a:rPr lang="zh-CN" altLang="en-US" dirty="0"/>
                  <a:t>空间标量函数</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oMath>
                </a14:m>
                <a:endParaRPr lang="en-US" altLang="zh-CN" dirty="0"/>
              </a:p>
              <a:p>
                <a:pPr marL="0" indent="0">
                  <a:buNone/>
                </a:pPr>
                <a:r>
                  <a:rPr lang="en-US" altLang="zh-CN" dirty="0">
                    <a:ea typeface="Cambria Math" panose="02040503050406030204" pitchFamily="18" charset="0"/>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𝑢</m:t>
                        </m:r>
                      </m:num>
                      <m:den>
                        <m:r>
                          <a:rPr lang="zh-CN" altLang="en-US"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i="1">
                                <a:latin typeface="Cambria Math" panose="02040503050406030204" pitchFamily="18" charset="0"/>
                              </a:rPr>
                              <m:t>2</m:t>
                            </m:r>
                          </m:sup>
                        </m:sSup>
                      </m:den>
                    </m:f>
                    <m:r>
                      <m:rPr>
                        <m:nor/>
                      </m:rPr>
                      <a:rPr lang="en-US" altLang="zh-CN" dirty="0"/>
                      <m:t>= </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𝑢</m:t>
                    </m:r>
                  </m:oMath>
                </a14:m>
                <a:endParaRPr lang="en-US" altLang="zh-CN" dirty="0"/>
              </a:p>
              <a:p>
                <a:r>
                  <a:rPr lang="zh-CN" altLang="en-US" dirty="0"/>
                  <a:t>先求标量函数的梯度场</a:t>
                </a:r>
                <a:r>
                  <a:rPr lang="en-US" altLang="zh-CN" dirty="0"/>
                  <a:t> </a:t>
                </a:r>
                <a:r>
                  <a:rPr lang="zh-CN" altLang="en-US" dirty="0"/>
                  <a:t>（“趋势”）</a:t>
                </a:r>
                <a:endParaRPr lang="en-US" altLang="zh-CN" dirty="0"/>
              </a:p>
              <a:p>
                <a:r>
                  <a:rPr lang="zh-CN" altLang="en-US" dirty="0"/>
                  <a:t>再求梯度场的散度（“源”）</a:t>
                </a:r>
                <a:endParaRPr lang="en-US" altLang="zh-CN" dirty="0"/>
              </a:p>
              <a:p>
                <a:r>
                  <a:rPr lang="zh-CN" altLang="en-US" dirty="0"/>
                  <a:t>标量函数在某一点附近的平均值与该点的函数值的差</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19622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9383</TotalTime>
  <Words>2557</Words>
  <Application>Microsoft Office PowerPoint</Application>
  <PresentationFormat>宽屏</PresentationFormat>
  <Paragraphs>281</Paragraphs>
  <Slides>37</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等线</vt:lpstr>
      <vt:lpstr>微软雅黑</vt:lpstr>
      <vt:lpstr>微软雅黑 Light</vt:lpstr>
      <vt:lpstr>Arial</vt:lpstr>
      <vt:lpstr>Cambria Math</vt:lpstr>
      <vt:lpstr>Wingdings</vt:lpstr>
      <vt:lpstr>Office 主题​​</vt:lpstr>
      <vt:lpstr>流体是什么？</vt:lpstr>
      <vt:lpstr>观察视角</vt:lpstr>
      <vt:lpstr>速度场</vt:lpstr>
      <vt:lpstr>几个重要的数学算子</vt:lpstr>
      <vt:lpstr>Nabla算子</vt:lpstr>
      <vt:lpstr>梯度 (Gradient)</vt:lpstr>
      <vt:lpstr>散度 (Divergence)</vt:lpstr>
      <vt:lpstr>旋度 (Curl)</vt:lpstr>
      <vt:lpstr>拉普拉斯算子(Laplacian)</vt:lpstr>
      <vt:lpstr>物质导数(material derivative)</vt:lpstr>
      <vt:lpstr>速度散度</vt:lpstr>
      <vt:lpstr>Navier-Stokes 方程</vt:lpstr>
      <vt:lpstr>动量方程</vt:lpstr>
      <vt:lpstr>动量方程</vt:lpstr>
      <vt:lpstr>质量守恒方程</vt:lpstr>
      <vt:lpstr>NS方程的分步求解</vt:lpstr>
      <vt:lpstr>拉格朗日视角下的NS方程求解</vt:lpstr>
      <vt:lpstr>SPH</vt:lpstr>
      <vt:lpstr>空间离散化</vt:lpstr>
      <vt:lpstr>质量守恒定律</vt:lpstr>
      <vt:lpstr>不可压缩条件</vt:lpstr>
      <vt:lpstr>不可压缩条件</vt:lpstr>
      <vt:lpstr>SPH</vt:lpstr>
      <vt:lpstr>密度估算</vt:lpstr>
      <vt:lpstr>SPH</vt:lpstr>
      <vt:lpstr>邻域搜索</vt:lpstr>
      <vt:lpstr>基于力的求解（优缺点）</vt:lpstr>
      <vt:lpstr>基于约束的求解</vt:lpstr>
      <vt:lpstr>PBD</vt:lpstr>
      <vt:lpstr>分析力学</vt:lpstr>
      <vt:lpstr>最小二乘约束优化</vt:lpstr>
      <vt:lpstr>拉格朗日乘子法</vt:lpstr>
      <vt:lpstr>流体的密度约束</vt:lpstr>
      <vt:lpstr>黏力？涡旋？流固交互</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T101575</dc:creator>
  <cp:lastModifiedBy>T101575</cp:lastModifiedBy>
  <cp:revision>149</cp:revision>
  <dcterms:created xsi:type="dcterms:W3CDTF">2021-05-31T06:56:37Z</dcterms:created>
  <dcterms:modified xsi:type="dcterms:W3CDTF">2021-06-10T12:11:55Z</dcterms:modified>
</cp:coreProperties>
</file>