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4" r:id="rId2"/>
    <p:sldId id="369" r:id="rId3"/>
    <p:sldId id="371" r:id="rId4"/>
    <p:sldId id="267" r:id="rId5"/>
    <p:sldId id="317" r:id="rId6"/>
    <p:sldId id="318" r:id="rId7"/>
    <p:sldId id="381" r:id="rId8"/>
    <p:sldId id="269" r:id="rId9"/>
    <p:sldId id="321" r:id="rId10"/>
    <p:sldId id="401" r:id="rId11"/>
    <p:sldId id="400" r:id="rId12"/>
    <p:sldId id="397" r:id="rId13"/>
    <p:sldId id="326" r:id="rId14"/>
    <p:sldId id="327" r:id="rId15"/>
    <p:sldId id="271" r:id="rId16"/>
    <p:sldId id="393" r:id="rId17"/>
    <p:sldId id="394" r:id="rId18"/>
    <p:sldId id="395" r:id="rId19"/>
    <p:sldId id="305" r:id="rId20"/>
    <p:sldId id="396" r:id="rId21"/>
    <p:sldId id="331" r:id="rId22"/>
    <p:sldId id="332" r:id="rId23"/>
    <p:sldId id="323" r:id="rId24"/>
    <p:sldId id="328" r:id="rId25"/>
    <p:sldId id="329" r:id="rId26"/>
    <p:sldId id="33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7209" initials="T" lastIdx="2" clrIdx="0">
    <p:extLst>
      <p:ext uri="{19B8F6BF-5375-455C-9EA6-DF929625EA0E}">
        <p15:presenceInfo xmlns:p15="http://schemas.microsoft.com/office/powerpoint/2012/main" userId="S::T117209@it.tencent.com::f8e0bd1c-bcc5-455f-96db-095e8e1304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E3E22E"/>
    <a:srgbClr val="EEF2FA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7" autoAdjust="0"/>
    <p:restoredTop sz="75849" autoAdjust="0"/>
  </p:normalViewPr>
  <p:slideViewPr>
    <p:cSldViewPr snapToGrid="0">
      <p:cViewPr varScale="1">
        <p:scale>
          <a:sx n="110" d="100"/>
          <a:sy n="110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传统的物理求解方法，都是基于力来求解的，一般流程如下：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、计算内力，如流体的粘滞力（</a:t>
            </a:r>
            <a:r>
              <a:rPr lang="en-US" altLang="zh-CN" dirty="0"/>
              <a:t>Viscosity</a:t>
            </a:r>
            <a:r>
              <a:rPr lang="zh-CN" altLang="en-US" dirty="0"/>
              <a:t>）、压力（</a:t>
            </a:r>
            <a:r>
              <a:rPr lang="en-US" altLang="zh-CN" dirty="0"/>
              <a:t>Pressure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、计算外力，如重力（</a:t>
            </a:r>
            <a:r>
              <a:rPr lang="en-US" altLang="zh-CN" dirty="0"/>
              <a:t>Gravity</a:t>
            </a:r>
            <a:r>
              <a:rPr lang="zh-CN" altLang="en-US" dirty="0"/>
              <a:t>）、碰撞力（</a:t>
            </a:r>
            <a:r>
              <a:rPr lang="en-US" altLang="zh-CN" dirty="0"/>
              <a:t>Collision</a:t>
            </a:r>
            <a:r>
              <a:rPr lang="zh-CN" altLang="en-US" dirty="0"/>
              <a:t>）、风力（</a:t>
            </a:r>
            <a:r>
              <a:rPr lang="en-US" altLang="zh-CN" dirty="0"/>
              <a:t>Wind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、把内力和外力一起，根据牛顿第二定律 </a:t>
            </a:r>
            <a:r>
              <a:rPr lang="en-US" altLang="zh-CN" dirty="0"/>
              <a:t>F=ma</a:t>
            </a:r>
            <a:r>
              <a:rPr lang="zh-CN" altLang="en-US" dirty="0"/>
              <a:t>，求出加速度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、通过数值计算方法，计算速度 </a:t>
            </a:r>
            <a:r>
              <a:rPr lang="en-US" altLang="zh-CN" dirty="0"/>
              <a:t>v=at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、通过数值计算方法，计算位置 </a:t>
            </a:r>
            <a:r>
              <a:rPr lang="en-US" altLang="zh-CN" dirty="0"/>
              <a:t>x* = x + vt</a:t>
            </a:r>
          </a:p>
          <a:p>
            <a:r>
              <a:rPr lang="zh-CN" altLang="en-US" dirty="0"/>
              <a:t>虽然基于上述的计算很符合物理规则，毕竟我们是做计算机工程的，这种方法在计算机，特别游戏工程中是否适用呢？我们接下来就看下是否适用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在我们的所有模拟仿真中取值范围是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在实践中，不同约束类型之间的处理是有优先级的。为了实现这个，我们按照约束类型分组，相同约束类型的分成一组。优先级高的约束分组先处理，先求出 </a:t>
            </a:r>
            <a:r>
              <a:rPr lang="en-US" altLang="zh-CN" dirty="0"/>
              <a:t>$\Delta 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并把该值累加到原位移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上，然后再处理其他优先级较低的约束分组。例如：先并行处理密度约束，然后把修正位移应用到原位移上得出新位移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{p}^*$ </a:t>
            </a:r>
            <a:r>
              <a:rPr lang="zh-CN" altLang="en-US" dirty="0"/>
              <a:t>，然后再并行处理接触约束。这种方式能加快约束校正也就是加快了收敛速度。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9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通过引入弹性势能重新定义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约束，来解决时间步长和迭代次数影响模拟结果刚性表现的问题。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1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𝐶(𝑝_1,𝑝_2 )=‖𝑝_1−𝑝_2 ‖−𝑑=0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𝑝)≈𝐶(𝑝)+∇𝐶(𝑝)∙∆𝑝=0</a:t>
                </a:r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𝐶(𝑝)+∇𝐶(𝑝)∙∆𝑝=0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@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∆𝑝=−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┤</a:t>
                </a:r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</a:rPr>
                  <a:t>=(C(𝑝))/(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∇𝐶(𝑝) M^(−1) 〖∇𝐶(𝑝)〗^𝑇 )</a:t>
                </a:r>
                <a:r>
                  <a:rPr lang="en-US" altLang="zh-CN" i="0">
                    <a:latin typeface="Cambria Math" panose="02040503050406030204" pitchFamily="18" charset="0"/>
                  </a:rPr>
                  <a:t>=(𝐶(𝑝))/(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</a:rPr>
                  <a:t>)@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𝑝_𝑖=−𝑤_𝑖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∇𝐶_(𝑝_𝑖 ) (𝑝)(𝐶(𝑝))/(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zh-CN" altLang="en-US" i="0" dirty="0"/>
                  <a:t> 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" )┤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10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𝑣𝑜𝑟𝑡𝑖𝑐𝑖𝑡𝑦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，而粒子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</m:oMath>
                </a14:m>
                <a:r>
                  <a:rPr lang="zh-CN" altLang="en-US" dirty="0"/>
                  <a:t> 的方式，在旋度粒子（可直观理解为比周围粒子旋转快的粒子，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指向粒子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𝑓_𝑖^𝑣𝑜𝑟𝑡𝑖𝑐𝑖𝑡𝑦=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(𝑁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𝑁=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/‖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η‖ </a:t>
                </a:r>
                <a:r>
                  <a:rPr lang="en-US" altLang="zh-CN" dirty="0"/>
                  <a:t>  </a:t>
                </a:r>
                <a:r>
                  <a:rPr lang="el-GR" altLang="zh-CN" i="0" dirty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∇‖</a:t>
                </a:r>
                <a:r>
                  <a:rPr lang="zh-CN" alt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𝜔‖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，而粒子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𝑖=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∇×𝑣=∑▒𝑗(𝑣_𝑗−𝑣_𝑖)×∇_(𝑝_𝑗 ) 𝑊(𝑝_𝑖−𝑝_𝑗,ℎ)</a:t>
                </a:r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</a:t>
                </a:r>
                <a:r>
                  <a:rPr lang="zh-CN" altLang="en-US" dirty="0"/>
                  <a:t> 的方式，在旋度粒子（可直观理解为比周围粒子旋转快的粒子，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指向粒子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5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物体间的碰撞是物理引擎最核心的部分。一般来说，先要解决如何高效地检测到碰撞的产生（碰撞检测），以及如何确定碰撞点及方向，之后我们就可以求得碰撞体的受力情况，从而根据牛顿运动定律计算出它们将要产生的平动和转动。最后将场景中物体的位置和姿态输出给图形引擎去渲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但如何求得力和力矩？这便是一个很复杂的问题了。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像重力可以直接影响物体所受力，摩擦可以直接影响物体所受力矩，这些都很简单，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较为复杂的就是两个物体间的碰撞了，物体引擎中有一半以上的代码是用来计算碰撞的。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下面我们来看一个碰撞的例子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碰撞时间极短，通常只有千分之一甚至万分之一秒，因此所产生的力非常巨大。这种产生在碰撞中，作用时间极短，数值巨大的力称为碰撞力瞬时力。瞬时力的冲量称之为碰撞冲量。瞬时力不仅数值巨大，而且随时间迅速变化，其规律非常复杂，难以确定。碰撞过程中除了由碰撞力引起物体塑性变形外，同时还伴随着发声、发光和发热等机械能转换为其它形式能量的现象。因此，在研究碰撞问题时，一般并不去讨论瞬时力本身，而只讨论它的冲量及产生的总效果。研究碰撞问题，各微分形式的动力学基本定理不能直接应用，一般用积分形式的动量定理和动量矩定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现在我们看一种新的方式，不需要求解力的方法，是基于位置的动力学，简称</a:t>
            </a:r>
            <a:r>
              <a:rPr lang="en-US" altLang="zh-CN" dirty="0"/>
              <a:t>PBD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中，这里分三个步骤：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、检测到两个物体发生穿透碰撞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、根据约束修正物体位置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、根据修正位置更新速度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在这里，如果两个物体互相穿透，我们就根据运行方向的反方向直接把物体分开，让它们不穿透这个过程中，我们没有求力。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中有个重要的概念，什么是约束？刚才的碰撞分离粒子中的约束就是两个物体保持不互相穿透。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具体点的定义是，在数学中，约束是一个优化问题的解需要符合的条件。约束可以分为等式约束和不等式约束。符合所有约束的解的集合称为可行集或者候选解。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头上两点表示位置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的二阶导数，这里即加速度。其中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分别表示一个质点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时刻的位置和速度，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是一个时间步长。那么下一时刻质点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就是约束对质点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nary>
                        </m:e>
                      </m:func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可以直接去掉而不会影响结果。同样的，为了后面计算方便，在目标函数前面乘以个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4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6C24-3753-42EF-82B8-D6D05E1ED2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108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29.png"/><Relationship Id="rId5" Type="http://schemas.openxmlformats.org/officeDocument/2006/relationships/image" Target="../media/image106.png"/><Relationship Id="rId10" Type="http://schemas.openxmlformats.org/officeDocument/2006/relationships/image" Target="../media/image28.png"/><Relationship Id="rId4" Type="http://schemas.openxmlformats.org/officeDocument/2006/relationships/image" Target="../media/image105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601097.2601152" TargetMode="External"/><Relationship Id="rId2" Type="http://schemas.openxmlformats.org/officeDocument/2006/relationships/hyperlink" Target="https://dl.acm.org/doi/10.1016/j.jvcir.2007.01.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9536480" TargetMode="External"/><Relationship Id="rId4" Type="http://schemas.openxmlformats.org/officeDocument/2006/relationships/hyperlink" Target="https://zhuanlan.zhihu.com/p/487377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25.png"/><Relationship Id="rId4" Type="http://schemas.openxmlformats.org/officeDocument/2006/relationships/image" Target="../media/image9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拉格朗日乘子法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8DCF8CE-1CA4-4343-9C6B-C6DD596822A7}"/>
              </a:ext>
            </a:extLst>
          </p:cNvPr>
          <p:cNvSpPr txBox="1"/>
          <p:nvPr/>
        </p:nvSpPr>
        <p:spPr>
          <a:xfrm>
            <a:off x="6820118" y="42850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f(x)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3B35F1-E8F3-4C12-8052-DD08A5B42884}"/>
              </a:ext>
            </a:extLst>
          </p:cNvPr>
          <p:cNvGrpSpPr/>
          <p:nvPr/>
        </p:nvGrpSpPr>
        <p:grpSpPr>
          <a:xfrm>
            <a:off x="6391174" y="4360244"/>
            <a:ext cx="4300259" cy="2310063"/>
            <a:chOff x="6391174" y="4360244"/>
            <a:chExt cx="4300259" cy="2310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391174" y="4506528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6649252" y="4727517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6936205" y="4911909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495126" y="4360244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495965" y="5409398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8966320" y="5720417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9851078" y="5409214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8679681" y="5418439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936205" y="5406098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7967914" y="4911909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7967914" y="5659655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8966320" y="4926269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063935" y="4926269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391174" y="5406098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239224" y="4506528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63935" y="5764506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239224" y="6136447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237050" y="5409398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098001" y="438008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1864568" y="59312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/>
              <p:nvPr/>
            </p:nvSpPr>
            <p:spPr>
              <a:xfrm>
                <a:off x="1651920" y="5184387"/>
                <a:ext cx="3841616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20" y="5184387"/>
                <a:ext cx="38416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0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F384-88CA-406C-9DCF-DD4B15BF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/>
              <p:nvPr/>
            </p:nvSpPr>
            <p:spPr>
              <a:xfrm>
                <a:off x="6555948" y="3429000"/>
                <a:ext cx="4797852" cy="191578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48" y="3429000"/>
                <a:ext cx="4797852" cy="1915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956B3B35-6D09-4790-AF59-6BD9CAA2674E}"/>
              </a:ext>
            </a:extLst>
          </p:cNvPr>
          <p:cNvSpPr/>
          <p:nvPr/>
        </p:nvSpPr>
        <p:spPr>
          <a:xfrm rot="-5400000">
            <a:off x="5600736" y="4084672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解可能不存在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可能存在很多个解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</p:txBody>
          </p:sp>
        </mc:Choice>
        <mc:Fallback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30F0F3-D4E5-4610-AAFD-1A1B079769AD}"/>
              </a:ext>
            </a:extLst>
          </p:cNvPr>
          <p:cNvGrpSpPr/>
          <p:nvPr/>
        </p:nvGrpSpPr>
        <p:grpSpPr>
          <a:xfrm>
            <a:off x="8862393" y="2772729"/>
            <a:ext cx="2731871" cy="2195106"/>
            <a:chOff x="8799464" y="1696796"/>
            <a:chExt cx="2731871" cy="21951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A915AFA-8603-4759-8199-DC4EBD163668}"/>
                </a:ext>
              </a:extLst>
            </p:cNvPr>
            <p:cNvGrpSpPr/>
            <p:nvPr/>
          </p:nvGrpSpPr>
          <p:grpSpPr>
            <a:xfrm>
              <a:off x="9077191" y="1870540"/>
              <a:ext cx="1800000" cy="1800000"/>
              <a:chOff x="8600535" y="1633763"/>
              <a:chExt cx="1800000" cy="1800000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C4EAE75-865C-4AB6-9499-8CFAD434913C}"/>
                  </a:ext>
                </a:extLst>
              </p:cNvPr>
              <p:cNvCxnSpPr/>
              <p:nvPr/>
            </p:nvCxnSpPr>
            <p:spPr>
              <a:xfrm>
                <a:off x="8600535" y="3429000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582B87C-A768-41FF-BAD6-92FA5B9DD736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7705298" y="2533763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3A3DD61-2E75-4404-9086-11959CFADF6A}"/>
                </a:ext>
              </a:extLst>
            </p:cNvPr>
            <p:cNvCxnSpPr/>
            <p:nvPr/>
          </p:nvCxnSpPr>
          <p:spPr>
            <a:xfrm flipH="1">
              <a:off x="9224761" y="2318843"/>
              <a:ext cx="1509623" cy="78500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1C05360-675E-4B28-862C-2EB3745D6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2658" y="2578654"/>
              <a:ext cx="1270957" cy="827769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1F465EB-0D0D-4222-B5E4-FD829BCEF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290" y="2314082"/>
              <a:ext cx="0" cy="11149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/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/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/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/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/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/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/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accent6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/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DD4A48DC-DAA7-4E37-AB1F-B2B9A77454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5900" y="4838562"/>
            <a:ext cx="3552826" cy="184953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2AC8F03-68E9-42BA-9789-957584487B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0975" y="4838562"/>
            <a:ext cx="35528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赛德尔迭代结合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3F05-FDD1-45A0-A160-6441502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约束求解优先级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约束类型分组</a:t>
                </a:r>
                <a:endParaRPr lang="en-US" altLang="zh-CN" dirty="0"/>
              </a:p>
              <a:p>
                <a:r>
                  <a:rPr lang="zh-CN" altLang="en-US" dirty="0"/>
                  <a:t>相同类型一组</a:t>
                </a:r>
                <a:endParaRPr lang="en-US" altLang="zh-CN" dirty="0"/>
              </a:p>
              <a:p>
                <a:r>
                  <a:rPr lang="zh-CN" altLang="en-US" dirty="0"/>
                  <a:t>优先级高的先处理，把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累加到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上，再处理低优先级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Process Collision Constraint</a:t>
                </a:r>
              </a:p>
              <a:p>
                <a:pPr lvl="1"/>
                <a:r>
                  <a:rPr lang="en-US" altLang="zh-CN" dirty="0"/>
                  <a:t>Process Density Constraint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1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</a:p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?</a:t>
                </a:r>
              </a:p>
              <a:p>
                <a:pPr lvl="1"/>
                <a:r>
                  <a:rPr lang="zh-CN" altLang="en-US" dirty="0">
                    <a:solidFill>
                      <a:schemeClr val="accent1"/>
                    </a:solidFill>
                  </a:rPr>
                  <a:t>物理量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密度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梯度：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包括</m:t>
                    </m:r>
                    <m:r>
                      <a:rPr lang="zh-CN" alt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自身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和邻居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A54-9EBF-4F85-9752-FE8FD10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12816" cy="359364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12816" cy="35936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B1E808-4ADD-4ADC-BE2E-B1F4EBAB2BDB}"/>
                  </a:ext>
                </a:extLst>
              </p:cNvPr>
              <p:cNvSpPr/>
              <p:nvPr/>
            </p:nvSpPr>
            <p:spPr>
              <a:xfrm>
                <a:off x="8222722" y="5606068"/>
                <a:ext cx="3371850" cy="738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：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poly6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：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spiky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B1E808-4ADD-4ADC-BE2E-B1F4EBAB2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22" y="5606068"/>
                <a:ext cx="3371850" cy="738023"/>
              </a:xfrm>
              <a:prstGeom prst="rect">
                <a:avLst/>
              </a:prstGeom>
              <a:blipFill>
                <a:blip r:embed="rId3"/>
                <a:stretch>
                  <a:fillRect t="-826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B81F3-7EA1-4DDF-AE1E-E3FEFE142F7F}"/>
              </a:ext>
            </a:extLst>
          </p:cNvPr>
          <p:cNvGrpSpPr/>
          <p:nvPr/>
        </p:nvGrpSpPr>
        <p:grpSpPr>
          <a:xfrm>
            <a:off x="8215617" y="1942980"/>
            <a:ext cx="2601430" cy="1383712"/>
            <a:chOff x="8226328" y="2114087"/>
            <a:chExt cx="2601430" cy="13837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3B1ECF2-1BB1-4CB6-9E3D-F8DC4EAA24DD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0CA2DE-3EBB-4547-8FC4-9D61FE6471C5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222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5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E69CBE-5377-40A6-8E1E-E72A0762DFB2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/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95685D9-D664-49A5-88D5-BB9B5FB9B659}"/>
              </a:ext>
            </a:extLst>
          </p:cNvPr>
          <p:cNvGrpSpPr/>
          <p:nvPr/>
        </p:nvGrpSpPr>
        <p:grpSpPr>
          <a:xfrm>
            <a:off x="8227107" y="3705969"/>
            <a:ext cx="2605036" cy="1433394"/>
            <a:chOff x="8227107" y="3705969"/>
            <a:chExt cx="2605036" cy="14333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3DFB06-E0C2-4819-9100-6FDEE00C71A9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CC7A7C-FCC9-4CAF-A01A-ED0F18CB192D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4E5B0F-59E3-492D-B7B0-513C7BFB180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9"/>
                  <a:stretch>
                    <a:fillRect t="-20000" r="-21918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5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加入松弛因子 </a:t>
                </a:r>
                <a:r>
                  <a:rPr lang="el-GR" altLang="zh-CN" dirty="0"/>
                  <a:t>ε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1EFB09A-1A2B-43C5-AC5E-F6761DFFAA63}"/>
              </a:ext>
            </a:extLst>
          </p:cNvPr>
          <p:cNvGrpSpPr/>
          <p:nvPr/>
        </p:nvGrpSpPr>
        <p:grpSpPr>
          <a:xfrm>
            <a:off x="8572389" y="2319830"/>
            <a:ext cx="2160000" cy="2218340"/>
            <a:chOff x="6206842" y="2712190"/>
            <a:chExt cx="2160000" cy="22183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DA534C8-5D26-4769-992A-54C90073904B}"/>
                </a:ext>
              </a:extLst>
            </p:cNvPr>
            <p:cNvGrpSpPr/>
            <p:nvPr/>
          </p:nvGrpSpPr>
          <p:grpSpPr>
            <a:xfrm>
              <a:off x="6206842" y="2712190"/>
              <a:ext cx="2160000" cy="2218340"/>
              <a:chOff x="7790688" y="2614756"/>
              <a:chExt cx="2160000" cy="2218340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14970068-5CF7-4819-B508-33F8BE84ECBC}"/>
                  </a:ext>
                </a:extLst>
              </p:cNvPr>
              <p:cNvSpPr/>
              <p:nvPr/>
            </p:nvSpPr>
            <p:spPr>
              <a:xfrm>
                <a:off x="9336131" y="358303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FC9B7D-299A-4F2C-968C-4FB3B2C27916}"/>
                  </a:ext>
                </a:extLst>
              </p:cNvPr>
              <p:cNvSpPr/>
              <p:nvPr/>
            </p:nvSpPr>
            <p:spPr>
              <a:xfrm>
                <a:off x="8447152" y="3863967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4475B4F-37A1-48BC-A2C9-EB4CD0D61CE2}"/>
                  </a:ext>
                </a:extLst>
              </p:cNvPr>
              <p:cNvSpPr/>
              <p:nvPr/>
            </p:nvSpPr>
            <p:spPr>
              <a:xfrm>
                <a:off x="9163812" y="313724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F7D934-C05A-4ECA-BFED-B252648B896B}"/>
                  </a:ext>
                </a:extLst>
              </p:cNvPr>
              <p:cNvSpPr/>
              <p:nvPr/>
            </p:nvSpPr>
            <p:spPr>
              <a:xfrm>
                <a:off x="9666232" y="340204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6B69BF6-2A34-4CA0-952C-0A4A0B1446AC}"/>
                  </a:ext>
                </a:extLst>
              </p:cNvPr>
              <p:cNvSpPr/>
              <p:nvPr/>
            </p:nvSpPr>
            <p:spPr>
              <a:xfrm>
                <a:off x="9520618" y="2787620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488EC0D-2EF8-4082-AFCB-2A8D17429617}"/>
                  </a:ext>
                </a:extLst>
              </p:cNvPr>
              <p:cNvSpPr/>
              <p:nvPr/>
            </p:nvSpPr>
            <p:spPr>
              <a:xfrm>
                <a:off x="9235495" y="4293235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1B93C51-1F74-456B-B89C-5F8F1D6D7E91}"/>
                  </a:ext>
                </a:extLst>
              </p:cNvPr>
              <p:cNvSpPr/>
              <p:nvPr/>
            </p:nvSpPr>
            <p:spPr>
              <a:xfrm>
                <a:off x="8851750" y="365286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0A3F946-7EAA-491F-993F-027E2DE9D102}"/>
                  </a:ext>
                </a:extLst>
              </p:cNvPr>
              <p:cNvSpPr/>
              <p:nvPr/>
            </p:nvSpPr>
            <p:spPr>
              <a:xfrm>
                <a:off x="8758047" y="4264152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BD7639-67FD-4A9E-A246-758D9E05C7F7}"/>
                  </a:ext>
                </a:extLst>
              </p:cNvPr>
              <p:cNvSpPr/>
              <p:nvPr/>
            </p:nvSpPr>
            <p:spPr>
              <a:xfrm>
                <a:off x="9321165" y="3890613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587AE82-6B33-4852-A887-567633D0BDF3}"/>
                  </a:ext>
                </a:extLst>
              </p:cNvPr>
              <p:cNvSpPr/>
              <p:nvPr/>
            </p:nvSpPr>
            <p:spPr>
              <a:xfrm>
                <a:off x="8773668" y="2899505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70E965A-1347-4DA4-BB31-C76ED366A451}"/>
                  </a:ext>
                </a:extLst>
              </p:cNvPr>
              <p:cNvSpPr/>
              <p:nvPr/>
            </p:nvSpPr>
            <p:spPr>
              <a:xfrm>
                <a:off x="8630413" y="261475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27AA51B-DDC7-4E95-8B41-E22A90A3FA30}"/>
                  </a:ext>
                </a:extLst>
              </p:cNvPr>
              <p:cNvSpPr/>
              <p:nvPr/>
            </p:nvSpPr>
            <p:spPr>
              <a:xfrm>
                <a:off x="8174737" y="3464167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0D9D6B8-F457-417E-A3EB-8123C1B135C6}"/>
                  </a:ext>
                </a:extLst>
              </p:cNvPr>
              <p:cNvSpPr/>
              <p:nvPr/>
            </p:nvSpPr>
            <p:spPr>
              <a:xfrm>
                <a:off x="7907846" y="2971372"/>
                <a:ext cx="237744" cy="23774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A4A2287-2215-4D96-82F2-675B384C1ED3}"/>
                  </a:ext>
                </a:extLst>
              </p:cNvPr>
              <p:cNvSpPr/>
              <p:nvPr/>
            </p:nvSpPr>
            <p:spPr>
              <a:xfrm>
                <a:off x="8412481" y="3090244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BD53D4E-3910-4D61-81F0-3E52C201D192}"/>
                  </a:ext>
                </a:extLst>
              </p:cNvPr>
              <p:cNvSpPr/>
              <p:nvPr/>
            </p:nvSpPr>
            <p:spPr>
              <a:xfrm>
                <a:off x="7819263" y="4083288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37652CD-4F9D-4E16-8D09-A0E2AFF2675A}"/>
                  </a:ext>
                </a:extLst>
              </p:cNvPr>
              <p:cNvSpPr/>
              <p:nvPr/>
            </p:nvSpPr>
            <p:spPr>
              <a:xfrm>
                <a:off x="7790688" y="2673096"/>
                <a:ext cx="2160000" cy="216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E42F06B-4E21-4A68-9C00-AD3FF8E1F264}"/>
                  </a:ext>
                </a:extLst>
              </p:cNvPr>
              <p:cNvSpPr/>
              <p:nvPr/>
            </p:nvSpPr>
            <p:spPr>
              <a:xfrm>
                <a:off x="8510778" y="446560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0CB3228-5E85-4EC5-AF5F-3BB04FA85FAA}"/>
                  </a:ext>
                </a:extLst>
              </p:cNvPr>
              <p:cNvSpPr/>
              <p:nvPr/>
            </p:nvSpPr>
            <p:spPr>
              <a:xfrm>
                <a:off x="8587490" y="340204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F9066-7182-4DB9-876F-C9DAAE82E28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6206842" y="3850530"/>
              <a:ext cx="1179934" cy="4827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E1A6CB-2AB2-49AF-BCEF-9066876303E3}"/>
                  </a:ext>
                </a:extLst>
              </p:cNvPr>
              <p:cNvSpPr/>
              <p:nvPr/>
            </p:nvSpPr>
            <p:spPr>
              <a:xfrm>
                <a:off x="8283829" y="2510036"/>
                <a:ext cx="44172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E1A6CB-2AB2-49AF-BCEF-906687630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829" y="2510036"/>
                <a:ext cx="441723" cy="391646"/>
              </a:xfrm>
              <a:prstGeom prst="rect">
                <a:avLst/>
              </a:prstGeom>
              <a:blipFill>
                <a:blip r:embed="rId3"/>
                <a:stretch>
                  <a:fillRect t="-20313" r="-22222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17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位置修正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625" y="1887537"/>
                <a:ext cx="85629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887537"/>
                <a:ext cx="8562975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/>
              <p:nvPr/>
            </p:nvSpPr>
            <p:spPr>
              <a:xfrm>
                <a:off x="5238125" y="5502898"/>
                <a:ext cx="6622839" cy="110427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25" y="5502898"/>
                <a:ext cx="6622839" cy="1104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900FCF5-0A46-4582-87BA-073903E96742}"/>
              </a:ext>
            </a:extLst>
          </p:cNvPr>
          <p:cNvGrpSpPr/>
          <p:nvPr/>
        </p:nvGrpSpPr>
        <p:grpSpPr>
          <a:xfrm>
            <a:off x="8991600" y="2076791"/>
            <a:ext cx="2601430" cy="1389223"/>
            <a:chOff x="8226328" y="2114087"/>
            <a:chExt cx="2601430" cy="138922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E704289-D875-4B9D-9D8F-4B297F32B684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5852B86-D37F-4BB8-9B2E-55BCC8A90B70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0548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5"/>
                  <a:stretch>
                    <a:fillRect t="-20313" r="-21918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AE84E90-4F26-4356-A018-65A5BD249B61}"/>
                </a:ext>
              </a:extLst>
            </p:cNvPr>
            <p:cNvCxnSpPr>
              <a:stCxn id="10" idx="2"/>
              <a:endCxn id="9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/>
                <p:nvPr/>
              </p:nvSpPr>
              <p:spPr>
                <a:xfrm>
                  <a:off x="9137663" y="3103008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663" y="3103008"/>
                  <a:ext cx="751231" cy="40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B4CDFD-7FF4-474B-9E13-94444EA3B57E}"/>
              </a:ext>
            </a:extLst>
          </p:cNvPr>
          <p:cNvGrpSpPr/>
          <p:nvPr/>
        </p:nvGrpSpPr>
        <p:grpSpPr>
          <a:xfrm>
            <a:off x="9003090" y="3839780"/>
            <a:ext cx="2605036" cy="1433394"/>
            <a:chOff x="8227107" y="3705969"/>
            <a:chExt cx="2605036" cy="143339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712958-6043-493C-8D7B-6BB147393BB2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08AA0E-E5CD-4A42-8BBA-019DE8FE0AC7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68CF582-2286-40E1-A3F9-5A6CBF7DE6BD}"/>
                </a:ext>
              </a:extLst>
            </p:cNvPr>
            <p:cNvCxnSpPr>
              <a:cxnSpLocks/>
              <a:stCxn id="17" idx="5"/>
              <a:endCxn id="18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9"/>
                  <a:stretch>
                    <a:fillRect t="-20000" r="-222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1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PBF——Tensile Instability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2175" cy="4351338"/>
              </a:xfrm>
            </p:spPr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2175" cy="4351338"/>
              </a:xfrm>
              <a:blipFill>
                <a:blip r:embed="rId3"/>
                <a:stretch>
                  <a:fillRect l="-183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0B63D5-3F45-4046-8516-351B74F5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0" y="1943695"/>
            <a:ext cx="4179400" cy="2162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9AA160-1D31-4D35-93A9-EEB1F5DD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4" y="4358877"/>
            <a:ext cx="2135605" cy="22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/>
              <a:t>塑性变形</a:t>
            </a:r>
            <a:endParaRPr lang="en-US" altLang="zh-CN" dirty="0"/>
          </a:p>
          <a:p>
            <a:pPr lvl="2"/>
            <a:r>
              <a:rPr lang="zh-CN" altLang="en-US" dirty="0"/>
              <a:t>能量转换（发声、发光、发热）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2EF-B627-4323-8CEC-BBB1DB17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343E-75BF-4A23-84B5-7DD37329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Extended PBD (XPBD)</a:t>
            </a:r>
          </a:p>
          <a:p>
            <a:r>
              <a:rPr lang="en-US" altLang="zh-CN" dirty="0"/>
              <a:t>Unified particle physics for real-time applications (UPP)</a:t>
            </a:r>
          </a:p>
          <a:p>
            <a:r>
              <a:rPr lang="zh-CN" altLang="en-US" dirty="0"/>
              <a:t>混合欧拉</a:t>
            </a:r>
            <a:r>
              <a:rPr lang="en-US" altLang="zh-CN" dirty="0"/>
              <a:t>-</a:t>
            </a:r>
            <a:r>
              <a:rPr lang="zh-CN" altLang="en-US" dirty="0"/>
              <a:t>拉格朗日方法</a:t>
            </a:r>
            <a:endParaRPr lang="en-US" altLang="zh-CN" dirty="0"/>
          </a:p>
          <a:p>
            <a:r>
              <a:rPr lang="zh-CN" altLang="en-US" dirty="0"/>
              <a:t>各种约束的实现</a:t>
            </a:r>
            <a:endParaRPr lang="en-US" altLang="zh-CN" dirty="0"/>
          </a:p>
          <a:p>
            <a:r>
              <a:rPr lang="zh-CN" altLang="en-US" dirty="0"/>
              <a:t>涡流、湍流的模拟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1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1B37-A981-44D5-B6DE-B3DBDE7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，设计一个约束，它们两个之间距离为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，则约束为：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距离约束，标量函数，非线性约束</a:t>
                </a:r>
                <a:endParaRPr lang="en-US" altLang="zh-CN" dirty="0"/>
              </a:p>
              <a:p>
                <a:r>
                  <a:rPr lang="en-US" altLang="zh-CN" dirty="0"/>
                  <a:t>PBD </a:t>
                </a:r>
                <a:r>
                  <a:rPr lang="zh-CN" altLang="en-US" dirty="0"/>
                  <a:t>中把非线性转成线性处理，泰勒展开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C88D-58C2-419D-86F3-BA7371F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边界处理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表示固体粒子，质量为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，其邻居固体粒子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0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91B9-0C6C-48D2-B9AF-1F1A7FF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PBF——Vorticity Confinement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阻尼导致能量损耗</a:t>
                </a:r>
                <a:endParaRPr lang="en-US" altLang="zh-CN" dirty="0"/>
              </a:p>
              <a:p>
                <a:r>
                  <a:rPr lang="zh-CN" altLang="en-US" dirty="0"/>
                  <a:t>通过 </a:t>
                </a:r>
                <a:r>
                  <a:rPr lang="en-US" altLang="zh-CN" dirty="0"/>
                  <a:t>Vorticity Confinement </a:t>
                </a:r>
                <a:r>
                  <a:rPr lang="zh-CN" altLang="en-US" dirty="0"/>
                  <a:t>重新注入能量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7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08F5-BA00-4689-BB56-76B52B3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接触约束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Particle-Particle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Particle-Mesh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摩擦约束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刚体约束 </a:t>
                </a:r>
                <a:r>
                  <a:rPr lang="en-US" altLang="zh-CN" dirty="0"/>
                  <a:t>Shape Matching</a:t>
                </a:r>
              </a:p>
              <a:p>
                <a:r>
                  <a:rPr lang="zh-CN" altLang="en-US" dirty="0"/>
                  <a:t>布料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只检测发生穿透碰撞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4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  <a:blipFill>
                <a:blip r:embed="rId4"/>
                <a:stretch>
                  <a:fillRect t="-7576" r="-121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2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3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4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BCB258F0-5699-4F7B-9176-0415655473C0}"/>
              </a:ext>
            </a:extLst>
          </p:cNvPr>
          <p:cNvGrpSpPr/>
          <p:nvPr/>
        </p:nvGrpSpPr>
        <p:grpSpPr>
          <a:xfrm>
            <a:off x="9065311" y="4087558"/>
            <a:ext cx="2250591" cy="2531735"/>
            <a:chOff x="7267755" y="3556159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7267755" y="3556159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3241" y="5415703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523" y="52326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8238803" y="4527207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8673731" y="4335359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7991" y="4872038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2878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849" r="-33333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182" r="-30303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955" y="441566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310" y="5047746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091" y="421453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8972041" y="5340485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2049866" y="527872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06501" y="3933894"/>
            <a:ext cx="1151608" cy="778301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234328" y="4865945"/>
            <a:ext cx="1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7104625" y="4001294"/>
            <a:ext cx="1213203" cy="1160111"/>
            <a:chOff x="7095930" y="3454878"/>
            <a:chExt cx="1213203" cy="116011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095930" y="3560126"/>
              <a:ext cx="1213203" cy="105486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b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4629731" y="4888391"/>
            <a:ext cx="7206160" cy="1461810"/>
            <a:chOff x="4334449" y="3910389"/>
            <a:chExt cx="7206160" cy="1461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0326FD-5BCF-4A68-A02B-A6A24E9F5871}"/>
              </a:ext>
            </a:extLst>
          </p:cNvPr>
          <p:cNvGrpSpPr/>
          <p:nvPr/>
        </p:nvGrpSpPr>
        <p:grpSpPr>
          <a:xfrm>
            <a:off x="5476775" y="1934678"/>
            <a:ext cx="6169793" cy="2634449"/>
            <a:chOff x="5476775" y="1934678"/>
            <a:chExt cx="6169793" cy="263444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BE8BAAD-3281-4197-8756-3D11752841E0}"/>
                </a:ext>
              </a:extLst>
            </p:cNvPr>
            <p:cNvSpPr/>
            <p:nvPr/>
          </p:nvSpPr>
          <p:spPr>
            <a:xfrm>
              <a:off x="5476775" y="1934678"/>
              <a:ext cx="6169793" cy="2634449"/>
            </a:xfrm>
            <a:prstGeom prst="roundRect">
              <a:avLst>
                <a:gd name="adj" fmla="val 5987"/>
              </a:avLst>
            </a:prstGeom>
            <a:solidFill>
              <a:schemeClr val="accent5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/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位置</a:t>
                  </a:r>
                  <a:r>
                    <a:rPr lang="en-US" altLang="zh-CN" dirty="0"/>
                    <a:t>: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速度：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加速度：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  <a:blipFill>
                  <a:blip r:embed="rId7"/>
                  <a:stretch>
                    <a:fillRect l="-9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/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质点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在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zh-CN" altLang="en-US" dirty="0"/>
                    <a:t> 时刻位置和速度，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一个时间步长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blipFill>
                  <a:blip r:embed="rId8"/>
                  <a:stretch>
                    <a:fillRect t="-19048" r="-216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/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约束：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  <a:blipFill>
                <a:blip r:embed="rId9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/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满足约：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18582</TotalTime>
  <Words>4382</Words>
  <Application>Microsoft Office PowerPoint</Application>
  <PresentationFormat>宽屏</PresentationFormat>
  <Paragraphs>378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单个约束优化求解</vt:lpstr>
      <vt:lpstr>单个约束优化求解</vt:lpstr>
      <vt:lpstr>多个约束优化求解</vt:lpstr>
      <vt:lpstr>求解器</vt:lpstr>
      <vt:lpstr>约束求解优先级</vt:lpstr>
      <vt:lpstr>PBF——流体的密度约束</vt:lpstr>
      <vt:lpstr>PBF——流体的密度约束</vt:lpstr>
      <vt:lpstr>PBF——拉格朗日乘子中的除0问题</vt:lpstr>
      <vt:lpstr>PBF——位置修正</vt:lpstr>
      <vt:lpstr>PBF——Tensile Instability</vt:lpstr>
      <vt:lpstr>后续…</vt:lpstr>
      <vt:lpstr>参考文献</vt:lpstr>
      <vt:lpstr>Q&amp;A</vt:lpstr>
      <vt:lpstr>约束投影</vt:lpstr>
      <vt:lpstr>PBF——边界处理</vt:lpstr>
      <vt:lpstr>PBF——Vorticity Confinement</vt:lpstr>
      <vt:lpstr>其他约束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T101575</cp:lastModifiedBy>
  <cp:revision>477</cp:revision>
  <dcterms:created xsi:type="dcterms:W3CDTF">2021-05-31T06:56:37Z</dcterms:created>
  <dcterms:modified xsi:type="dcterms:W3CDTF">2021-06-24T09:42:49Z</dcterms:modified>
</cp:coreProperties>
</file>