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sldIdLst>
    <p:sldId id="384" r:id="rId3"/>
    <p:sldId id="386" r:id="rId4"/>
    <p:sldId id="444" r:id="rId5"/>
    <p:sldId id="413" r:id="rId6"/>
    <p:sldId id="426" r:id="rId7"/>
    <p:sldId id="422" r:id="rId8"/>
    <p:sldId id="314" r:id="rId9"/>
    <p:sldId id="369" r:id="rId10"/>
    <p:sldId id="371" r:id="rId11"/>
    <p:sldId id="267" r:id="rId12"/>
    <p:sldId id="317" r:id="rId13"/>
    <p:sldId id="318" r:id="rId14"/>
    <p:sldId id="381" r:id="rId15"/>
    <p:sldId id="269" r:id="rId16"/>
    <p:sldId id="431" r:id="rId17"/>
    <p:sldId id="430" r:id="rId18"/>
    <p:sldId id="432" r:id="rId19"/>
    <p:sldId id="401" r:id="rId20"/>
    <p:sldId id="400" r:id="rId21"/>
    <p:sldId id="397" r:id="rId22"/>
    <p:sldId id="439" r:id="rId23"/>
    <p:sldId id="437" r:id="rId24"/>
    <p:sldId id="326" r:id="rId25"/>
    <p:sldId id="442" r:id="rId26"/>
    <p:sldId id="271" r:id="rId27"/>
    <p:sldId id="433" r:id="rId28"/>
    <p:sldId id="434" r:id="rId29"/>
    <p:sldId id="435" r:id="rId30"/>
    <p:sldId id="436" r:id="rId31"/>
    <p:sldId id="393" r:id="rId32"/>
    <p:sldId id="443" r:id="rId33"/>
    <p:sldId id="441" r:id="rId34"/>
    <p:sldId id="429" r:id="rId35"/>
    <p:sldId id="440" r:id="rId36"/>
    <p:sldId id="305" r:id="rId37"/>
    <p:sldId id="403" r:id="rId38"/>
    <p:sldId id="331" r:id="rId39"/>
    <p:sldId id="33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1575" initials="T" lastIdx="1" clrIdx="0">
    <p:extLst>
      <p:ext uri="{19B8F6BF-5375-455C-9EA6-DF929625EA0E}">
        <p15:presenceInfo xmlns:p15="http://schemas.microsoft.com/office/powerpoint/2012/main" userId="S::T101575@it.tencent.com::92343679-88ba-45f3-81d6-634ca81050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472C4"/>
    <a:srgbClr val="3273A3"/>
    <a:srgbClr val="9AE0F9"/>
    <a:srgbClr val="88F1FC"/>
    <a:srgbClr val="9AC0EA"/>
    <a:srgbClr val="FFD479"/>
    <a:srgbClr val="FFD78E"/>
    <a:srgbClr val="FFDD9C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33" autoAdjust="0"/>
    <p:restoredTop sz="81307" autoAdjust="0"/>
  </p:normalViewPr>
  <p:slideViewPr>
    <p:cSldViewPr>
      <p:cViewPr varScale="1">
        <p:scale>
          <a:sx n="106" d="100"/>
          <a:sy n="106" d="100"/>
        </p:scale>
        <p:origin x="120" y="264"/>
      </p:cViewPr>
      <p:guideLst>
        <p:guide orient="horz" pos="2160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03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07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63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0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29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5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9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70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9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83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04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50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5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41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54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87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13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86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66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51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9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3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倒三角形，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Nabla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算子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标量函数的梯度为向量，向量的梯度为二阶张量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𝐹</a:t>
                </a:r>
                <a:r>
                  <a:rPr lang="zh-CN" altLang="en-US" dirty="0"/>
                  <a:t> 梯度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3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5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4C2281-87CE-4B27-9111-23A02A140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A3C29-127F-4E11-AEDC-117A7F1ECB21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1353C-917C-467A-AEC7-FA36F1450DA7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A4660-5882-4EC6-9CFA-7530A2B0AAC2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2B3C59-7BF0-4287-BD9D-D9FAD5830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41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5D098C-B377-4688-BB87-1D80A78FCB58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D2209-D496-4C40-B85D-75D0F14CAD90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AEE-E24B-4822-9249-99341C5B7A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D279E-34AF-4685-8114-8405EC4566BA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6B21AF-60F1-4A65-B780-6BE97FBB0AFE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02FD-5A89-4384-9BC3-85362A023D98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4F2522-04CB-4E1C-9828-E2B2D1C8880A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8B5FE-5FD0-496F-8E17-CC16A9D64A3F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FEC03A-1382-406A-A1A7-C861A9CBDEE6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815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8.png"/><Relationship Id="rId4" Type="http://schemas.openxmlformats.org/officeDocument/2006/relationships/image" Target="../media/image1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92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7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99.png"/><Relationship Id="rId10" Type="http://schemas.openxmlformats.org/officeDocument/2006/relationships/image" Target="../media/image25.png"/><Relationship Id="rId4" Type="http://schemas.openxmlformats.org/officeDocument/2006/relationships/image" Target="../media/image98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3" Type="http://schemas.openxmlformats.org/officeDocument/2006/relationships/image" Target="../media/image280.png"/><Relationship Id="rId7" Type="http://schemas.openxmlformats.org/officeDocument/2006/relationships/image" Target="../media/image10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0.png"/><Relationship Id="rId11" Type="http://schemas.openxmlformats.org/officeDocument/2006/relationships/image" Target="../media/image31.png"/><Relationship Id="rId5" Type="http://schemas.openxmlformats.org/officeDocument/2006/relationships/image" Target="../media/image1060.png"/><Relationship Id="rId10" Type="http://schemas.openxmlformats.org/officeDocument/2006/relationships/image" Target="../media/image97.png"/><Relationship Id="rId4" Type="http://schemas.openxmlformats.org/officeDocument/2006/relationships/image" Target="../media/image1050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33.png"/><Relationship Id="rId4" Type="http://schemas.openxmlformats.org/officeDocument/2006/relationships/image" Target="../media/image45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53.png"/><Relationship Id="rId7" Type="http://schemas.openxmlformats.org/officeDocument/2006/relationships/image" Target="../media/image363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1.png"/><Relationship Id="rId11" Type="http://schemas.openxmlformats.org/officeDocument/2006/relationships/image" Target="../media/image121.png"/><Relationship Id="rId5" Type="http://schemas.openxmlformats.org/officeDocument/2006/relationships/image" Target="../media/image341.png"/><Relationship Id="rId15" Type="http://schemas.openxmlformats.org/officeDocument/2006/relationships/image" Target="../media/image54.png"/><Relationship Id="rId10" Type="http://schemas.openxmlformats.org/officeDocument/2006/relationships/image" Target="../media/image120.png"/><Relationship Id="rId9" Type="http://schemas.openxmlformats.org/officeDocument/2006/relationships/image" Target="../media/image119.png"/><Relationship Id="rId1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4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5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016/j.jvcir.2007.01.00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uanlan.zhihu.com/p/49536480" TargetMode="External"/><Relationship Id="rId5" Type="http://schemas.openxmlformats.org/officeDocument/2006/relationships/hyperlink" Target="https://zhuanlan.zhihu.com/p/48737753" TargetMode="External"/><Relationship Id="rId4" Type="http://schemas.openxmlformats.org/officeDocument/2006/relationships/hyperlink" Target="https://dl.acm.org/doi/10.1145/2601097.2601152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127E5-06F8-4E00-9FBC-F6D45C417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基于物理的流体模拟介绍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6561F-2F21-4F2E-943B-A326D601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987"/>
            <a:ext cx="9144000" cy="995129"/>
          </a:xfrm>
        </p:spPr>
        <p:txBody>
          <a:bodyPr/>
          <a:lstStyle/>
          <a:p>
            <a:r>
              <a:rPr lang="zh-CN" altLang="en-US" b="1" dirty="0">
                <a:solidFill>
                  <a:srgbClr val="319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公共技术组</a:t>
            </a:r>
            <a:endParaRPr lang="en-US" altLang="zh-CN" b="1" dirty="0">
              <a:solidFill>
                <a:srgbClr val="319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19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2021.7</a:t>
            </a:r>
            <a:endParaRPr lang="zh-CN" altLang="en-US" b="1" dirty="0">
              <a:solidFill>
                <a:srgbClr val="319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5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  <a:blipFill>
                <a:blip r:embed="rId4"/>
                <a:stretch>
                  <a:fillRect t="-7576" r="-121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652A25-6C05-4943-9604-F76F0A56CF83}"/>
              </a:ext>
            </a:extLst>
          </p:cNvPr>
          <p:cNvSpPr/>
          <p:nvPr/>
        </p:nvSpPr>
        <p:spPr>
          <a:xfrm>
            <a:off x="9078882" y="2195572"/>
            <a:ext cx="227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 correction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59E7ABE-9209-924A-A5AE-6C3FADF15C35}"/>
              </a:ext>
            </a:extLst>
          </p:cNvPr>
          <p:cNvSpPr/>
          <p:nvPr/>
        </p:nvSpPr>
        <p:spPr>
          <a:xfrm>
            <a:off x="9127069" y="2186664"/>
            <a:ext cx="221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velocity correction</a:t>
            </a:r>
            <a:endParaRPr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C29DC6F1-C429-7E45-B3C3-467B17E3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例子：粒子和刚体发生接触</a:t>
            </a:r>
          </a:p>
        </p:txBody>
      </p:sp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约束类型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A7991A7C-DEF0-4EBE-A912-F53F30D1D255}"/>
              </a:ext>
            </a:extLst>
          </p:cNvPr>
          <p:cNvGrpSpPr/>
          <p:nvPr/>
        </p:nvGrpSpPr>
        <p:grpSpPr>
          <a:xfrm>
            <a:off x="9160738" y="3392794"/>
            <a:ext cx="2250591" cy="2531735"/>
            <a:chOff x="9065311" y="4087558"/>
            <a:chExt cx="2250591" cy="253173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2DE6FC-4FA5-4B7B-B64A-FAEB1B13ACC6}"/>
                </a:ext>
              </a:extLst>
            </p:cNvPr>
            <p:cNvSpPr/>
            <p:nvPr/>
          </p:nvSpPr>
          <p:spPr>
            <a:xfrm>
              <a:off x="9065311" y="4087558"/>
              <a:ext cx="2122098" cy="2122098"/>
            </a:xfrm>
            <a:prstGeom prst="ellipse">
              <a:avLst/>
            </a:prstGeom>
            <a:noFill/>
            <a:ln w="38100"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71387B5-7B88-4D04-8156-B3E40F48A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0797" y="5947102"/>
              <a:ext cx="494759" cy="4092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038B83-B3B0-48F5-9BDA-DE8C225C8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4079" y="5764063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加号 25">
              <a:extLst>
                <a:ext uri="{FF2B5EF4-FFF2-40B4-BE49-F238E27FC236}">
                  <a16:creationId xmlns:a16="http://schemas.microsoft.com/office/drawing/2014/main" id="{393DA1D8-837A-4E52-AE36-322013E111FF}"/>
                </a:ext>
              </a:extLst>
            </p:cNvPr>
            <p:cNvSpPr/>
            <p:nvPr/>
          </p:nvSpPr>
          <p:spPr>
            <a:xfrm>
              <a:off x="10036359" y="5058606"/>
              <a:ext cx="180000" cy="180000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4DFC0D2-3319-4350-A792-B187059A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287" y="4866758"/>
              <a:ext cx="716120" cy="824305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FD96F62-BB4F-4D7A-AA48-99FA049A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65547" y="5403437"/>
              <a:ext cx="451487" cy="52100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/>
                <p:nvPr/>
              </p:nvSpPr>
              <p:spPr>
                <a:xfrm>
                  <a:off x="10011895" y="6178531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895" y="6178531"/>
                  <a:ext cx="401007" cy="440762"/>
                </a:xfrm>
                <a:prstGeom prst="rect">
                  <a:avLst/>
                </a:prstGeom>
                <a:blipFill>
                  <a:blip r:embed="rId4"/>
                  <a:stretch>
                    <a:fillRect t="-6944" r="-30303" b="-6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/>
                <p:nvPr/>
              </p:nvSpPr>
              <p:spPr>
                <a:xfrm>
                  <a:off x="10059407" y="5272242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9407" y="5272242"/>
                  <a:ext cx="401007" cy="440762"/>
                </a:xfrm>
                <a:prstGeom prst="rect">
                  <a:avLst/>
                </a:prstGeom>
                <a:blipFill>
                  <a:blip r:embed="rId5"/>
                  <a:stretch>
                    <a:fillRect t="-6944" r="-33333" b="-6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/>
                <p:nvPr/>
              </p:nvSpPr>
              <p:spPr>
                <a:xfrm>
                  <a:off x="10763451" y="5891832"/>
                  <a:ext cx="4010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3451" y="5891832"/>
                  <a:ext cx="40100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8462" r="-30303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/>
                <p:nvPr/>
              </p:nvSpPr>
              <p:spPr>
                <a:xfrm>
                  <a:off x="10712961" y="4932085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2961" y="4932085"/>
                  <a:ext cx="34509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B3F984-718B-404B-B0D7-9138A39A4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1511" y="4947064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BAB9172-1CB3-45A1-9EAF-3C735C946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66" y="5579145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16613AF-1F40-4E1A-90CA-2905ACB6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3647" y="4745932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4319586-F67F-4207-995C-405F1C39FB31}"/>
                </a:ext>
              </a:extLst>
            </p:cNvPr>
            <p:cNvSpPr/>
            <p:nvPr/>
          </p:nvSpPr>
          <p:spPr>
            <a:xfrm>
              <a:off x="10769597" y="5871884"/>
              <a:ext cx="129396" cy="1293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3618398" y="4504839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27992" y="3411730"/>
            <a:ext cx="1141324" cy="665485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787086" y="4142687"/>
            <a:ext cx="357185" cy="384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2188053" y="4142687"/>
            <a:ext cx="962058" cy="923330"/>
            <a:chOff x="7152706" y="3454878"/>
            <a:chExt cx="962058" cy="92333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178843" y="3554253"/>
              <a:ext cx="890787" cy="81383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96205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5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54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962058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C7AED3-C3A9-428C-B57A-8DDF2F766592}"/>
                  </a:ext>
                </a:extLst>
              </p:cNvPr>
              <p:cNvSpPr/>
              <p:nvPr/>
            </p:nvSpPr>
            <p:spPr>
              <a:xfrm>
                <a:off x="1453178" y="5304432"/>
                <a:ext cx="3850734" cy="114890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C7AED3-C3A9-428C-B57A-8DDF2F766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78" y="5304432"/>
                <a:ext cx="3850734" cy="11489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/>
              <p:nvPr/>
            </p:nvSpPr>
            <p:spPr>
              <a:xfrm>
                <a:off x="833960" y="1870213"/>
                <a:ext cx="5545064" cy="1977401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受外力影响的</a:t>
                </a:r>
                <a:r>
                  <a:rPr lang="zh-CN" altLang="en-US" sz="1600" dirty="0">
                    <a:solidFill>
                      <a:schemeClr val="accent1"/>
                    </a:solidFill>
                  </a:rPr>
                  <a:t>加速度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受外力影响的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速度</a:t>
                </a:r>
                <a:r>
                  <a:rPr lang="en-US" altLang="zh-CN" sz="1600" dirty="0"/>
                  <a:t>: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受外力影响的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位移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0" y="1870213"/>
                <a:ext cx="5545064" cy="1977401"/>
              </a:xfrm>
              <a:prstGeom prst="rect">
                <a:avLst/>
              </a:prstGeom>
              <a:blipFill>
                <a:blip r:embed="rId3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/>
              <p:nvPr/>
            </p:nvSpPr>
            <p:spPr>
              <a:xfrm>
                <a:off x="8522776" y="4768666"/>
                <a:ext cx="3182603" cy="108080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76" y="4768666"/>
                <a:ext cx="3182603" cy="1080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/>
              <p:nvPr/>
            </p:nvSpPr>
            <p:spPr>
              <a:xfrm>
                <a:off x="8646464" y="1860490"/>
                <a:ext cx="2935227" cy="88479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464" y="1860490"/>
                <a:ext cx="2935227" cy="884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下 23">
            <a:extLst>
              <a:ext uri="{FF2B5EF4-FFF2-40B4-BE49-F238E27FC236}">
                <a16:creationId xmlns:a16="http://schemas.microsoft.com/office/drawing/2014/main" id="{A6771233-6161-4CC8-94DC-019DCF55F511}"/>
              </a:ext>
            </a:extLst>
          </p:cNvPr>
          <p:cNvSpPr/>
          <p:nvPr/>
        </p:nvSpPr>
        <p:spPr>
          <a:xfrm>
            <a:off x="9792942" y="3056514"/>
            <a:ext cx="642271" cy="1400923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/>
              <p:nvPr/>
            </p:nvSpPr>
            <p:spPr>
              <a:xfrm>
                <a:off x="6474559" y="1866046"/>
                <a:ext cx="2121659" cy="91788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200" dirty="0"/>
                  <a:t> : </a:t>
                </a:r>
                <a:r>
                  <a:rPr lang="zh-CN" altLang="en-US" sz="1200" dirty="0"/>
                  <a:t>时间步长</a:t>
                </a:r>
                <a:endParaRPr lang="en-US" altLang="zh-CN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: </a:t>
                </a:r>
                <a:r>
                  <a:rPr lang="zh-CN" altLang="en-US" sz="1200" dirty="0"/>
                  <a:t>质点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200" dirty="0"/>
                  <a:t> 时刻的位置</a:t>
                </a:r>
                <a:endParaRPr lang="en-US" altLang="zh-CN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: </a:t>
                </a:r>
                <a:r>
                  <a:rPr lang="zh-CN" altLang="en-US" sz="1200" dirty="0"/>
                  <a:t>质点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200" dirty="0"/>
                  <a:t> 时刻的速度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59" y="1866046"/>
                <a:ext cx="2121659" cy="917880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558CDF4-F890-4387-A7ED-37AA09EC7CB8}"/>
                  </a:ext>
                </a:extLst>
              </p:cNvPr>
              <p:cNvSpPr/>
              <p:nvPr/>
            </p:nvSpPr>
            <p:spPr>
              <a:xfrm>
                <a:off x="833960" y="3978043"/>
                <a:ext cx="5545064" cy="2264851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最终的</a:t>
                </a:r>
                <a:r>
                  <a:rPr lang="zh-CN" altLang="en-US" sz="1600" dirty="0">
                    <a:solidFill>
                      <a:srgbClr val="7030A0"/>
                    </a:solidFill>
                  </a:rPr>
                  <a:t>位置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b="1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最终的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速度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最终的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加速度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558CDF4-F890-4387-A7ED-37AA09EC7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0" y="3978043"/>
                <a:ext cx="5545064" cy="2264851"/>
              </a:xfrm>
              <a:prstGeom prst="rect">
                <a:avLst/>
              </a:prstGeom>
              <a:blipFill>
                <a:blip r:embed="rId7"/>
                <a:stretch>
                  <a:fillRect l="-549" t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ECC031-57AA-4824-97D1-88D022710EC6}"/>
                  </a:ext>
                </a:extLst>
              </p:cNvPr>
              <p:cNvSpPr txBox="1"/>
              <p:nvPr/>
            </p:nvSpPr>
            <p:spPr>
              <a:xfrm>
                <a:off x="6473815" y="3975187"/>
                <a:ext cx="2121659" cy="340606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C00000"/>
                    </a:solidFill>
                  </a:rPr>
                  <a:t>: </a:t>
                </a:r>
                <a:r>
                  <a:rPr lang="zh-CN" altLang="en-US" sz="1200" dirty="0">
                    <a:solidFill>
                      <a:srgbClr val="C00000"/>
                    </a:solidFill>
                  </a:rPr>
                  <a:t>质点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200" dirty="0">
                    <a:solidFill>
                      <a:srgbClr val="C00000"/>
                    </a:solidFill>
                  </a:rPr>
                  <a:t>受约束影响的位移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ECC031-57AA-4824-97D1-88D02271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15" y="3975187"/>
                <a:ext cx="2121659" cy="340606"/>
              </a:xfrm>
              <a:prstGeom prst="rect">
                <a:avLst/>
              </a:prstGeom>
              <a:blipFill>
                <a:blip r:embed="rId8"/>
                <a:stretch>
                  <a:fillRect b="-12281"/>
                </a:stretch>
              </a:blip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BF418C1-96B6-4C5C-8FE6-821220D08E7C}"/>
                  </a:ext>
                </a:extLst>
              </p:cNvPr>
              <p:cNvSpPr/>
              <p:nvPr/>
            </p:nvSpPr>
            <p:spPr>
              <a:xfrm>
                <a:off x="10272464" y="3316545"/>
                <a:ext cx="1584176" cy="65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BF418C1-96B6-4C5C-8FE6-821220D0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464" y="3316545"/>
                <a:ext cx="1584176" cy="6586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97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2607635" y="4131039"/>
            <a:ext cx="5476037" cy="1207163"/>
            <a:chOff x="4949402" y="3923678"/>
            <a:chExt cx="4980333" cy="1070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/>
              <p:nvPr/>
            </p:nvSpPr>
            <p:spPr>
              <a:xfrm>
                <a:off x="9069479" y="1992758"/>
                <a:ext cx="2433936" cy="83375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79" y="1992758"/>
                <a:ext cx="2433936" cy="833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/>
              <p:nvPr/>
            </p:nvSpPr>
            <p:spPr>
              <a:xfrm>
                <a:off x="5159896" y="2067036"/>
                <a:ext cx="2664296" cy="83926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2067036"/>
                <a:ext cx="2664296" cy="839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/>
              <p:nvPr/>
            </p:nvSpPr>
            <p:spPr>
              <a:xfrm>
                <a:off x="5159897" y="3254808"/>
                <a:ext cx="2664296" cy="6685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br>
                  <a:rPr lang="en-US" altLang="zh-CN" sz="2000" i="1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</a:br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7" y="3254808"/>
                <a:ext cx="2664296" cy="668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27E61471-00E8-45FB-BC10-08BEEB61DCC9}"/>
              </a:ext>
            </a:extLst>
          </p:cNvPr>
          <p:cNvSpPr/>
          <p:nvPr/>
        </p:nvSpPr>
        <p:spPr>
          <a:xfrm>
            <a:off x="5159896" y="5589240"/>
            <a:ext cx="266429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𝐶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𝒑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∆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𝒑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C637B6-0F59-42EC-8C3E-E4AA5A8793D6}"/>
                  </a:ext>
                </a:extLst>
              </p:cNvPr>
              <p:cNvSpPr/>
              <p:nvPr/>
            </p:nvSpPr>
            <p:spPr>
              <a:xfrm>
                <a:off x="9071711" y="5237867"/>
                <a:ext cx="2784929" cy="91069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C637B6-0F59-42EC-8C3E-E4AA5A87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711" y="5237867"/>
                <a:ext cx="2784929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AC3B8CA3-6C72-40E8-B439-BFBE5BB0E00D}"/>
              </a:ext>
            </a:extLst>
          </p:cNvPr>
          <p:cNvSpPr/>
          <p:nvPr/>
        </p:nvSpPr>
        <p:spPr>
          <a:xfrm>
            <a:off x="803295" y="2265861"/>
            <a:ext cx="4378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常数不影响求解满足最小值的参数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3E528A-DB80-4E6F-8136-17C343237ABF}"/>
              </a:ext>
            </a:extLst>
          </p:cNvPr>
          <p:cNvSpPr/>
          <p:nvPr/>
        </p:nvSpPr>
        <p:spPr>
          <a:xfrm>
            <a:off x="803295" y="3468841"/>
            <a:ext cx="3608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把求和写成矩阵和向量形式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1D8B0D-9B15-4800-AE33-C22F3C349EE0}"/>
                  </a:ext>
                </a:extLst>
              </p:cNvPr>
              <p:cNvSpPr/>
              <p:nvPr/>
            </p:nvSpPr>
            <p:spPr>
              <a:xfrm>
                <a:off x="803295" y="5614736"/>
                <a:ext cx="34142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考虑约束条件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1D8B0D-9B15-4800-AE33-C22F3C349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95" y="5614736"/>
                <a:ext cx="3414268" cy="400110"/>
              </a:xfrm>
              <a:prstGeom prst="rect">
                <a:avLst/>
              </a:prstGeom>
              <a:blipFill>
                <a:blip r:embed="rId10"/>
                <a:stretch>
                  <a:fillRect l="-1607" t="-7576" r="-89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BB072399-7D86-414E-8133-139CC4BA2BE5}"/>
              </a:ext>
            </a:extLst>
          </p:cNvPr>
          <p:cNvSpPr/>
          <p:nvPr/>
        </p:nvSpPr>
        <p:spPr>
          <a:xfrm rot="-5400000">
            <a:off x="8343778" y="5438760"/>
            <a:ext cx="457306" cy="694866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0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3228" y="1889440"/>
                <a:ext cx="5181600" cy="18848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3228" y="1889440"/>
                <a:ext cx="5181600" cy="18848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4F569A-6047-4AD2-B774-91A6A162EEE8}"/>
              </a:ext>
            </a:extLst>
          </p:cNvPr>
          <p:cNvGrpSpPr/>
          <p:nvPr/>
        </p:nvGrpSpPr>
        <p:grpSpPr>
          <a:xfrm>
            <a:off x="6744072" y="4043720"/>
            <a:ext cx="4300259" cy="2385264"/>
            <a:chOff x="6744072" y="4043720"/>
            <a:chExt cx="4300259" cy="238526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8DCF8CE-1CA4-4343-9C6B-C6DD596822A7}"/>
                </a:ext>
              </a:extLst>
            </p:cNvPr>
            <p:cNvSpPr txBox="1"/>
            <p:nvPr/>
          </p:nvSpPr>
          <p:spPr>
            <a:xfrm>
              <a:off x="7173016" y="404372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f(x)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FC11BA-F585-4FA1-A555-1FFB509603CF}"/>
                </a:ext>
              </a:extLst>
            </p:cNvPr>
            <p:cNvSpPr/>
            <p:nvPr/>
          </p:nvSpPr>
          <p:spPr>
            <a:xfrm>
              <a:off x="6744072" y="4265205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EC5659A-8C91-4B09-BC02-6C0437A1AD60}"/>
                </a:ext>
              </a:extLst>
            </p:cNvPr>
            <p:cNvSpPr/>
            <p:nvPr/>
          </p:nvSpPr>
          <p:spPr>
            <a:xfrm>
              <a:off x="7002150" y="4486194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2B1B87-2E69-4DA2-B946-67D62561DA07}"/>
                </a:ext>
              </a:extLst>
            </p:cNvPr>
            <p:cNvSpPr/>
            <p:nvPr/>
          </p:nvSpPr>
          <p:spPr>
            <a:xfrm>
              <a:off x="7289103" y="4670586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D5B5645-4B6C-4E73-A42F-AC9251B69598}"/>
                </a:ext>
              </a:extLst>
            </p:cNvPr>
            <p:cNvSpPr/>
            <p:nvPr/>
          </p:nvSpPr>
          <p:spPr>
            <a:xfrm>
              <a:off x="9848024" y="4118921"/>
              <a:ext cx="850225" cy="2310063"/>
            </a:xfrm>
            <a:custGeom>
              <a:avLst/>
              <a:gdLst>
                <a:gd name="connsiteX0" fmla="*/ 722734 w 850225"/>
                <a:gd name="connsiteY0" fmla="*/ 0 h 2310063"/>
                <a:gd name="connsiteX1" fmla="*/ 839 w 850225"/>
                <a:gd name="connsiteY1" fmla="*/ 1049154 h 2310063"/>
                <a:gd name="connsiteX2" fmla="*/ 847863 w 850225"/>
                <a:gd name="connsiteY2" fmla="*/ 1780674 h 2310063"/>
                <a:gd name="connsiteX3" fmla="*/ 251096 w 850225"/>
                <a:gd name="connsiteY3" fmla="*/ 2310063 h 23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225" h="2310063">
                  <a:moveTo>
                    <a:pt x="722734" y="0"/>
                  </a:moveTo>
                  <a:cubicBezTo>
                    <a:pt x="351359" y="376187"/>
                    <a:pt x="-20016" y="752375"/>
                    <a:pt x="839" y="1049154"/>
                  </a:cubicBezTo>
                  <a:cubicBezTo>
                    <a:pt x="21694" y="1345933"/>
                    <a:pt x="806153" y="1570522"/>
                    <a:pt x="847863" y="1780674"/>
                  </a:cubicBezTo>
                  <a:cubicBezTo>
                    <a:pt x="889573" y="1990826"/>
                    <a:pt x="366599" y="2226644"/>
                    <a:pt x="251096" y="23100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3A223-0BCB-4C43-A6B3-8C4C664DBE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9848863" y="5168075"/>
              <a:ext cx="311587" cy="3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EF5FDF-443C-4040-8BA6-17B8CDA29098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 flipH="1" flipV="1">
              <a:off x="9319218" y="5479094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63C991-5217-4F14-8286-2B982A35F5BF}"/>
                </a:ext>
              </a:extLst>
            </p:cNvPr>
            <p:cNvCxnSpPr>
              <a:stCxn id="6" idx="6"/>
            </p:cNvCxnSpPr>
            <p:nvPr/>
          </p:nvCxnSpPr>
          <p:spPr>
            <a:xfrm flipH="1">
              <a:off x="10203976" y="5167891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780DCFD-8A74-4EE5-9307-D84BB3ED1712}"/>
                </a:ext>
              </a:extLst>
            </p:cNvPr>
            <p:cNvCxnSpPr/>
            <p:nvPr/>
          </p:nvCxnSpPr>
          <p:spPr>
            <a:xfrm flipH="1">
              <a:off x="9032579" y="5177116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E8615C-B6A7-496C-AD90-AB0D2DE4F35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289103" y="5164775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496D4D-5A21-4BFD-8FB0-F98C0D465ED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8320812" y="4670586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A37A854-B726-4120-AE01-C02B6F4E0AEE}"/>
                </a:ext>
              </a:extLst>
            </p:cNvPr>
            <p:cNvCxnSpPr>
              <a:stCxn id="8" idx="4"/>
            </p:cNvCxnSpPr>
            <p:nvPr/>
          </p:nvCxnSpPr>
          <p:spPr>
            <a:xfrm flipV="1">
              <a:off x="8320812" y="5418332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BE8393-A8A3-4CDA-898E-5B08C524E768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H="1">
              <a:off x="9319218" y="4684946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CAE5720-A29C-4EC8-853E-69422258DDB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7416833" y="4684946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5B4BB4-211C-41D9-8669-97D16EC884D6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6744072" y="5164775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B77170-AD97-4476-914D-3938BDC7A378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592122" y="4265205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2A9764-7642-4032-AACD-DA3253E960E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416833" y="5523183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A0CDE4-8146-44EC-89F5-5FE3BDD6905E}"/>
                </a:ext>
              </a:extLst>
            </p:cNvPr>
            <p:cNvCxnSpPr>
              <a:stCxn id="6" idx="4"/>
            </p:cNvCxnSpPr>
            <p:nvPr/>
          </p:nvCxnSpPr>
          <p:spPr>
            <a:xfrm flipH="1" flipV="1">
              <a:off x="8592122" y="5895124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FE15D52-B39E-49A3-8681-7BAB00D0F06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9589948" y="5168075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D623B16-17C6-40FA-93FC-68A5EDFB1C62}"/>
                </a:ext>
              </a:extLst>
            </p:cNvPr>
            <p:cNvSpPr txBox="1"/>
            <p:nvPr/>
          </p:nvSpPr>
          <p:spPr>
            <a:xfrm>
              <a:off x="10450899" y="413876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g(x)</a:t>
              </a:r>
              <a:endParaRPr lang="zh-CN" altLang="en-US" b="1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A3837EB-4B58-42B8-9C3F-0D74AD46C6C2}"/>
                </a:ext>
              </a:extLst>
            </p:cNvPr>
            <p:cNvSpPr/>
            <p:nvPr/>
          </p:nvSpPr>
          <p:spPr>
            <a:xfrm>
              <a:off x="9812444" y="5128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6A4876F-7F9C-430A-9DFB-FA3D4F5EACD5}"/>
              </a:ext>
            </a:extLst>
          </p:cNvPr>
          <p:cNvGrpSpPr/>
          <p:nvPr/>
        </p:nvGrpSpPr>
        <p:grpSpPr>
          <a:xfrm>
            <a:off x="1188260" y="3987715"/>
            <a:ext cx="3696101" cy="2026857"/>
            <a:chOff x="6744072" y="4043720"/>
            <a:chExt cx="3696101" cy="20268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1BAADCE-7794-49E3-A5C8-DE73AFBA8B95}"/>
                </a:ext>
              </a:extLst>
            </p:cNvPr>
            <p:cNvSpPr txBox="1"/>
            <p:nvPr/>
          </p:nvSpPr>
          <p:spPr>
            <a:xfrm>
              <a:off x="7173016" y="404372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f(x)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29A88C-49A0-4C49-AC47-B9107655C924}"/>
                </a:ext>
              </a:extLst>
            </p:cNvPr>
            <p:cNvSpPr/>
            <p:nvPr/>
          </p:nvSpPr>
          <p:spPr>
            <a:xfrm>
              <a:off x="6744072" y="4265205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44659DB-85AB-4347-B78A-08B31CDF663B}"/>
                </a:ext>
              </a:extLst>
            </p:cNvPr>
            <p:cNvSpPr/>
            <p:nvPr/>
          </p:nvSpPr>
          <p:spPr>
            <a:xfrm>
              <a:off x="7002150" y="4486194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D5D725B-F928-4B09-97D8-834DDE8B53B2}"/>
                </a:ext>
              </a:extLst>
            </p:cNvPr>
            <p:cNvSpPr/>
            <p:nvPr/>
          </p:nvSpPr>
          <p:spPr>
            <a:xfrm>
              <a:off x="7289103" y="4670586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4AA44E7-116F-4229-B165-6B98C99F1F7F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 flipH="1" flipV="1">
              <a:off x="9319218" y="5479094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75B3C2B-2A8C-45DB-8C42-3734DB2E856D}"/>
                </a:ext>
              </a:extLst>
            </p:cNvPr>
            <p:cNvCxnSpPr>
              <a:stCxn id="36" idx="6"/>
            </p:cNvCxnSpPr>
            <p:nvPr/>
          </p:nvCxnSpPr>
          <p:spPr>
            <a:xfrm flipH="1">
              <a:off x="10203976" y="5167891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88AB8ED-6C3F-483B-BECE-0E23F1DF6071}"/>
                </a:ext>
              </a:extLst>
            </p:cNvPr>
            <p:cNvCxnSpPr/>
            <p:nvPr/>
          </p:nvCxnSpPr>
          <p:spPr>
            <a:xfrm flipH="1">
              <a:off x="9032579" y="5177116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3EC943D-E62B-40E9-9DB8-FE394E00B8EF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7289103" y="5164775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5D0DF17-45E8-4B51-92F6-6B88A7CDDB0A}"/>
                </a:ext>
              </a:extLst>
            </p:cNvPr>
            <p:cNvCxnSpPr>
              <a:stCxn id="40" idx="0"/>
            </p:cNvCxnSpPr>
            <p:nvPr/>
          </p:nvCxnSpPr>
          <p:spPr>
            <a:xfrm>
              <a:off x="8320812" y="4670586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7B24D59-DD14-4F52-B799-453FC676540B}"/>
                </a:ext>
              </a:extLst>
            </p:cNvPr>
            <p:cNvCxnSpPr>
              <a:stCxn id="40" idx="4"/>
            </p:cNvCxnSpPr>
            <p:nvPr/>
          </p:nvCxnSpPr>
          <p:spPr>
            <a:xfrm flipV="1">
              <a:off x="8320812" y="5418332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E0BDB74-6B74-426E-AA34-2BFDFED87F1B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H="1">
              <a:off x="9319218" y="4684946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D9CC47E-0D3E-4A91-911B-924C1EBE1C7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7416833" y="4684946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29A834B-663F-40E2-BC0B-DA0AD6AD9D9D}"/>
                </a:ext>
              </a:extLst>
            </p:cNvPr>
            <p:cNvCxnSpPr>
              <a:stCxn id="36" idx="2"/>
            </p:cNvCxnSpPr>
            <p:nvPr/>
          </p:nvCxnSpPr>
          <p:spPr>
            <a:xfrm flipV="1">
              <a:off x="6744072" y="5164775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7824248-CB91-4660-B559-3A6C507F366E}"/>
                </a:ext>
              </a:extLst>
            </p:cNvPr>
            <p:cNvCxnSpPr>
              <a:stCxn id="36" idx="0"/>
            </p:cNvCxnSpPr>
            <p:nvPr/>
          </p:nvCxnSpPr>
          <p:spPr>
            <a:xfrm flipH="1">
              <a:off x="8592122" y="4265205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4B4DFC0-596E-4838-B2CF-6229DB6990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7416833" y="5523183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C3DC483-E510-461A-824E-B0717444D324}"/>
                </a:ext>
              </a:extLst>
            </p:cNvPr>
            <p:cNvCxnSpPr>
              <a:stCxn id="36" idx="4"/>
            </p:cNvCxnSpPr>
            <p:nvPr/>
          </p:nvCxnSpPr>
          <p:spPr>
            <a:xfrm flipH="1" flipV="1">
              <a:off x="8592122" y="5895124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CD322BD-A9FD-4C4E-8B35-C0B04EE3E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9948" y="5168075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579ED35-D490-4025-A87F-9CFC42C5BF88}"/>
                </a:ext>
              </a:extLst>
            </p:cNvPr>
            <p:cNvSpPr/>
            <p:nvPr/>
          </p:nvSpPr>
          <p:spPr>
            <a:xfrm>
              <a:off x="8267432" y="5128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51BEF-B791-4805-A5D8-55DB4C134EAC}"/>
              </a:ext>
            </a:extLst>
          </p:cNvPr>
          <p:cNvSpPr txBox="1"/>
          <p:nvPr/>
        </p:nvSpPr>
        <p:spPr>
          <a:xfrm>
            <a:off x="1846753" y="6253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无约束的极小值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B910F9-DAE6-48DE-93C3-712A7A9F8AC9}"/>
              </a:ext>
            </a:extLst>
          </p:cNvPr>
          <p:cNvSpPr txBox="1"/>
          <p:nvPr/>
        </p:nvSpPr>
        <p:spPr>
          <a:xfrm>
            <a:off x="7662780" y="6253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带约束的极小值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4CF11B-B976-4270-896C-8BDEA7B69CF2}"/>
                  </a:ext>
                </a:extLst>
              </p:cNvPr>
              <p:cNvSpPr/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4CF11B-B976-4270-896C-8BDEA7B69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3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5444552" y="49435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/>
              <p:nvPr/>
            </p:nvSpPr>
            <p:spPr>
              <a:xfrm>
                <a:off x="5231904" y="3933056"/>
                <a:ext cx="3841616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933056"/>
                <a:ext cx="384161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2A95714-1DC1-4752-B9C4-3F9B3AB004CD}"/>
                  </a:ext>
                </a:extLst>
              </p:cNvPr>
              <p:cNvSpPr/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2A95714-1DC1-4752-B9C4-3F9B3AB00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0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F384-88CA-406C-9DCF-DD4B15BF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/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956B3B35-6D09-4790-AF59-6BD9CAA2674E}"/>
              </a:ext>
            </a:extLst>
          </p:cNvPr>
          <p:cNvSpPr/>
          <p:nvPr/>
        </p:nvSpPr>
        <p:spPr>
          <a:xfrm rot="-5400000">
            <a:off x="5600736" y="4084672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DDFCD-1055-4DE2-9E4B-4EBED1A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2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解可能不存在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可能存在很多个解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30F0F3-D4E5-4610-AAFD-1A1B079769AD}"/>
              </a:ext>
            </a:extLst>
          </p:cNvPr>
          <p:cNvGrpSpPr/>
          <p:nvPr/>
        </p:nvGrpSpPr>
        <p:grpSpPr>
          <a:xfrm>
            <a:off x="8906289" y="3090148"/>
            <a:ext cx="2731871" cy="2195106"/>
            <a:chOff x="8799464" y="1696796"/>
            <a:chExt cx="2731871" cy="219510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A915AFA-8603-4759-8199-DC4EBD163668}"/>
                </a:ext>
              </a:extLst>
            </p:cNvPr>
            <p:cNvGrpSpPr/>
            <p:nvPr/>
          </p:nvGrpSpPr>
          <p:grpSpPr>
            <a:xfrm>
              <a:off x="9077191" y="1870540"/>
              <a:ext cx="1800000" cy="1800000"/>
              <a:chOff x="8600535" y="1633763"/>
              <a:chExt cx="1800000" cy="1800000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7C4EAE75-865C-4AB6-9499-8CFAD434913C}"/>
                  </a:ext>
                </a:extLst>
              </p:cNvPr>
              <p:cNvCxnSpPr/>
              <p:nvPr/>
            </p:nvCxnSpPr>
            <p:spPr>
              <a:xfrm>
                <a:off x="8600535" y="3429000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4582B87C-A768-41FF-BAD6-92FA5B9DD736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7705298" y="2533763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3A3DD61-2E75-4404-9086-11959CFADF6A}"/>
                </a:ext>
              </a:extLst>
            </p:cNvPr>
            <p:cNvCxnSpPr/>
            <p:nvPr/>
          </p:nvCxnSpPr>
          <p:spPr>
            <a:xfrm flipH="1">
              <a:off x="9224761" y="2318843"/>
              <a:ext cx="1509623" cy="78500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1C05360-675E-4B28-862C-2EB3745D6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2658" y="2578654"/>
              <a:ext cx="1270957" cy="827769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1F465EB-0D0D-4222-B5E4-FD829BCEF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290" y="2314082"/>
              <a:ext cx="0" cy="11149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/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/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/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/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/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/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/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C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/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1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  <a:r>
              <a:rPr lang="en-US" altLang="zh-CN" dirty="0"/>
              <a:t>——</a:t>
            </a:r>
            <a:r>
              <a:rPr lang="zh-CN" altLang="en-US" dirty="0"/>
              <a:t>高斯赛德尔迭代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9983A-A979-43B6-89A1-2CE9F38016E6}"/>
                  </a:ext>
                </a:extLst>
              </p:cNvPr>
              <p:cNvSpPr/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9983A-A979-43B6-89A1-2CE9F3801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3ED2BE-5B82-4320-9E12-A0550AF98D0B}"/>
              </a:ext>
            </a:extLst>
          </p:cNvPr>
          <p:cNvGrpSpPr/>
          <p:nvPr/>
        </p:nvGrpSpPr>
        <p:grpSpPr>
          <a:xfrm>
            <a:off x="263352" y="4521059"/>
            <a:ext cx="6980565" cy="3943632"/>
            <a:chOff x="2559016" y="1772816"/>
            <a:chExt cx="6980565" cy="3943632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03361CB5-B65D-400C-A2B2-B125AADE4F36}"/>
                </a:ext>
              </a:extLst>
            </p:cNvPr>
            <p:cNvSpPr/>
            <p:nvPr/>
          </p:nvSpPr>
          <p:spPr>
            <a:xfrm>
              <a:off x="2559016" y="1772816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C69E4764-05A1-4435-9D92-D51A09973E0B}"/>
                </a:ext>
              </a:extLst>
            </p:cNvPr>
            <p:cNvSpPr/>
            <p:nvPr/>
          </p:nvSpPr>
          <p:spPr>
            <a:xfrm rot="16200000">
              <a:off x="5939581" y="2116448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74A1CEA-AD49-44A5-B5E6-E3C793CC3B9B}"/>
                </a:ext>
              </a:extLst>
            </p:cNvPr>
            <p:cNvCxnSpPr/>
            <p:nvPr/>
          </p:nvCxnSpPr>
          <p:spPr>
            <a:xfrm>
              <a:off x="4295800" y="342900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1DD96BA-2EAD-4913-A05B-B122CECBE7F1}"/>
                </a:ext>
              </a:extLst>
            </p:cNvPr>
            <p:cNvCxnSpPr/>
            <p:nvPr/>
          </p:nvCxnSpPr>
          <p:spPr>
            <a:xfrm flipV="1">
              <a:off x="4295800" y="2204864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448EA64-578D-408C-BE79-DB87DB41C21A}"/>
                </a:ext>
              </a:extLst>
            </p:cNvPr>
            <p:cNvCxnSpPr/>
            <p:nvPr/>
          </p:nvCxnSpPr>
          <p:spPr>
            <a:xfrm>
              <a:off x="6240016" y="2204864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0632659-8C2B-4CFC-8E84-A8267AD5A3A1}"/>
                </a:ext>
              </a:extLst>
            </p:cNvPr>
            <p:cNvSpPr/>
            <p:nvPr/>
          </p:nvSpPr>
          <p:spPr>
            <a:xfrm>
              <a:off x="6186016" y="21508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25C16F9-DD85-47DC-B98B-4011496E46E8}"/>
                </a:ext>
              </a:extLst>
            </p:cNvPr>
            <p:cNvSpPr/>
            <p:nvPr/>
          </p:nvSpPr>
          <p:spPr>
            <a:xfrm>
              <a:off x="4241800" y="33750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CAF3B2-1128-4E66-A1E2-A60BAB651572}"/>
                </a:ext>
              </a:extLst>
            </p:cNvPr>
            <p:cNvSpPr/>
            <p:nvPr/>
          </p:nvSpPr>
          <p:spPr>
            <a:xfrm>
              <a:off x="6978104" y="3375000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167F622-2360-418D-ADA1-AD75ABF8EBC0}"/>
                </a:ext>
              </a:extLst>
            </p:cNvPr>
            <p:cNvSpPr/>
            <p:nvPr/>
          </p:nvSpPr>
          <p:spPr>
            <a:xfrm>
              <a:off x="6457854" y="2561995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5243B69-7040-48AE-8B08-BE3A3FA8A49F}"/>
                </a:ext>
              </a:extLst>
            </p:cNvPr>
            <p:cNvSpPr/>
            <p:nvPr/>
          </p:nvSpPr>
          <p:spPr>
            <a:xfrm>
              <a:off x="6051016" y="31117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781CC9E-1A8D-44CC-BF64-7E80F74BE0C8}"/>
                </a:ext>
              </a:extLst>
            </p:cNvPr>
            <p:cNvSpPr/>
            <p:nvPr/>
          </p:nvSpPr>
          <p:spPr>
            <a:xfrm>
              <a:off x="6007676" y="295949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9966934-F33E-4BC5-A410-FC8FDCECD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2" y="2637449"/>
              <a:ext cx="463184" cy="134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C231AC8-2F59-4185-ADCB-75DBD9BB1E08}"/>
                </a:ext>
              </a:extLst>
            </p:cNvPr>
            <p:cNvSpPr/>
            <p:nvPr/>
          </p:nvSpPr>
          <p:spPr>
            <a:xfrm>
              <a:off x="5904014" y="272278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4455949-00EF-43C9-85DB-CF9F9266C46D}"/>
                </a:ext>
              </a:extLst>
            </p:cNvPr>
            <p:cNvSpPr/>
            <p:nvPr/>
          </p:nvSpPr>
          <p:spPr>
            <a:xfrm>
              <a:off x="6183821" y="2880746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BF4866D-FE3D-478E-8007-51FC61688772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51" y="2257279"/>
              <a:ext cx="205470" cy="31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BA4E65D-C46B-4E53-9845-251B5C989FC3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5985724" y="2781716"/>
              <a:ext cx="213913" cy="114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65D3048D-5EA9-4AA1-8236-26F3E9466A15}"/>
                </a:ext>
              </a:extLst>
            </p:cNvPr>
            <p:cNvCxnSpPr>
              <a:cxnSpLocks/>
              <a:stCxn id="82" idx="2"/>
              <a:endCxn id="79" idx="7"/>
            </p:cNvCxnSpPr>
            <p:nvPr/>
          </p:nvCxnSpPr>
          <p:spPr>
            <a:xfrm flipH="1">
              <a:off x="6099860" y="2934746"/>
              <a:ext cx="83961" cy="4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B1C6EC1-6809-45E6-BF47-5FA6DB108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233" y="2347404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A6385FD-984A-47A9-945E-7DB6876BBCF4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60" y="2543548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5C9191C1-5345-4576-A0BB-4055E0059987}"/>
                    </a:ext>
                  </a:extLst>
                </p:cNvPr>
                <p:cNvSpPr txBox="1"/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3B061A0-E852-446D-BC41-7B740239B2B5}"/>
                    </a:ext>
                  </a:extLst>
                </p:cNvPr>
                <p:cNvSpPr txBox="1"/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809D3729-A424-43CD-8861-D8AC22D34A6E}"/>
                </a:ext>
              </a:extLst>
            </p:cNvPr>
            <p:cNvCxnSpPr>
              <a:cxnSpLocks/>
            </p:cNvCxnSpPr>
            <p:nvPr/>
          </p:nvCxnSpPr>
          <p:spPr>
            <a:xfrm>
              <a:off x="6362462" y="2140576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F4E94D22-C835-4787-9E08-B7C55396A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760" y="2564904"/>
              <a:ext cx="327808" cy="100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5E71AD-3FBF-401D-B043-E8E43D300740}"/>
                    </a:ext>
                  </a:extLst>
                </p:cNvPr>
                <p:cNvSpPr txBox="1"/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8A011DD2-4A90-4F7E-98F2-070DC2CD6289}"/>
                    </a:ext>
                  </a:extLst>
                </p:cNvPr>
                <p:cNvSpPr txBox="1"/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C51B90-A0CA-45B0-9842-2BF99583D4B7}"/>
                  </a:ext>
                </a:extLst>
              </p:cNvPr>
              <p:cNvSpPr/>
              <p:nvPr/>
            </p:nvSpPr>
            <p:spPr>
              <a:xfrm>
                <a:off x="646126" y="1949513"/>
                <a:ext cx="480180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先代入约束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解会在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/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把解代入约束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解会在约束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解会在解空间之间来回跳跃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然后慢慢靠近共同的解空间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C51B90-A0CA-45B0-9842-2BF99583D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6" y="1949513"/>
                <a:ext cx="4801802" cy="2862322"/>
              </a:xfrm>
              <a:prstGeom prst="rect">
                <a:avLst/>
              </a:prstGeom>
              <a:blipFill>
                <a:blip r:embed="rId9"/>
                <a:stretch>
                  <a:fillRect l="-888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F571769-E39E-4F55-9A27-0884D1B08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16" y="3447419"/>
            <a:ext cx="515374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  <a:r>
              <a:rPr lang="en-US" altLang="zh-CN" dirty="0"/>
              <a:t>——</a:t>
            </a:r>
            <a:r>
              <a:rPr lang="zh-CN" altLang="en-US" dirty="0"/>
              <a:t>雅可比迭代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ABF7DF-95B3-4C41-8A97-880569AB1411}"/>
              </a:ext>
            </a:extLst>
          </p:cNvPr>
          <p:cNvGrpSpPr/>
          <p:nvPr/>
        </p:nvGrpSpPr>
        <p:grpSpPr>
          <a:xfrm>
            <a:off x="47328" y="4381984"/>
            <a:ext cx="6980565" cy="3943632"/>
            <a:chOff x="6933996" y="4022938"/>
            <a:chExt cx="6980565" cy="3943632"/>
          </a:xfrm>
        </p:grpSpPr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ADD2F540-E8B6-41EB-9A02-AC94B4D5832A}"/>
                </a:ext>
              </a:extLst>
            </p:cNvPr>
            <p:cNvSpPr/>
            <p:nvPr/>
          </p:nvSpPr>
          <p:spPr>
            <a:xfrm>
              <a:off x="6933996" y="4022938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90CF0DF4-3844-4AE3-9C00-0F9D8DA44AC5}"/>
                </a:ext>
              </a:extLst>
            </p:cNvPr>
            <p:cNvSpPr/>
            <p:nvPr/>
          </p:nvSpPr>
          <p:spPr>
            <a:xfrm rot="16200000">
              <a:off x="10314561" y="4366570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9952A62-6F22-4E47-BAB7-6136DA26D6B0}"/>
                </a:ext>
              </a:extLst>
            </p:cNvPr>
            <p:cNvCxnSpPr/>
            <p:nvPr/>
          </p:nvCxnSpPr>
          <p:spPr>
            <a:xfrm>
              <a:off x="8670780" y="567912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6BA202A-103B-42AF-9887-824B77551061}"/>
                </a:ext>
              </a:extLst>
            </p:cNvPr>
            <p:cNvCxnSpPr/>
            <p:nvPr/>
          </p:nvCxnSpPr>
          <p:spPr>
            <a:xfrm flipV="1">
              <a:off x="8670780" y="4454986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8777CE-6958-4A34-A6B3-2DE37B024D8B}"/>
                </a:ext>
              </a:extLst>
            </p:cNvPr>
            <p:cNvCxnSpPr/>
            <p:nvPr/>
          </p:nvCxnSpPr>
          <p:spPr>
            <a:xfrm>
              <a:off x="10614996" y="4454986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3C02B6D-EE3A-43B3-9C4B-941A9E6826E6}"/>
                </a:ext>
              </a:extLst>
            </p:cNvPr>
            <p:cNvSpPr/>
            <p:nvPr/>
          </p:nvSpPr>
          <p:spPr>
            <a:xfrm>
              <a:off x="10425996" y="536182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5CDDC7D-D146-46B6-88F8-57D37715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213" y="4597526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AE3BF54-90D8-4C35-B1D3-7C5A4805D91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040" y="4793670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7462C5-DC36-4E1E-AE10-1B32CBC543E9}"/>
                </a:ext>
              </a:extLst>
            </p:cNvPr>
            <p:cNvSpPr/>
            <p:nvPr/>
          </p:nvSpPr>
          <p:spPr>
            <a:xfrm>
              <a:off x="11342844" y="5619538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39A6876-0574-45BE-9827-3662CF3974CC}"/>
                </a:ext>
              </a:extLst>
            </p:cNvPr>
            <p:cNvSpPr/>
            <p:nvPr/>
          </p:nvSpPr>
          <p:spPr>
            <a:xfrm>
              <a:off x="8637614" y="56056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0D56457-2DA8-4C28-B8F8-64D1BE7DED09}"/>
                </a:ext>
              </a:extLst>
            </p:cNvPr>
            <p:cNvSpPr/>
            <p:nvPr/>
          </p:nvSpPr>
          <p:spPr>
            <a:xfrm>
              <a:off x="10567162" y="440839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1BAADED-F1B7-452B-BB6D-BE79CADB0D10}"/>
                </a:ext>
              </a:extLst>
            </p:cNvPr>
            <p:cNvSpPr/>
            <p:nvPr/>
          </p:nvSpPr>
          <p:spPr>
            <a:xfrm rot="20914434">
              <a:off x="10411631" y="506329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1564BAA-F19D-4421-8941-BF152839AA61}"/>
                    </a:ext>
                  </a:extLst>
                </p:cNvPr>
                <p:cNvSpPr txBox="1"/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40E7D72-8803-409D-8754-AAFE5900C2D3}"/>
                    </a:ext>
                  </a:extLst>
                </p:cNvPr>
                <p:cNvSpPr txBox="1"/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7F16382-CA54-4245-961A-BBC24B4E54A4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0173076" y="4736209"/>
              <a:ext cx="247563" cy="3512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C766427-74F2-4C11-AF1B-13CC422D70AE}"/>
                </a:ext>
              </a:extLst>
            </p:cNvPr>
            <p:cNvCxnSpPr>
              <a:cxnSpLocks/>
              <a:stCxn id="29" idx="2"/>
              <a:endCxn id="41" idx="6"/>
            </p:cNvCxnSpPr>
            <p:nvPr/>
          </p:nvCxnSpPr>
          <p:spPr>
            <a:xfrm flipH="1">
              <a:off x="10518561" y="4865243"/>
              <a:ext cx="352397" cy="241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2F8745E-E74B-4141-8C5D-188F80D1B484}"/>
                    </a:ext>
                  </a:extLst>
                </p:cNvPr>
                <p:cNvSpPr txBox="1"/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8F4A4A6-9385-4C1C-AACD-91CE6623E703}"/>
                    </a:ext>
                  </a:extLst>
                </p:cNvPr>
                <p:cNvSpPr txBox="1"/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77C30C0-D576-4C8E-BF17-DC5142F537B8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686" y="4420059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117DA2B-1639-4109-ADE7-004447D31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8481" y="4330447"/>
              <a:ext cx="296557" cy="199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9CF490A-C1EF-46AF-8F71-FA6CF843CAEA}"/>
                  </a:ext>
                </a:extLst>
              </p:cNvPr>
              <p:cNvSpPr/>
              <p:nvPr/>
            </p:nvSpPr>
            <p:spPr>
              <a:xfrm>
                <a:off x="646126" y="1949513"/>
                <a:ext cx="527685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求解关于约束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计算出到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/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求解关于约束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计算出到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向着两个向量的合向量前进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寻找关于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的相交解空间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9CF490A-C1EF-46AF-8F71-FA6CF843C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6" y="1949513"/>
                <a:ext cx="5276850" cy="2308324"/>
              </a:xfrm>
              <a:prstGeom prst="rect">
                <a:avLst/>
              </a:prstGeom>
              <a:blipFill>
                <a:blip r:embed="rId12"/>
                <a:stretch>
                  <a:fillRect l="-808" t="-1587"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9E006AC-BEFA-49AA-946C-7682239042FD}"/>
                  </a:ext>
                </a:extLst>
              </p:cNvPr>
              <p:cNvSpPr/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9E006AC-BEFA-49AA-946C-768223904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2C61E05-D118-4692-BA6A-288D950B52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40" y="3098443"/>
            <a:ext cx="544906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169" y="1918852"/>
                <a:ext cx="729303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收敛速度较快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（</a:t>
                </a:r>
                <a:r>
                  <a:rPr lang="en-US" altLang="zh-CN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为影响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900" dirty="0"/>
                  <a:t>的粒子数）</a:t>
                </a:r>
                <a:endParaRPr lang="en-US" altLang="zh-CN" sz="1900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169" y="1918852"/>
                <a:ext cx="7293037" cy="4351338"/>
              </a:xfrm>
              <a:blipFill>
                <a:blip r:embed="rId3"/>
                <a:stretch>
                  <a:fillRect l="-125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>
            <a:extLst>
              <a:ext uri="{FF2B5EF4-FFF2-40B4-BE49-F238E27FC236}">
                <a16:creationId xmlns:a16="http://schemas.microsoft.com/office/drawing/2014/main" id="{A8F3C8BE-C899-4E1D-AEEC-DB1EAD9ED974}"/>
              </a:ext>
            </a:extLst>
          </p:cNvPr>
          <p:cNvGrpSpPr/>
          <p:nvPr/>
        </p:nvGrpSpPr>
        <p:grpSpPr>
          <a:xfrm>
            <a:off x="6816080" y="1918852"/>
            <a:ext cx="6980565" cy="3943632"/>
            <a:chOff x="2559016" y="1772816"/>
            <a:chExt cx="6980565" cy="3943632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557AEC69-A7FA-4DBD-B306-F44E09DE0613}"/>
                </a:ext>
              </a:extLst>
            </p:cNvPr>
            <p:cNvSpPr/>
            <p:nvPr/>
          </p:nvSpPr>
          <p:spPr>
            <a:xfrm>
              <a:off x="2559016" y="1772816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8B28FB84-0C1F-4565-8411-76D56C8AD647}"/>
                </a:ext>
              </a:extLst>
            </p:cNvPr>
            <p:cNvSpPr/>
            <p:nvPr/>
          </p:nvSpPr>
          <p:spPr>
            <a:xfrm rot="16200000">
              <a:off x="5939581" y="2116448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E3AA5A-617E-478A-97EC-D6AD7E8EB502}"/>
                </a:ext>
              </a:extLst>
            </p:cNvPr>
            <p:cNvCxnSpPr/>
            <p:nvPr/>
          </p:nvCxnSpPr>
          <p:spPr>
            <a:xfrm>
              <a:off x="4295800" y="342900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84C9FC1-9615-4688-BA0B-44B923080919}"/>
                </a:ext>
              </a:extLst>
            </p:cNvPr>
            <p:cNvCxnSpPr/>
            <p:nvPr/>
          </p:nvCxnSpPr>
          <p:spPr>
            <a:xfrm flipV="1">
              <a:off x="4295800" y="2204864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4F05217-1F8E-45EA-8785-D4AF5B8E1743}"/>
                </a:ext>
              </a:extLst>
            </p:cNvPr>
            <p:cNvCxnSpPr/>
            <p:nvPr/>
          </p:nvCxnSpPr>
          <p:spPr>
            <a:xfrm>
              <a:off x="6240016" y="2204864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1BBFBED-9C01-429A-A08D-6CBA967623B5}"/>
                </a:ext>
              </a:extLst>
            </p:cNvPr>
            <p:cNvSpPr/>
            <p:nvPr/>
          </p:nvSpPr>
          <p:spPr>
            <a:xfrm>
              <a:off x="6186016" y="21508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50BA9B7-463A-4105-8A03-A4E8277AAEE6}"/>
                </a:ext>
              </a:extLst>
            </p:cNvPr>
            <p:cNvSpPr/>
            <p:nvPr/>
          </p:nvSpPr>
          <p:spPr>
            <a:xfrm>
              <a:off x="4241800" y="33750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04F2ED7-8C27-4362-850B-72F01B476388}"/>
                </a:ext>
              </a:extLst>
            </p:cNvPr>
            <p:cNvSpPr/>
            <p:nvPr/>
          </p:nvSpPr>
          <p:spPr>
            <a:xfrm>
              <a:off x="6978104" y="3375000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AB45ECD-82BB-47AE-8DE3-C52F52F9E6B5}"/>
                </a:ext>
              </a:extLst>
            </p:cNvPr>
            <p:cNvSpPr/>
            <p:nvPr/>
          </p:nvSpPr>
          <p:spPr>
            <a:xfrm>
              <a:off x="6457854" y="2561995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F0E5CAE-059E-4992-A257-F7ECD4F58A46}"/>
                </a:ext>
              </a:extLst>
            </p:cNvPr>
            <p:cNvSpPr/>
            <p:nvPr/>
          </p:nvSpPr>
          <p:spPr>
            <a:xfrm>
              <a:off x="6051016" y="31117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EE58F84-36DF-4136-83CC-BCDE1AC84E36}"/>
                </a:ext>
              </a:extLst>
            </p:cNvPr>
            <p:cNvSpPr/>
            <p:nvPr/>
          </p:nvSpPr>
          <p:spPr>
            <a:xfrm>
              <a:off x="6007676" y="295949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2F3909-BA96-4EE6-9ADB-8D1529658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2" y="2637449"/>
              <a:ext cx="463184" cy="134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34E06B5-A130-4B9D-9D39-B64A531FAD54}"/>
                </a:ext>
              </a:extLst>
            </p:cNvPr>
            <p:cNvSpPr/>
            <p:nvPr/>
          </p:nvSpPr>
          <p:spPr>
            <a:xfrm>
              <a:off x="5904014" y="272278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BFF55CA-9E79-4D5B-9B93-63B8E2B31EED}"/>
                </a:ext>
              </a:extLst>
            </p:cNvPr>
            <p:cNvSpPr/>
            <p:nvPr/>
          </p:nvSpPr>
          <p:spPr>
            <a:xfrm>
              <a:off x="6183821" y="2880746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8304314-3FA0-4560-A48A-6F1B2A4D9123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51" y="2257279"/>
              <a:ext cx="205470" cy="31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0DE81E2-1E52-419F-A230-D87CA6B5EC8F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5985724" y="2781716"/>
              <a:ext cx="213913" cy="114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3051511-9BBD-49B4-B0ED-E760BC4EFBEF}"/>
                </a:ext>
              </a:extLst>
            </p:cNvPr>
            <p:cNvCxnSpPr>
              <a:cxnSpLocks/>
              <a:stCxn id="28" idx="2"/>
              <a:endCxn id="20" idx="7"/>
            </p:cNvCxnSpPr>
            <p:nvPr/>
          </p:nvCxnSpPr>
          <p:spPr>
            <a:xfrm flipH="1">
              <a:off x="6099860" y="2934746"/>
              <a:ext cx="83961" cy="4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1FF3C15-6520-4F09-9A15-11859A9CF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233" y="2347404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97B4354-76F1-4063-9733-8C4C98EA6EBB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60" y="2543548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/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/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655515F-BB9B-4944-AA3C-03158521342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462" y="2140576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1399BD9-56DD-4B0B-AE7C-E5834097A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760" y="2564904"/>
              <a:ext cx="327808" cy="100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/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/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EE3442F-4F66-497A-B3C3-FF28BBA7C8A5}"/>
              </a:ext>
            </a:extLst>
          </p:cNvPr>
          <p:cNvGrpSpPr/>
          <p:nvPr/>
        </p:nvGrpSpPr>
        <p:grpSpPr>
          <a:xfrm>
            <a:off x="6880676" y="4194170"/>
            <a:ext cx="6980565" cy="3943632"/>
            <a:chOff x="6933996" y="4022938"/>
            <a:chExt cx="6980565" cy="3943632"/>
          </a:xfrm>
        </p:grpSpPr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98052942-4012-4C2E-A282-079ABEFF644F}"/>
                </a:ext>
              </a:extLst>
            </p:cNvPr>
            <p:cNvSpPr/>
            <p:nvPr/>
          </p:nvSpPr>
          <p:spPr>
            <a:xfrm>
              <a:off x="6933996" y="4022938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71835AF3-C1E4-4264-B541-0C37872DDAEB}"/>
                </a:ext>
              </a:extLst>
            </p:cNvPr>
            <p:cNvSpPr/>
            <p:nvPr/>
          </p:nvSpPr>
          <p:spPr>
            <a:xfrm rot="16200000">
              <a:off x="10314561" y="4366570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49812C9-5385-48C3-871F-E1176A70BCA7}"/>
                </a:ext>
              </a:extLst>
            </p:cNvPr>
            <p:cNvCxnSpPr/>
            <p:nvPr/>
          </p:nvCxnSpPr>
          <p:spPr>
            <a:xfrm>
              <a:off x="8670780" y="567912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3F3F279-FE60-4BFC-ACA1-E77D71185756}"/>
                </a:ext>
              </a:extLst>
            </p:cNvPr>
            <p:cNvCxnSpPr/>
            <p:nvPr/>
          </p:nvCxnSpPr>
          <p:spPr>
            <a:xfrm flipV="1">
              <a:off x="8670780" y="4454986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FC58939-10E1-4F05-AFC5-D0BF9A5657D6}"/>
                </a:ext>
              </a:extLst>
            </p:cNvPr>
            <p:cNvCxnSpPr/>
            <p:nvPr/>
          </p:nvCxnSpPr>
          <p:spPr>
            <a:xfrm>
              <a:off x="10614996" y="4454986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E3F6350-6320-4520-ACAB-7B7533BE2A48}"/>
                </a:ext>
              </a:extLst>
            </p:cNvPr>
            <p:cNvSpPr/>
            <p:nvPr/>
          </p:nvSpPr>
          <p:spPr>
            <a:xfrm>
              <a:off x="10425996" y="536182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F11C53A-ECA7-429C-854D-528E0C3C6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213" y="4597526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BD1B6E7B-7974-44D6-8608-F19B92E9357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040" y="4793670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80DACED-5B9C-4AEC-AF65-D987AC5973A9}"/>
                </a:ext>
              </a:extLst>
            </p:cNvPr>
            <p:cNvSpPr/>
            <p:nvPr/>
          </p:nvSpPr>
          <p:spPr>
            <a:xfrm>
              <a:off x="11342844" y="5619538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533A252-374F-4369-AEAA-9236128FBCF7}"/>
                </a:ext>
              </a:extLst>
            </p:cNvPr>
            <p:cNvSpPr/>
            <p:nvPr/>
          </p:nvSpPr>
          <p:spPr>
            <a:xfrm>
              <a:off x="8637614" y="56056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CA57D83-F2A9-4144-9FE8-A01147ADD735}"/>
                </a:ext>
              </a:extLst>
            </p:cNvPr>
            <p:cNvSpPr/>
            <p:nvPr/>
          </p:nvSpPr>
          <p:spPr>
            <a:xfrm>
              <a:off x="10567162" y="440839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23F97EE-22EC-453C-B9EC-F62D1580DA87}"/>
                </a:ext>
              </a:extLst>
            </p:cNvPr>
            <p:cNvSpPr/>
            <p:nvPr/>
          </p:nvSpPr>
          <p:spPr>
            <a:xfrm rot="20914434">
              <a:off x="10411631" y="506329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/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/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71DAFD2-F01D-44FD-B80C-9664DD12A489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10173076" y="4736209"/>
              <a:ext cx="247563" cy="3512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3D63E3B-506E-40F9-98D0-27A56AFD3573}"/>
                </a:ext>
              </a:extLst>
            </p:cNvPr>
            <p:cNvCxnSpPr>
              <a:cxnSpLocks/>
              <a:stCxn id="69" idx="2"/>
              <a:endCxn id="79" idx="6"/>
            </p:cNvCxnSpPr>
            <p:nvPr/>
          </p:nvCxnSpPr>
          <p:spPr>
            <a:xfrm flipH="1">
              <a:off x="10518561" y="4865243"/>
              <a:ext cx="352397" cy="241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/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/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848030DE-FA02-4D4B-AB12-2D7E35203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686" y="4420059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07F5C238-8A06-48A5-88A7-52B1FEEF11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8481" y="4330447"/>
              <a:ext cx="296557" cy="199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数学基础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3"/>
                </a:solidFill>
              </a:rPr>
              <a:t>基于位置约束的模拟（</a:t>
            </a:r>
            <a:r>
              <a:rPr kumimoji="1" lang="en-US" altLang="zh-CN" dirty="0">
                <a:solidFill>
                  <a:schemeClr val="accent3"/>
                </a:solidFill>
              </a:rPr>
              <a:t>PBD</a:t>
            </a:r>
            <a:r>
              <a:rPr kumimoji="1" lang="zh-CN" altLang="en-US" dirty="0">
                <a:solidFill>
                  <a:schemeClr val="accent3"/>
                </a:solidFill>
              </a:rPr>
              <a:t>）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1"/>
                </a:solidFill>
              </a:rPr>
              <a:t>基于位置约束的流体模拟（</a:t>
            </a:r>
            <a:r>
              <a:rPr kumimoji="1" lang="en-US" altLang="zh-CN" dirty="0">
                <a:solidFill>
                  <a:schemeClr val="accent1"/>
                </a:solidFill>
              </a:rPr>
              <a:t>PBF</a:t>
            </a:r>
            <a:r>
              <a:rPr kumimoji="1" lang="zh-CN" altLang="en-US" dirty="0">
                <a:solidFill>
                  <a:schemeClr val="accent1"/>
                </a:solidFill>
              </a:rPr>
              <a:t>）</a:t>
            </a:r>
            <a:endParaRPr kumimoji="1"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1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不可压缩流体</a:t>
                </a:r>
                <a:endParaRPr lang="en-US" altLang="zh-CN" dirty="0"/>
              </a:p>
              <a:p>
                <a:r>
                  <a:rPr lang="zh-CN" altLang="en-US" dirty="0"/>
                  <a:t>流体粒子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对应的约束函数为：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为当前粒子密度</a:t>
                </a:r>
                <a:endParaRPr lang="en-US" altLang="zh-CN" dirty="0"/>
              </a:p>
              <a:p>
                <a:r>
                  <a:rPr lang="zh-CN" altLang="en-US" dirty="0"/>
                  <a:t>怎么求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?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3B5B39-BA47-4DC1-A1E5-AB20192E395A}"/>
                  </a:ext>
                </a:extLst>
              </p:cNvPr>
              <p:cNvSpPr/>
              <p:nvPr/>
            </p:nvSpPr>
            <p:spPr>
              <a:xfrm>
                <a:off x="8040216" y="2564904"/>
                <a:ext cx="3201261" cy="15422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3B5B39-BA47-4DC1-A1E5-AB20192E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2564904"/>
                <a:ext cx="3201261" cy="1542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1899-481B-40A0-AE94-3785907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一种核密度估算法（</a:t>
            </a:r>
            <a:r>
              <a:rPr lang="en-US" altLang="zh-CN" dirty="0"/>
              <a:t>KDE</a:t>
            </a:r>
            <a:r>
              <a:rPr lang="zh-CN" altLang="en-US" dirty="0"/>
              <a:t>）</a:t>
            </a:r>
            <a:r>
              <a:rPr lang="en-US" altLang="zh-CN" dirty="0"/>
              <a:t>——SPH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13AE9-FD71-4B23-8CD0-5B19AEBFF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Smooth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Particle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Hydrodynamics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核密度估计（</a:t>
                </a:r>
                <a:r>
                  <a:rPr lang="en-US" altLang="zh-CN" dirty="0"/>
                  <a:t>KDE</a:t>
                </a:r>
                <a:r>
                  <a:rPr lang="zh-CN" altLang="en-US" dirty="0"/>
                  <a:t>）</a:t>
                </a:r>
                <a:endParaRPr kumimoji="1"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每个粒子代表一定的流体体积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属性存储在粒子上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由其邻域粒子的属性值的加权决定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采用平滑核函数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来对权重进行插值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13AE9-FD71-4B23-8CD0-5B19AEB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F7FCF7E-E1F3-4E7B-BB7A-C41928B6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958" y="4221088"/>
            <a:ext cx="2448272" cy="22106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B1AA62-3999-4E1C-B49A-0D5A8895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958" y="2002276"/>
            <a:ext cx="2490842" cy="19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BF04-5193-47F0-8FED-47A9C71F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SPH </a:t>
            </a:r>
            <a:r>
              <a:rPr lang="zh-CN" altLang="en-US" dirty="0"/>
              <a:t>计算物理量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09180-1AA0-4B73-9FE4-B2BEC6EB8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空间中任意位置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的物理量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09180-1AA0-4B73-9FE4-B2BEC6EB8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111C3060-7198-46A1-9561-31DA7F819BE1}"/>
              </a:ext>
            </a:extLst>
          </p:cNvPr>
          <p:cNvGrpSpPr/>
          <p:nvPr/>
        </p:nvGrpSpPr>
        <p:grpSpPr>
          <a:xfrm>
            <a:off x="7417118" y="2537397"/>
            <a:ext cx="3427666" cy="3197131"/>
            <a:chOff x="7417118" y="2537397"/>
            <a:chExt cx="3427666" cy="319713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A0AD6F6-B09C-4D0E-9088-B125F428F8FB}"/>
                </a:ext>
              </a:extLst>
            </p:cNvPr>
            <p:cNvSpPr/>
            <p:nvPr/>
          </p:nvSpPr>
          <p:spPr>
            <a:xfrm>
              <a:off x="9451848" y="45369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7B451C2-5ED9-4306-8AFC-B8B0D830B89C}"/>
                </a:ext>
              </a:extLst>
            </p:cNvPr>
            <p:cNvSpPr/>
            <p:nvPr/>
          </p:nvSpPr>
          <p:spPr>
            <a:xfrm>
              <a:off x="8510778" y="386207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2F4211B-00BC-4957-AC88-8D3D848BF499}"/>
                </a:ext>
              </a:extLst>
            </p:cNvPr>
            <p:cNvSpPr/>
            <p:nvPr/>
          </p:nvSpPr>
          <p:spPr>
            <a:xfrm>
              <a:off x="9979152" y="382828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92C14E-8B52-4370-BEC9-E470604D5F71}"/>
                </a:ext>
              </a:extLst>
            </p:cNvPr>
            <p:cNvSpPr/>
            <p:nvPr/>
          </p:nvSpPr>
          <p:spPr>
            <a:xfrm>
              <a:off x="9163812" y="313724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0CD316F-0A53-418B-82BD-328BCC6479D1}"/>
                </a:ext>
              </a:extLst>
            </p:cNvPr>
            <p:cNvSpPr/>
            <p:nvPr/>
          </p:nvSpPr>
          <p:spPr>
            <a:xfrm>
              <a:off x="9572244" y="35905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B385F60-BC79-496C-B6E8-97244EC47E83}"/>
                </a:ext>
              </a:extLst>
            </p:cNvPr>
            <p:cNvSpPr/>
            <p:nvPr/>
          </p:nvSpPr>
          <p:spPr>
            <a:xfrm>
              <a:off x="10283952" y="464600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6914A0-4FF8-4906-BE76-947898C2120A}"/>
                </a:ext>
              </a:extLst>
            </p:cNvPr>
            <p:cNvSpPr/>
            <p:nvPr/>
          </p:nvSpPr>
          <p:spPr>
            <a:xfrm>
              <a:off x="9855707" y="29458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ED939A-7CA6-404A-B032-18F773A524AC}"/>
                </a:ext>
              </a:extLst>
            </p:cNvPr>
            <p:cNvSpPr/>
            <p:nvPr/>
          </p:nvSpPr>
          <p:spPr>
            <a:xfrm>
              <a:off x="10607040" y="388242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F7F8F18-5CAA-434B-B1AF-CE9249A89A24}"/>
                </a:ext>
              </a:extLst>
            </p:cNvPr>
            <p:cNvSpPr/>
            <p:nvPr/>
          </p:nvSpPr>
          <p:spPr>
            <a:xfrm>
              <a:off x="10317480" y="335280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C4A5BD7-B667-486F-B737-5215142F553B}"/>
                </a:ext>
              </a:extLst>
            </p:cNvPr>
            <p:cNvSpPr/>
            <p:nvPr/>
          </p:nvSpPr>
          <p:spPr>
            <a:xfrm>
              <a:off x="9451848" y="2537397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5441FD-4381-4E28-8389-802987A45FAB}"/>
                </a:ext>
              </a:extLst>
            </p:cNvPr>
            <p:cNvSpPr/>
            <p:nvPr/>
          </p:nvSpPr>
          <p:spPr>
            <a:xfrm>
              <a:off x="9137713" y="49317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88FC5E6-8A21-40DA-9132-DC1FA03159BC}"/>
                </a:ext>
              </a:extLst>
            </p:cNvPr>
            <p:cNvSpPr/>
            <p:nvPr/>
          </p:nvSpPr>
          <p:spPr>
            <a:xfrm>
              <a:off x="9256585" y="4184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01A58A9-7EF6-4FE3-BDFC-4291133FF603}"/>
                </a:ext>
              </a:extLst>
            </p:cNvPr>
            <p:cNvSpPr/>
            <p:nvPr/>
          </p:nvSpPr>
          <p:spPr>
            <a:xfrm>
              <a:off x="8758047" y="426415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4FE2945-2A21-40AA-BECC-E82F22504BD0}"/>
                </a:ext>
              </a:extLst>
            </p:cNvPr>
            <p:cNvSpPr/>
            <p:nvPr/>
          </p:nvSpPr>
          <p:spPr>
            <a:xfrm>
              <a:off x="9761220" y="430377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7EB64F1-6F85-4F8A-A9F2-B713CB558D60}"/>
                </a:ext>
              </a:extLst>
            </p:cNvPr>
            <p:cNvSpPr/>
            <p:nvPr/>
          </p:nvSpPr>
          <p:spPr>
            <a:xfrm>
              <a:off x="8773668" y="289950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3421687-88E7-414F-A885-BF02AE97D863}"/>
                </a:ext>
              </a:extLst>
            </p:cNvPr>
            <p:cNvSpPr/>
            <p:nvPr/>
          </p:nvSpPr>
          <p:spPr>
            <a:xfrm>
              <a:off x="8630413" y="26147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C31418A-924C-4E92-943A-9F21E9712BA1}"/>
                </a:ext>
              </a:extLst>
            </p:cNvPr>
            <p:cNvSpPr/>
            <p:nvPr/>
          </p:nvSpPr>
          <p:spPr>
            <a:xfrm>
              <a:off x="7984237" y="357122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997696A-EE1D-4864-8645-BA0C48B56C50}"/>
                </a:ext>
              </a:extLst>
            </p:cNvPr>
            <p:cNvSpPr/>
            <p:nvPr/>
          </p:nvSpPr>
          <p:spPr>
            <a:xfrm>
              <a:off x="7907846" y="297137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9F354D2-0CCC-462F-B8DE-48DB24599293}"/>
                </a:ext>
              </a:extLst>
            </p:cNvPr>
            <p:cNvSpPr/>
            <p:nvPr/>
          </p:nvSpPr>
          <p:spPr>
            <a:xfrm>
              <a:off x="8412481" y="30902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7E38D5-6BEA-44E6-A5CF-27BA0892E651}"/>
                </a:ext>
              </a:extLst>
            </p:cNvPr>
            <p:cNvSpPr/>
            <p:nvPr/>
          </p:nvSpPr>
          <p:spPr>
            <a:xfrm>
              <a:off x="8606028" y="4939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62DB2C0-2BC8-4F6D-8BFD-2A92F234EEF8}"/>
                </a:ext>
              </a:extLst>
            </p:cNvPr>
            <p:cNvSpPr/>
            <p:nvPr/>
          </p:nvSpPr>
          <p:spPr>
            <a:xfrm>
              <a:off x="7790688" y="424886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50D2A2-3B81-4300-8010-193842A2EDAC}"/>
                </a:ext>
              </a:extLst>
            </p:cNvPr>
            <p:cNvSpPr/>
            <p:nvPr/>
          </p:nvSpPr>
          <p:spPr>
            <a:xfrm>
              <a:off x="8199120" y="470216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E7C015E-997F-47DF-B466-C245F2D081A4}"/>
                </a:ext>
              </a:extLst>
            </p:cNvPr>
            <p:cNvSpPr/>
            <p:nvPr/>
          </p:nvSpPr>
          <p:spPr>
            <a:xfrm>
              <a:off x="9809988" y="50195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7B547BA-F83B-459D-A708-164A57623D9E}"/>
                </a:ext>
              </a:extLst>
            </p:cNvPr>
            <p:cNvSpPr/>
            <p:nvPr/>
          </p:nvSpPr>
          <p:spPr>
            <a:xfrm>
              <a:off x="7790688" y="2673096"/>
              <a:ext cx="2816352" cy="281635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359B64D-7B25-405C-BF5A-7482760544BA}"/>
                </a:ext>
              </a:extLst>
            </p:cNvPr>
            <p:cNvSpPr/>
            <p:nvPr/>
          </p:nvSpPr>
          <p:spPr>
            <a:xfrm>
              <a:off x="9113520" y="37635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8354C6F-B6F1-4915-B426-3C2974F8C484}"/>
                </a:ext>
              </a:extLst>
            </p:cNvPr>
            <p:cNvSpPr/>
            <p:nvPr/>
          </p:nvSpPr>
          <p:spPr>
            <a:xfrm>
              <a:off x="10477499" y="285374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5576AA8-4994-4809-9497-FA64CDF0BAB8}"/>
                </a:ext>
              </a:extLst>
            </p:cNvPr>
            <p:cNvSpPr/>
            <p:nvPr/>
          </p:nvSpPr>
          <p:spPr>
            <a:xfrm>
              <a:off x="7676103" y="48691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FF8C94C-C528-403E-A022-27B26DDB445B}"/>
                </a:ext>
              </a:extLst>
            </p:cNvPr>
            <p:cNvSpPr/>
            <p:nvPr/>
          </p:nvSpPr>
          <p:spPr>
            <a:xfrm>
              <a:off x="8618221" y="549678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7F8EE50-0AFB-4B15-BB30-0B3AB661971D}"/>
                </a:ext>
              </a:extLst>
            </p:cNvPr>
            <p:cNvSpPr/>
            <p:nvPr/>
          </p:nvSpPr>
          <p:spPr>
            <a:xfrm>
              <a:off x="7417118" y="382070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5F10D00-1A37-4F3E-BE0A-BD9A403E39EB}"/>
                </a:ext>
              </a:extLst>
            </p:cNvPr>
            <p:cNvSpPr/>
            <p:nvPr/>
          </p:nvSpPr>
          <p:spPr>
            <a:xfrm>
              <a:off x="10000298" y="531334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/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12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961656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000" dirty="0"/>
                  <a:t>物理量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 </a:t>
                </a:r>
                <a:endParaRPr lang="en-US" altLang="zh-CN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140000"/>
                  </a:lnSpc>
                </a:pPr>
                <a:r>
                  <a:rPr lang="zh-CN" altLang="en-US" sz="2000" dirty="0"/>
                  <a:t>密度</a:t>
                </a:r>
                <a:endParaRPr lang="en-US" altLang="zh-CN" sz="2000" dirty="0"/>
              </a:p>
              <a:p>
                <a:pPr marL="457200" lvl="1" indent="0">
                  <a:lnSpc>
                    <a:spcPct val="140000"/>
                  </a:lnSpc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altLang="zh-CN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600" dirty="0"/>
              </a:p>
              <a:p>
                <a:pPr>
                  <a:lnSpc>
                    <a:spcPct val="140000"/>
                  </a:lnSpc>
                </a:pPr>
                <a:r>
                  <a:rPr lang="zh-CN" altLang="en-US" sz="2000" dirty="0"/>
                  <a:t>流体粒子质量相同，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可忽略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40000"/>
                  </a:lnSpc>
                </a:pPr>
                <a:r>
                  <a:rPr lang="zh-CN" altLang="en-US" sz="2000" dirty="0"/>
                  <a:t>密度 </a:t>
                </a:r>
                <a:endParaRPr lang="en-US" altLang="zh-CN" sz="2000" dirty="0"/>
              </a:p>
              <a:p>
                <a:pPr marL="457200" lvl="1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961656" cy="4667250"/>
              </a:xfrm>
              <a:blipFill>
                <a:blip r:embed="rId3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D12C01E-CFE7-4D9B-92DE-3720F2201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96" y="2573116"/>
            <a:ext cx="647790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6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流体密度约束的梯度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57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密度约束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梯度：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对每一个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求偏导数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权重函数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只影响邻域内的粒子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只需要考虑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粒子自己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粒子的邻居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5703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5B4F0E5-CB5E-4EE9-B279-1CC137599AC8}"/>
              </a:ext>
            </a:extLst>
          </p:cNvPr>
          <p:cNvGrpSpPr/>
          <p:nvPr/>
        </p:nvGrpSpPr>
        <p:grpSpPr>
          <a:xfrm>
            <a:off x="9218534" y="3789040"/>
            <a:ext cx="2135266" cy="2043731"/>
            <a:chOff x="7417118" y="2537397"/>
            <a:chExt cx="3427666" cy="319713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0DDBF6-B607-48A5-BB13-1663924CCA8D}"/>
                </a:ext>
              </a:extLst>
            </p:cNvPr>
            <p:cNvSpPr/>
            <p:nvPr/>
          </p:nvSpPr>
          <p:spPr>
            <a:xfrm>
              <a:off x="9451848" y="45369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178C846-6539-42CC-83D4-72384AE11884}"/>
                </a:ext>
              </a:extLst>
            </p:cNvPr>
            <p:cNvSpPr/>
            <p:nvPr/>
          </p:nvSpPr>
          <p:spPr>
            <a:xfrm>
              <a:off x="8510778" y="386207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EA42EC6-76E5-47A9-8C61-D2837C6DB4C3}"/>
                </a:ext>
              </a:extLst>
            </p:cNvPr>
            <p:cNvSpPr/>
            <p:nvPr/>
          </p:nvSpPr>
          <p:spPr>
            <a:xfrm>
              <a:off x="9979152" y="382828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9161971-4529-4A79-8A6A-FF19E60FA9C0}"/>
                </a:ext>
              </a:extLst>
            </p:cNvPr>
            <p:cNvSpPr/>
            <p:nvPr/>
          </p:nvSpPr>
          <p:spPr>
            <a:xfrm>
              <a:off x="9163812" y="313724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625F8B6-D4B6-47DA-9DE3-AE22C79AD462}"/>
                </a:ext>
              </a:extLst>
            </p:cNvPr>
            <p:cNvSpPr/>
            <p:nvPr/>
          </p:nvSpPr>
          <p:spPr>
            <a:xfrm>
              <a:off x="9572244" y="35905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870EDCA-7140-4A59-8EF8-4BBFB7284B1A}"/>
                </a:ext>
              </a:extLst>
            </p:cNvPr>
            <p:cNvSpPr/>
            <p:nvPr/>
          </p:nvSpPr>
          <p:spPr>
            <a:xfrm>
              <a:off x="10283952" y="464600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506D4ED-1C94-4D58-8A89-A1F7A1FCD299}"/>
                </a:ext>
              </a:extLst>
            </p:cNvPr>
            <p:cNvSpPr/>
            <p:nvPr/>
          </p:nvSpPr>
          <p:spPr>
            <a:xfrm>
              <a:off x="9855707" y="29458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AB9A9E-C6A7-4B86-B61B-EC6B6BAE8B2C}"/>
                </a:ext>
              </a:extLst>
            </p:cNvPr>
            <p:cNvSpPr/>
            <p:nvPr/>
          </p:nvSpPr>
          <p:spPr>
            <a:xfrm>
              <a:off x="10607040" y="388242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DFEA4D5-9D32-4AE1-8B80-A92807DFBE21}"/>
                </a:ext>
              </a:extLst>
            </p:cNvPr>
            <p:cNvSpPr/>
            <p:nvPr/>
          </p:nvSpPr>
          <p:spPr>
            <a:xfrm>
              <a:off x="10317480" y="335280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37996A0-9B1C-46A7-A4D8-841E6ABA9844}"/>
                </a:ext>
              </a:extLst>
            </p:cNvPr>
            <p:cNvSpPr/>
            <p:nvPr/>
          </p:nvSpPr>
          <p:spPr>
            <a:xfrm>
              <a:off x="9451848" y="2537397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2AF2B86-B622-442C-91A5-098C3F6003DC}"/>
                </a:ext>
              </a:extLst>
            </p:cNvPr>
            <p:cNvSpPr/>
            <p:nvPr/>
          </p:nvSpPr>
          <p:spPr>
            <a:xfrm>
              <a:off x="9137713" y="49317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B447368-6FCA-4AF0-AFAA-901ECB7F6721}"/>
                </a:ext>
              </a:extLst>
            </p:cNvPr>
            <p:cNvSpPr/>
            <p:nvPr/>
          </p:nvSpPr>
          <p:spPr>
            <a:xfrm>
              <a:off x="9256585" y="4184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6353827-1543-437C-8EF0-DC6549CCCB2B}"/>
                </a:ext>
              </a:extLst>
            </p:cNvPr>
            <p:cNvSpPr/>
            <p:nvPr/>
          </p:nvSpPr>
          <p:spPr>
            <a:xfrm>
              <a:off x="8758047" y="426415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8427C4-34AF-4B75-B6C5-DC9BD6AB62EE}"/>
                </a:ext>
              </a:extLst>
            </p:cNvPr>
            <p:cNvSpPr/>
            <p:nvPr/>
          </p:nvSpPr>
          <p:spPr>
            <a:xfrm>
              <a:off x="9761220" y="430377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FAB6E61-B5C5-42AA-86A1-C037C7F31790}"/>
                </a:ext>
              </a:extLst>
            </p:cNvPr>
            <p:cNvSpPr/>
            <p:nvPr/>
          </p:nvSpPr>
          <p:spPr>
            <a:xfrm>
              <a:off x="8773668" y="289950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98840EA-98ED-4360-9BAF-AE167F1D2815}"/>
                </a:ext>
              </a:extLst>
            </p:cNvPr>
            <p:cNvSpPr/>
            <p:nvPr/>
          </p:nvSpPr>
          <p:spPr>
            <a:xfrm>
              <a:off x="8630413" y="26147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837C402-673C-4BE9-9B40-1E988C6B1D43}"/>
                </a:ext>
              </a:extLst>
            </p:cNvPr>
            <p:cNvSpPr/>
            <p:nvPr/>
          </p:nvSpPr>
          <p:spPr>
            <a:xfrm>
              <a:off x="7984237" y="357122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1C7B234-7C9C-4542-B353-41A60EB478A0}"/>
                </a:ext>
              </a:extLst>
            </p:cNvPr>
            <p:cNvSpPr/>
            <p:nvPr/>
          </p:nvSpPr>
          <p:spPr>
            <a:xfrm>
              <a:off x="7907846" y="297137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53ED613-BFD7-40C1-9376-E8C6171B0AD5}"/>
                </a:ext>
              </a:extLst>
            </p:cNvPr>
            <p:cNvSpPr/>
            <p:nvPr/>
          </p:nvSpPr>
          <p:spPr>
            <a:xfrm>
              <a:off x="8412481" y="30902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6AC6868-D4F4-46C9-922F-B55AAE8FE747}"/>
                </a:ext>
              </a:extLst>
            </p:cNvPr>
            <p:cNvSpPr/>
            <p:nvPr/>
          </p:nvSpPr>
          <p:spPr>
            <a:xfrm>
              <a:off x="8606028" y="4939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44EAA18-0C7D-4F05-B016-834224A1BF31}"/>
                </a:ext>
              </a:extLst>
            </p:cNvPr>
            <p:cNvSpPr/>
            <p:nvPr/>
          </p:nvSpPr>
          <p:spPr>
            <a:xfrm>
              <a:off x="7790688" y="424886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A309DA6-3152-4D34-95EC-847F6B74F76E}"/>
                </a:ext>
              </a:extLst>
            </p:cNvPr>
            <p:cNvSpPr/>
            <p:nvPr/>
          </p:nvSpPr>
          <p:spPr>
            <a:xfrm>
              <a:off x="8199120" y="470216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26E6DC1-BEF1-4419-813C-63CC468BF829}"/>
                </a:ext>
              </a:extLst>
            </p:cNvPr>
            <p:cNvSpPr/>
            <p:nvPr/>
          </p:nvSpPr>
          <p:spPr>
            <a:xfrm>
              <a:off x="9809988" y="50195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070F618-6A89-492B-A0D9-85EAC8A37EF6}"/>
                </a:ext>
              </a:extLst>
            </p:cNvPr>
            <p:cNvSpPr/>
            <p:nvPr/>
          </p:nvSpPr>
          <p:spPr>
            <a:xfrm>
              <a:off x="7790688" y="2673096"/>
              <a:ext cx="2816352" cy="281635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1AEC76A-3FD1-4213-92BF-3724D07E500D}"/>
                </a:ext>
              </a:extLst>
            </p:cNvPr>
            <p:cNvSpPr/>
            <p:nvPr/>
          </p:nvSpPr>
          <p:spPr>
            <a:xfrm>
              <a:off x="9113520" y="37635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E8ABA6B-DD31-4371-8DF1-8EE461C0DA51}"/>
                </a:ext>
              </a:extLst>
            </p:cNvPr>
            <p:cNvSpPr/>
            <p:nvPr/>
          </p:nvSpPr>
          <p:spPr>
            <a:xfrm>
              <a:off x="10477499" y="285374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6418E9C-8E57-4059-B9DC-2487BB2A2F6F}"/>
                </a:ext>
              </a:extLst>
            </p:cNvPr>
            <p:cNvSpPr/>
            <p:nvPr/>
          </p:nvSpPr>
          <p:spPr>
            <a:xfrm>
              <a:off x="7676103" y="48691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91C514E-DD31-4B5E-9121-0FB099003638}"/>
                </a:ext>
              </a:extLst>
            </p:cNvPr>
            <p:cNvSpPr/>
            <p:nvPr/>
          </p:nvSpPr>
          <p:spPr>
            <a:xfrm>
              <a:off x="8618221" y="549678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890FB70-9FB6-44CB-9DA4-38F380E0C36C}"/>
                </a:ext>
              </a:extLst>
            </p:cNvPr>
            <p:cNvSpPr/>
            <p:nvPr/>
          </p:nvSpPr>
          <p:spPr>
            <a:xfrm>
              <a:off x="7417118" y="382070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9F0FD6F-933E-4676-AED2-2E658B40DAE7}"/>
                </a:ext>
              </a:extLst>
            </p:cNvPr>
            <p:cNvSpPr/>
            <p:nvPr/>
          </p:nvSpPr>
          <p:spPr>
            <a:xfrm>
              <a:off x="10000298" y="531334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DD346B1-B9CA-4FE8-8DE8-96E9484FECF3}"/>
                    </a:ext>
                  </a:extLst>
                </p:cNvPr>
                <p:cNvSpPr/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247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数学基础</a:t>
            </a:r>
            <a:endParaRPr kumimoji="1" lang="en-US" altLang="zh-CN" dirty="0"/>
          </a:p>
          <a:p>
            <a:r>
              <a:rPr kumimoji="1" lang="zh-CN" altLang="en-US" dirty="0"/>
              <a:t>基于位置约束的模拟（</a:t>
            </a:r>
            <a:r>
              <a:rPr kumimoji="1" lang="en-US" altLang="zh-CN" dirty="0"/>
              <a:t>PBD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335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EA54-9EBF-4F85-9752-FE8FD105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流体密度约束的梯度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042" y="2059491"/>
                <a:ext cx="7726190" cy="23056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只考虑</a:t>
                </a:r>
                <a:r>
                  <a:rPr lang="zh-CN" altLang="en-US" sz="2000" dirty="0"/>
                  <a:t>粒子邻域范围内的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梯度方向的决定（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得到的是标量）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042" y="2059491"/>
                <a:ext cx="7726190" cy="2305613"/>
              </a:xfrm>
              <a:blipFill>
                <a:blip r:embed="rId3"/>
                <a:stretch>
                  <a:fillRect l="-710" t="-265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FB81F3-7EA1-4DDF-AE1E-E3FEFE142F7F}"/>
              </a:ext>
            </a:extLst>
          </p:cNvPr>
          <p:cNvGrpSpPr/>
          <p:nvPr/>
        </p:nvGrpSpPr>
        <p:grpSpPr>
          <a:xfrm>
            <a:off x="615329" y="4238625"/>
            <a:ext cx="2601430" cy="1383712"/>
            <a:chOff x="8226328" y="2114087"/>
            <a:chExt cx="2601430" cy="138371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3B1ECF2-1BB1-4CB6-9E3D-F8DC4EAA24DD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0CA2DE-3EBB-4547-8FC4-9D61FE6471C5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2222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6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9E69CBE-5377-40A6-8E1E-E72A0762DFB2}"/>
                </a:ext>
              </a:extLst>
            </p:cNvPr>
            <p:cNvCxnSpPr>
              <a:stCxn id="5" idx="2"/>
              <a:endCxn id="4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/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95685D9-D664-49A5-88D5-BB9B5FB9B659}"/>
              </a:ext>
            </a:extLst>
          </p:cNvPr>
          <p:cNvGrpSpPr/>
          <p:nvPr/>
        </p:nvGrpSpPr>
        <p:grpSpPr>
          <a:xfrm>
            <a:off x="3469837" y="4238625"/>
            <a:ext cx="2605036" cy="1433394"/>
            <a:chOff x="8227107" y="3705969"/>
            <a:chExt cx="2605036" cy="14333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3DFB06-E0C2-4819-9100-6FDEE00C71A9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CC7A7C-FCC9-4CAF-A01A-ED0F18CB192D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C4E5B0F-59E3-492D-B7B0-513C7BFB180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10"/>
                  <a:stretch>
                    <a:fillRect t="-20000" r="-21918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579DBF-4421-4C0F-A875-D2C5D6653D64}"/>
                  </a:ext>
                </a:extLst>
              </p:cNvPr>
              <p:cNvSpPr/>
              <p:nvPr/>
            </p:nvSpPr>
            <p:spPr>
              <a:xfrm>
                <a:off x="8661845" y="1816395"/>
                <a:ext cx="2691955" cy="63953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579DBF-4421-4C0F-A875-D2C5D6653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45" y="1816395"/>
                <a:ext cx="2691955" cy="639534"/>
              </a:xfrm>
              <a:prstGeom prst="rect">
                <a:avLst/>
              </a:prstGeom>
              <a:blipFill>
                <a:blip r:embed="rId14"/>
                <a:stretch>
                  <a:fillRect t="-108411" b="-152336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0135088-4597-4687-A932-C2B91AFC041A}"/>
                  </a:ext>
                </a:extLst>
              </p:cNvPr>
              <p:cNvSpPr/>
              <p:nvPr/>
            </p:nvSpPr>
            <p:spPr>
              <a:xfrm>
                <a:off x="611161" y="5770247"/>
                <a:ext cx="5869171" cy="991810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0135088-4597-4687-A932-C2B91AFC0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61" y="5770247"/>
                <a:ext cx="5869171" cy="9918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84842179-52D1-4BFA-8500-14405D23B3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73" y="2499022"/>
            <a:ext cx="4628891" cy="42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400" dirty="0"/>
                  <a:t> 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加入松弛因子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z="24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162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F79520-6668-4089-A3D2-6EAEB7653DFA}"/>
              </a:ext>
            </a:extLst>
          </p:cNvPr>
          <p:cNvGrpSpPr/>
          <p:nvPr/>
        </p:nvGrpSpPr>
        <p:grpSpPr>
          <a:xfrm>
            <a:off x="8905240" y="3981992"/>
            <a:ext cx="2563837" cy="2364605"/>
            <a:chOff x="8283829" y="2280183"/>
            <a:chExt cx="2563837" cy="236460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970068-5CF7-4819-B508-33F8BE84ECBC}"/>
                </a:ext>
              </a:extLst>
            </p:cNvPr>
            <p:cNvSpPr/>
            <p:nvPr/>
          </p:nvSpPr>
          <p:spPr>
            <a:xfrm>
              <a:off x="10575131" y="354504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FC9B7D-299A-4F2C-968C-4FB3B2C27916}"/>
                </a:ext>
              </a:extLst>
            </p:cNvPr>
            <p:cNvSpPr/>
            <p:nvPr/>
          </p:nvSpPr>
          <p:spPr>
            <a:xfrm>
              <a:off x="9442281" y="44070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4475B4F-37A1-48BC-A2C9-EB4CD0D61CE2}"/>
                </a:ext>
              </a:extLst>
            </p:cNvPr>
            <p:cNvSpPr/>
            <p:nvPr/>
          </p:nvSpPr>
          <p:spPr>
            <a:xfrm>
              <a:off x="8867366" y="418881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6B69BF6-2A34-4CA0-952C-0A4A0B1446AC}"/>
                </a:ext>
              </a:extLst>
            </p:cNvPr>
            <p:cNvSpPr/>
            <p:nvPr/>
          </p:nvSpPr>
          <p:spPr>
            <a:xfrm>
              <a:off x="10302319" y="249269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488EC0D-2EF8-4082-AFCB-2A8D17429617}"/>
                </a:ext>
              </a:extLst>
            </p:cNvPr>
            <p:cNvSpPr/>
            <p:nvPr/>
          </p:nvSpPr>
          <p:spPr>
            <a:xfrm>
              <a:off x="10609922" y="31979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B93C51-1F74-456B-B89C-5F8F1D6D7E91}"/>
                </a:ext>
              </a:extLst>
            </p:cNvPr>
            <p:cNvSpPr/>
            <p:nvPr/>
          </p:nvSpPr>
          <p:spPr>
            <a:xfrm>
              <a:off x="9633451" y="3357943"/>
              <a:ext cx="237744" cy="2377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0A3F946-7EAA-491F-993F-027E2DE9D102}"/>
                </a:ext>
              </a:extLst>
            </p:cNvPr>
            <p:cNvSpPr/>
            <p:nvPr/>
          </p:nvSpPr>
          <p:spPr>
            <a:xfrm>
              <a:off x="10221738" y="417552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6BD7639-67FD-4A9E-A246-758D9E05C7F7}"/>
                </a:ext>
              </a:extLst>
            </p:cNvPr>
            <p:cNvSpPr/>
            <p:nvPr/>
          </p:nvSpPr>
          <p:spPr>
            <a:xfrm>
              <a:off x="9903508" y="435373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587AE82-6B33-4852-A887-567633D0BDF3}"/>
                </a:ext>
              </a:extLst>
            </p:cNvPr>
            <p:cNvSpPr/>
            <p:nvPr/>
          </p:nvSpPr>
          <p:spPr>
            <a:xfrm>
              <a:off x="9819546" y="2280183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E965A-1347-4DA4-BB31-C76ED366A451}"/>
                </a:ext>
              </a:extLst>
            </p:cNvPr>
            <p:cNvSpPr/>
            <p:nvPr/>
          </p:nvSpPr>
          <p:spPr>
            <a:xfrm>
              <a:off x="9412114" y="231983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27AA51B-DDC7-4E95-8B41-E22A90A3FA30}"/>
                </a:ext>
              </a:extLst>
            </p:cNvPr>
            <p:cNvSpPr/>
            <p:nvPr/>
          </p:nvSpPr>
          <p:spPr>
            <a:xfrm>
              <a:off x="9050495" y="238858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0D9D6B8-F457-417E-A3EB-8123C1B135C6}"/>
                </a:ext>
              </a:extLst>
            </p:cNvPr>
            <p:cNvSpPr/>
            <p:nvPr/>
          </p:nvSpPr>
          <p:spPr>
            <a:xfrm>
              <a:off x="8689547" y="2676446"/>
              <a:ext cx="237744" cy="2377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A4A2287-2215-4D96-82F2-675B384C1ED3}"/>
                </a:ext>
              </a:extLst>
            </p:cNvPr>
            <p:cNvSpPr/>
            <p:nvPr/>
          </p:nvSpPr>
          <p:spPr>
            <a:xfrm>
              <a:off x="8482092" y="330186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BD53D4E-3910-4D61-81F0-3E52C201D192}"/>
                </a:ext>
              </a:extLst>
            </p:cNvPr>
            <p:cNvSpPr/>
            <p:nvPr/>
          </p:nvSpPr>
          <p:spPr>
            <a:xfrm>
              <a:off x="8600964" y="378836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37652CD-4F9D-4E16-8D09-A0E2AFF2675A}"/>
                </a:ext>
              </a:extLst>
            </p:cNvPr>
            <p:cNvSpPr/>
            <p:nvPr/>
          </p:nvSpPr>
          <p:spPr>
            <a:xfrm>
              <a:off x="8572389" y="2378170"/>
              <a:ext cx="2160000" cy="216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42F06B-4E21-4A68-9C00-AD3FF8E1F264}"/>
                </a:ext>
              </a:extLst>
            </p:cNvPr>
            <p:cNvSpPr/>
            <p:nvPr/>
          </p:nvSpPr>
          <p:spPr>
            <a:xfrm>
              <a:off x="10491050" y="284496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0CB3228-5E85-4EC5-AF5F-3BB04FA85FAA}"/>
                </a:ext>
              </a:extLst>
            </p:cNvPr>
            <p:cNvSpPr/>
            <p:nvPr/>
          </p:nvSpPr>
          <p:spPr>
            <a:xfrm>
              <a:off x="10466202" y="391311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4F9066-7182-4DB9-876F-C9DAAE82E287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8892474" y="2879373"/>
              <a:ext cx="866200" cy="60845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E1A6CB-2AB2-49AF-BCEF-9066876303E3}"/>
                    </a:ext>
                  </a:extLst>
                </p:cNvPr>
                <p:cNvSpPr/>
                <p:nvPr/>
              </p:nvSpPr>
              <p:spPr>
                <a:xfrm>
                  <a:off x="8283829" y="2510036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E1A6CB-2AB2-49AF-BCEF-906687630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829" y="2510036"/>
                  <a:ext cx="441723" cy="391646"/>
                </a:xfrm>
                <a:prstGeom prst="rect">
                  <a:avLst/>
                </a:prstGeom>
                <a:blipFill>
                  <a:blip r:embed="rId4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/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/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下 29">
            <a:extLst>
              <a:ext uri="{FF2B5EF4-FFF2-40B4-BE49-F238E27FC236}">
                <a16:creationId xmlns:a16="http://schemas.microsoft.com/office/drawing/2014/main" id="{1E17A139-384F-4110-ADE5-6F949A24D0D1}"/>
              </a:ext>
            </a:extLst>
          </p:cNvPr>
          <p:cNvSpPr/>
          <p:nvPr/>
        </p:nvSpPr>
        <p:spPr>
          <a:xfrm rot="-5400000">
            <a:off x="4428990" y="5078656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78DE969-B22A-4DE8-A245-E1A4663C06A9}"/>
                  </a:ext>
                </a:extLst>
              </p:cNvPr>
              <p:cNvSpPr/>
              <p:nvPr/>
            </p:nvSpPr>
            <p:spPr>
              <a:xfrm>
                <a:off x="9322142" y="2883681"/>
                <a:ext cx="2184764" cy="800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78DE969-B22A-4DE8-A245-E1A4663C0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42" y="2883681"/>
                <a:ext cx="2184764" cy="800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06AF02-D711-454F-AC24-C2BCBC6C01B3}"/>
                  </a:ext>
                </a:extLst>
              </p:cNvPr>
              <p:cNvSpPr/>
              <p:nvPr/>
            </p:nvSpPr>
            <p:spPr>
              <a:xfrm>
                <a:off x="7455564" y="1961158"/>
                <a:ext cx="4009110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06AF02-D711-454F-AC24-C2BCBC6C0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64" y="1961158"/>
                <a:ext cx="4009110" cy="676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58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/>
              <p:nvPr/>
            </p:nvSpPr>
            <p:spPr>
              <a:xfrm>
                <a:off x="838200" y="1961158"/>
                <a:ext cx="3207801" cy="103996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1158"/>
                <a:ext cx="3207801" cy="1039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958540D-F772-4D7C-99AB-AE53B043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139" y="1961158"/>
            <a:ext cx="5733661" cy="47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流体约束的位置修正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423" y="4061673"/>
                <a:ext cx="7917399" cy="33856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3" y="4061673"/>
                <a:ext cx="7917399" cy="3385637"/>
              </a:xfrm>
              <a:prstGeom prst="rect">
                <a:avLst/>
              </a:prstGeom>
              <a:blipFill>
                <a:blip r:embed="rId3"/>
                <a:stretch>
                  <a:fillRect t="-12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/>
              <p:nvPr/>
            </p:nvSpPr>
            <p:spPr>
              <a:xfrm>
                <a:off x="8648108" y="3437953"/>
                <a:ext cx="3385457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108" y="3437953"/>
                <a:ext cx="33854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4E1F64-9CA7-441D-B535-74A6D61D1649}"/>
                  </a:ext>
                </a:extLst>
              </p:cNvPr>
              <p:cNvSpPr/>
              <p:nvPr/>
            </p:nvSpPr>
            <p:spPr>
              <a:xfrm>
                <a:off x="8184230" y="4488868"/>
                <a:ext cx="3693575" cy="1063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14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4E1F64-9CA7-441D-B535-74A6D61D1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0" y="4488868"/>
                <a:ext cx="3693575" cy="1063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87BFB5-B971-40C7-9EDD-9A486CAB8B6C}"/>
                  </a:ext>
                </a:extLst>
              </p:cNvPr>
              <p:cNvSpPr/>
              <p:nvPr/>
            </p:nvSpPr>
            <p:spPr>
              <a:xfrm>
                <a:off x="8832304" y="1816348"/>
                <a:ext cx="3201261" cy="15422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87BFB5-B971-40C7-9EDD-9A486CAB8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1816348"/>
                <a:ext cx="3201261" cy="1542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750A696D-4902-4CB5-ACFC-1BD99E918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46032" cy="2107431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粒子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对应的位移向量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自身密度约束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的影响：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1"/>
                    </a:solidFill>
                  </a:rPr>
                  <a:t>邻居粒子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们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密度约束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的影响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注意：</a:t>
                </a:r>
                <a:r>
                  <a:rPr lang="zh-CN" altLang="en-US" dirty="0"/>
                  <a:t>对于约束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来说，粒子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是邻居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750A696D-4902-4CB5-ACFC-1BD99E918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46032" cy="2107431"/>
              </a:xfrm>
              <a:blipFill>
                <a:blip r:embed="rId7"/>
                <a:stretch>
                  <a:fillRect l="-1162" b="-6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D8E22-29CA-42AF-A6E2-C17C7C3F49D2}"/>
                  </a:ext>
                </a:extLst>
              </p:cNvPr>
              <p:cNvSpPr/>
              <p:nvPr/>
            </p:nvSpPr>
            <p:spPr>
              <a:xfrm>
                <a:off x="8799810" y="3993765"/>
                <a:ext cx="3152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流体粒子质量相同，可忽略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D8E22-29CA-42AF-A6E2-C17C7C3F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810" y="3993765"/>
                <a:ext cx="3152594" cy="369332"/>
              </a:xfrm>
              <a:prstGeom prst="rect">
                <a:avLst/>
              </a:prstGeom>
              <a:blipFill>
                <a:blip r:embed="rId8"/>
                <a:stretch>
                  <a:fillRect l="-174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4121D67-0F05-4688-9D40-21B9EDD65CD4}"/>
                  </a:ext>
                </a:extLst>
              </p:cNvPr>
              <p:cNvSpPr/>
              <p:nvPr/>
            </p:nvSpPr>
            <p:spPr>
              <a:xfrm>
                <a:off x="8219606" y="5670024"/>
                <a:ext cx="3693575" cy="1063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40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1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4121D67-0F05-4688-9D40-21B9EDD65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606" y="5670024"/>
                <a:ext cx="3693575" cy="10633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54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流体约束的位置修正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686" y="2996952"/>
                <a:ext cx="4753744" cy="2016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6" y="2996952"/>
                <a:ext cx="4753744" cy="2016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8F2458C-0344-46E6-A4C4-38F777771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2132856"/>
            <a:ext cx="70294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Tensile Instability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90990" cy="3619599"/>
              </a:xfrm>
            </p:spPr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90990" cy="3619599"/>
              </a:xfrm>
              <a:blipFill>
                <a:blip r:embed="rId3"/>
                <a:stretch>
                  <a:fillRect l="-1863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0B63D5-3F45-4046-8516-351B74F5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00" y="1943695"/>
            <a:ext cx="4179400" cy="21621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59AA160-1D31-4D35-93A9-EEB1F5DD5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54" y="4358877"/>
            <a:ext cx="2135605" cy="22482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24228A-67A7-4E4A-8FC2-D72FA9848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761" y="5054565"/>
            <a:ext cx="7162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42EF-B627-4323-8CEC-BBB1DB17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8343E-75BF-4A23-84B5-7DD37329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Unified particle physics for real-time applications (UPP)</a:t>
            </a:r>
          </a:p>
          <a:p>
            <a:r>
              <a:rPr lang="zh-CN" altLang="en-US" dirty="0"/>
              <a:t>各种约束的实现，模拟更多物体</a:t>
            </a:r>
            <a:endParaRPr lang="en-US" altLang="zh-CN" dirty="0"/>
          </a:p>
          <a:p>
            <a:r>
              <a:rPr lang="zh-CN" altLang="en-US" dirty="0"/>
              <a:t>涡流、湍流的模拟</a:t>
            </a:r>
            <a:endParaRPr lang="en-US" altLang="zh-CN" dirty="0"/>
          </a:p>
          <a:p>
            <a:r>
              <a:rPr lang="zh-CN" altLang="en-US" dirty="0"/>
              <a:t>并行计算</a:t>
            </a:r>
            <a:endParaRPr lang="en-US" altLang="zh-CN" dirty="0"/>
          </a:p>
          <a:p>
            <a:r>
              <a:rPr lang="zh-CN" altLang="en-US" dirty="0"/>
              <a:t>流体渲染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1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3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数学基础</a:t>
            </a:r>
            <a:endParaRPr kumimoji="1" lang="en-US" altLang="zh-CN" b="1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基于位置约束的模拟（</a:t>
            </a:r>
            <a:r>
              <a:rPr kumimoji="1" lang="en-US" altLang="zh-CN" dirty="0"/>
              <a:t>PBD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58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D76F-D1D6-43EE-BDB9-E6F227AA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4D37-AACC-4D62-90F6-89917B209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36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向量微分算子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Gradient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/>
                  <a:t>数学表达：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的梯度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物理意义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沿梯度方向的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方向导数最大</a:t>
                </a:r>
                <a:r>
                  <a:rPr lang="zh-CN" altLang="en-US" dirty="0"/>
                  <a:t>（函数值增加最快）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性质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梯度方向和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等值曲面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切面垂直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4D37-AACC-4D62-90F6-89917B209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369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C22F6C0-E6FA-4EFA-A7EB-C9119F6B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22" y="4074715"/>
            <a:ext cx="3586378" cy="22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数学基础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1"/>
                </a:solidFill>
              </a:rPr>
              <a:t>基于位置约束的模拟（</a:t>
            </a:r>
            <a:r>
              <a:rPr kumimoji="1" lang="en-US" altLang="zh-CN" dirty="0">
                <a:solidFill>
                  <a:schemeClr val="accent1"/>
                </a:solidFill>
              </a:rPr>
              <a:t>PBD</a:t>
            </a:r>
            <a:r>
              <a:rPr kumimoji="1" lang="zh-CN" altLang="en-US" dirty="0">
                <a:solidFill>
                  <a:schemeClr val="accent1"/>
                </a:solidFill>
              </a:rPr>
              <a:t>）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74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6195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受力分析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endParaRPr lang="en-US" altLang="zh-CN" sz="2000" b="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619599"/>
              </a:xfrm>
              <a:blipFill>
                <a:blip r:embed="rId3"/>
                <a:stretch>
                  <a:fillRect l="-844" t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只检测穿透引发碰撞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8218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37597</TotalTime>
  <Words>1931</Words>
  <Application>Microsoft Office PowerPoint</Application>
  <PresentationFormat>宽屏</PresentationFormat>
  <Paragraphs>369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自定义设计方案</vt:lpstr>
      <vt:lpstr>基于物理的流体模拟介绍</vt:lpstr>
      <vt:lpstr>Flex Demo</vt:lpstr>
      <vt:lpstr>目录</vt:lpstr>
      <vt:lpstr>目录</vt:lpstr>
      <vt:lpstr>梯度</vt:lpstr>
      <vt:lpstr>目录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高斯最小二乘约束原理应用</vt:lpstr>
      <vt:lpstr>拉格朗日乘子法</vt:lpstr>
      <vt:lpstr>单个约束优化求解</vt:lpstr>
      <vt:lpstr>单个约束优化求解</vt:lpstr>
      <vt:lpstr>多个约束优化求解</vt:lpstr>
      <vt:lpstr>多个约束优化求解——高斯赛德尔迭代</vt:lpstr>
      <vt:lpstr>多个约束优化求解——雅可比迭代</vt:lpstr>
      <vt:lpstr>约束求解器</vt:lpstr>
      <vt:lpstr>目录</vt:lpstr>
      <vt:lpstr>流体的密度约束</vt:lpstr>
      <vt:lpstr>一种核密度估算法（KDE）——SPH</vt:lpstr>
      <vt:lpstr>SPH 计算物理量</vt:lpstr>
      <vt:lpstr>流体密度</vt:lpstr>
      <vt:lpstr>流体密度约束的梯度</vt:lpstr>
      <vt:lpstr>流体密度约束的梯度</vt:lpstr>
      <vt:lpstr>拉格朗日乘子中的除0问题</vt:lpstr>
      <vt:lpstr>拉格朗日乘子中的除0问题</vt:lpstr>
      <vt:lpstr>流体约束的位置修正</vt:lpstr>
      <vt:lpstr>流体约束的位置修正</vt:lpstr>
      <vt:lpstr>Tensile Instability</vt:lpstr>
      <vt:lpstr>延伸</vt:lpstr>
      <vt:lpstr>参考文献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T117209</cp:lastModifiedBy>
  <cp:revision>846</cp:revision>
  <dcterms:created xsi:type="dcterms:W3CDTF">2021-05-31T06:56:37Z</dcterms:created>
  <dcterms:modified xsi:type="dcterms:W3CDTF">2021-07-22T09:24:38Z</dcterms:modified>
</cp:coreProperties>
</file>