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276" r:id="rId3"/>
    <p:sldId id="260" r:id="rId4"/>
    <p:sldId id="278" r:id="rId5"/>
    <p:sldId id="288" r:id="rId6"/>
    <p:sldId id="282" r:id="rId7"/>
    <p:sldId id="283" r:id="rId8"/>
    <p:sldId id="284" r:id="rId9"/>
    <p:sldId id="280" r:id="rId10"/>
    <p:sldId id="285" r:id="rId11"/>
    <p:sldId id="277" r:id="rId12"/>
    <p:sldId id="287" r:id="rId13"/>
    <p:sldId id="286" r:id="rId14"/>
    <p:sldId id="262" r:id="rId15"/>
    <p:sldId id="264" r:id="rId16"/>
    <p:sldId id="263" r:id="rId17"/>
    <p:sldId id="281" r:id="rId18"/>
    <p:sldId id="289" r:id="rId19"/>
    <p:sldId id="291" r:id="rId20"/>
    <p:sldId id="266" r:id="rId21"/>
    <p:sldId id="292" r:id="rId22"/>
    <p:sldId id="267" r:id="rId23"/>
    <p:sldId id="299" r:id="rId24"/>
    <p:sldId id="293" r:id="rId25"/>
    <p:sldId id="270" r:id="rId26"/>
    <p:sldId id="295" r:id="rId27"/>
    <p:sldId id="296" r:id="rId28"/>
    <p:sldId id="269" r:id="rId29"/>
    <p:sldId id="294" r:id="rId30"/>
    <p:sldId id="297" r:id="rId31"/>
    <p:sldId id="298" r:id="rId32"/>
    <p:sldId id="300" r:id="rId33"/>
    <p:sldId id="301" r:id="rId34"/>
    <p:sldId id="302" r:id="rId35"/>
    <p:sldId id="303" r:id="rId36"/>
    <p:sldId id="271" r:id="rId37"/>
    <p:sldId id="305" r:id="rId38"/>
    <p:sldId id="306" r:id="rId39"/>
    <p:sldId id="304" r:id="rId40"/>
    <p:sldId id="307" r:id="rId41"/>
    <p:sldId id="308" r:id="rId42"/>
    <p:sldId id="30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7209" initials="T" lastIdx="1" clrIdx="0">
    <p:extLst>
      <p:ext uri="{19B8F6BF-5375-455C-9EA6-DF929625EA0E}">
        <p15:presenceInfo xmlns:p15="http://schemas.microsoft.com/office/powerpoint/2012/main" userId="S::T117209@it.tencent.com::f8e0bd1c-bcc5-455f-96db-095e8e1304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E3E22E"/>
    <a:srgbClr val="EEF2FA"/>
    <a:srgbClr val="319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7" autoAdjust="0"/>
    <p:restoredTop sz="75849" autoAdjust="0"/>
  </p:normalViewPr>
  <p:slideViewPr>
    <p:cSldViewPr snapToGrid="0">
      <p:cViewPr varScale="1">
        <p:scale>
          <a:sx n="85" d="100"/>
          <a:sy n="85" d="100"/>
        </p:scale>
        <p:origin x="720" y="78"/>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传统的物理求解方法，都是基于力来求解的，一般流程如下：</a:t>
            </a:r>
            <a:endParaRPr lang="en-US" altLang="zh-CN" dirty="0"/>
          </a:p>
          <a:p>
            <a:r>
              <a:rPr lang="en-US" altLang="zh-CN" dirty="0"/>
              <a:t>1</a:t>
            </a:r>
            <a:r>
              <a:rPr lang="zh-CN" altLang="en-US" dirty="0"/>
              <a:t>、计算内力，如流体的粘滞力（</a:t>
            </a:r>
            <a:r>
              <a:rPr lang="en-US" altLang="zh-CN" dirty="0"/>
              <a:t>Viscosity</a:t>
            </a:r>
            <a:r>
              <a:rPr lang="zh-CN" altLang="en-US" dirty="0"/>
              <a:t>）、压力（</a:t>
            </a:r>
            <a:r>
              <a:rPr lang="en-US" altLang="zh-CN" dirty="0"/>
              <a:t>Pressure</a:t>
            </a:r>
            <a:r>
              <a:rPr lang="zh-CN" altLang="en-US" dirty="0"/>
              <a:t>）</a:t>
            </a:r>
            <a:r>
              <a:rPr lang="en-US" altLang="zh-CN" dirty="0"/>
              <a:t> </a:t>
            </a:r>
            <a:r>
              <a:rPr lang="zh-CN" altLang="en-US" dirty="0"/>
              <a:t>等</a:t>
            </a:r>
            <a:endParaRPr lang="en-US" altLang="zh-CN" dirty="0"/>
          </a:p>
          <a:p>
            <a:r>
              <a:rPr lang="en-US" altLang="zh-CN" dirty="0"/>
              <a:t>2</a:t>
            </a:r>
            <a:r>
              <a:rPr lang="zh-CN" altLang="en-US" dirty="0"/>
              <a:t>、计算外力，如重力（</a:t>
            </a:r>
            <a:r>
              <a:rPr lang="en-US" altLang="zh-CN" dirty="0"/>
              <a:t>Gravity</a:t>
            </a:r>
            <a:r>
              <a:rPr lang="zh-CN" altLang="en-US" dirty="0"/>
              <a:t>）、碰撞力（</a:t>
            </a:r>
            <a:r>
              <a:rPr lang="en-US" altLang="zh-CN" dirty="0"/>
              <a:t>Collision</a:t>
            </a:r>
            <a:r>
              <a:rPr lang="zh-CN" altLang="en-US" dirty="0"/>
              <a:t>）、风力（</a:t>
            </a:r>
            <a:r>
              <a:rPr lang="en-US" altLang="zh-CN" dirty="0"/>
              <a:t>Wind</a:t>
            </a:r>
            <a:r>
              <a:rPr lang="zh-CN" altLang="en-US" dirty="0"/>
              <a:t>）等</a:t>
            </a:r>
            <a:endParaRPr lang="en-US" altLang="zh-CN" dirty="0"/>
          </a:p>
          <a:p>
            <a:r>
              <a:rPr lang="en-US" altLang="zh-CN" dirty="0"/>
              <a:t>3</a:t>
            </a:r>
            <a:r>
              <a:rPr lang="zh-CN" altLang="en-US" dirty="0"/>
              <a:t>、把内力和外力一起，根据牛顿第二定律 </a:t>
            </a:r>
            <a:r>
              <a:rPr lang="en-US" altLang="zh-CN" dirty="0"/>
              <a:t>F=ma</a:t>
            </a:r>
            <a:r>
              <a:rPr lang="zh-CN" altLang="en-US" dirty="0"/>
              <a:t>，求出加速度 </a:t>
            </a:r>
            <a:endParaRPr lang="en-US" altLang="zh-CN" dirty="0"/>
          </a:p>
          <a:p>
            <a:r>
              <a:rPr lang="en-US" altLang="zh-CN" dirty="0"/>
              <a:t>4</a:t>
            </a:r>
            <a:r>
              <a:rPr lang="zh-CN" altLang="en-US" dirty="0"/>
              <a:t>、通过数值计算方法，计算速度 </a:t>
            </a:r>
            <a:r>
              <a:rPr lang="en-US" altLang="zh-CN" dirty="0"/>
              <a:t>v=at</a:t>
            </a:r>
          </a:p>
          <a:p>
            <a:r>
              <a:rPr lang="en-US" altLang="zh-CN" dirty="0"/>
              <a:t>5</a:t>
            </a:r>
            <a:r>
              <a:rPr lang="zh-CN" altLang="en-US" dirty="0"/>
              <a:t>、通过数值计算方法，计算位置 </a:t>
            </a:r>
            <a:r>
              <a:rPr lang="en-US" altLang="zh-CN" dirty="0"/>
              <a:t>x* = x + vt</a:t>
            </a:r>
          </a:p>
          <a:p>
            <a:r>
              <a:rPr lang="zh-CN" altLang="en-US" dirty="0"/>
              <a:t>虽然基于上述的计算很符合物理规则，毕竟我们是做计算机工程的，这种方法在计算机，特别游戏工程中是否适用呢？我们接下来就看下是否适用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331266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这图上在检测到碰撞之后，需要计算穿透导致的碰撞力，即使两个发生互相穿透的物体分开的力，然后根据该力求解出速度和位置信息。</a:t>
            </a:r>
            <a:endParaRPr lang="en-US" altLang="zh-CN" dirty="0"/>
          </a:p>
          <a:p>
            <a:r>
              <a:rPr lang="zh-CN" altLang="en-US" dirty="0"/>
              <a:t>这个方法需要计算三个步骤：</a:t>
            </a:r>
            <a:endParaRPr lang="en-US" altLang="zh-CN" dirty="0"/>
          </a:p>
          <a:p>
            <a:r>
              <a:rPr lang="en-US" altLang="zh-CN" dirty="0"/>
              <a:t>1</a:t>
            </a:r>
            <a:r>
              <a:rPr lang="zh-CN" altLang="en-US" dirty="0"/>
              <a:t>、力</a:t>
            </a:r>
            <a:endParaRPr lang="en-US" altLang="zh-CN" dirty="0"/>
          </a:p>
          <a:p>
            <a:r>
              <a:rPr lang="en-US" altLang="zh-CN" dirty="0"/>
              <a:t>2</a:t>
            </a:r>
            <a:r>
              <a:rPr lang="zh-CN" altLang="en-US" dirty="0"/>
              <a:t>、速度</a:t>
            </a:r>
            <a:endParaRPr lang="en-US" altLang="zh-CN" dirty="0"/>
          </a:p>
          <a:p>
            <a:r>
              <a:rPr lang="en-US" altLang="zh-CN" dirty="0"/>
              <a:t>3</a:t>
            </a:r>
            <a:r>
              <a:rPr lang="zh-CN" altLang="en-US" dirty="0"/>
              <a:t>、位置</a:t>
            </a:r>
            <a:endParaRPr lang="en-US" altLang="zh-CN" dirty="0"/>
          </a:p>
          <a:p>
            <a:r>
              <a:rPr lang="zh-CN" altLang="en-US" dirty="0"/>
              <a:t>这样才能最后得出物体位置。</a:t>
            </a:r>
            <a:endParaRPr lang="en-US" altLang="zh-CN" dirty="0"/>
          </a:p>
          <a:p>
            <a:endParaRPr lang="en-US" altLang="zh-CN" dirty="0"/>
          </a:p>
          <a:p>
            <a:r>
              <a:rPr lang="zh-CN" altLang="en-US" dirty="0"/>
              <a:t>这样计算会带来一个明显的问题：计算碰撞力的时候需要选择一个刚度（</a:t>
            </a:r>
            <a:r>
              <a:rPr lang="en-US" altLang="zh-CN" dirty="0"/>
              <a:t>stiffness</a:t>
            </a:r>
            <a:r>
              <a:rPr lang="zh-CN" altLang="en-US" dirty="0"/>
              <a:t>）参数，这里可以将红色箭头理解为弹簧，需要选择合适的弹性系数以产生碰撞力将物体分开。而刚度系数很难调，刚度值太小会导致穿透明显，刚度值太大则容易造成整个方程组呈现刚性，也就是说需要很小的步长才能对方程组进行准确的数值求解。然而我们计算机中，特别基于实时计算的游戏，无法使用很小的时间步长去计算，可能大家觉得</a:t>
            </a:r>
            <a:r>
              <a:rPr lang="en-US" altLang="zh-CN" dirty="0"/>
              <a:t>FPS=60</a:t>
            </a:r>
            <a:r>
              <a:rPr lang="zh-CN" altLang="en-US" dirty="0"/>
              <a:t>，</a:t>
            </a:r>
            <a:r>
              <a:rPr lang="en-US" altLang="zh-CN" dirty="0"/>
              <a:t>SPF=16.666</a:t>
            </a:r>
            <a:r>
              <a:rPr lang="zh-CN" altLang="en-US" dirty="0"/>
              <a:t>，这个时间步长还不够小吗？实际上的确是不够的。如果在一帧里面加入很多时间片，进一步缩小时间步长，那么就会带来很大的计算量，在实时游戏中，这个是无法接受的，那是否有更好的方法去解决这个问题？答案是肯定。接下来我们看看具体的解决方案。</a:t>
            </a:r>
            <a:endParaRPr lang="en-US" altLang="zh-CN" dirty="0"/>
          </a:p>
          <a:p>
            <a:endParaRPr lang="en-US" altLang="zh-CN" dirty="0"/>
          </a:p>
          <a:p>
            <a:r>
              <a:rPr lang="zh-CN" altLang="en-US" dirty="0"/>
              <a:t>注：刚度是材料力学中的名词，定义为施力与所产生变形量的比值，表示材料或结构抵抗变形的能力。刚度系数越高，物体越不容易发生变形，反之越容易变形。</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29649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现在我们看一种新的方式，不需要求解力的方法，是基于位置的动力学，简称</a:t>
            </a:r>
            <a:r>
              <a:rPr lang="en-US" altLang="zh-CN" dirty="0"/>
              <a:t>PBD</a:t>
            </a:r>
            <a:r>
              <a:rPr lang="zh-CN" altLang="en-US" dirty="0"/>
              <a:t>。</a:t>
            </a:r>
            <a:endParaRPr lang="en-US" altLang="zh-CN" dirty="0"/>
          </a:p>
          <a:p>
            <a:endParaRPr lang="en-US" altLang="zh-CN" dirty="0"/>
          </a:p>
          <a:p>
            <a:r>
              <a:rPr lang="zh-CN" altLang="en-US" dirty="0"/>
              <a:t>在</a:t>
            </a:r>
            <a:r>
              <a:rPr lang="en-US" altLang="zh-CN" dirty="0"/>
              <a:t>PBD</a:t>
            </a:r>
            <a:r>
              <a:rPr lang="zh-CN" altLang="en-US" dirty="0"/>
              <a:t>中，这里分三个步骤：</a:t>
            </a:r>
            <a:endParaRPr lang="en-US" altLang="zh-CN" dirty="0"/>
          </a:p>
          <a:p>
            <a:r>
              <a:rPr lang="en-US" altLang="zh-CN" dirty="0"/>
              <a:t>1</a:t>
            </a:r>
            <a:r>
              <a:rPr lang="zh-CN" altLang="en-US" dirty="0"/>
              <a:t>、检测到两个物体发生穿透碰撞</a:t>
            </a:r>
            <a:endParaRPr lang="en-US" altLang="zh-CN" dirty="0"/>
          </a:p>
          <a:p>
            <a:r>
              <a:rPr lang="en-US" altLang="zh-CN" dirty="0"/>
              <a:t>2</a:t>
            </a:r>
            <a:r>
              <a:rPr lang="zh-CN" altLang="en-US" dirty="0"/>
              <a:t>、根据约束修正物体位置</a:t>
            </a:r>
            <a:endParaRPr lang="en-US" altLang="zh-CN" dirty="0"/>
          </a:p>
          <a:p>
            <a:r>
              <a:rPr lang="en-US" altLang="zh-CN" dirty="0"/>
              <a:t>3</a:t>
            </a:r>
            <a:r>
              <a:rPr lang="zh-CN" altLang="en-US" dirty="0"/>
              <a:t>、根据修正位置更新速度</a:t>
            </a:r>
            <a:endParaRPr lang="en-US" altLang="zh-CN" dirty="0"/>
          </a:p>
          <a:p>
            <a:endParaRPr lang="en-US" altLang="zh-CN" dirty="0"/>
          </a:p>
          <a:p>
            <a:r>
              <a:rPr lang="zh-CN" altLang="en-US" dirty="0"/>
              <a:t>在这里，如果两个物体互相穿透，我们就根据运行方向的反方向直接把物体分开，让它们不穿透这个过程中，我们没有求力。</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155327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 </m:t>
                    </m:r>
                    <m:r>
                      <a:rPr lang="zh-CN" altLang="en-US" b="0" i="1" smtClean="0">
                        <a:latin typeface="Cambria Math" panose="02040503050406030204" pitchFamily="18" charset="0"/>
                      </a:rPr>
                      <m:t>，这是一根</m:t>
                    </m:r>
                  </m:oMath>
                </a14:m>
                <a:r>
                  <a:rPr lang="zh-CN" altLang="en-US" dirty="0"/>
                  <a:t>棒子相连的两个小球，它们的位移约束</a:t>
                </a:r>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r>
                  <a:rPr lang="zh-CN" altLang="en-US" dirty="0"/>
                  <a:t> ，这是两个粒子不要相交的约束</a:t>
                </a:r>
              </a:p>
              <a:p>
                <a:pPr lvl="1"/>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r>
                  <a:rPr lang="en-US" altLang="zh-CN" b="0" i="0">
                    <a:latin typeface="Cambria Math" panose="02040503050406030204" pitchFamily="18" charset="0"/>
                  </a:rPr>
                  <a:t>𝑛_𝑗</a:t>
                </a:r>
                <a:r>
                  <a:rPr lang="zh-CN" altLang="en-US" dirty="0"/>
                  <a:t> ，即第 </a:t>
                </a:r>
                <a:r>
                  <a:rPr lang="en-US" altLang="zh-CN" i="0" dirty="0">
                    <a:latin typeface="Cambria Math" panose="02040503050406030204" pitchFamily="18" charset="0"/>
                  </a:rPr>
                  <a:t>𝑗</a:t>
                </a:r>
                <a:r>
                  <a:rPr lang="zh-CN" altLang="en-US" dirty="0"/>
                  <a:t> 个约束所影响的顶点数目为 </a:t>
                </a:r>
                <a:r>
                  <a:rPr lang="en-US" altLang="zh-CN" b="0" i="0">
                    <a:latin typeface="Cambria Math" panose="02040503050406030204" pitchFamily="18" charset="0"/>
                  </a:rPr>
                  <a:t>𝑛_𝑗</a:t>
                </a:r>
                <a:endParaRPr lang="en-US" altLang="zh-CN" dirty="0"/>
              </a:p>
              <a:p>
                <a:pPr lvl="1"/>
                <a:r>
                  <a:rPr lang="zh-CN" altLang="en-US" dirty="0"/>
                  <a:t>约束值为实数的函数 </a:t>
                </a:r>
                <a:r>
                  <a:rPr lang="en-US" altLang="zh-CN" b="0" i="0">
                    <a:latin typeface="Cambria Math" panose="02040503050406030204" pitchFamily="18" charset="0"/>
                  </a:rPr>
                  <a:t>𝐶_𝑗  : </a:t>
                </a:r>
                <a:r>
                  <a:rPr lang="en-US" altLang="zh-CN" i="0">
                    <a:latin typeface="Cambria Math" panose="02040503050406030204" pitchFamily="18" charset="0"/>
                    <a:ea typeface="Cambria Math" panose="02040503050406030204" pitchFamily="18" charset="0"/>
                  </a:rPr>
                  <a:t>ℝ</a:t>
                </a:r>
                <a:r>
                  <a:rPr lang="en-US"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rPr>
                  <a:t>3𝑛〗_𝑗 )  </a:t>
                </a:r>
                <a:r>
                  <a:rPr lang="en-US" altLang="zh-CN" b="0"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ℝ</a:t>
                </a:r>
                <a:endParaRPr lang="en-US" altLang="zh-CN" dirty="0"/>
              </a:p>
              <a:p>
                <a:pPr lvl="1"/>
                <a:r>
                  <a:rPr lang="zh-CN" altLang="en-US" dirty="0"/>
                  <a:t>约束索引值为 </a:t>
                </a:r>
                <a:r>
                  <a:rPr lang="en-US" altLang="zh-CN" i="0">
                    <a:latin typeface="Cambria Math" panose="02040503050406030204" pitchFamily="18" charset="0"/>
                  </a:rPr>
                  <a:t>〖</a:t>
                </a:r>
                <a:r>
                  <a:rPr lang="en-US" altLang="zh-CN" b="0" i="0">
                    <a:latin typeface="Cambria Math" panose="02040503050406030204" pitchFamily="18" charset="0"/>
                  </a:rPr>
                  <a:t>{𝑖〗_1, …, 𝑖_(𝑛_𝑗 )}, 𝑖_𝑘</a:t>
                </a:r>
                <a:r>
                  <a:rPr lang="en-US" altLang="zh-CN" b="0" i="0">
                    <a:latin typeface="Cambria Math" panose="02040503050406030204" pitchFamily="18" charset="0"/>
                    <a:ea typeface="Cambria Math" panose="02040503050406030204" pitchFamily="18" charset="0"/>
                  </a:rPr>
                  <a:t>∈[1, …, 𝑁]</a:t>
                </a:r>
                <a:endParaRPr lang="en-US" altLang="zh-CN" dirty="0"/>
              </a:p>
              <a:p>
                <a:pPr lvl="1"/>
                <a:r>
                  <a:rPr lang="zh-CN" altLang="en-US" dirty="0"/>
                  <a:t>每个约束都有对饮的刚度参数 </a:t>
                </a:r>
                <a:r>
                  <a:rPr lang="en-US" altLang="zh-CN" b="0" i="0">
                    <a:latin typeface="Cambria Math" panose="02040503050406030204" pitchFamily="18" charset="0"/>
                  </a:rPr>
                  <a:t>𝑘_𝑗</a:t>
                </a:r>
                <a:r>
                  <a:rPr lang="en-US" altLang="zh-CN" b="0" i="0">
                    <a:latin typeface="Cambria Math" panose="02040503050406030204" pitchFamily="18" charset="0"/>
                    <a:ea typeface="Cambria Math" panose="02040503050406030204" pitchFamily="18" charset="0"/>
                  </a:rPr>
                  <a:t>∈[0, …, 1]</a:t>
                </a:r>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r>
                  <a:rPr lang="en-US" altLang="zh-CN" i="0">
                    <a:latin typeface="Cambria Math" panose="02040503050406030204" pitchFamily="18" charset="0"/>
                  </a:rPr>
                  <a:t>C_</a:t>
                </a:r>
                <a:r>
                  <a:rPr lang="en-US" altLang="zh-CN" b="0" i="0">
                    <a:latin typeface="Cambria Math" panose="02040503050406030204" pitchFamily="18" charset="0"/>
                  </a:rPr>
                  <a:t>𝑗=0</a:t>
                </a:r>
                <a:r>
                  <a:rPr lang="zh-CN" altLang="en-US" dirty="0"/>
                  <a:t> 与不等式约束 </a:t>
                </a:r>
                <a:r>
                  <a:rPr lang="en-US" altLang="zh-CN" b="0" i="0">
                    <a:latin typeface="Cambria Math" panose="02040503050406030204" pitchFamily="18" charset="0"/>
                  </a:rPr>
                  <a:t>𝐶_𝑗</a:t>
                </a:r>
                <a:r>
                  <a:rPr lang="zh-CN" altLang="en-US" i="0">
                    <a:latin typeface="Cambria Math" panose="02040503050406030204" pitchFamily="18" charset="0"/>
                  </a:rPr>
                  <a:t>≥</a:t>
                </a:r>
                <a:r>
                  <a:rPr lang="en-US" altLang="zh-CN" b="0" i="0">
                    <a:latin typeface="Cambria Math" panose="02040503050406030204" pitchFamily="18" charset="0"/>
                  </a:rPr>
                  <a:t>0</a:t>
                </a:r>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r>
                  <a:rPr lang="en-US" altLang="zh-CN" b="0" i="0">
                    <a:latin typeface="Cambria Math" panose="02040503050406030204" pitchFamily="18" charset="0"/>
                  </a:rPr>
                  <a:t>𝐶(</a:t>
                </a:r>
                <a:r>
                  <a:rPr lang="en-US" altLang="zh-CN" b="1" i="0">
                    <a:latin typeface="Cambria Math" panose="02040503050406030204" pitchFamily="18" charset="0"/>
                  </a:rPr>
                  <a:t>𝒙</a:t>
                </a:r>
                <a:r>
                  <a:rPr lang="en-US" altLang="zh-CN" b="0" i="0">
                    <a:latin typeface="Cambria Math" panose="02040503050406030204" pitchFamily="18" charset="0"/>
                  </a:rPr>
                  <a:t>_1, </a:t>
                </a:r>
                <a:r>
                  <a:rPr lang="en-US" altLang="zh-CN" b="1" i="0">
                    <a:latin typeface="Cambria Math" panose="02040503050406030204" pitchFamily="18" charset="0"/>
                  </a:rPr>
                  <a:t>𝒙</a:t>
                </a:r>
                <a:r>
                  <a:rPr lang="en-US" altLang="zh-CN" b="0" i="0">
                    <a:latin typeface="Cambria Math" panose="02040503050406030204" pitchFamily="18" charset="0"/>
                  </a:rPr>
                  <a:t>_2 )= ‖</a:t>
                </a:r>
                <a:r>
                  <a:rPr lang="en-US" altLang="zh-CN" b="1" i="0">
                    <a:latin typeface="Cambria Math" panose="02040503050406030204" pitchFamily="18" charset="0"/>
                  </a:rPr>
                  <a:t>𝒙</a:t>
                </a:r>
                <a:r>
                  <a:rPr lang="en-US" altLang="zh-CN" b="0" i="0">
                    <a:latin typeface="Cambria Math" panose="02040503050406030204" pitchFamily="18" charset="0"/>
                  </a:rPr>
                  <a:t>_1−</a:t>
                </a:r>
                <a:r>
                  <a:rPr lang="en-US" altLang="zh-CN" b="1" i="0">
                    <a:latin typeface="Cambria Math" panose="02040503050406030204" pitchFamily="18" charset="0"/>
                  </a:rPr>
                  <a:t>𝒙</a:t>
                </a:r>
                <a:r>
                  <a:rPr lang="en-US" altLang="zh-CN" b="0" i="0">
                    <a:latin typeface="Cambria Math" panose="02040503050406030204" pitchFamily="18" charset="0"/>
                  </a:rPr>
                  <a:t>_2 ‖−𝑙=0 </a:t>
                </a:r>
                <a:r>
                  <a:rPr lang="zh-CN" altLang="en-US" b="0" i="0">
                    <a:latin typeface="Cambria Math" panose="02040503050406030204" pitchFamily="18" charset="0"/>
                  </a:rPr>
                  <a:t>，这是一根</a:t>
                </a:r>
                <a:r>
                  <a:rPr lang="zh-CN" altLang="en-US" dirty="0"/>
                  <a:t>棒子相连的两个小球，它们的位移约束</a:t>
                </a:r>
                <a:endParaRPr lang="en-US" altLang="zh-CN" dirty="0"/>
              </a:p>
              <a:p>
                <a:pPr lvl="2"/>
                <a:r>
                  <a:rPr lang="zh-CN" altLang="en-US" dirty="0"/>
                  <a:t>不等式约束：</a:t>
                </a:r>
                <a:r>
                  <a:rPr lang="en-US" altLang="zh-CN" b="0" i="0">
                    <a:latin typeface="Cambria Math" panose="02040503050406030204" pitchFamily="18" charset="0"/>
                  </a:rPr>
                  <a:t>𝐶(𝑥_1,𝑥_2 )=</a:t>
                </a:r>
                <a:r>
                  <a:rPr lang="en-US" altLang="zh-CN" i="0">
                    <a:latin typeface="Cambria Math" panose="02040503050406030204" pitchFamily="18" charset="0"/>
                  </a:rPr>
                  <a:t>‖</a:t>
                </a:r>
                <a:r>
                  <a:rPr lang="en-US" altLang="zh-CN" b="1" i="0">
                    <a:latin typeface="Cambria Math" panose="02040503050406030204" pitchFamily="18" charset="0"/>
                  </a:rPr>
                  <a:t>𝒙_</a:t>
                </a:r>
                <a:r>
                  <a:rPr lang="en-US" altLang="zh-CN" i="0">
                    <a:latin typeface="Cambria Math" panose="02040503050406030204" pitchFamily="18" charset="0"/>
                  </a:rPr>
                  <a:t>1−</a:t>
                </a:r>
                <a:r>
                  <a:rPr lang="en-US" altLang="zh-CN" b="1" i="0">
                    <a:latin typeface="Cambria Math" panose="02040503050406030204" pitchFamily="18" charset="0"/>
                  </a:rPr>
                  <a:t>𝒙_</a:t>
                </a:r>
                <a:r>
                  <a:rPr lang="en-US" altLang="zh-CN" i="0">
                    <a:latin typeface="Cambria Math" panose="02040503050406030204" pitchFamily="18" charset="0"/>
                  </a:rPr>
                  <a:t>2 ‖−</a:t>
                </a:r>
                <a:r>
                  <a:rPr lang="en-US" altLang="zh-CN" b="0" i="0">
                    <a:latin typeface="Cambria Math" panose="02040503050406030204" pitchFamily="18" charset="0"/>
                  </a:rPr>
                  <a:t>2𝑟</a:t>
                </a:r>
                <a:r>
                  <a:rPr lang="en-US" altLang="zh-CN" b="0" i="0">
                    <a:latin typeface="Cambria Math" panose="02040503050406030204" pitchFamily="18" charset="0"/>
                    <a:ea typeface="Cambria Math" panose="02040503050406030204" pitchFamily="18" charset="0"/>
                  </a:rPr>
                  <a:t>≥0</a:t>
                </a:r>
                <a:r>
                  <a:rPr lang="zh-CN" altLang="en-US" dirty="0"/>
                  <a:t> ，这是两个粒子不要相交的约束</a:t>
                </a:r>
              </a:p>
              <a:p>
                <a:pPr lvl="1"/>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16792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en-US" altLang="zh-CN" dirty="0"/>
                  <a:t> </a:t>
                </a:r>
                <a:r>
                  <a:rPr lang="zh-CN" altLang="en-US" dirty="0"/>
                  <a:t>进行一次数值积分，获得预测速度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oMath>
                </a14:m>
                <a:endParaRPr lang="en-US" altLang="zh-CN" dirty="0"/>
              </a:p>
              <a:p>
                <a:r>
                  <a:rPr lang="en-US" altLang="zh-CN" dirty="0"/>
                  <a:t>3</a:t>
                </a:r>
                <a:r>
                  <a:rPr lang="zh-CN" altLang="en-US" dirty="0"/>
                  <a:t>、通过显示欧拉积分计算位置的预测值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r>
                  <a:rPr lang="en-US" altLang="zh-CN" b="0" i="0">
                    <a:latin typeface="Cambria Math" panose="02040503050406030204" pitchFamily="18" charset="0"/>
                  </a:rPr>
                  <a:t>𝑤_𝑖=0</a:t>
                </a:r>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en-US" altLang="zh-CN" dirty="0"/>
                  <a:t> </a:t>
                </a:r>
                <a:r>
                  <a:rPr lang="zh-CN" altLang="en-US" dirty="0"/>
                  <a:t>进行一次数值积分，获得预测速度 </a:t>
                </a:r>
                <a:r>
                  <a:rPr lang="en-US" altLang="zh-CN" b="1" i="0">
                    <a:latin typeface="Cambria Math" panose="02040503050406030204" pitchFamily="18" charset="0"/>
                  </a:rPr>
                  <a:t>𝒗_</a:t>
                </a:r>
                <a:r>
                  <a:rPr lang="en-US" altLang="zh-CN" b="0" i="0">
                    <a:latin typeface="Cambria Math" panose="02040503050406030204" pitchFamily="18" charset="0"/>
                  </a:rPr>
                  <a:t>𝑖</a:t>
                </a:r>
                <a:endParaRPr lang="en-US" altLang="zh-CN" dirty="0"/>
              </a:p>
              <a:p>
                <a:r>
                  <a:rPr lang="en-US" altLang="zh-CN" dirty="0"/>
                  <a:t>3</a:t>
                </a:r>
                <a:r>
                  <a:rPr lang="zh-CN" altLang="en-US" dirty="0"/>
                  <a:t>、通过显示欧拉积分计算位置的预测值 </a:t>
                </a:r>
                <a:r>
                  <a:rPr lang="en-US" altLang="zh-CN" b="1" i="0">
                    <a:latin typeface="Cambria Math" panose="02040503050406030204" pitchFamily="18" charset="0"/>
                  </a:rPr>
                  <a:t>𝒙_</a:t>
                </a:r>
                <a:r>
                  <a:rPr lang="en-US" altLang="zh-CN" b="0" i="0">
                    <a:latin typeface="Cambria Math" panose="02040503050406030204" pitchFamily="18" charset="0"/>
                  </a:rPr>
                  <a:t>𝑖^∗</a:t>
                </a:r>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89110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从上面算法能看出来，最关键步骤就是约束投影了，但在讨论约束投影之前，我们讨论个前置的知识，否则无法更好的理解约束投影求解</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24</a:t>
            </a:fld>
            <a:endParaRPr lang="zh-CN" altLang="en-US"/>
          </a:p>
        </p:txBody>
      </p:sp>
    </p:spTree>
    <p:extLst>
      <p:ext uri="{BB962C8B-B14F-4D97-AF65-F5344CB8AC3E}">
        <p14:creationId xmlns:p14="http://schemas.microsoft.com/office/powerpoint/2010/main" val="838766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r>
                  <a:rPr lang="zh-CN" altLang="en-US" dirty="0"/>
                  <a:t>例如，它是一个圆：</a:t>
                </a:r>
                <a14:m>
                  <m:oMath xmlns:m="http://schemas.openxmlformats.org/officeDocument/2006/math">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p>
                        <m:r>
                          <a:rPr lang="pt-BR" altLang="zh-CN" i="1" smtClean="0">
                            <a:latin typeface="Cambria Math" panose="02040503050406030204" pitchFamily="18" charset="0"/>
                          </a:rPr>
                          <m:t>2</m:t>
                        </m:r>
                      </m:sup>
                    </m:sSup>
                    <m:r>
                      <a:rPr lang="pt-BR" altLang="zh-CN" i="1" smtClean="0">
                        <a:latin typeface="Cambria Math" panose="02040503050406030204" pitchFamily="18" charset="0"/>
                      </a:rPr>
                      <m:t>+</m:t>
                    </m:r>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pt-BR" altLang="zh-CN"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pt-BR" altLang="zh-CN" i="1"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a:t>)</a:t>
                </a:r>
                <a:r>
                  <a:rPr lang="zh-CN" altLang="en-US" dirty="0"/>
                  <a:t>。用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表示河边上任意一点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点，用</a:t>
                </a:r>
                <a:r>
                  <a:rPr lang="en-US" altLang="zh-CN" dirty="0"/>
                  <a:t>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pPr/>
                <a14:m>
                  <m:oMathPara xmlns:m="http://schemas.openxmlformats.org/officeDocument/2006/math">
                    <m:oMathParaPr>
                      <m:jc m:val="centerGroup"/>
                    </m:oMathParaPr>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m:oMathPara>
                </a14:m>
                <a:endParaRPr lang="en-US" altLang="zh-CN" dirty="0"/>
              </a:p>
              <a:p>
                <a:r>
                  <a:rPr lang="zh-CN" altLang="en-US" dirty="0"/>
                  <a:t>那么如何求解问题？</a:t>
                </a:r>
              </a:p>
            </p:txBody>
          </p:sp>
        </mc:Choice>
        <mc:Fallback xmlns="">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r>
                  <a:rPr lang="en-US" altLang="zh-CN" b="0" i="0">
                    <a:latin typeface="Cambria Math" panose="02040503050406030204" pitchFamily="18" charset="0"/>
                  </a:rPr>
                  <a:t>𝑔(𝑥,𝑦)=0</a:t>
                </a:r>
                <a:r>
                  <a:rPr lang="en-US" altLang="zh-CN" dirty="0"/>
                  <a:t> (</a:t>
                </a:r>
                <a:r>
                  <a:rPr lang="zh-CN" altLang="en-US" dirty="0"/>
                  <a:t>例如，它是一个圆：</a:t>
                </a:r>
                <a:r>
                  <a:rPr lang="pt-BR" altLang="zh-CN" i="0">
                    <a:latin typeface="Cambria Math" panose="02040503050406030204" pitchFamily="18" charset="0"/>
                  </a:rPr>
                  <a:t>〖</a:t>
                </a:r>
                <a:r>
                  <a:rPr lang="en-US" altLang="zh-CN" b="0" i="0">
                    <a:latin typeface="Cambria Math" panose="02040503050406030204" pitchFamily="18" charset="0"/>
                  </a:rPr>
                  <a:t>𝑔(𝑥,𝑦)=𝑥</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𝑦</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−𝑟^2</a:t>
                </a:r>
                <a:r>
                  <a:rPr lang="pt-BR" altLang="zh-CN" i="0">
                    <a:latin typeface="Cambria Math" panose="02040503050406030204" pitchFamily="18" charset="0"/>
                  </a:rPr>
                  <a:t>=</a:t>
                </a:r>
                <a:r>
                  <a:rPr lang="en-US" altLang="zh-CN" b="0" i="0">
                    <a:latin typeface="Cambria Math" panose="02040503050406030204" pitchFamily="18" charset="0"/>
                  </a:rPr>
                  <a:t>0</a:t>
                </a:r>
                <a:r>
                  <a:rPr lang="en-US" altLang="zh-CN" dirty="0"/>
                  <a:t>)</a:t>
                </a:r>
                <a:r>
                  <a:rPr lang="zh-CN" altLang="en-US" dirty="0"/>
                  <a:t>。用 </a:t>
                </a:r>
                <a:r>
                  <a:rPr lang="en-US" altLang="zh-CN" b="0" i="0">
                    <a:latin typeface="Cambria Math" panose="02040503050406030204" pitchFamily="18" charset="0"/>
                  </a:rPr>
                  <a:t>𝑃 ⃗</a:t>
                </a:r>
                <a:r>
                  <a:rPr lang="en-US" altLang="zh-CN" dirty="0"/>
                  <a:t> </a:t>
                </a:r>
                <a:r>
                  <a:rPr lang="zh-CN" altLang="en-US" dirty="0"/>
                  <a:t>表示河边上任意一点 </a:t>
                </a:r>
                <a:r>
                  <a:rPr lang="en-US" altLang="zh-CN" b="0" i="0">
                    <a:latin typeface="Cambria Math" panose="02040503050406030204" pitchFamily="18" charset="0"/>
                  </a:rPr>
                  <a:t>𝑃 ⃗(𝑥,𝑦)</a:t>
                </a:r>
                <a:r>
                  <a:rPr lang="en-US" altLang="zh-CN" dirty="0"/>
                  <a:t> </a:t>
                </a:r>
                <a:r>
                  <a:rPr lang="zh-CN" altLang="en-US" dirty="0"/>
                  <a:t>点，用</a:t>
                </a:r>
                <a:r>
                  <a:rPr lang="en-US" altLang="zh-CN" dirty="0"/>
                  <a:t> </a:t>
                </a:r>
                <a:r>
                  <a:rPr lang="en-US" altLang="zh-CN" b="0" i="0">
                    <a:latin typeface="Cambria Math" panose="02040503050406030204" pitchFamily="18" charset="0"/>
                  </a:rPr>
                  <a:t>𝑑(𝑀 ⃗, 𝑃 ⃗)</a:t>
                </a:r>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r>
                  <a:rPr lang="en-US" altLang="zh-CN" b="0" i="0">
                    <a:latin typeface="Cambria Math" panose="02040503050406030204" pitchFamily="18" charset="0"/>
                  </a:rPr>
                  <a:t>(</a:t>
                </a:r>
                <a:r>
                  <a:rPr lang="en-US" altLang="zh-CN" i="0">
                    <a:latin typeface="Cambria Math" panose="02040503050406030204" pitchFamily="18" charset="0"/>
                  </a:rPr>
                  <a:t>𝑚𝑖𝑛𝑖𝑚𝑖𝑧𝑒 𝑓(𝑃 ⃗ )=𝑑(𝑀 ⃗,𝑃 ⃗ )+𝑑(𝑃 ⃗,𝐶 ⃗ )</a:t>
                </a:r>
                <a:r>
                  <a:rPr lang="en-US" altLang="zh-CN" b="0" i="0">
                    <a:latin typeface="Cambria Math" panose="02040503050406030204" pitchFamily="18" charset="0"/>
                  </a:rPr>
                  <a:t>)¦(𝑠𝑢𝑏𝑗𝑒𝑐𝑡 𝑡𝑜 </a:t>
                </a:r>
                <a:r>
                  <a:rPr lang="en-US" altLang="zh-CN" i="0">
                    <a:latin typeface="Cambria Math" panose="02040503050406030204" pitchFamily="18" charset="0"/>
                  </a:rPr>
                  <a:t>𝑔(𝑃 ⃗ )=0</a:t>
                </a:r>
                <a:r>
                  <a:rPr lang="en-US" altLang="zh-CN" i="0" dirty="0">
                    <a:latin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b="0" i="0">
                    <a:latin typeface="Cambria Math" panose="02040503050406030204" pitchFamily="18" charset="0"/>
                  </a:rPr>
                  <a:t>)</a:t>
                </a:r>
                <a:endParaRPr lang="en-US" altLang="zh-CN" dirty="0"/>
              </a:p>
              <a:p>
                <a:r>
                  <a:rPr lang="zh-CN" altLang="en-US" dirty="0"/>
                  <a:t>那么如何求解问题？</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25</a:t>
            </a:fld>
            <a:endParaRPr lang="zh-CN" altLang="en-US"/>
          </a:p>
        </p:txBody>
      </p:sp>
    </p:spTree>
    <p:extLst>
      <p:ext uri="{BB962C8B-B14F-4D97-AF65-F5344CB8AC3E}">
        <p14:creationId xmlns:p14="http://schemas.microsoft.com/office/powerpoint/2010/main" val="1737291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$f(\</a:t>
            </a:r>
            <a:r>
              <a:rPr lang="en-US" altLang="zh-CN" dirty="0" err="1"/>
              <a:t>vec</a:t>
            </a:r>
            <a:r>
              <a:rPr lang="en-US" altLang="zh-CN" dirty="0"/>
              <a:t>{P})$ </a:t>
            </a:r>
            <a:r>
              <a:rPr lang="zh-CN" altLang="en-US" dirty="0"/>
              <a:t>是一个标量，那么在上图的二维空间中必然存在一个标量场 </a:t>
            </a:r>
            <a:r>
              <a:rPr lang="en-US" altLang="zh-CN" dirty="0"/>
              <a:t>$f(\</a:t>
            </a:r>
            <a:r>
              <a:rPr lang="en-US" altLang="zh-CN" dirty="0" err="1"/>
              <a:t>vec</a:t>
            </a:r>
            <a:r>
              <a:rPr lang="en-US" altLang="zh-CN" dirty="0"/>
              <a:t>{P})$ </a:t>
            </a:r>
            <a:r>
              <a:rPr lang="zh-CN" altLang="en-US" dirty="0"/>
              <a:t>，即对于每一个点 </a:t>
            </a:r>
            <a:r>
              <a:rPr lang="en-US" altLang="zh-CN" dirty="0"/>
              <a:t>$\</a:t>
            </a:r>
            <a:r>
              <a:rPr lang="en-US" altLang="zh-CN" dirty="0" err="1"/>
              <a:t>vec</a:t>
            </a:r>
            <a:r>
              <a:rPr lang="en-US" altLang="zh-CN" dirty="0"/>
              <a:t>{P}$ </a:t>
            </a:r>
            <a:r>
              <a:rPr lang="zh-CN" altLang="en-US" dirty="0"/>
              <a:t>都对应这一个 </a:t>
            </a:r>
            <a:r>
              <a:rPr lang="en-US" altLang="zh-CN" dirty="0"/>
              <a:t>$f(\</a:t>
            </a:r>
            <a:r>
              <a:rPr lang="en-US" altLang="zh-CN" dirty="0" err="1"/>
              <a:t>vec</a:t>
            </a:r>
            <a:r>
              <a:rPr lang="en-US" altLang="zh-CN" dirty="0"/>
              <a:t>{P})$ </a:t>
            </a:r>
            <a:r>
              <a:rPr lang="zh-CN" altLang="en-US" dirty="0"/>
              <a:t>值，它代表经过该点的路径总和是多少。如果我们画出它的等值线（场线），就会发现它呈椭圆向外辐射</a:t>
            </a:r>
            <a:endParaRPr lang="en-US" altLang="zh-CN" dirty="0"/>
          </a:p>
          <a:p>
            <a:r>
              <a:rPr lang="zh-CN" altLang="en-US" sz="1200" b="0" i="0" kern="1200" dirty="0">
                <a:solidFill>
                  <a:schemeClr val="tx1"/>
                </a:solidFill>
                <a:effectLst/>
                <a:latin typeface="+mn-lt"/>
                <a:ea typeface="+mn-ea"/>
                <a:cs typeface="+mn-cs"/>
              </a:rPr>
              <a:t>显然，​ 的等值线与河边曲线的交点 ​ 即为我们想求的点。这样的点满足什么性质呢？如果没有性质也就无法列出关系式进行求解，但是这么特殊的点极有可能存在良好的某种特性。</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839518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点的法向量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𝑛</m:t>
                        </m:r>
                      </m:e>
                    </m:acc>
                  </m:oMath>
                </a14:m>
                <a:r>
                  <a:rPr lang="zh-CN" altLang="en-US" dirty="0"/>
                  <a:t> 与河边曲线的法向量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𝑚</m:t>
                        </m:r>
                      </m:e>
                    </m:acc>
                  </m:oMath>
                </a14:m>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m:oMathPara>
                </a14:m>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14:m>
                  <m:oMath xmlns:m="http://schemas.openxmlformats.org/officeDocument/2006/math">
                    <m:r>
                      <a:rPr lang="en-US" altLang="zh-CN" b="0" i="1" smtClean="0">
                        <a:latin typeface="Cambria Math" panose="02040503050406030204" pitchFamily="18" charset="0"/>
                      </a:rPr>
                      <m:t>h</m:t>
                    </m:r>
                  </m:oMath>
                </a14:m>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14:m>
                  <m:oMath xmlns:m="http://schemas.openxmlformats.org/officeDocument/2006/math">
                    <m:acc>
                      <m:accPr>
                        <m:chr m:val="⃗"/>
                        <m:ctrlPr>
                          <a:rPr lang="zh-CN" altLang="en-US" sz="1200" b="0" i="1" kern="1200" smtClean="0">
                            <a:solidFill>
                              <a:schemeClr val="tx1"/>
                            </a:solidFill>
                            <a:effectLst/>
                            <a:latin typeface="Cambria Math" panose="02040503050406030204" pitchFamily="18" charset="0"/>
                            <a:ea typeface="+mn-ea"/>
                            <a:cs typeface="+mn-cs"/>
                          </a:rPr>
                        </m:ctrlPr>
                      </m:accPr>
                      <m:e>
                        <m:r>
                          <m:rPr>
                            <m:sty m:val="p"/>
                          </m:rPr>
                          <a:rPr lang="en-US" altLang="zh-CN" sz="1200" b="0" i="1" kern="1200" smtClean="0">
                            <a:solidFill>
                              <a:schemeClr val="tx1"/>
                            </a:solidFill>
                            <a:effectLst/>
                            <a:latin typeface="Cambria Math" panose="02040503050406030204" pitchFamily="18" charset="0"/>
                            <a:ea typeface="+mn-ea"/>
                            <a:cs typeface="+mn-cs"/>
                          </a:rPr>
                          <m:t>n</m:t>
                        </m:r>
                      </m:e>
                    </m:acc>
                    <m:r>
                      <a:rPr lang="en-US" altLang="zh-CN" sz="1200" b="0" i="1" kern="1200" smtClean="0">
                        <a:solidFill>
                          <a:schemeClr val="tx1"/>
                        </a:solidFill>
                        <a:effectLst/>
                        <a:latin typeface="Cambria Math" panose="02040503050406030204" pitchFamily="18" charset="0"/>
                        <a:ea typeface="+mn-ea"/>
                        <a:cs typeface="+mn-cs"/>
                      </a:rPr>
                      <m:t>=</m:t>
                    </m:r>
                    <m:r>
                      <m:rPr>
                        <m:sty m:val="p"/>
                      </m:r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h</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acc>
                      <m:accPr>
                        <m:chr m:val="⃗"/>
                        <m:ctrl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ctrlPr>
                      </m:accPr>
                      <m:e>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𝑃</m:t>
                        </m:r>
                      </m:e>
                    </m:acc>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oMath>
                </a14:m>
                <a:r>
                  <a:rPr lang="zh-CN" altLang="en-US" sz="1200" b="0" i="0" kern="1200" dirty="0">
                    <a:solidFill>
                      <a:schemeClr val="tx1"/>
                    </a:solidFill>
                    <a:effectLst/>
                    <a:latin typeface="+mn-lt"/>
                    <a:ea typeface="+mn-ea"/>
                    <a:cs typeface="+mn-cs"/>
                  </a:rPr>
                  <a:t>​ ，所以对于函数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𝑓</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𝑔</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𝑥</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𝑦</m:t>
                    </m:r>
                    <m:r>
                      <a:rPr lang="en-US" altLang="zh-CN" sz="1200" b="0" i="1" kern="1200" smtClean="0">
                        <a:solidFill>
                          <a:schemeClr val="tx1"/>
                        </a:solidFill>
                        <a:effectLst/>
                        <a:latin typeface="Cambria Math" panose="02040503050406030204" pitchFamily="18" charset="0"/>
                        <a:ea typeface="+mn-ea"/>
                        <a:cs typeface="+mn-cs"/>
                      </a:rPr>
                      <m:t>,</m:t>
                    </m:r>
                    <m:r>
                      <m:rPr>
                        <m:nor/>
                      </m:rPr>
                      <a:rPr lang="el-GR" altLang="zh-CN" dirty="0" smtClean="0"/>
                      <m:t>λ</m:t>
                    </m:r>
                    <m:r>
                      <a:rPr lang="en-US" altLang="zh-CN" sz="1200" b="0" i="1" kern="120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在这里解出拉格朗日乘子 </a:t>
                </a:r>
                <a14:m>
                  <m:oMath xmlns:m="http://schemas.openxmlformats.org/officeDocument/2006/math">
                    <m:r>
                      <m:rPr>
                        <m:sty m:val="p"/>
                      </m:rPr>
                      <a:rPr lang="el-GR" altLang="zh-CN" b="0" i="1" smtClean="0">
                        <a:latin typeface="Cambria Math" panose="02040503050406030204" pitchFamily="18" charset="0"/>
                      </a:rPr>
                      <m:t>λ</m:t>
                    </m:r>
                  </m:oMath>
                </a14:m>
                <a:r>
                  <a:rPr lang="en-US" altLang="zh-CN" dirty="0"/>
                  <a:t> </a:t>
                </a:r>
                <a:r>
                  <a:rPr lang="zh-CN" altLang="en-US" dirty="0"/>
                  <a:t>，后面我们在推导 </a:t>
                </a:r>
                <a:r>
                  <a:rPr lang="en-US" altLang="zh-CN" dirty="0"/>
                  <a:t>PBD </a:t>
                </a:r>
                <a:r>
                  <a:rPr lang="zh-CN" altLang="en-US" dirty="0"/>
                  <a:t>求解的时候需要用到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r>
                  <a:rPr lang="en-US" altLang="zh-CN" i="0">
                    <a:latin typeface="Cambria Math" panose="02040503050406030204" pitchFamily="18" charset="0"/>
                  </a:rPr>
                  <a:t>𝑃 ⃗</a:t>
                </a:r>
                <a:r>
                  <a:rPr lang="zh-CN" altLang="en-US" dirty="0"/>
                  <a:t> 点的法向量 </a:t>
                </a:r>
                <a:r>
                  <a:rPr lang="en-US" altLang="zh-CN" i="0">
                    <a:latin typeface="Cambria Math" panose="02040503050406030204" pitchFamily="18" charset="0"/>
                  </a:rPr>
                  <a:t>𝑛</a:t>
                </a:r>
                <a:r>
                  <a:rPr lang="zh-CN" altLang="en-US" i="0">
                    <a:latin typeface="Cambria Math" panose="02040503050406030204" pitchFamily="18" charset="0"/>
                  </a:rPr>
                  <a:t> ⃗</a:t>
                </a:r>
                <a:r>
                  <a:rPr lang="zh-CN" altLang="en-US" dirty="0"/>
                  <a:t> 与河边曲线的法向量 </a:t>
                </a:r>
                <a:r>
                  <a:rPr lang="en-US" altLang="zh-CN" i="0">
                    <a:latin typeface="Cambria Math" panose="02040503050406030204" pitchFamily="18" charset="0"/>
                  </a:rPr>
                  <a:t>𝑚</a:t>
                </a:r>
                <a:r>
                  <a:rPr lang="zh-CN" altLang="en-US" i="0">
                    <a:latin typeface="Cambria Math" panose="02040503050406030204" pitchFamily="18" charset="0"/>
                  </a:rPr>
                  <a:t> ⃗</a:t>
                </a:r>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b="0" i="0">
                    <a:latin typeface="Cambria Math" panose="02040503050406030204" pitchFamily="18" charset="0"/>
                  </a:rPr>
                  <a:t>=</a:t>
                </a:r>
                <a:r>
                  <a:rPr lang="el-GR" altLang="zh-CN" b="0" i="0" dirty="0">
                    <a:latin typeface="Cambria Math" panose="02040503050406030204" pitchFamily="18" charset="0"/>
                  </a:rPr>
                  <a:t>"</a:t>
                </a:r>
                <a:r>
                  <a:rPr lang="el-GR" altLang="zh-CN" i="0" dirty="0">
                    <a:latin typeface="Cambria Math" panose="02040503050406030204" pitchFamily="18" charset="0"/>
                  </a:rPr>
                  <a:t>λ</a:t>
                </a:r>
                <a:r>
                  <a:rPr lang="en-US" altLang="zh-CN" b="0" i="0">
                    <a:latin typeface="Cambria Math" panose="02040503050406030204" pitchFamily="18" charset="0"/>
                  </a:rPr>
                  <a:t>" </a:t>
                </a:r>
                <a:r>
                  <a:rPr lang="en-US" altLang="zh-CN" i="0">
                    <a:latin typeface="Cambria Math" panose="02040503050406030204" pitchFamily="18" charset="0"/>
                  </a:rPr>
                  <a:t>m</a:t>
                </a:r>
                <a:r>
                  <a:rPr lang="en-US" altLang="zh-CN" b="0" i="0">
                    <a:latin typeface="Cambria Math" panose="02040503050406030204" pitchFamily="18" charset="0"/>
                  </a:rPr>
                  <a:t>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r>
                  <a:rPr lang="en-US" altLang="zh-CN" b="0" i="0">
                    <a:latin typeface="Cambria Math" panose="02040503050406030204" pitchFamily="18" charset="0"/>
                  </a:rPr>
                  <a:t>ℎ</a:t>
                </a:r>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r>
                  <a:rPr lang="en-US" altLang="zh-CN" sz="1200" b="0" i="0" kern="1200">
                    <a:solidFill>
                      <a:schemeClr val="tx1"/>
                    </a:solidFill>
                    <a:effectLst/>
                    <a:latin typeface="Cambria Math" panose="02040503050406030204" pitchFamily="18" charset="0"/>
                    <a:ea typeface="+mn-ea"/>
                    <a:cs typeface="+mn-cs"/>
                  </a:rPr>
                  <a:t>n</a:t>
                </a:r>
                <a:r>
                  <a:rPr lang="zh-CN" altLang="en-US" sz="1200" b="0" i="0" kern="1200">
                    <a:solidFill>
                      <a:schemeClr val="tx1"/>
                    </a:solidFill>
                    <a:effectLst/>
                    <a:latin typeface="Cambria Math" panose="02040503050406030204" pitchFamily="18" charset="0"/>
                    <a:ea typeface="+mn-ea"/>
                    <a:cs typeface="+mn-cs"/>
                  </a:rPr>
                  <a:t> ⃗</a:t>
                </a:r>
                <a:r>
                  <a:rPr lang="en-US" altLang="zh-CN" sz="1200" b="0" i="0" kern="1200">
                    <a:solidFill>
                      <a:schemeClr val="tx1"/>
                    </a:solidFill>
                    <a:effectLst/>
                    <a:latin typeface="Cambria Math" panose="02040503050406030204" pitchFamily="18" charset="0"/>
                    <a:ea typeface="+mn-ea"/>
                    <a:cs typeface="+mn-cs"/>
                  </a:rPr>
                  <a:t>=</a:t>
                </a:r>
                <a:r>
                  <a:rPr lang="en-US" altLang="zh-CN" sz="1200" b="0" i="0" kern="1200">
                    <a:solidFill>
                      <a:schemeClr val="tx1"/>
                    </a:solidFill>
                    <a:effectLst/>
                    <a:latin typeface="Cambria Math" panose="02040503050406030204" pitchFamily="18" charset="0"/>
                    <a:ea typeface="Cambria Math" panose="02040503050406030204" pitchFamily="18" charset="0"/>
                    <a:cs typeface="+mn-cs"/>
                  </a:rPr>
                  <a:t>∇ℎ(𝑃 ⃗)</a:t>
                </a:r>
                <a:r>
                  <a:rPr lang="zh-CN" altLang="en-US" sz="1200" b="0" i="0" kern="1200" dirty="0">
                    <a:solidFill>
                      <a:schemeClr val="tx1"/>
                    </a:solidFill>
                    <a:effectLst/>
                    <a:latin typeface="+mn-lt"/>
                    <a:ea typeface="+mn-ea"/>
                    <a:cs typeface="+mn-cs"/>
                  </a:rPr>
                  <a:t>​ ，所以对于函数 </a:t>
                </a:r>
                <a:r>
                  <a:rPr lang="en-US" altLang="zh-CN" sz="1200" b="0" i="0" kern="1200">
                    <a:solidFill>
                      <a:schemeClr val="tx1"/>
                    </a:solidFill>
                    <a:effectLst/>
                    <a:latin typeface="Cambria Math" panose="02040503050406030204" pitchFamily="18" charset="0"/>
                    <a:ea typeface="+mn-ea"/>
                    <a:cs typeface="+mn-cs"/>
                  </a:rPr>
                  <a:t>𝑓,𝑔</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i="0">
                    <a:latin typeface="Cambria Math" panose="02040503050406030204" pitchFamily="18" charset="0"/>
                  </a:rPr>
                  <a:t>=</a:t>
                </a:r>
                <a:r>
                  <a:rPr lang="el-GR" altLang="zh-CN" i="0" dirty="0">
                    <a:latin typeface="Cambria Math" panose="02040503050406030204" pitchFamily="18" charset="0"/>
                  </a:rPr>
                  <a:t>"λ</a:t>
                </a:r>
                <a:r>
                  <a:rPr lang="en-US" altLang="zh-CN" i="0">
                    <a:latin typeface="Cambria Math" panose="02040503050406030204" pitchFamily="18" charset="0"/>
                  </a:rPr>
                  <a:t>" m ⃗⇒</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𝑓(𝑃 ⃗ )=</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𝑔(𝑃 ⃗ )</a:t>
                </a:r>
                <a:r>
                  <a:rPr lang="en-US" altLang="zh-CN" i="0">
                    <a:latin typeface="Cambria Math" panose="02040503050406030204" pitchFamily="18" charset="0"/>
                  </a:rPr>
                  <a:t>⇒(</a:t>
                </a:r>
                <a:r>
                  <a:rPr lang="en-US" altLang="zh-CN" b="0" i="0">
                    <a:latin typeface="Cambria Math" panose="02040503050406030204" pitchFamily="18" charset="0"/>
                  </a:rPr>
                  <a:t>𝑓_𝑥¦𝑓_𝑦 )=</a:t>
                </a:r>
                <a:r>
                  <a:rPr lang="el-GR" altLang="zh-CN"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𝑥</a:t>
                </a:r>
                <a:r>
                  <a:rPr lang="el-GR"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𝑦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𝑔(𝑃 ⃗ )=𝑔(𝑥,𝑦)=0</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r>
                  <a:rPr lang="en-US" altLang="zh-CN" sz="1200" b="0" i="0" kern="1200">
                    <a:solidFill>
                      <a:schemeClr val="tx1"/>
                    </a:solidFill>
                    <a:effectLst/>
                    <a:latin typeface="Cambria Math" panose="02040503050406030204" pitchFamily="18" charset="0"/>
                    <a:ea typeface="+mn-ea"/>
                    <a:cs typeface="+mn-cs"/>
                  </a:rPr>
                  <a:t>(𝑥,𝑦,</a:t>
                </a:r>
                <a:r>
                  <a:rPr lang="el-GR" altLang="zh-CN" sz="1200" b="0" i="0" kern="1200" dirty="0">
                    <a:solidFill>
                      <a:schemeClr val="tx1"/>
                    </a:solidFill>
                    <a:effectLst/>
                    <a:latin typeface="Cambria Math" panose="02040503050406030204" pitchFamily="18" charset="0"/>
                    <a:ea typeface="+mn-ea"/>
                    <a:cs typeface="+mn-cs"/>
                  </a:rPr>
                  <a:t>"</a:t>
                </a:r>
                <a:r>
                  <a:rPr lang="el-GR" altLang="zh-CN" i="0" dirty="0">
                    <a:latin typeface="Cambria Math" panose="02040503050406030204" pitchFamily="18" charset="0"/>
                  </a:rPr>
                  <a:t>λ</a:t>
                </a:r>
                <a:r>
                  <a:rPr lang="en-US" altLang="zh-CN" sz="1200" b="0" i="0" kern="120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在这里解出拉格朗日乘子 </a:t>
                </a:r>
                <a:r>
                  <a:rPr lang="el-GR" altLang="zh-CN" b="0" i="0">
                    <a:latin typeface="Cambria Math" panose="02040503050406030204" pitchFamily="18" charset="0"/>
                  </a:rPr>
                  <a:t>λ</a:t>
                </a:r>
                <a:r>
                  <a:rPr lang="en-US" altLang="zh-CN" dirty="0"/>
                  <a:t> </a:t>
                </a:r>
                <a:r>
                  <a:rPr lang="zh-CN" altLang="en-US" dirty="0"/>
                  <a:t>，后面我们在推导 </a:t>
                </a:r>
                <a:r>
                  <a:rPr lang="en-US" altLang="zh-CN" dirty="0"/>
                  <a:t>PBD </a:t>
                </a:r>
                <a:r>
                  <a:rPr lang="zh-CN" altLang="en-US" dirty="0"/>
                  <a:t>求解的时候需要用到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27</a:t>
            </a:fld>
            <a:endParaRPr lang="zh-CN" altLang="en-US"/>
          </a:p>
        </p:txBody>
      </p:sp>
    </p:spTree>
    <p:extLst>
      <p:ext uri="{BB962C8B-B14F-4D97-AF65-F5344CB8AC3E}">
        <p14:creationId xmlns:p14="http://schemas.microsoft.com/office/powerpoint/2010/main" val="4220919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zh-CN" altLang="en-US" dirty="0"/>
                  <a:t> 的点，它的于东轨迹可以表示为</a:t>
                </a:r>
                <a:endParaRPr lang="en-US" altLang="zh-CN" dirty="0"/>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m:oMathPara>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oMath>
                </a14:m>
                <a:r>
                  <a:rPr lang="zh-CN" altLang="en-US" dirty="0"/>
                  <a:t> 头上两点表示位置 </a:t>
                </a:r>
                <a14:m>
                  <m:oMath xmlns:m="http://schemas.openxmlformats.org/officeDocument/2006/math">
                    <m:r>
                      <a:rPr lang="en-US" altLang="zh-CN" b="1" i="1" smtClean="0">
                        <a:latin typeface="Cambria Math" panose="02040503050406030204" pitchFamily="18" charset="0"/>
                      </a:rPr>
                      <m:t>𝒑</m:t>
                    </m:r>
                  </m:oMath>
                </a14:m>
                <a:r>
                  <a:rPr lang="zh-CN" altLang="en-US" dirty="0"/>
                  <a:t> 对时间 </a:t>
                </a:r>
                <a14:m>
                  <m:oMath xmlns:m="http://schemas.openxmlformats.org/officeDocument/2006/math">
                    <m:r>
                      <a:rPr lang="en-US" altLang="zh-CN" b="0" i="1" smtClean="0">
                        <a:latin typeface="Cambria Math" panose="02040503050406030204" pitchFamily="18" charset="0"/>
                      </a:rPr>
                      <m:t>𝑡</m:t>
                    </m:r>
                  </m:oMath>
                </a14:m>
                <a:r>
                  <a:rPr lang="zh-CN" altLang="en-US" dirty="0"/>
                  <a:t> 的二阶导数，这里即加速度。其中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zh-CN" altLang="en-US" dirty="0"/>
                  <a:t> 的点，它的于东轨迹可以表示为</a:t>
                </a:r>
                <a:endParaRPr lang="en-US" altLang="zh-CN" dirty="0"/>
              </a:p>
              <a:p>
                <a:r>
                  <a:rPr lang="zh-CN" altLang="en-US" i="0">
                    <a:latin typeface="Cambria Math" panose="02040503050406030204" pitchFamily="18" charset="0"/>
                  </a:rPr>
                  <a:t>𝑍=min⁡∑129_𝑖▒〖𝑚_𝑖 ‖(</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i="0">
                    <a:latin typeface="Cambria Math" panose="02040503050406030204" pitchFamily="18" charset="0"/>
                  </a:rPr>
                  <a:t>−</a:t>
                </a:r>
                <a:r>
                  <a:rPr lang="zh-CN" altLang="en-US" b="1" i="0">
                    <a:latin typeface="Cambria Math" panose="02040503050406030204" pitchFamily="18" charset="0"/>
                  </a:rPr>
                  <a:t>𝒇_</a:t>
                </a:r>
                <a:r>
                  <a:rPr lang="en-US" altLang="zh-CN" i="0">
                    <a:latin typeface="Cambria Math" panose="02040503050406030204" pitchFamily="18" charset="0"/>
                  </a:rPr>
                  <a:t>ex</a:t>
                </a:r>
                <a:r>
                  <a:rPr lang="en-US" altLang="zh-CN" b="0" i="0">
                    <a:latin typeface="Cambria Math" panose="02040503050406030204" pitchFamily="18" charset="0"/>
                  </a:rPr>
                  <a:t>𝑡</a:t>
                </a:r>
                <a:r>
                  <a:rPr lang="zh-CN" altLang="en-US" b="0" i="0">
                    <a:latin typeface="Cambria Math" panose="02040503050406030204" pitchFamily="18" charset="0"/>
                  </a:rPr>
                  <a:t>/</a:t>
                </a:r>
                <a:r>
                  <a:rPr lang="zh-CN" altLang="en-US" i="0">
                    <a:latin typeface="Cambria Math" panose="02040503050406030204" pitchFamily="18" charset="0"/>
                  </a:rPr>
                  <a:t>𝑚_𝑖 ‖^2 〗</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dirty="0"/>
                  <a:t> 头上两点表示位置 </a:t>
                </a:r>
                <a:r>
                  <a:rPr lang="en-US" altLang="zh-CN" b="1" i="0">
                    <a:latin typeface="Cambria Math" panose="02040503050406030204" pitchFamily="18" charset="0"/>
                  </a:rPr>
                  <a:t>𝒑</a:t>
                </a:r>
                <a:r>
                  <a:rPr lang="zh-CN" altLang="en-US" dirty="0"/>
                  <a:t> 对时间 </a:t>
                </a:r>
                <a:r>
                  <a:rPr lang="en-US" altLang="zh-CN" b="0" i="0">
                    <a:latin typeface="Cambria Math" panose="02040503050406030204" pitchFamily="18" charset="0"/>
                  </a:rPr>
                  <a:t>𝑡</a:t>
                </a:r>
                <a:r>
                  <a:rPr lang="zh-CN" altLang="en-US" dirty="0"/>
                  <a:t> 的二阶导数，这里即加速度。其中 </a:t>
                </a:r>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28</a:t>
            </a:fld>
            <a:endParaRPr lang="zh-CN" altLang="en-US"/>
          </a:p>
        </p:txBody>
      </p:sp>
    </p:spTree>
    <p:extLst>
      <p:ext uri="{BB962C8B-B14F-4D97-AF65-F5344CB8AC3E}">
        <p14:creationId xmlns:p14="http://schemas.microsoft.com/office/powerpoint/2010/main" val="198555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令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和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分别表示一个质点 </a:t>
                </a:r>
                <a14:m>
                  <m:oMath xmlns:m="http://schemas.openxmlformats.org/officeDocument/2006/math">
                    <m:r>
                      <a:rPr lang="en-US" altLang="zh-CN" b="0" i="1" smtClean="0">
                        <a:latin typeface="Cambria Math" panose="02040503050406030204" pitchFamily="18" charset="0"/>
                      </a:rPr>
                      <m:t>𝑖</m:t>
                    </m:r>
                  </m:oMath>
                </a14:m>
                <a:r>
                  <a:rPr lang="zh-CN" altLang="en-US" dirty="0"/>
                  <a:t> 在 </a:t>
                </a:r>
                <a14:m>
                  <m:oMath xmlns:m="http://schemas.openxmlformats.org/officeDocument/2006/math">
                    <m:r>
                      <a:rPr lang="en-US" altLang="zh-CN" b="0" i="1" smtClean="0">
                        <a:latin typeface="Cambria Math" panose="02040503050406030204" pitchFamily="18" charset="0"/>
                      </a:rPr>
                      <m:t>𝑡</m:t>
                    </m:r>
                  </m:oMath>
                </a14:m>
                <a:r>
                  <a:rPr lang="zh-CN" altLang="en-US" dirty="0"/>
                  <a:t> 时刻的位置和速度，</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是一个时间步长。那么下一时刻质点 </a:t>
                </a:r>
                <a14:m>
                  <m:oMath xmlns:m="http://schemas.openxmlformats.org/officeDocument/2006/math">
                    <m:r>
                      <a:rPr lang="en-US" altLang="zh-CN" b="0" i="1" smtClean="0">
                        <a:latin typeface="Cambria Math" panose="02040503050406030204" pitchFamily="18" charset="0"/>
                      </a:rPr>
                      <m:t>𝑖</m:t>
                    </m:r>
                  </m:oMath>
                </a14:m>
                <a:r>
                  <a:rPr lang="zh-CN" altLang="en-US" dirty="0"/>
                  <a:t> 的位置为：</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zh-CN" altLang="en-US" dirty="0"/>
                  <a:t>其中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 就是约束对质点 </a:t>
                </a:r>
                <a14:m>
                  <m:oMath xmlns:m="http://schemas.openxmlformats.org/officeDocument/2006/math">
                    <m:r>
                      <a:rPr lang="en-US" altLang="zh-CN" b="0" i="1" smtClean="0">
                        <a:latin typeface="Cambria Math" panose="02040503050406030204" pitchFamily="18" charset="0"/>
                      </a:rPr>
                      <m:t>𝑖</m:t>
                    </m:r>
                  </m:oMath>
                </a14:m>
                <a:r>
                  <a:rPr lang="zh-CN" altLang="en-US" dirty="0"/>
                  <a:t> 位置的修真</a:t>
                </a:r>
                <a:endParaRPr lang="en-US" altLang="zh-CN" dirty="0"/>
              </a:p>
              <a:p>
                <a:r>
                  <a:rPr lang="zh-CN" altLang="en-US" dirty="0"/>
                  <a:t>此时质点 </a:t>
                </a:r>
                <a14:m>
                  <m:oMath xmlns:m="http://schemas.openxmlformats.org/officeDocument/2006/math">
                    <m:r>
                      <a:rPr lang="en-US" altLang="zh-CN" b="0" i="1" smtClean="0">
                        <a:latin typeface="Cambria Math" panose="02040503050406030204" pitchFamily="18" charset="0"/>
                      </a:rPr>
                      <m:t>𝑖</m:t>
                    </m:r>
                  </m:oMath>
                </a14:m>
                <a:r>
                  <a:rPr lang="zh-CN" altLang="en-US" dirty="0"/>
                  <a:t> 的速度为：</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oMath>
                  </m:oMathPara>
                </a14:m>
                <a:endParaRPr lang="en-US" altLang="zh-CN" dirty="0"/>
              </a:p>
              <a:p>
                <a:r>
                  <a:rPr lang="zh-CN" altLang="en-US" dirty="0"/>
                  <a:t>最后得到质点 </a:t>
                </a:r>
                <a14:m>
                  <m:oMath xmlns:m="http://schemas.openxmlformats.org/officeDocument/2006/math">
                    <m:r>
                      <a:rPr lang="en-US" altLang="zh-CN" b="0" i="1" smtClean="0">
                        <a:latin typeface="Cambria Math" panose="02040503050406030204" pitchFamily="18" charset="0"/>
                      </a:rPr>
                      <m:t>𝑖</m:t>
                    </m:r>
                  </m:oMath>
                </a14:m>
                <a:r>
                  <a:rPr lang="zh-CN" altLang="en-US" dirty="0"/>
                  <a:t> 的加速度：</a:t>
                </a:r>
                <a:endParaRPr lang="en-US" altLang="zh-CN" dirty="0"/>
              </a:p>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m:oMathPara>
                </a14:m>
                <a:endParaRPr lang="en-US" altLang="zh-CN" dirty="0"/>
              </a:p>
              <a:p>
                <a:r>
                  <a:rPr lang="zh-CN" altLang="en-US" dirty="0"/>
                  <a:t>把加速度代入高斯最小二乘法中，我们可以得到约束对位置的修正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m:oMathPara>
                </a14:m>
                <a:endParaRPr lang="en-US" altLang="zh-CN" dirty="0"/>
              </a:p>
              <a:p>
                <a:r>
                  <a:rPr lang="zh-CN" altLang="en-US" dirty="0"/>
                  <a:t>由于求最小值，这里的 </a:t>
                </a:r>
                <a14:m>
                  <m:oMath xmlns:m="http://schemas.openxmlformats.org/officeDocument/2006/math">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oMath>
                </a14:m>
                <a:r>
                  <a:rPr lang="zh-CN" altLang="en-US" dirty="0"/>
                  <a:t> 可以直接去掉而不会影响结果。同样的，为了后面计算方便，在目标函数前面乘以个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m:oMathPara>
                </a14:m>
                <a:endParaRPr lang="zh-CN" altLang="en-US" dirty="0"/>
              </a:p>
              <a:p>
                <a:r>
                  <a:rPr lang="zh-CN" altLang="en-US" dirty="0"/>
                  <a:t>讲到这里，是不是有点眼熟？这里是不是还缺点什么，然后就跟之前提到的最短路径很像？我们还缺个约束。</a:t>
                </a:r>
                <a:endParaRPr lang="en-US" altLang="zh-CN" dirty="0"/>
              </a:p>
              <a:p>
                <a:r>
                  <a:rPr lang="zh-CN" altLang="en-US" dirty="0"/>
                  <a:t>上面在讲</a:t>
                </a:r>
                <a:r>
                  <a:rPr lang="en-US" altLang="zh-CN" dirty="0"/>
                  <a:t>PBD</a:t>
                </a:r>
                <a:r>
                  <a:rPr lang="zh-CN" altLang="en-US" dirty="0"/>
                  <a:t>算法的时候，提到这个约束</a:t>
                </a:r>
                <a:r>
                  <a:rPr lang="en-US" altLang="zh-CN" dirty="0"/>
                  <a:t>C</a:t>
                </a:r>
                <a:r>
                  <a:rPr lang="zh-CN" altLang="en-US" dirty="0"/>
                  <a:t>当质点发生位移的时候，也需要满足约束，即：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rPr>
                        <m:t>=0</m:t>
                      </m:r>
                    </m:oMath>
                  </m:oMathPara>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令 </a:t>
                </a:r>
                <a:r>
                  <a:rPr lang="en-US" altLang="zh-CN" b="0" i="0">
                    <a:latin typeface="Cambria Math" panose="02040503050406030204" pitchFamily="18" charset="0"/>
                  </a:rPr>
                  <a:t>𝑝_𝑖^𝑡</a:t>
                </a:r>
                <a:r>
                  <a:rPr lang="zh-CN" altLang="en-US" dirty="0"/>
                  <a:t> 和 </a:t>
                </a:r>
                <a:r>
                  <a:rPr lang="en-US" altLang="zh-CN" b="0" i="0">
                    <a:latin typeface="Cambria Math" panose="02040503050406030204" pitchFamily="18" charset="0"/>
                  </a:rPr>
                  <a:t>𝑣_𝑖^𝑡</a:t>
                </a:r>
                <a:r>
                  <a:rPr lang="zh-CN" altLang="en-US" dirty="0"/>
                  <a:t> 分别表示一个质点 </a:t>
                </a:r>
                <a:r>
                  <a:rPr lang="en-US" altLang="zh-CN" b="0" i="0">
                    <a:latin typeface="Cambria Math" panose="02040503050406030204" pitchFamily="18" charset="0"/>
                  </a:rPr>
                  <a:t>𝑖</a:t>
                </a:r>
                <a:r>
                  <a:rPr lang="zh-CN" altLang="en-US" dirty="0"/>
                  <a:t> 在 </a:t>
                </a:r>
                <a:r>
                  <a:rPr lang="en-US" altLang="zh-CN" b="0" i="0">
                    <a:latin typeface="Cambria Math" panose="02040503050406030204" pitchFamily="18" charset="0"/>
                  </a:rPr>
                  <a:t>𝑡</a:t>
                </a:r>
                <a:r>
                  <a:rPr lang="zh-CN" altLang="en-US" dirty="0"/>
                  <a:t> 时刻的位置和速度，</a:t>
                </a:r>
                <a:r>
                  <a:rPr lang="zh-CN" altLang="en-US" i="0">
                    <a:latin typeface="Cambria Math" panose="02040503050406030204" pitchFamily="18" charset="0"/>
                  </a:rPr>
                  <a:t>∆</a:t>
                </a:r>
                <a:r>
                  <a:rPr lang="en-US" altLang="zh-CN" b="0" i="0">
                    <a:latin typeface="Cambria Math" panose="02040503050406030204" pitchFamily="18" charset="0"/>
                  </a:rPr>
                  <a:t>𝑡</a:t>
                </a:r>
                <a:r>
                  <a:rPr lang="zh-CN" altLang="en-US" dirty="0"/>
                  <a:t> 是一个时间步长。那么下一时刻质点 </a:t>
                </a:r>
                <a:r>
                  <a:rPr lang="en-US" altLang="zh-CN" b="0" i="0">
                    <a:latin typeface="Cambria Math" panose="02040503050406030204" pitchFamily="18" charset="0"/>
                  </a:rPr>
                  <a:t>𝑖</a:t>
                </a:r>
                <a:r>
                  <a:rPr lang="zh-CN" altLang="en-US" dirty="0"/>
                  <a:t> 的位置为：</a:t>
                </a:r>
                <a:endParaRPr lang="en-US" altLang="zh-CN" dirty="0"/>
              </a:p>
              <a:p>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1" i="0">
                    <a:latin typeface="Cambria Math" panose="02040503050406030204" pitchFamily="18" charset="0"/>
                    <a:ea typeface="Cambria Math" panose="02040503050406030204" pitchFamily="18" charset="0"/>
                  </a:rPr>
                  <a:t>𝒗</a:t>
                </a:r>
                <a:r>
                  <a:rPr lang="en-US" altLang="zh-CN" b="0" i="0">
                    <a:latin typeface="Cambria Math" panose="02040503050406030204" pitchFamily="18" charset="0"/>
                    <a:ea typeface="Cambria Math" panose="02040503050406030204" pitchFamily="18" charset="0"/>
                  </a:rPr>
                  <a:t>_𝑖^𝑡+∆𝑡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endParaRPr lang="en-US" altLang="zh-CN" dirty="0"/>
              </a:p>
              <a:p>
                <a:r>
                  <a:rPr lang="zh-CN" altLang="en-US" dirty="0"/>
                  <a:t>其中 </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r>
                  <a:rPr lang="zh-CN" altLang="en-US" dirty="0"/>
                  <a:t> 就是约束对质点 </a:t>
                </a:r>
                <a:r>
                  <a:rPr lang="en-US" altLang="zh-CN" b="0" i="0">
                    <a:latin typeface="Cambria Math" panose="02040503050406030204" pitchFamily="18" charset="0"/>
                  </a:rPr>
                  <a:t>𝑖</a:t>
                </a:r>
                <a:r>
                  <a:rPr lang="zh-CN" altLang="en-US" dirty="0"/>
                  <a:t> 位置的修真</a:t>
                </a:r>
                <a:endParaRPr lang="en-US" altLang="zh-CN" dirty="0"/>
              </a:p>
              <a:p>
                <a:r>
                  <a:rPr lang="zh-CN" altLang="en-US" dirty="0"/>
                  <a:t>此时质点 </a:t>
                </a:r>
                <a:r>
                  <a:rPr lang="en-US" altLang="zh-CN" b="0" i="0">
                    <a:latin typeface="Cambria Math" panose="02040503050406030204" pitchFamily="18" charset="0"/>
                  </a:rPr>
                  <a:t>𝑖</a:t>
                </a:r>
                <a:r>
                  <a:rPr lang="zh-CN" altLang="en-US" dirty="0"/>
                  <a:t> 的速度为：</a:t>
                </a:r>
                <a:endParaRPr lang="en-US" altLang="zh-CN" dirty="0"/>
              </a:p>
              <a:p>
                <a:r>
                  <a:rPr lang="en-US" altLang="zh-CN" b="1" i="0">
                    <a:latin typeface="Cambria Math" panose="02040503050406030204" pitchFamily="18" charset="0"/>
                  </a:rPr>
                  <a:t>𝒗_</a:t>
                </a:r>
                <a:r>
                  <a:rPr lang="en-US" altLang="zh-CN" b="0" i="0">
                    <a:latin typeface="Cambria Math" panose="02040503050406030204" pitchFamily="18" charset="0"/>
                  </a:rPr>
                  <a:t>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a:t>
                </a:r>
                <a:endParaRPr lang="en-US" altLang="zh-CN" dirty="0"/>
              </a:p>
              <a:p>
                <a:r>
                  <a:rPr lang="zh-CN" altLang="en-US" dirty="0"/>
                  <a:t>最后得到质点 </a:t>
                </a:r>
                <a:r>
                  <a:rPr lang="en-US" altLang="zh-CN" b="0" i="0">
                    <a:latin typeface="Cambria Math" panose="02040503050406030204" pitchFamily="18" charset="0"/>
                  </a:rPr>
                  <a:t>𝑖</a:t>
                </a:r>
                <a:r>
                  <a:rPr lang="zh-CN" altLang="en-US" dirty="0"/>
                  <a:t> 的加速度：</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_𝑖)/(∆𝑡^2 )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endParaRPr lang="en-US" altLang="zh-CN" dirty="0"/>
              </a:p>
              <a:p>
                <a:r>
                  <a:rPr lang="zh-CN" altLang="en-US" dirty="0"/>
                  <a:t>把加速度代入高斯最小二乘法中，我们可以得到约束对位置的修正 </a:t>
                </a:r>
                <a:r>
                  <a:rPr lang="zh-CN" altLang="en-US" i="0">
                    <a:latin typeface="Cambria Math" panose="02040503050406030204" pitchFamily="18" charset="0"/>
                  </a:rPr>
                  <a:t>∆</a:t>
                </a:r>
                <a:r>
                  <a:rPr lang="en-US" altLang="zh-CN" b="0" i="0">
                    <a:latin typeface="Cambria Math" panose="02040503050406030204" pitchFamily="18" charset="0"/>
                  </a:rPr>
                  <a:t>𝑝</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a:latin typeface="Cambria Math" panose="02040503050406030204" pitchFamily="18" charset="0"/>
                  </a:rPr>
                  <a:t>𝑍=min⁡∑129_𝑖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b="1" i="0">
                    <a:latin typeface="Cambria Math" panose="02040503050406030204" pitchFamily="18" charset="0"/>
                  </a:rPr>
                  <a:t>𝒑_</a:t>
                </a:r>
                <a:r>
                  <a:rPr lang="en-US" altLang="zh-CN" i="0">
                    <a:latin typeface="Cambria Math" panose="02040503050406030204" pitchFamily="18" charset="0"/>
                  </a:rPr>
                  <a:t>𝑖 </a:t>
                </a:r>
                <a:r>
                  <a:rPr lang="zh-CN" altLang="en-US" i="0">
                    <a:latin typeface="Cambria Math" panose="02040503050406030204" pitchFamily="18" charset="0"/>
                  </a:rPr>
                  <a:t>) ̈−</a:t>
                </a:r>
                <a:r>
                  <a:rPr lang="zh-CN" altLang="en-US" b="1" i="0">
                    <a:latin typeface="Cambria Math" panose="02040503050406030204" pitchFamily="18" charset="0"/>
                  </a:rPr>
                  <a:t>𝒇_</a:t>
                </a:r>
                <a:r>
                  <a:rPr lang="en-US" altLang="zh-CN" i="0">
                    <a:latin typeface="Cambria Math" panose="02040503050406030204" pitchFamily="18" charset="0"/>
                  </a:rPr>
                  <a:t>ex𝑡</a:t>
                </a:r>
                <a:r>
                  <a:rPr lang="zh-CN" altLang="en-US" i="0">
                    <a:latin typeface="Cambria Math" panose="02040503050406030204" pitchFamily="18" charset="0"/>
                  </a:rPr>
                  <a:t>/𝑚_𝑖 ‖^2</a:t>
                </a:r>
                <a:r>
                  <a:rPr lang="en-US" altLang="zh-CN" i="0">
                    <a:latin typeface="Cambria Math" panose="02040503050406030204" pitchFamily="18" charset="0"/>
                  </a:rPr>
                  <a:t>=min</a:t>
                </a:r>
                <a:r>
                  <a:rPr lang="zh-CN" altLang="en-US" i="0">
                    <a:latin typeface="Cambria Math" panose="02040503050406030204" pitchFamily="18" charset="0"/>
                  </a:rPr>
                  <a:t>〗 ∑129_𝑖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𝒑_</a:t>
                </a:r>
                <a:r>
                  <a:rPr lang="en-US" altLang="zh-CN" i="0">
                    <a:latin typeface="Cambria Math" panose="02040503050406030204" pitchFamily="18" charset="0"/>
                    <a:ea typeface="Cambria Math" panose="02040503050406030204" pitchFamily="18" charset="0"/>
                  </a:rPr>
                  <a:t>𝑖)/(∆𝑡^2 )‖</a:t>
                </a:r>
                <a:r>
                  <a:rPr lang="zh-CN" altLang="en-US" i="0">
                    <a:latin typeface="Cambria Math" panose="02040503050406030204" pitchFamily="18" charset="0"/>
                    <a:ea typeface="Cambria Math" panose="02040503050406030204" pitchFamily="18" charset="0"/>
                  </a:rPr>
                  <a:t>^</a:t>
                </a:r>
                <a:r>
                  <a:rPr lang="zh-CN" altLang="en-US" i="0">
                    <a:latin typeface="Cambria Math" panose="02040503050406030204" pitchFamily="18" charset="0"/>
                  </a:rPr>
                  <a:t>2</a:t>
                </a:r>
                <a:r>
                  <a:rPr lang="en-US" altLang="zh-CN" i="0">
                    <a:latin typeface="Cambria Math" panose="02040503050406030204" pitchFamily="18" charset="0"/>
                  </a:rPr>
                  <a:t>=</a:t>
                </a:r>
                <a:r>
                  <a:rPr lang="zh-CN" altLang="en-US" i="0">
                    <a:latin typeface="Cambria Math" panose="02040503050406030204" pitchFamily="18" charset="0"/>
                  </a:rPr>
                  <a:t>〗</a:t>
                </a:r>
                <a:r>
                  <a:rPr lang="en-US" altLang="zh-CN" b="0" i="0">
                    <a:latin typeface="Cambria Math" panose="02040503050406030204" pitchFamily="18" charset="0"/>
                  </a:rPr>
                  <a:t> min</a:t>
                </a:r>
                <a:r>
                  <a:rPr lang="en-US" altLang="zh-CN" b="0" i="0">
                    <a:latin typeface="Cambria Math" panose="02040503050406030204" pitchFamily="18" charset="0"/>
                    <a:ea typeface="Cambria Math" panose="02040503050406030204" pitchFamily="18" charset="0"/>
                  </a:rPr>
                  <a:t>∆𝑝^𝑇 𝑀∆𝑝</a:t>
                </a:r>
                <a:endParaRPr lang="en-US" altLang="zh-CN" dirty="0"/>
              </a:p>
              <a:p>
                <a:r>
                  <a:rPr lang="zh-CN" altLang="en-US" dirty="0"/>
                  <a:t>由于求最小值，这里的 </a:t>
                </a:r>
                <a:r>
                  <a:rPr lang="zh-CN" altLang="en-US" i="0">
                    <a:latin typeface="Cambria Math" panose="02040503050406030204" pitchFamily="18" charset="0"/>
                  </a:rPr>
                  <a:t>∆</a:t>
                </a:r>
                <a:r>
                  <a:rPr lang="en-US" altLang="zh-CN" b="0" i="0">
                    <a:latin typeface="Cambria Math" panose="02040503050406030204" pitchFamily="18" charset="0"/>
                  </a:rPr>
                  <a:t>𝑡^2</a:t>
                </a:r>
                <a:r>
                  <a:rPr lang="zh-CN" altLang="en-US" dirty="0"/>
                  <a:t> 可以直接去掉而不会影响结果。同样的，为了后面计算方便，在目标函数前面乘以个 </a:t>
                </a:r>
                <a:r>
                  <a:rPr lang="en-US" altLang="zh-CN" b="0" i="0">
                    <a:latin typeface="Cambria Math" panose="02040503050406030204" pitchFamily="18" charset="0"/>
                  </a:rPr>
                  <a:t>1/2</a:t>
                </a:r>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ea typeface="Cambria Math" panose="02040503050406030204" pitchFamily="18" charset="0"/>
                  </a:rPr>
                  <a:t>Z=</a:t>
                </a:r>
                <a:r>
                  <a:rPr lang="en-US" altLang="zh-CN" i="0">
                    <a:latin typeface="Cambria Math" panose="02040503050406030204" pitchFamily="18" charset="0"/>
                    <a:ea typeface="Cambria Math" panose="02040503050406030204" pitchFamily="18" charset="0"/>
                  </a:rPr>
                  <a:t>min 1/2 ∆𝑝^𝑇 𝑀∆𝑝</a:t>
                </a:r>
                <a:endParaRPr lang="zh-CN" altLang="en-US" dirty="0"/>
              </a:p>
              <a:p>
                <a:r>
                  <a:rPr lang="zh-CN" altLang="en-US" dirty="0"/>
                  <a:t>讲到这里，是不是有点眼熟？这里是不是还缺点什么，然后就跟之前提到的最短路径很像？我们还缺个约束。</a:t>
                </a:r>
                <a:endParaRPr lang="en-US" altLang="zh-CN" dirty="0"/>
              </a:p>
              <a:p>
                <a:r>
                  <a:rPr lang="zh-CN" altLang="en-US" dirty="0"/>
                  <a:t>上面在讲</a:t>
                </a:r>
                <a:r>
                  <a:rPr lang="en-US" altLang="zh-CN" dirty="0"/>
                  <a:t>PBD</a:t>
                </a:r>
                <a:r>
                  <a:rPr lang="zh-CN" altLang="en-US" dirty="0"/>
                  <a:t>算法的时候，提到这个约束</a:t>
                </a:r>
                <a:r>
                  <a:rPr lang="en-US" altLang="zh-CN" dirty="0"/>
                  <a:t>C</a:t>
                </a:r>
                <a:r>
                  <a:rPr lang="zh-CN" altLang="en-US" dirty="0"/>
                  <a:t>当质点发生位移的时候，也需要满足约束，即：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a:t>
                </a:r>
                <a:r>
                  <a:rPr lang="en-US" altLang="zh-CN" b="0" i="0">
                    <a:latin typeface="Cambria Math" panose="02040503050406030204" pitchFamily="18" charset="0"/>
                    <a:ea typeface="Cambria Math" panose="02040503050406030204" pitchFamily="18" charset="0"/>
                  </a:rPr>
                  <a:t>𝑝)</a:t>
                </a:r>
                <a:r>
                  <a:rPr lang="en-US" altLang="zh-CN" b="0" i="0">
                    <a:latin typeface="Cambria Math" panose="02040503050406030204" pitchFamily="18" charset="0"/>
                  </a:rPr>
                  <a:t>=0</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29</a:t>
            </a:fld>
            <a:endParaRPr lang="zh-CN" altLang="en-US"/>
          </a:p>
        </p:txBody>
      </p:sp>
    </p:spTree>
    <p:extLst>
      <p:ext uri="{BB962C8B-B14F-4D97-AF65-F5344CB8AC3E}">
        <p14:creationId xmlns:p14="http://schemas.microsoft.com/office/powerpoint/2010/main" val="611246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高斯最小二乘法再加上约束，即高斯最小二乘约束原理，可以得</a:t>
                </a:r>
                <a:r>
                  <a:rPr lang="en-US" altLang="zh-CN" dirty="0"/>
                  <a:t>PBD</a:t>
                </a:r>
                <a:r>
                  <a:rPr lang="zh-CN" altLang="en-US" dirty="0"/>
                  <a:t>的约束优化：</a:t>
                </a:r>
                <a:endParaRPr lang="en-US" altLang="zh-CN" dirty="0"/>
              </a:p>
              <a:p>
                <a:pPr/>
                <a14:m>
                  <m:oMathPara xmlns:m="http://schemas.openxmlformats.org/officeDocument/2006/math">
                    <m:oMathParaPr>
                      <m:jc m:val="centerGroup"/>
                    </m:oMathParaPr>
                    <m:oMath xmlns:m="http://schemas.openxmlformats.org/officeDocument/2006/math">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=0</m:t>
                          </m:r>
                        </m:den>
                      </m:f>
                    </m:oMath>
                  </m:oMathPara>
                </a14:m>
                <a:endParaRPr lang="en-US" altLang="zh-CN" dirty="0"/>
              </a:p>
              <a:p>
                <a:r>
                  <a:rPr lang="zh-CN" altLang="en-US" sz="1200" b="0" i="0" kern="1200" dirty="0">
                    <a:solidFill>
                      <a:schemeClr val="tx1"/>
                    </a:solidFill>
                    <a:effectLst/>
                    <a:latin typeface="+mn-lt"/>
                    <a:ea typeface="+mn-ea"/>
                    <a:cs typeface="+mn-cs"/>
                  </a:rPr>
                  <a:t>这是一个二次规划的问题，用前面提到的拉格朗日乘子法就可以轻松解决这个问题。按照前面提到的拉格朗日乘子法，我们构造函数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oMath>
                </a14:m>
                <a:r>
                  <a:rPr lang="zh-CN" altLang="en-US" dirty="0"/>
                  <a:t> </a:t>
                </a:r>
                <a:r>
                  <a:rPr lang="en-US" altLang="zh-CN" dirty="0"/>
                  <a:t>:</a:t>
                </a:r>
              </a:p>
              <a:p>
                <a:pPr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a:latin typeface="Cambria Math" panose="02040503050406030204" pitchFamily="18" charset="0"/>
                                </a:rPr>
                                <m:t>2</m:t>
                              </m:r>
                            </m:sup>
                          </m:sSup>
                        </m:e>
                      </m:nary>
                    </m:oMath>
                  </m:oMathPara>
                </a14:m>
                <a:endParaRPr lang="en-US" altLang="zh-CN" dirty="0"/>
              </a:p>
              <a:p>
                <a:pPr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lvl="0"/>
                <a:r>
                  <a:rPr lang="zh-CN" altLang="en-US" sz="1200" b="0" i="0" kern="1200" dirty="0">
                    <a:solidFill>
                      <a:schemeClr val="tx1"/>
                    </a:solidFill>
                    <a:effectLst/>
                    <a:latin typeface="+mn-lt"/>
                    <a:ea typeface="+mn-ea"/>
                    <a:cs typeface="+mn-cs"/>
                  </a:rPr>
                  <a:t>根据前述拉格朗日乘子里面提到的性质，并引入拉格朗日乘子 </a:t>
                </a:r>
                <a14:m>
                  <m:oMath xmlns:m="http://schemas.openxmlformats.org/officeDocument/2006/math">
                    <m:r>
                      <m:rPr>
                        <m:sty m:val="p"/>
                      </m:rPr>
                      <a:rPr lang="el-GR" altLang="zh-CN" i="1" smtClean="0">
                        <a:latin typeface="Cambria Math" panose="02040503050406030204" pitchFamily="18" charset="0"/>
                      </a:rPr>
                      <m:t>λ</m:t>
                    </m:r>
                    <m:r>
                      <a:rPr lang="el-GR" altLang="zh-CN" i="1" smtClean="0">
                        <a:latin typeface="Cambria Math" panose="02040503050406030204" pitchFamily="18" charset="0"/>
                        <a:ea typeface="Cambria Math" panose="02040503050406030204" pitchFamily="18" charset="0"/>
                      </a:rPr>
                      <m:t>∈</m:t>
                    </m:r>
                    <m:sSup>
                      <m:sSupPr>
                        <m:ctrlPr>
                          <a:rPr lang="el-GR"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3</m:t>
                            </m:r>
                            <m:r>
                              <m:rPr>
                                <m:sty m:val="p"/>
                              </m:rPr>
                              <a:rPr lang="en-US" altLang="zh-CN" i="1">
                                <a:latin typeface="Cambria Math" panose="02040503050406030204" pitchFamily="18" charset="0"/>
                                <a:ea typeface="Cambria Math" panose="02040503050406030204" pitchFamily="18" charset="0"/>
                              </a:rPr>
                              <m:t>n</m:t>
                            </m:r>
                          </m:e>
                          <m:sub>
                            <m:r>
                              <a:rPr lang="en-US" altLang="zh-CN" b="0" i="1" smtClean="0">
                                <a:latin typeface="Cambria Math" panose="02040503050406030204" pitchFamily="18" charset="0"/>
                                <a:ea typeface="Cambria Math" panose="02040503050406030204" pitchFamily="18" charset="0"/>
                              </a:rPr>
                              <m:t>𝑗</m:t>
                            </m:r>
                          </m:sub>
                        </m:sSub>
                      </m:sup>
                    </m:sSup>
                  </m:oMath>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=0</m:t>
                      </m:r>
                    </m:oMath>
                  </m:oMathPara>
                </a14:m>
                <a:endParaRPr lang="en-US" altLang="zh-CN" dirty="0"/>
              </a:p>
              <a:p>
                <a:pPr lvl="0"/>
                <a:r>
                  <a:rPr lang="zh-CN" altLang="en-US" dirty="0"/>
                  <a:t>进一步化简可得：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oMath>
                  </m:oMathPara>
                </a14:m>
                <a:endParaRPr lang="en-US" altLang="zh-CN" dirty="0"/>
              </a:p>
              <a:p>
                <a:pPr lvl="0"/>
                <a:r>
                  <a:rPr lang="zh-CN" altLang="en-US" sz="1200" b="0" i="0" kern="1200" dirty="0">
                    <a:solidFill>
                      <a:schemeClr val="tx1"/>
                    </a:solidFill>
                    <a:effectLst/>
                    <a:latin typeface="+mn-lt"/>
                    <a:ea typeface="+mn-ea"/>
                    <a:cs typeface="+mn-cs"/>
                  </a:rPr>
                  <a:t>这里我们看到有两个未知数：​</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 和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λ</m:t>
                    </m:r>
                  </m:oMath>
                </a14:m>
                <a:r>
                  <a:rPr lang="zh-CN" altLang="en-US" sz="1200" b="0" i="0" kern="1200" dirty="0">
                    <a:solidFill>
                      <a:schemeClr val="tx1"/>
                    </a:solidFill>
                    <a:effectLst/>
                    <a:latin typeface="+mn-lt"/>
                    <a:ea typeface="+mn-ea"/>
                    <a:cs typeface="+mn-cs"/>
                  </a:rPr>
                  <a:t>​ 。所以我们还需要一个方程才能解出两个未知数来</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高斯最小二乘法再加上约束，即高斯最小二乘约束原理，可以得</a:t>
                </a:r>
                <a:r>
                  <a:rPr lang="en-US" altLang="zh-CN" dirty="0"/>
                  <a:t>PBD</a:t>
                </a:r>
                <a:r>
                  <a:rPr lang="zh-CN" altLang="en-US" dirty="0"/>
                  <a:t>的约束优化：</a:t>
                </a:r>
                <a:endParaRPr lang="en-US" altLang="zh-CN" dirty="0"/>
              </a:p>
              <a:p>
                <a:r>
                  <a:rPr lang="en-US" altLang="zh-CN" i="0">
                    <a:latin typeface="Cambria Math" panose="02040503050406030204" pitchFamily="18" charset="0"/>
                  </a:rPr>
                  <a:t>(</a:t>
                </a:r>
                <a:r>
                  <a:rPr lang="en-US" altLang="zh-CN" b="0" i="0">
                    <a:latin typeface="Cambria Math" panose="02040503050406030204" pitchFamily="18" charset="0"/>
                  </a:rPr>
                  <a:t>𝑚𝑖𝑛𝑖𝑚𝑖𝑧𝑒 1/2</a:t>
                </a:r>
                <a:r>
                  <a:rPr lang="en-US" altLang="zh-CN" b="0" i="0">
                    <a:latin typeface="Cambria Math" panose="02040503050406030204" pitchFamily="18" charset="0"/>
                    <a:ea typeface="Cambria Math" panose="02040503050406030204" pitchFamily="18" charset="0"/>
                  </a:rPr>
                  <a:t> ∆𝑝^𝑇 𝑀∆𝑝)¦(</a:t>
                </a:r>
                <a:r>
                  <a:rPr lang="en-US" altLang="zh-CN" b="0" i="0">
                    <a:latin typeface="Cambria Math" panose="02040503050406030204" pitchFamily="18" charset="0"/>
                  </a:rPr>
                  <a:t>𝑠𝑢𝑏𝑗𝑒𝑐𝑡 𝑡𝑜 𝐶(𝑝+∆</a:t>
                </a:r>
                <a:r>
                  <a:rPr lang="en-US" altLang="zh-CN" b="0" i="0">
                    <a:latin typeface="Cambria Math" panose="02040503050406030204" pitchFamily="18" charset="0"/>
                    <a:ea typeface="Cambria Math" panose="02040503050406030204" pitchFamily="18" charset="0"/>
                  </a:rPr>
                  <a:t>𝑝)=0)</a:t>
                </a:r>
                <a:endParaRPr lang="en-US" altLang="zh-CN" dirty="0"/>
              </a:p>
              <a:p>
                <a:r>
                  <a:rPr lang="zh-CN" altLang="en-US" sz="1200" b="0" i="0" kern="1200" dirty="0">
                    <a:solidFill>
                      <a:schemeClr val="tx1"/>
                    </a:solidFill>
                    <a:effectLst/>
                    <a:latin typeface="+mn-lt"/>
                    <a:ea typeface="+mn-ea"/>
                    <a:cs typeface="+mn-cs"/>
                  </a:rPr>
                  <a:t>这是一个二次规划的问题，用前面提到的拉格朗日乘子法就可以轻松解决这个问题。按照前面提到的拉格朗日乘子法，我们构造函数 </a:t>
                </a:r>
                <a:r>
                  <a:rPr lang="en-US" altLang="zh-CN" b="0" i="0">
                    <a:latin typeface="Cambria Math" panose="02040503050406030204" pitchFamily="18" charset="0"/>
                  </a:rPr>
                  <a:t>𝑓(</a:t>
                </a:r>
                <a:r>
                  <a:rPr lang="en-US" altLang="zh-CN" b="0" i="0">
                    <a:latin typeface="Cambria Math" panose="02040503050406030204" pitchFamily="18" charset="0"/>
                    <a:ea typeface="Cambria Math" panose="02040503050406030204" pitchFamily="18" charset="0"/>
                  </a:rPr>
                  <a:t>∆𝑝), 𝑔(∆𝑝)</a:t>
                </a:r>
                <a:r>
                  <a:rPr lang="zh-CN" altLang="en-US" dirty="0"/>
                  <a:t> </a:t>
                </a:r>
                <a:r>
                  <a:rPr lang="en-US" altLang="zh-CN" dirty="0"/>
                  <a:t>:</a:t>
                </a:r>
              </a:p>
              <a:p>
                <a:pPr lvl="1"/>
                <a:r>
                  <a:rPr lang="en-US" altLang="zh-CN" b="0" i="0">
                    <a:latin typeface="Cambria Math" panose="02040503050406030204" pitchFamily="18" charset="0"/>
                  </a:rPr>
                  <a:t>𝑓(</a:t>
                </a:r>
                <a:r>
                  <a:rPr lang="en-US" altLang="zh-CN" b="0" i="0">
                    <a:latin typeface="Cambria Math" panose="02040503050406030204" pitchFamily="18" charset="0"/>
                    <a:ea typeface="Cambria Math" panose="02040503050406030204" pitchFamily="18" charset="0"/>
                  </a:rPr>
                  <a:t>∆𝑝)=1/2</a:t>
                </a:r>
                <a:r>
                  <a:rPr lang="zh-CN" altLang="en-US" b="0" i="0">
                    <a:latin typeface="Cambria Math" panose="02040503050406030204" pitchFamily="18" charset="0"/>
                    <a:ea typeface="Cambria Math" panose="02040503050406030204" pitchFamily="18" charset="0"/>
                  </a:rPr>
                  <a:t> </a:t>
                </a:r>
                <a:r>
                  <a:rPr lang="zh-CN" altLang="en-US" i="0">
                    <a:latin typeface="Cambria Math" panose="02040503050406030204" pitchFamily="18" charset="0"/>
                  </a:rPr>
                  <a:t>∑129_𝑖▒〖𝑚_𝑖 ‖∆</a:t>
                </a:r>
                <a:r>
                  <a:rPr lang="en-US" altLang="zh-CN" b="0" i="0">
                    <a:latin typeface="Cambria Math" panose="02040503050406030204" pitchFamily="18" charset="0"/>
                  </a:rPr>
                  <a:t>𝑝_𝑖 ‖</a:t>
                </a:r>
                <a:r>
                  <a:rPr lang="zh-CN" altLang="en-US" b="0" i="0">
                    <a:latin typeface="Cambria Math" panose="02040503050406030204" pitchFamily="18" charset="0"/>
                  </a:rPr>
                  <a:t>^</a:t>
                </a:r>
                <a:r>
                  <a:rPr lang="zh-CN" altLang="en-US" i="0">
                    <a:latin typeface="Cambria Math" panose="02040503050406030204" pitchFamily="18" charset="0"/>
                  </a:rPr>
                  <a:t>2 〗</a:t>
                </a:r>
                <a:endParaRPr lang="en-US" altLang="zh-CN" dirty="0"/>
              </a:p>
              <a:p>
                <a:pPr lvl="1"/>
                <a:r>
                  <a:rPr lang="en-US" altLang="zh-CN" b="0" i="0">
                    <a:latin typeface="Cambria Math" panose="02040503050406030204" pitchFamily="18" charset="0"/>
                  </a:rPr>
                  <a:t>𝑔(</a:t>
                </a:r>
                <a:r>
                  <a:rPr lang="en-US" altLang="zh-CN" b="0" i="0">
                    <a:latin typeface="Cambria Math" panose="02040503050406030204" pitchFamily="18" charset="0"/>
                    <a:ea typeface="Cambria Math" panose="02040503050406030204" pitchFamily="18" charset="0"/>
                  </a:rPr>
                  <a:t>∆𝑝)=𝐶(𝑝+∆𝑝)</a:t>
                </a:r>
                <a:endParaRPr lang="en-US" altLang="zh-CN" dirty="0"/>
              </a:p>
              <a:p>
                <a:pPr lvl="0"/>
                <a:r>
                  <a:rPr lang="zh-CN" altLang="en-US" sz="1200" b="0" i="0" kern="1200" dirty="0">
                    <a:solidFill>
                      <a:schemeClr val="tx1"/>
                    </a:solidFill>
                    <a:effectLst/>
                    <a:latin typeface="+mn-lt"/>
                    <a:ea typeface="+mn-ea"/>
                    <a:cs typeface="+mn-cs"/>
                  </a:rPr>
                  <a:t>根据前述拉格朗日乘子里面提到的性质，并引入拉格朗日乘子 </a:t>
                </a:r>
                <a:r>
                  <a:rPr lang="el-GR" altLang="zh-CN" i="0">
                    <a:latin typeface="Cambria Math" panose="02040503050406030204" pitchFamily="18" charset="0"/>
                  </a:rPr>
                  <a:t>λ</a:t>
                </a:r>
                <a:r>
                  <a:rPr lang="el-GR"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ℝ</a:t>
                </a:r>
                <a:r>
                  <a:rPr lang="el-GR"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3</a:t>
                </a:r>
                <a:r>
                  <a:rPr lang="en-US" altLang="zh-CN" i="0">
                    <a:latin typeface="Cambria Math" panose="02040503050406030204" pitchFamily="18" charset="0"/>
                    <a:ea typeface="Cambria Math" panose="02040503050406030204" pitchFamily="18" charset="0"/>
                  </a:rPr>
                  <a:t>n</a:t>
                </a:r>
                <a:r>
                  <a:rPr lang="el-GR"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𝑗 </a:t>
                </a:r>
                <a:r>
                  <a:rPr lang="el-GR" altLang="zh-CN" b="0" i="0">
                    <a:latin typeface="Cambria Math" panose="02040503050406030204" pitchFamily="18" charset="0"/>
                    <a:ea typeface="Cambria Math" panose="02040503050406030204" pitchFamily="18" charset="0"/>
                  </a:rPr>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𝑓(∆𝑝)=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𝑔(∆𝑝)⇒𝑀∆𝑝+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𝐶=0</a:t>
                </a:r>
                <a:endParaRPr lang="en-US" altLang="zh-CN" dirty="0"/>
              </a:p>
              <a:p>
                <a:pPr lvl="0"/>
                <a:r>
                  <a:rPr lang="zh-CN" altLang="en-US" dirty="0"/>
                  <a:t>进一步化简可得：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𝑀</a:t>
                </a:r>
                <a:r>
                  <a:rPr lang="el-GR"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−1</a:t>
                </a:r>
                <a:r>
                  <a:rPr lang="el-GR" altLang="zh-CN" b="0" i="0">
                    <a:latin typeface="Cambria Math" panose="02040503050406030204" pitchFamily="18" charset="0"/>
                    <a:ea typeface="Cambria Math" panose="02040503050406030204" pitchFamily="18" charset="0"/>
                  </a:rPr>
                  <a:t>) ∇</a:t>
                </a:r>
                <a:r>
                  <a:rPr lang="en-US" altLang="zh-CN" b="0" i="0">
                    <a:latin typeface="Cambria Math" panose="02040503050406030204" pitchFamily="18" charset="0"/>
                    <a:ea typeface="Cambria Math" panose="02040503050406030204" pitchFamily="18" charset="0"/>
                  </a:rPr>
                  <a:t>𝐶</a:t>
                </a:r>
                <a:endParaRPr lang="en-US" altLang="zh-CN" dirty="0"/>
              </a:p>
              <a:p>
                <a:pPr lvl="0"/>
                <a:r>
                  <a:rPr lang="zh-CN" altLang="en-US" sz="1200" b="0" i="0" kern="1200" dirty="0">
                    <a:solidFill>
                      <a:schemeClr val="tx1"/>
                    </a:solidFill>
                    <a:effectLst/>
                    <a:latin typeface="+mn-lt"/>
                    <a:ea typeface="+mn-ea"/>
                    <a:cs typeface="+mn-cs"/>
                  </a:rPr>
                  <a:t>这里我们看到有两个未知数：​</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 和 </a:t>
                </a:r>
                <a:r>
                  <a:rPr lang="el-GR" altLang="zh-CN" b="0" i="0">
                    <a:latin typeface="Cambria Math" panose="02040503050406030204" pitchFamily="18" charset="0"/>
                    <a:ea typeface="Cambria Math" panose="02040503050406030204" pitchFamily="18" charset="0"/>
                  </a:rPr>
                  <a:t>λ</a:t>
                </a:r>
                <a:r>
                  <a:rPr lang="zh-CN" altLang="en-US" sz="1200" b="0" i="0" kern="1200" dirty="0">
                    <a:solidFill>
                      <a:schemeClr val="tx1"/>
                    </a:solidFill>
                    <a:effectLst/>
                    <a:latin typeface="+mn-lt"/>
                    <a:ea typeface="+mn-ea"/>
                    <a:cs typeface="+mn-cs"/>
                  </a:rPr>
                  <a:t>​ 。所以我们还需要一个方程才能解出两个未知数来</a:t>
                </a: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30</a:t>
            </a:fld>
            <a:endParaRPr lang="zh-CN" altLang="en-US"/>
          </a:p>
        </p:txBody>
      </p:sp>
    </p:spTree>
    <p:extLst>
      <p:ext uri="{BB962C8B-B14F-4D97-AF65-F5344CB8AC3E}">
        <p14:creationId xmlns:p14="http://schemas.microsoft.com/office/powerpoint/2010/main" val="2162433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约束投影其实是约束求解。不同的物体，不同的场景，我们可以涉及出非常之多的约束，约束的形式也很多样，它可以是等式约束，也可以是不等式约束；它可以是线性，也可以是非线性；可以是凸函数，也可以是非凸函数。一般约束都是在仿真之前就已经确定的了。</a:t>
                </a:r>
                <a:endParaRPr lang="en-US" altLang="zh-CN" dirty="0"/>
              </a:p>
              <a:p>
                <a:r>
                  <a:rPr lang="zh-CN" altLang="en-US" dirty="0"/>
                  <a:t>例如：</a:t>
                </a:r>
                <a:r>
                  <a:rPr lang="zh-CN" altLang="en-US" sz="1200" b="0" i="0" kern="1200" dirty="0">
                    <a:solidFill>
                      <a:schemeClr val="tx1"/>
                    </a:solidFill>
                    <a:effectLst/>
                    <a:latin typeface="+mn-lt"/>
                    <a:ea typeface="+mn-ea"/>
                    <a:cs typeface="+mn-cs"/>
                  </a:rPr>
                  <a:t>两个质点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zh-CN" altLang="en-US" sz="1200" b="0" i="0" kern="1200" dirty="0">
                    <a:solidFill>
                      <a:schemeClr val="tx1"/>
                    </a:solidFill>
                    <a:effectLst/>
                    <a:latin typeface="+mn-lt"/>
                    <a:ea typeface="+mn-ea"/>
                    <a:cs typeface="+mn-cs"/>
                  </a:rPr>
                  <a:t> 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sz="1200" b="0" i="0" kern="1200" dirty="0">
                    <a:solidFill>
                      <a:schemeClr val="tx1"/>
                    </a:solidFill>
                    <a:effectLst/>
                    <a:latin typeface="+mn-lt"/>
                    <a:ea typeface="+mn-ea"/>
                    <a:cs typeface="+mn-cs"/>
                  </a:rPr>
                  <a:t>​ ，我们可以设置一个约束，它们两个之间距离必须为 ​ 。那么这个约束就可以写成：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=0</m:t>
                      </m:r>
                    </m:oMath>
                  </m:oMathPara>
                </a14:m>
                <a:endParaRPr lang="en-US" altLang="zh-CN" dirty="0"/>
              </a:p>
              <a:p>
                <a:r>
                  <a:rPr lang="zh-CN" altLang="en-US" sz="1200" b="0" i="0" kern="1200" dirty="0">
                    <a:solidFill>
                      <a:schemeClr val="tx1"/>
                    </a:solidFill>
                    <a:effectLst/>
                    <a:latin typeface="+mn-lt"/>
                    <a:ea typeface="+mn-ea"/>
                    <a:cs typeface="+mn-cs"/>
                  </a:rPr>
                  <a:t>这个距离约束是一个标量函数，也是一个非线性约束。在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里面，一般都会把非线性转换成线性处理。那么如何转换？我们很自然想到通过泰勒展开来近似得到线性部分：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=0</m:t>
                      </m:r>
                    </m:oMath>
                  </m:oMathPara>
                </a14:m>
                <a:endParaRPr lang="en-US" altLang="zh-CN" dirty="0"/>
              </a:p>
              <a:p>
                <a:r>
                  <a:rPr lang="zh-CN" altLang="en-US" dirty="0"/>
                  <a:t>把该式与前面约束优化联立方程组，可得：</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=0</m:t>
                              </m:r>
                              <m:r>
                                <m:rPr>
                                  <m:nor/>
                                </m:rPr>
                                <a:rPr lang="en-US" altLang="zh-CN" dirty="0"/>
                                <m:t> </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m:rPr>
                                  <m:nor/>
                                </m:rPr>
                                <a:rPr lang="en-US" altLang="zh-CN" dirty="0"/>
                                <m:t> </m:t>
                              </m:r>
                            </m:e>
                          </m:eqArr>
                          <m:r>
                            <a:rPr lang="en-US" altLang="zh-CN" b="0" i="1" smtClean="0">
                              <a:latin typeface="Cambria Math" panose="02040503050406030204" pitchFamily="18" charset="0"/>
                            </a:rPr>
                            <m:t> </m:t>
                          </m:r>
                        </m:e>
                      </m:d>
                    </m:oMath>
                  </m:oMathPara>
                </a14:m>
                <a:endParaRPr lang="en-US" altLang="zh-CN" dirty="0"/>
              </a:p>
              <a:p>
                <a:r>
                  <a:rPr lang="zh-CN" altLang="en-US" dirty="0"/>
                  <a:t>两个未知数，两个方程，可求得解：</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m:rPr>
                                  <m:sty m:val="p"/>
                                </m:rPr>
                                <a:rPr lang="el-GR" altLang="zh-CN" i="1">
                                  <a:latin typeface="Cambria Math" panose="02040503050406030204" pitchFamily="18" charset="0"/>
                                </a:rPr>
                                <m:t>λ</m:t>
                              </m:r>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C</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m:t>
                                      </m:r>
                                    </m:e>
                                    <m:sup>
                                      <m:r>
                                        <a:rPr lang="en-US" altLang="zh-CN" i="1">
                                          <a:latin typeface="Cambria Math" panose="02040503050406030204" pitchFamily="18" charset="0"/>
                                          <a:ea typeface="Cambria Math" panose="02040503050406030204" pitchFamily="18" charset="0"/>
                                        </a:rPr>
                                        <m:t>−1</m:t>
                                      </m:r>
                                    </m:sup>
                                  </m:sSup>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𝑇</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e>
                            <m:e>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r>
                                <m:rPr>
                                  <m:nor/>
                                </m:rPr>
                                <a:rPr lang="zh-CN" altLang="en-US" dirty="0"/>
                                <m:t> </m:t>
                              </m:r>
                            </m:e>
                          </m:eqArr>
                        </m:e>
                      </m:d>
                    </m:oMath>
                  </m:oMathPara>
                </a14:m>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约束投影其实是约束求解。不同的物体，不同的场景，我们可以涉及出非常之多的约束，约束的形式也很多样，它可以是等式约束，也可以是不等式约束；它可以是线性，也可以是非线性；可以是凸函数，也可以是非凸函数。一般约束都是在仿真之前就已经确定的了。</a:t>
                </a:r>
                <a:endParaRPr lang="en-US" altLang="zh-CN" dirty="0"/>
              </a:p>
              <a:p>
                <a:r>
                  <a:rPr lang="zh-CN" altLang="en-US" dirty="0"/>
                  <a:t>例如：</a:t>
                </a:r>
                <a:r>
                  <a:rPr lang="zh-CN" altLang="en-US" sz="1200" b="0" i="0" kern="1200" dirty="0">
                    <a:solidFill>
                      <a:schemeClr val="tx1"/>
                    </a:solidFill>
                    <a:effectLst/>
                    <a:latin typeface="+mn-lt"/>
                    <a:ea typeface="+mn-ea"/>
                    <a:cs typeface="+mn-cs"/>
                  </a:rPr>
                  <a:t>两个质点 </a:t>
                </a:r>
                <a:r>
                  <a:rPr lang="en-US" altLang="zh-CN" b="0" i="0">
                    <a:latin typeface="Cambria Math" panose="02040503050406030204" pitchFamily="18" charset="0"/>
                  </a:rPr>
                  <a:t>𝑝_1</a:t>
                </a:r>
                <a:r>
                  <a:rPr lang="zh-CN" altLang="en-US" sz="1200" b="0" i="0" kern="1200" dirty="0">
                    <a:solidFill>
                      <a:schemeClr val="tx1"/>
                    </a:solidFill>
                    <a:effectLst/>
                    <a:latin typeface="+mn-lt"/>
                    <a:ea typeface="+mn-ea"/>
                    <a:cs typeface="+mn-cs"/>
                  </a:rPr>
                  <a:t> 和 </a:t>
                </a:r>
                <a:r>
                  <a:rPr lang="en-US" altLang="zh-CN" b="0" i="0">
                    <a:latin typeface="Cambria Math" panose="02040503050406030204" pitchFamily="18" charset="0"/>
                  </a:rPr>
                  <a:t>𝑝_2</a:t>
                </a:r>
                <a:r>
                  <a:rPr lang="zh-CN" altLang="en-US" sz="1200" b="0" i="0" kern="1200" dirty="0">
                    <a:solidFill>
                      <a:schemeClr val="tx1"/>
                    </a:solidFill>
                    <a:effectLst/>
                    <a:latin typeface="+mn-lt"/>
                    <a:ea typeface="+mn-ea"/>
                    <a:cs typeface="+mn-cs"/>
                  </a:rPr>
                  <a:t>​ ，我们可以设置一个约束，它们两个之间距离必须为 ​ 。那么这个约束就可以写成：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𝐶(𝑝_1,𝑝_2 )=‖𝑝_1−𝑝_2 ‖−𝑑=0</a:t>
                </a:r>
                <a:endParaRPr lang="en-US" altLang="zh-CN" dirty="0"/>
              </a:p>
              <a:p>
                <a:r>
                  <a:rPr lang="zh-CN" altLang="en-US" sz="1200" b="0" i="0" kern="1200" dirty="0">
                    <a:solidFill>
                      <a:schemeClr val="tx1"/>
                    </a:solidFill>
                    <a:effectLst/>
                    <a:latin typeface="+mn-lt"/>
                    <a:ea typeface="+mn-ea"/>
                    <a:cs typeface="+mn-cs"/>
                  </a:rPr>
                  <a:t>这个距离约束是一个标量函数，也是一个非线性约束。在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里面，一般都会把非线性转换成线性处理。那么如何转换？我们很自然想到通过泰勒展开来近似得到线性部分：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a:t>
                </a:r>
                <a:r>
                  <a:rPr lang="en-US" altLang="zh-CN" b="0" i="0">
                    <a:latin typeface="Cambria Math" panose="02040503050406030204" pitchFamily="18" charset="0"/>
                    <a:ea typeface="Cambria Math" panose="02040503050406030204" pitchFamily="18" charset="0"/>
                  </a:rPr>
                  <a:t>𝑝)≈𝐶(𝑝)+∇𝐶(𝑝)∙∆𝑝=0</a:t>
                </a:r>
                <a:endParaRPr lang="en-US" altLang="zh-CN" dirty="0"/>
              </a:p>
              <a:p>
                <a:r>
                  <a:rPr lang="zh-CN" altLang="en-US" dirty="0"/>
                  <a:t>把该式与前面约束优化联立方程组，可得：</a:t>
                </a:r>
                <a:endParaRPr lang="en-US" altLang="zh-CN" dirty="0"/>
              </a:p>
              <a:p>
                <a:r>
                  <a:rPr lang="en-US"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𝐶(𝑝)+∇𝐶(𝑝)∙∆𝑝=0</a:t>
                </a:r>
                <a:r>
                  <a:rPr lang="en-US" altLang="zh-CN" i="0" dirty="0">
                    <a:latin typeface="Cambria Math" panose="02040503050406030204" pitchFamily="18" charset="0"/>
                    <a:ea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i="0">
                    <a:latin typeface="Cambria Math" panose="02040503050406030204" pitchFamily="18" charset="0"/>
                    <a:ea typeface="Cambria Math" panose="02040503050406030204" pitchFamily="18" charset="0"/>
                  </a:rPr>
                  <a:t>∆𝑝=−</a:t>
                </a:r>
                <a:r>
                  <a:rPr lang="el-GR" altLang="zh-CN" i="0">
                    <a:latin typeface="Cambria Math" panose="02040503050406030204" pitchFamily="18" charset="0"/>
                    <a:ea typeface="Cambria Math" panose="02040503050406030204" pitchFamily="18" charset="0"/>
                  </a:rPr>
                  <a:t>λ</a:t>
                </a:r>
                <a:r>
                  <a:rPr lang="en-US" altLang="zh-CN" i="0">
                    <a:latin typeface="Cambria Math" panose="02040503050406030204" pitchFamily="18" charset="0"/>
                    <a:ea typeface="Cambria Math" panose="02040503050406030204" pitchFamily="18" charset="0"/>
                  </a:rPr>
                  <a:t>𝑀</a:t>
                </a:r>
                <a:r>
                  <a:rPr lang="el-GR"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−1</a:t>
                </a:r>
                <a:r>
                  <a:rPr lang="el-GR" altLang="zh-CN" i="0">
                    <a:latin typeface="Cambria Math" panose="02040503050406030204" pitchFamily="18" charset="0"/>
                    <a:ea typeface="Cambria Math" panose="02040503050406030204" pitchFamily="18" charset="0"/>
                  </a:rPr>
                  <a:t>) ∇</a:t>
                </a:r>
                <a:r>
                  <a:rPr lang="en-US" altLang="zh-CN" i="0">
                    <a:latin typeface="Cambria Math" panose="02040503050406030204" pitchFamily="18" charset="0"/>
                    <a:ea typeface="Cambria Math" panose="02040503050406030204" pitchFamily="18" charset="0"/>
                  </a:rPr>
                  <a:t>𝐶</a:t>
                </a:r>
                <a:r>
                  <a:rPr lang="en-US" altLang="zh-CN" i="0" dirty="0">
                    <a:latin typeface="Cambria Math" panose="02040503050406030204" pitchFamily="18" charset="0"/>
                    <a:ea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b="0" i="0">
                    <a:latin typeface="Cambria Math" panose="02040503050406030204" pitchFamily="18" charset="0"/>
                  </a:rPr>
                  <a:t> ┤</a:t>
                </a:r>
                <a:endParaRPr lang="en-US" altLang="zh-CN" dirty="0"/>
              </a:p>
              <a:p>
                <a:r>
                  <a:rPr lang="zh-CN" altLang="en-US" dirty="0"/>
                  <a:t>两个未知数，两个方程，可求得解：</a:t>
                </a:r>
                <a:endParaRPr lang="en-US" altLang="zh-CN" dirty="0"/>
              </a:p>
              <a:p>
                <a:r>
                  <a:rPr lang="en-US" altLang="zh-CN" i="0">
                    <a:latin typeface="Cambria Math" panose="02040503050406030204" pitchFamily="18" charset="0"/>
                  </a:rPr>
                  <a:t>{█(</a:t>
                </a:r>
                <a:r>
                  <a:rPr lang="el-GR" altLang="zh-CN" i="0">
                    <a:latin typeface="Cambria Math" panose="02040503050406030204" pitchFamily="18" charset="0"/>
                  </a:rPr>
                  <a:t>λ</a:t>
                </a:r>
                <a:r>
                  <a:rPr lang="en-US" altLang="zh-CN" i="0">
                    <a:latin typeface="Cambria Math" panose="02040503050406030204" pitchFamily="18" charset="0"/>
                  </a:rPr>
                  <a:t>=(C(𝑝))/(</a:t>
                </a:r>
                <a:r>
                  <a:rPr lang="en-US" altLang="zh-CN" i="0">
                    <a:latin typeface="Cambria Math" panose="02040503050406030204" pitchFamily="18" charset="0"/>
                    <a:ea typeface="Cambria Math" panose="02040503050406030204" pitchFamily="18" charset="0"/>
                  </a:rPr>
                  <a:t>∇𝐶(𝑝) M^(−1) 〖∇𝐶(𝑝)〗^𝑇 )</a:t>
                </a:r>
                <a:r>
                  <a:rPr lang="en-US" altLang="zh-CN" i="0">
                    <a:latin typeface="Cambria Math" panose="02040503050406030204" pitchFamily="18" charset="0"/>
                  </a:rPr>
                  <a:t>=(𝐶(𝑝))/(</a:t>
                </a:r>
                <a:r>
                  <a:rPr lang="zh-CN" altLang="en-US" i="0">
                    <a:latin typeface="Cambria Math" panose="02040503050406030204" pitchFamily="18" charset="0"/>
                  </a:rPr>
                  <a:t>∑129</a:t>
                </a:r>
                <a:r>
                  <a:rPr lang="en-US" altLang="zh-CN" i="0">
                    <a:latin typeface="Cambria Math" panose="02040503050406030204" pitchFamily="18" charset="0"/>
                  </a:rPr>
                  <a:t>_𝑗▒</a:t>
                </a:r>
                <a:r>
                  <a:rPr lang="zh-CN" altLang="en-US" i="0">
                    <a:latin typeface="Cambria Math" panose="02040503050406030204" pitchFamily="18" charset="0"/>
                  </a:rPr>
                  <a:t>〖</a:t>
                </a:r>
                <a:r>
                  <a:rPr lang="en-US" altLang="zh-CN" i="0">
                    <a:latin typeface="Cambria Math" panose="02040503050406030204" pitchFamily="18" charset="0"/>
                  </a:rPr>
                  <a:t>𝑤_𝑗 ‖</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𝑝_𝑗 ) 𝐶(𝑝)‖^2 </a:t>
                </a:r>
                <a:r>
                  <a:rPr lang="zh-CN" altLang="en-US" i="0">
                    <a:latin typeface="Cambria Math" panose="02040503050406030204" pitchFamily="18" charset="0"/>
                  </a:rPr>
                  <a:t>〗</a:t>
                </a:r>
                <a:r>
                  <a:rPr lang="en-US" altLang="zh-CN" i="0">
                    <a:latin typeface="Cambria Math" panose="02040503050406030204" pitchFamily="18" charset="0"/>
                  </a:rPr>
                  <a:t>)@</a:t>
                </a:r>
                <a:r>
                  <a:rPr lang="zh-CN" altLang="en-US" i="0">
                    <a:latin typeface="Cambria Math" panose="02040503050406030204" pitchFamily="18" charset="0"/>
                  </a:rPr>
                  <a:t>∆</a:t>
                </a:r>
                <a:r>
                  <a:rPr lang="en-US" altLang="zh-CN" i="0">
                    <a:latin typeface="Cambria Math" panose="02040503050406030204" pitchFamily="18" charset="0"/>
                  </a:rPr>
                  <a:t>𝑝_𝑖=−𝑤_𝑖</a:t>
                </a:r>
                <a:r>
                  <a:rPr lang="en-US" altLang="zh-CN" i="0">
                    <a:latin typeface="Cambria Math" panose="02040503050406030204" pitchFamily="18" charset="0"/>
                    <a:ea typeface="Cambria Math" panose="02040503050406030204" pitchFamily="18" charset="0"/>
                  </a:rPr>
                  <a:t> ∇𝐶_(𝑝_𝑖 ) (𝑝)(𝐶(𝑝))/(</a:t>
                </a:r>
                <a:r>
                  <a:rPr lang="zh-CN" altLang="en-US" i="0">
                    <a:latin typeface="Cambria Math" panose="02040503050406030204" pitchFamily="18" charset="0"/>
                    <a:ea typeface="Cambria Math" panose="02040503050406030204" pitchFamily="18" charset="0"/>
                  </a:rPr>
                  <a:t>∑129</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𝑗▒</a:t>
                </a:r>
                <a:r>
                  <a:rPr lang="zh-CN" altLang="en-US" i="0">
                    <a:latin typeface="Cambria Math" panose="02040503050406030204" pitchFamily="18" charset="0"/>
                  </a:rPr>
                  <a:t>〖</a:t>
                </a:r>
                <a:r>
                  <a:rPr lang="en-US" altLang="zh-CN" i="0">
                    <a:latin typeface="Cambria Math" panose="02040503050406030204" pitchFamily="18" charset="0"/>
                  </a:rPr>
                  <a:t>𝑤_𝑗 ‖</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𝑝_𝑗 ) 𝐶(𝑝)‖^2 </a:t>
                </a:r>
                <a:r>
                  <a:rPr lang="zh-CN" altLang="en-US"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zh-CN" altLang="en-US" i="0" dirty="0">
                    <a:latin typeface="Cambria Math" panose="02040503050406030204" pitchFamily="18" charset="0"/>
                    <a:ea typeface="Cambria Math" panose="02040503050406030204" pitchFamily="18" charset="0"/>
                  </a:rPr>
                  <a:t> "</a:t>
                </a:r>
                <a:r>
                  <a:rPr lang="zh-CN" altLang="en-US" i="0" dirty="0"/>
                  <a:t> </a:t>
                </a:r>
                <a:r>
                  <a:rPr lang="zh-CN" altLang="en-US" i="0" dirty="0">
                    <a:latin typeface="Cambria Math" panose="02040503050406030204" pitchFamily="18" charset="0"/>
                  </a:rPr>
                  <a:t>" )┤</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31</a:t>
            </a:fld>
            <a:endParaRPr lang="zh-CN" altLang="en-US"/>
          </a:p>
        </p:txBody>
      </p:sp>
    </p:spTree>
    <p:extLst>
      <p:ext uri="{BB962C8B-B14F-4D97-AF65-F5344CB8AC3E}">
        <p14:creationId xmlns:p14="http://schemas.microsoft.com/office/powerpoint/2010/main" val="3917110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把上述式子写成矩阵形式，这里就要解两个矩阵方程组成的方程组，那这个约束投影就变成方程组求解的过程</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32</a:t>
            </a:fld>
            <a:endParaRPr lang="zh-CN" altLang="en-US"/>
          </a:p>
        </p:txBody>
      </p:sp>
    </p:spTree>
    <p:extLst>
      <p:ext uri="{BB962C8B-B14F-4D97-AF65-F5344CB8AC3E}">
        <p14:creationId xmlns:p14="http://schemas.microsoft.com/office/powerpoint/2010/main" val="3588621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、直接求解法：就是求出</a:t>
            </a:r>
            <a:r>
              <a:rPr lang="en-US" altLang="zh-CN" dirty="0"/>
              <a:t>A</a:t>
            </a:r>
            <a:r>
              <a:rPr lang="zh-CN" altLang="en-US" dirty="0"/>
              <a:t>矩阵的逆，然后解方程组</a:t>
            </a:r>
            <a:endParaRPr lang="en-US" altLang="zh-CN" dirty="0"/>
          </a:p>
          <a:p>
            <a:r>
              <a:rPr lang="en-US" altLang="zh-CN" dirty="0"/>
              <a:t>2</a:t>
            </a:r>
            <a:r>
              <a:rPr lang="zh-CN" altLang="en-US" dirty="0"/>
              <a:t>、雅可比迭代法：右上角角标表示迭代次数，而非指数。在每一次迭代中，上一次算出的</a:t>
            </a:r>
            <a:r>
              <a:rPr lang="en-US" altLang="zh-CN" dirty="0"/>
              <a:t>x</a:t>
            </a:r>
            <a:r>
              <a:rPr lang="zh-CN" altLang="en-US" dirty="0"/>
              <a:t>被用在右侧，用来算出左侧新的</a:t>
            </a:r>
            <a:r>
              <a:rPr lang="en-US" altLang="zh-CN" dirty="0"/>
              <a:t>x</a:t>
            </a:r>
            <a:r>
              <a:rPr lang="zh-CN" altLang="en-US" dirty="0"/>
              <a:t>。既然是迭代，顾名思义，大部分情况下都是依赖迭代收敛用近似解来逼近精确解，迭代次数越多越靠近精确解。</a:t>
            </a:r>
            <a:endParaRPr lang="en-US" altLang="zh-CN" dirty="0"/>
          </a:p>
          <a:p>
            <a:r>
              <a:rPr lang="en-US" altLang="zh-CN" dirty="0"/>
              <a:t>3</a:t>
            </a:r>
            <a:r>
              <a:rPr lang="zh-CN" altLang="en-US" dirty="0"/>
              <a:t>、高斯</a:t>
            </a:r>
            <a:r>
              <a:rPr lang="en-US" altLang="zh-CN" dirty="0"/>
              <a:t>-</a:t>
            </a:r>
            <a:r>
              <a:rPr lang="zh-CN" altLang="en-US" dirty="0"/>
              <a:t>赛德尔迭代：跟雅可比不同，这里每一次迭代的结果用到下一个迭代里，进一步提高精度，并且加快收敛速度。</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33</a:t>
            </a:fld>
            <a:endParaRPr lang="zh-CN" altLang="en-US"/>
          </a:p>
        </p:txBody>
      </p:sp>
    </p:spTree>
    <p:extLst>
      <p:ext uri="{BB962C8B-B14F-4D97-AF65-F5344CB8AC3E}">
        <p14:creationId xmlns:p14="http://schemas.microsoft.com/office/powerpoint/2010/main" val="2835374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Solver </a:t>
                </a:r>
                <a:r>
                  <a:rPr lang="zh-CN" altLang="en-US" sz="1200" b="0" i="0" kern="1200" dirty="0">
                    <a:solidFill>
                      <a:schemeClr val="tx1"/>
                    </a:solidFill>
                    <a:effectLst/>
                    <a:latin typeface="+mn-lt"/>
                    <a:ea typeface="+mn-ea"/>
                    <a:cs typeface="+mn-cs"/>
                  </a:rPr>
                  <a:t>的主要任务就是修正预测位置使新得到的校正位置值满足所有约束。而在约束投影过程中，很难找到合适的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𝒑</m:t>
                    </m:r>
                  </m:oMath>
                </a14:m>
                <a:r>
                  <a:rPr lang="zh-CN" altLang="en-US" sz="1200" b="0" i="0" kern="1200" dirty="0">
                    <a:solidFill>
                      <a:schemeClr val="tx1"/>
                    </a:solidFill>
                    <a:effectLst/>
                    <a:latin typeface="+mn-lt"/>
                    <a:ea typeface="+mn-ea"/>
                    <a:cs typeface="+mn-cs"/>
                  </a:rPr>
                  <a:t>​ 使得所有约束能够同时得到满足，所以我们通常采用迭代的方式依次对约束进行求解。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这里引入前述的迭代法方式求解方程组。前面提到雅可比和高斯赛德尔迭代法。</a:t>
                </a:r>
                <a:endParaRPr lang="en-US" altLang="zh-CN" dirty="0"/>
              </a:p>
              <a:p>
                <a:endParaRPr lang="en-US" altLang="zh-CN" dirty="0"/>
              </a:p>
              <a:p>
                <a:r>
                  <a:rPr lang="zh-CN" altLang="en-US" dirty="0"/>
                  <a:t>高斯赛德尔迭代的求解的本质是：对每个约束 </a:t>
                </a:r>
                <a:r>
                  <a:rPr lang="en-US" altLang="zh-CN" dirty="0"/>
                  <a:t>$</a:t>
                </a:r>
                <a:r>
                  <a:rPr lang="en-US" altLang="zh-CN" dirty="0" err="1"/>
                  <a:t>C_i</a:t>
                </a:r>
                <a:r>
                  <a:rPr lang="en-US" altLang="zh-CN" dirty="0"/>
                  <a:t>$ </a:t>
                </a:r>
                <a:r>
                  <a:rPr lang="zh-CN" altLang="en-US" dirty="0"/>
                  <a:t>单独的求出拉格朗日乘子，然后计算 </a:t>
                </a:r>
                <a:r>
                  <a:rPr lang="en-US" altLang="zh-CN" dirty="0"/>
                  <a:t>$</a:t>
                </a:r>
                <a:r>
                  <a:rPr lang="en-US" altLang="zh-CN" dirty="0" err="1"/>
                  <a:t>C_i</a:t>
                </a:r>
                <a:r>
                  <a:rPr lang="en-US" altLang="zh-CN" dirty="0"/>
                  <a:t>$ </a:t>
                </a:r>
                <a:r>
                  <a:rPr lang="zh-CN" altLang="en-US" dirty="0"/>
                  <a:t>对粒子的位置修正。如果有 </a:t>
                </a:r>
                <a:r>
                  <a:rPr lang="en-US" altLang="zh-CN" dirty="0"/>
                  <a:t>$m$ </a:t>
                </a:r>
                <a:r>
                  <a:rPr lang="zh-CN" altLang="en-US" dirty="0"/>
                  <a:t>个约束的话，就从第</a:t>
                </a:r>
                <a:r>
                  <a:rPr lang="en-US" altLang="zh-CN" dirty="0"/>
                  <a:t>1</a:t>
                </a:r>
                <a:r>
                  <a:rPr lang="zh-CN" altLang="en-US" dirty="0"/>
                  <a:t>个约束到第 </a:t>
                </a:r>
                <a:r>
                  <a:rPr lang="en-US" altLang="zh-CN" dirty="0"/>
                  <a:t>$m$ </a:t>
                </a:r>
                <a:r>
                  <a:rPr lang="zh-CN" altLang="en-US" dirty="0"/>
                  <a:t>个约束依次求解。而每个第 </a:t>
                </a:r>
                <a:r>
                  <a:rPr lang="en-US" altLang="zh-CN" dirty="0"/>
                  <a:t>$</a:t>
                </a:r>
                <a:r>
                  <a:rPr lang="en-US" altLang="zh-CN" dirty="0" err="1"/>
                  <a:t>i</a:t>
                </a:r>
                <a:r>
                  <a:rPr lang="en-US" altLang="zh-CN" dirty="0"/>
                  <a:t> $ </a:t>
                </a:r>
                <a:r>
                  <a:rPr lang="zh-CN" altLang="en-US" dirty="0"/>
                  <a:t>次约束的求解都会用到前 </a:t>
                </a:r>
                <a:r>
                  <a:rPr lang="en-US" altLang="zh-CN" dirty="0"/>
                  <a:t>$i-1$ </a:t>
                </a:r>
                <a:r>
                  <a:rPr lang="zh-CN" altLang="en-US" dirty="0"/>
                  <a:t>次约束对粒子位置修正后的结果。所以高斯赛德尔本质上是串行的，不适合并行计算。</a:t>
                </a:r>
                <a:endParaRPr lang="en-US" altLang="zh-CN" dirty="0"/>
              </a:p>
              <a:p>
                <a:endParaRPr lang="en-US" altLang="zh-CN" dirty="0"/>
              </a:p>
              <a:p>
                <a:r>
                  <a:rPr lang="zh-CN" altLang="en-US" dirty="0"/>
                  <a:t>如果要提高并行性，可以结合雅可比迭代的方式进行求解。就是每次分批串行，每个批次内是并行。比如说每次解</a:t>
                </a:r>
                <a:r>
                  <a:rPr lang="en-US" altLang="zh-CN" dirty="0"/>
                  <a:t>10</a:t>
                </a:r>
                <a:r>
                  <a:rPr lang="zh-CN" altLang="en-US" dirty="0"/>
                  <a:t>个约束，这</a:t>
                </a:r>
                <a:r>
                  <a:rPr lang="en-US" altLang="zh-CN" dirty="0"/>
                  <a:t>10</a:t>
                </a:r>
                <a:r>
                  <a:rPr lang="zh-CN" altLang="en-US" dirty="0"/>
                  <a:t>个约束是并行的，结完后再用这</a:t>
                </a:r>
                <a:r>
                  <a:rPr lang="en-US" altLang="zh-CN" dirty="0"/>
                  <a:t>10</a:t>
                </a:r>
                <a:r>
                  <a:rPr lang="zh-CN" altLang="en-US" dirty="0"/>
                  <a:t>个约束的结果作为下面</a:t>
                </a:r>
                <a:r>
                  <a:rPr lang="en-US" altLang="zh-CN" dirty="0"/>
                  <a:t>10</a:t>
                </a:r>
                <a:r>
                  <a:rPr lang="zh-CN" altLang="en-US" dirty="0"/>
                  <a:t>个约束的输入。</a:t>
                </a:r>
                <a:endParaRPr lang="en-US" altLang="zh-CN" dirty="0"/>
              </a:p>
              <a:p>
                <a:endParaRPr lang="en-US" altLang="zh-CN" dirty="0"/>
              </a:p>
              <a:p>
                <a:r>
                  <a:rPr lang="zh-CN" altLang="en-US" sz="1200" b="0" i="0" kern="1200" dirty="0">
                    <a:solidFill>
                      <a:schemeClr val="tx1"/>
                    </a:solidFill>
                    <a:effectLst/>
                    <a:latin typeface="+mn-lt"/>
                    <a:ea typeface="+mn-ea"/>
                    <a:cs typeface="+mn-cs"/>
                  </a:rPr>
                  <a:t>虽然雅可比迭代易于并行，但是因为雅可比时常出现不收敛的情况，为了解决这个问题，</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里面使用了平均雅可比迭代法，就是把解 ​ 除以跟粒子 ​ 约束有关的粒子的个数 ​ ，得出平均位移修正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sz="1200" b="0" i="0" kern="1200" dirty="0">
                    <a:solidFill>
                      <a:schemeClr val="tx1"/>
                    </a:solidFill>
                    <a:effectLst/>
                    <a:latin typeface="+mn-lt"/>
                    <a:ea typeface="+mn-ea"/>
                    <a:cs typeface="+mn-cs"/>
                  </a:rPr>
                  <a:t>​ ，即：</a:t>
                </a:r>
                <a:endParaRPr lang="en-US" altLang="zh-CN" sz="1200" b="0" i="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endParaRPr lang="en-US" altLang="zh-CN" dirty="0"/>
              </a:p>
              <a:p>
                <a:r>
                  <a:rPr lang="zh-CN" altLang="en-US" sz="1200" b="0" i="0" kern="1200" dirty="0">
                    <a:solidFill>
                      <a:schemeClr val="tx1"/>
                    </a:solidFill>
                    <a:effectLst/>
                    <a:latin typeface="+mn-lt"/>
                    <a:ea typeface="+mn-ea"/>
                    <a:cs typeface="+mn-cs"/>
                  </a:rPr>
                  <a:t>上述这种局部松弛法保证了收敛性，但是在某些情况下，该方法会以增加迭代次数为代价才达到收敛以求出解。为了解决这个问题，我们进一步引入一个叫超松弛因子（</a:t>
                </a:r>
                <a:r>
                  <a:rPr lang="en-US" altLang="zh-CN" sz="1200" b="0" i="0" kern="1200" dirty="0">
                    <a:solidFill>
                      <a:schemeClr val="tx1"/>
                    </a:solidFill>
                    <a:effectLst/>
                    <a:latin typeface="+mn-lt"/>
                    <a:ea typeface="+mn-ea"/>
                    <a:cs typeface="+mn-cs"/>
                  </a:rPr>
                  <a:t>SOR</a:t>
                </a:r>
                <a:r>
                  <a:rPr lang="zh-CN" altLang="en-US" sz="1200" b="0" i="0" kern="1200" dirty="0">
                    <a:solidFill>
                      <a:schemeClr val="tx1"/>
                    </a:solidFill>
                    <a:effectLst/>
                    <a:latin typeface="+mn-lt"/>
                    <a:ea typeface="+mn-ea"/>
                    <a:cs typeface="+mn-cs"/>
                  </a:rPr>
                  <a:t>）的全局参数 ​ ，即：</a:t>
                </a:r>
                <a:endParaRPr lang="en-US" altLang="zh-CN" sz="1200" b="0" i="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ω</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zh-CN" altLang="en-US" dirty="0"/>
                  <a:t>这里的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 </m:t>
                    </m:r>
                  </m:oMath>
                </a14:m>
                <a:r>
                  <a:rPr lang="zh-CN" altLang="en-US" dirty="0"/>
                  <a:t>在我们的所有模拟仿真中取值范围是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r>
                      <m:rPr>
                        <m:sty m:val="p"/>
                      </m:rPr>
                      <a:rPr lang="el-GR" altLang="zh-CN" b="0" i="1" smtClean="0">
                        <a:latin typeface="Cambria Math" panose="02040503050406030204" pitchFamily="18" charset="0"/>
                        <a:ea typeface="Cambria Math" panose="02040503050406030204" pitchFamily="18" charset="0"/>
                      </a:rPr>
                      <m:t>ω</m:t>
                    </m:r>
                    <m:r>
                      <a:rPr lang="el-GR" altLang="zh-CN" b="0" i="1" smtClean="0">
                        <a:latin typeface="Cambria Math" panose="02040503050406030204" pitchFamily="18" charset="0"/>
                        <a:ea typeface="Cambria Math" panose="02040503050406030204" pitchFamily="18" charset="0"/>
                      </a:rPr>
                      <m:t>≤2</m:t>
                    </m:r>
                  </m:oMath>
                </a14:m>
                <a:r>
                  <a:rPr lang="zh-CN" altLang="en-US" dirty="0"/>
                  <a:t>，具体的值是根据模拟场景不同取不同的值。而低松弛 （ </a:t>
                </a:r>
                <a:r>
                  <a:rPr lang="en-US" altLang="zh-CN" dirty="0"/>
                  <a:t>$\omega &lt; 1$ </a:t>
                </a:r>
                <a:r>
                  <a:rPr lang="zh-CN" altLang="en-US" dirty="0"/>
                  <a:t>）在这里不需要。因为平均约束已经足够避免不收敛的问题。</a:t>
                </a:r>
              </a:p>
            </p:txBody>
          </p:sp>
        </mc:Choice>
        <mc:Fallback xmlns="">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Solver </a:t>
                </a:r>
                <a:r>
                  <a:rPr lang="zh-CN" altLang="en-US" sz="1200" b="0" i="0" kern="1200" dirty="0">
                    <a:solidFill>
                      <a:schemeClr val="tx1"/>
                    </a:solidFill>
                    <a:effectLst/>
                    <a:latin typeface="+mn-lt"/>
                    <a:ea typeface="+mn-ea"/>
                    <a:cs typeface="+mn-cs"/>
                  </a:rPr>
                  <a:t>的主要任务就是修正预测位置使新得到的校正位置值满足所有约束。而在约束投影过程中，很难找到合适的 </a:t>
                </a:r>
                <a:r>
                  <a:rPr lang="en-US" altLang="zh-CN"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zh-CN" altLang="en-US" sz="1200" b="0" i="0" kern="1200" dirty="0">
                    <a:solidFill>
                      <a:schemeClr val="tx1"/>
                    </a:solidFill>
                    <a:effectLst/>
                    <a:latin typeface="+mn-lt"/>
                    <a:ea typeface="+mn-ea"/>
                    <a:cs typeface="+mn-cs"/>
                  </a:rPr>
                  <a:t>​ 使得所有约束能够同时得到满足，所以我们通常采用迭代的方式依次对约束进行求解。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这里引入前述的迭代法方式求解方程组。前面提到雅可比和高斯赛德尔迭代法。</a:t>
                </a:r>
                <a:endParaRPr lang="en-US" altLang="zh-CN" dirty="0"/>
              </a:p>
              <a:p>
                <a:endParaRPr lang="en-US" altLang="zh-CN" dirty="0"/>
              </a:p>
              <a:p>
                <a:r>
                  <a:rPr lang="zh-CN" altLang="en-US" dirty="0"/>
                  <a:t>高斯赛德尔迭代的求解的本质是：对每个约束 </a:t>
                </a:r>
                <a:r>
                  <a:rPr lang="en-US" altLang="zh-CN" dirty="0"/>
                  <a:t>$</a:t>
                </a:r>
                <a:r>
                  <a:rPr lang="en-US" altLang="zh-CN" dirty="0" err="1"/>
                  <a:t>C_i</a:t>
                </a:r>
                <a:r>
                  <a:rPr lang="en-US" altLang="zh-CN" dirty="0"/>
                  <a:t>$ </a:t>
                </a:r>
                <a:r>
                  <a:rPr lang="zh-CN" altLang="en-US" dirty="0"/>
                  <a:t>单独的求出拉格朗日乘子，然后计算 </a:t>
                </a:r>
                <a:r>
                  <a:rPr lang="en-US" altLang="zh-CN" dirty="0"/>
                  <a:t>$</a:t>
                </a:r>
                <a:r>
                  <a:rPr lang="en-US" altLang="zh-CN" dirty="0" err="1"/>
                  <a:t>C_i</a:t>
                </a:r>
                <a:r>
                  <a:rPr lang="en-US" altLang="zh-CN" dirty="0"/>
                  <a:t>$ </a:t>
                </a:r>
                <a:r>
                  <a:rPr lang="zh-CN" altLang="en-US" dirty="0"/>
                  <a:t>对粒子的位置修正。如果有 </a:t>
                </a:r>
                <a:r>
                  <a:rPr lang="en-US" altLang="zh-CN" dirty="0"/>
                  <a:t>$m$ </a:t>
                </a:r>
                <a:r>
                  <a:rPr lang="zh-CN" altLang="en-US" dirty="0"/>
                  <a:t>个约束的话，就从第</a:t>
                </a:r>
                <a:r>
                  <a:rPr lang="en-US" altLang="zh-CN" dirty="0"/>
                  <a:t>1</a:t>
                </a:r>
                <a:r>
                  <a:rPr lang="zh-CN" altLang="en-US" dirty="0"/>
                  <a:t>个约束到第 </a:t>
                </a:r>
                <a:r>
                  <a:rPr lang="en-US" altLang="zh-CN" dirty="0"/>
                  <a:t>$m$ </a:t>
                </a:r>
                <a:r>
                  <a:rPr lang="zh-CN" altLang="en-US" dirty="0"/>
                  <a:t>个约束依次求解。而每个第 </a:t>
                </a:r>
                <a:r>
                  <a:rPr lang="en-US" altLang="zh-CN" dirty="0"/>
                  <a:t>$</a:t>
                </a:r>
                <a:r>
                  <a:rPr lang="en-US" altLang="zh-CN" dirty="0" err="1"/>
                  <a:t>i</a:t>
                </a:r>
                <a:r>
                  <a:rPr lang="en-US" altLang="zh-CN" dirty="0"/>
                  <a:t> $ </a:t>
                </a:r>
                <a:r>
                  <a:rPr lang="zh-CN" altLang="en-US" dirty="0"/>
                  <a:t>次约束的求解都会用到前 </a:t>
                </a:r>
                <a:r>
                  <a:rPr lang="en-US" altLang="zh-CN" dirty="0"/>
                  <a:t>$i-1$ </a:t>
                </a:r>
                <a:r>
                  <a:rPr lang="zh-CN" altLang="en-US" dirty="0"/>
                  <a:t>次约束对粒子位置修正后的结果。所以高斯赛德尔本质上是串行的，不适合并行计算。</a:t>
                </a:r>
                <a:endParaRPr lang="en-US" altLang="zh-CN" dirty="0"/>
              </a:p>
              <a:p>
                <a:endParaRPr lang="en-US" altLang="zh-CN" dirty="0"/>
              </a:p>
              <a:p>
                <a:r>
                  <a:rPr lang="zh-CN" altLang="en-US" dirty="0"/>
                  <a:t>如果要提高并行性，可以结合雅可比迭代的方式进行求解。就是每次分批串行，每个批次内是并行。比如说每次解</a:t>
                </a:r>
                <a:r>
                  <a:rPr lang="en-US" altLang="zh-CN" dirty="0"/>
                  <a:t>10</a:t>
                </a:r>
                <a:r>
                  <a:rPr lang="zh-CN" altLang="en-US" dirty="0"/>
                  <a:t>个约束，这</a:t>
                </a:r>
                <a:r>
                  <a:rPr lang="en-US" altLang="zh-CN" dirty="0"/>
                  <a:t>10</a:t>
                </a:r>
                <a:r>
                  <a:rPr lang="zh-CN" altLang="en-US" dirty="0"/>
                  <a:t>个约束是并行的，结完后再用这</a:t>
                </a:r>
                <a:r>
                  <a:rPr lang="en-US" altLang="zh-CN" dirty="0"/>
                  <a:t>10</a:t>
                </a:r>
                <a:r>
                  <a:rPr lang="zh-CN" altLang="en-US" dirty="0"/>
                  <a:t>个约束的结果作为下面</a:t>
                </a:r>
                <a:r>
                  <a:rPr lang="en-US" altLang="zh-CN" dirty="0"/>
                  <a:t>10</a:t>
                </a:r>
                <a:r>
                  <a:rPr lang="zh-CN" altLang="en-US" dirty="0"/>
                  <a:t>个约束的输入。</a:t>
                </a:r>
                <a:endParaRPr lang="en-US" altLang="zh-CN" dirty="0"/>
              </a:p>
              <a:p>
                <a:endParaRPr lang="en-US" altLang="zh-CN" dirty="0"/>
              </a:p>
              <a:p>
                <a:r>
                  <a:rPr lang="zh-CN" altLang="en-US" sz="1200" b="0" i="0" kern="1200" dirty="0">
                    <a:solidFill>
                      <a:schemeClr val="tx1"/>
                    </a:solidFill>
                    <a:effectLst/>
                    <a:latin typeface="+mn-lt"/>
                    <a:ea typeface="+mn-ea"/>
                    <a:cs typeface="+mn-cs"/>
                  </a:rPr>
                  <a:t>虽然雅可比迭代易于并行，但是因为雅可比时常出现不收敛的情况，为了解决这个问题，</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里面使用了平均雅可比迭代法，就是把解 ​ 除以跟粒子 ​ 约束有关的粒子的个数 ​ ，得出平均位移修正 </a:t>
                </a:r>
                <a:r>
                  <a:rPr lang="zh-CN" altLang="en-US" i="0">
                    <a:latin typeface="Cambria Math" panose="02040503050406030204" pitchFamily="18" charset="0"/>
                  </a:rPr>
                  <a:t>∆</a:t>
                </a:r>
                <a:r>
                  <a:rPr lang="en-US" altLang="zh-CN" b="0" i="0">
                    <a:latin typeface="Cambria Math" panose="02040503050406030204" pitchFamily="18" charset="0"/>
                  </a:rPr>
                  <a:t>𝑝_𝑖</a:t>
                </a:r>
                <a:r>
                  <a:rPr lang="zh-CN" altLang="en-US" sz="1200" b="0" i="0" kern="1200" dirty="0">
                    <a:solidFill>
                      <a:schemeClr val="tx1"/>
                    </a:solidFill>
                    <a:effectLst/>
                    <a:latin typeface="+mn-lt"/>
                    <a:ea typeface="+mn-ea"/>
                    <a:cs typeface="+mn-cs"/>
                  </a:rPr>
                  <a:t>​ ，即：</a:t>
                </a:r>
                <a:endParaRPr lang="en-US" altLang="zh-CN" sz="1200" b="0" i="0" kern="1200" dirty="0">
                  <a:solidFill>
                    <a:schemeClr val="tx1"/>
                  </a:solidFill>
                  <a:effectLst/>
                  <a:latin typeface="+mn-lt"/>
                  <a:ea typeface="+mn-ea"/>
                  <a:cs typeface="+mn-cs"/>
                </a:endParaRPr>
              </a:p>
              <a:p>
                <a:r>
                  <a:rPr lang="zh-CN" altLang="en-US" i="0">
                    <a:latin typeface="Cambria Math" panose="02040503050406030204" pitchFamily="18" charset="0"/>
                  </a:rPr>
                  <a:t>∆</a:t>
                </a:r>
                <a:r>
                  <a:rPr lang="en-US" altLang="zh-CN" b="0" i="0">
                    <a:latin typeface="Cambria Math" panose="02040503050406030204" pitchFamily="18" charset="0"/>
                  </a:rPr>
                  <a:t>𝑝_𝑖=1/𝑛_𝑖 </a:t>
                </a:r>
                <a:r>
                  <a:rPr lang="en-US" altLang="zh-CN" b="0" i="0">
                    <a:latin typeface="Cambria Math" panose="02040503050406030204" pitchFamily="18" charset="0"/>
                    <a:ea typeface="Cambria Math" panose="02040503050406030204" pitchFamily="18" charset="0"/>
                  </a:rPr>
                  <a:t> ∆𝑝_𝑖</a:t>
                </a:r>
                <a:endParaRPr lang="en-US" altLang="zh-CN" dirty="0"/>
              </a:p>
              <a:p>
                <a:endParaRPr lang="en-US" altLang="zh-CN" dirty="0"/>
              </a:p>
              <a:p>
                <a:r>
                  <a:rPr lang="zh-CN" altLang="en-US" sz="1200" b="0" i="0" kern="1200" dirty="0">
                    <a:solidFill>
                      <a:schemeClr val="tx1"/>
                    </a:solidFill>
                    <a:effectLst/>
                    <a:latin typeface="+mn-lt"/>
                    <a:ea typeface="+mn-ea"/>
                    <a:cs typeface="+mn-cs"/>
                  </a:rPr>
                  <a:t>上述这种局部松弛法保证了收敛性，但是在某些情况下，该方法会以增加迭代次数为代价才达到收敛以求出解。为了解决这个问题，我们进一步引入一个叫超松弛因子（</a:t>
                </a:r>
                <a:r>
                  <a:rPr lang="en-US" altLang="zh-CN" sz="1200" b="0" i="0" kern="1200" dirty="0">
                    <a:solidFill>
                      <a:schemeClr val="tx1"/>
                    </a:solidFill>
                    <a:effectLst/>
                    <a:latin typeface="+mn-lt"/>
                    <a:ea typeface="+mn-ea"/>
                    <a:cs typeface="+mn-cs"/>
                  </a:rPr>
                  <a:t>SOR</a:t>
                </a:r>
                <a:r>
                  <a:rPr lang="zh-CN" altLang="en-US" sz="1200" b="0" i="0" kern="1200" dirty="0">
                    <a:solidFill>
                      <a:schemeClr val="tx1"/>
                    </a:solidFill>
                    <a:effectLst/>
                    <a:latin typeface="+mn-lt"/>
                    <a:ea typeface="+mn-ea"/>
                    <a:cs typeface="+mn-cs"/>
                  </a:rPr>
                  <a:t>）的全局参数 ​ ，即：</a:t>
                </a:r>
                <a:endParaRPr lang="en-US" altLang="zh-CN" sz="1200" b="0" i="0" kern="1200" dirty="0">
                  <a:solidFill>
                    <a:schemeClr val="tx1"/>
                  </a:solidFill>
                  <a:effectLst/>
                  <a:latin typeface="+mn-lt"/>
                  <a:ea typeface="+mn-ea"/>
                  <a:cs typeface="+mn-cs"/>
                </a:endParaRPr>
              </a:p>
              <a:p>
                <a:r>
                  <a:rPr lang="zh-CN" altLang="en-US" i="0">
                    <a:latin typeface="Cambria Math" panose="02040503050406030204" pitchFamily="18" charset="0"/>
                  </a:rPr>
                  <a:t>∆</a:t>
                </a:r>
                <a:r>
                  <a:rPr lang="en-US" altLang="zh-CN" b="0" i="0">
                    <a:latin typeface="Cambria Math" panose="02040503050406030204" pitchFamily="18" charset="0"/>
                  </a:rPr>
                  <a:t>𝑝_𝑖=</a:t>
                </a:r>
                <a:r>
                  <a:rPr lang="el-GR" altLang="zh-CN" b="0" i="0">
                    <a:latin typeface="Cambria Math" panose="02040503050406030204" pitchFamily="18" charset="0"/>
                  </a:rPr>
                  <a:t>ω</a:t>
                </a:r>
                <a:r>
                  <a:rPr lang="en-US" altLang="zh-CN" b="0" i="0">
                    <a:latin typeface="Cambria Math" panose="02040503050406030204" pitchFamily="18" charset="0"/>
                  </a:rPr>
                  <a:t>/𝑛_𝑖 </a:t>
                </a:r>
                <a:r>
                  <a:rPr lang="en-US" altLang="zh-CN" b="0" i="0">
                    <a:latin typeface="Cambria Math" panose="02040503050406030204" pitchFamily="18" charset="0"/>
                    <a:ea typeface="Cambria Math" panose="02040503050406030204" pitchFamily="18" charset="0"/>
                  </a:rPr>
                  <a:t> ∆𝑝_𝑖</a:t>
                </a:r>
                <a:endParaRPr lang="en-US" altLang="zh-CN" dirty="0"/>
              </a:p>
              <a:p>
                <a:r>
                  <a:rPr lang="zh-CN" altLang="en-US" dirty="0"/>
                  <a:t>这里的 </a:t>
                </a:r>
                <a:r>
                  <a:rPr lang="el-GR" altLang="zh-CN" b="0" i="0">
                    <a:latin typeface="Cambria Math" panose="02040503050406030204" pitchFamily="18" charset="0"/>
                    <a:ea typeface="Cambria Math" panose="02040503050406030204" pitchFamily="18" charset="0"/>
                  </a:rPr>
                  <a:t>ω</a:t>
                </a:r>
                <a:r>
                  <a:rPr lang="en-US" altLang="zh-CN" b="0" i="0">
                    <a:latin typeface="Cambria Math" panose="02040503050406030204" pitchFamily="18" charset="0"/>
                    <a:ea typeface="Cambria Math" panose="02040503050406030204" pitchFamily="18" charset="0"/>
                  </a:rPr>
                  <a:t> </a:t>
                </a:r>
                <a:r>
                  <a:rPr lang="zh-CN" altLang="en-US" dirty="0"/>
                  <a:t>在我们的所有模拟仿真中取值范围是 </a:t>
                </a:r>
                <a:r>
                  <a:rPr lang="en-US" altLang="zh-CN" b="0" i="0">
                    <a:latin typeface="Cambria Math" panose="02040503050406030204" pitchFamily="18" charset="0"/>
                    <a:ea typeface="Cambria Math" panose="02040503050406030204" pitchFamily="18" charset="0"/>
                  </a:rPr>
                  <a:t>1≤</a:t>
                </a:r>
                <a:r>
                  <a:rPr lang="el-GR" altLang="zh-CN" b="0" i="0">
                    <a:latin typeface="Cambria Math" panose="02040503050406030204" pitchFamily="18" charset="0"/>
                    <a:ea typeface="Cambria Math" panose="02040503050406030204" pitchFamily="18" charset="0"/>
                  </a:rPr>
                  <a:t>ω≤2</a:t>
                </a:r>
                <a:r>
                  <a:rPr lang="zh-CN" altLang="en-US" dirty="0"/>
                  <a:t>，具体的值是根据模拟场景不同取不同的值。而低松弛 （ </a:t>
                </a:r>
                <a:r>
                  <a:rPr lang="en-US" altLang="zh-CN" dirty="0"/>
                  <a:t>$\omega &lt; 1$ </a:t>
                </a:r>
                <a:r>
                  <a:rPr lang="zh-CN" altLang="en-US" dirty="0"/>
                  <a:t>）在这里不需要。因为平均约束已经足够避免不收敛的问题。</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34</a:t>
            </a:fld>
            <a:endParaRPr lang="zh-CN" altLang="en-US"/>
          </a:p>
        </p:txBody>
      </p:sp>
    </p:spTree>
    <p:extLst>
      <p:ext uri="{BB962C8B-B14F-4D97-AF65-F5344CB8AC3E}">
        <p14:creationId xmlns:p14="http://schemas.microsoft.com/office/powerpoint/2010/main" val="1380506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在实践中，不同约束类型之间的处理是有优先级的。为了实现这个，我们按照约束类型分组，相同约束类型的分成一组。优先级高的约束分组先处理，先求出 </a:t>
            </a:r>
            <a:r>
              <a:rPr lang="en-US" altLang="zh-CN" dirty="0"/>
              <a:t>$\Delta \</a:t>
            </a:r>
            <a:r>
              <a:rPr lang="en-US" altLang="zh-CN" dirty="0" err="1"/>
              <a:t>vec</a:t>
            </a:r>
            <a:r>
              <a:rPr lang="en-US" altLang="zh-CN" dirty="0"/>
              <a:t>{p}_</a:t>
            </a:r>
            <a:r>
              <a:rPr lang="en-US" altLang="zh-CN" dirty="0" err="1"/>
              <a:t>i</a:t>
            </a:r>
            <a:r>
              <a:rPr lang="en-US" altLang="zh-CN" dirty="0"/>
              <a:t>$ </a:t>
            </a:r>
            <a:r>
              <a:rPr lang="zh-CN" altLang="en-US" dirty="0"/>
              <a:t>并把该值累加到原位移 </a:t>
            </a:r>
            <a:r>
              <a:rPr lang="en-US" altLang="zh-CN" dirty="0"/>
              <a:t>$\</a:t>
            </a:r>
            <a:r>
              <a:rPr lang="en-US" altLang="zh-CN" dirty="0" err="1"/>
              <a:t>vec</a:t>
            </a:r>
            <a:r>
              <a:rPr lang="en-US" altLang="zh-CN" dirty="0"/>
              <a:t>{p}_</a:t>
            </a:r>
            <a:r>
              <a:rPr lang="en-US" altLang="zh-CN" dirty="0" err="1"/>
              <a:t>i</a:t>
            </a:r>
            <a:r>
              <a:rPr lang="en-US" altLang="zh-CN" dirty="0"/>
              <a:t>$ </a:t>
            </a:r>
            <a:r>
              <a:rPr lang="zh-CN" altLang="en-US" dirty="0"/>
              <a:t>上，然后再处理其他优先级较低的约束分组。例如：先并行处理密度约束，然后把修正位移应用到原位移上得出新位移 </a:t>
            </a:r>
            <a:r>
              <a:rPr lang="en-US" altLang="zh-CN" dirty="0"/>
              <a:t>$\</a:t>
            </a:r>
            <a:r>
              <a:rPr lang="en-US" altLang="zh-CN" dirty="0" err="1"/>
              <a:t>vec</a:t>
            </a:r>
            <a:r>
              <a:rPr lang="en-US" altLang="zh-CN" dirty="0"/>
              <a:t>{p}^*$ </a:t>
            </a:r>
            <a:r>
              <a:rPr lang="zh-CN" altLang="en-US" dirty="0"/>
              <a:t>，然后再并行处理接触约束。这种方式能加快约束校正也就是加快了收敛速度。</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35</a:t>
            </a:fld>
            <a:endParaRPr lang="zh-CN" altLang="en-US"/>
          </a:p>
        </p:txBody>
      </p:sp>
    </p:spTree>
    <p:extLst>
      <p:ext uri="{BB962C8B-B14F-4D97-AF65-F5344CB8AC3E}">
        <p14:creationId xmlns:p14="http://schemas.microsoft.com/office/powerpoint/2010/main" val="293969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对于采用</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插值技术计算密度的流体模拟方法，通常需要</a:t>
                </a:r>
                <a:r>
                  <a:rPr lang="en-US" altLang="zh-CN" sz="1200" b="0" i="0" kern="1200" dirty="0">
                    <a:solidFill>
                      <a:schemeClr val="tx1"/>
                    </a:solidFill>
                    <a:effectLst/>
                    <a:latin typeface="+mn-lt"/>
                    <a:ea typeface="+mn-ea"/>
                    <a:cs typeface="+mn-cs"/>
                  </a:rPr>
                  <a:t>30∼40</a:t>
                </a:r>
                <a:r>
                  <a:rPr lang="zh-CN" altLang="en-US" sz="1200" b="0" i="0" kern="1200" dirty="0">
                    <a:solidFill>
                      <a:schemeClr val="tx1"/>
                    </a:solidFill>
                    <a:effectLst/>
                    <a:latin typeface="+mn-lt"/>
                    <a:ea typeface="+mn-ea"/>
                    <a:cs typeface="+mn-cs"/>
                  </a:rPr>
                  <a:t>个邻居粒子才能使密度求值结果趋于静态密度。在邻居粒子不足的情况下，会导致通过公式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求出的流体密度低于静态密度，由此造成压强为负数，原本粒子间的压力变为吸引力，使粒子产生不符合实际情况的凝聚，此即</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问题在流体模拟中的具体体现。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一种解决方法是采用了一种人工排斥力计算模型，当流体粒子距离过近时该排斥力会使它们分开，从而避免粒子凝聚现象。当流体粒子的压强变为负数时，用该排斥力代替压力可以有效消除</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方法的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问题，防止负压强导致的粒子间非自然吸引。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另一种解决方法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PBD</a:t>
                </a:r>
                <a:r>
                  <a:rPr lang="zh-CN" altLang="en-US" sz="1200" b="0" i="0" kern="1200" dirty="0">
                    <a:solidFill>
                      <a:schemeClr val="tx1"/>
                    </a:solidFill>
                    <a:effectLst/>
                    <a:latin typeface="+mn-lt"/>
                    <a:ea typeface="+mn-ea"/>
                    <a:cs typeface="+mn-cs"/>
                  </a:rPr>
                  <a:t>方法对于约束的处理方式如下：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、等式约束：总是进行投影操作。</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、不等式约束  ：只有在不等式约束条件不满足即  时才进行约束投影操作。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所以，只有在上面的单边约束条件不满足，即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rPr>
                      <m:t>0</m:t>
                    </m:r>
                  </m:oMath>
                </a14:m>
                <a:r>
                  <a:rPr lang="zh-CN" altLang="en-US" sz="1200" b="0" i="0" kern="1200" dirty="0">
                    <a:solidFill>
                      <a:schemeClr val="tx1"/>
                    </a:solidFill>
                    <a:effectLst/>
                    <a:latin typeface="+mn-lt"/>
                    <a:ea typeface="+mn-ea"/>
                    <a:cs typeface="+mn-cs"/>
                  </a:rPr>
                  <a:t> 或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sz="1200" b="0" i="0" kern="1200" dirty="0">
                    <a:solidFill>
                      <a:schemeClr val="tx1"/>
                    </a:solidFill>
                    <a:effectLst/>
                    <a:latin typeface="+mn-lt"/>
                    <a:ea typeface="+mn-ea"/>
                    <a:cs typeface="+mn-cs"/>
                  </a:rPr>
                  <a:t>时，才进行约束投影操作。直观理解就是只有在粒子靠的比较近（流体压缩了）的情况下，才需要进行操作让粒子分开（保持流体不可压缩）。而当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0</m:t>
                    </m:r>
                  </m:oMath>
                </a14:m>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sz="1200" b="0" i="0" kern="1200" dirty="0">
                    <a:solidFill>
                      <a:schemeClr val="tx1"/>
                    </a:solidFill>
                    <a:effectLst/>
                    <a:latin typeface="+mn-lt"/>
                    <a:ea typeface="+mn-ea"/>
                    <a:cs typeface="+mn-cs"/>
                  </a:rPr>
                  <a:t> 不等式约束条件满足，此时不需要进行约束投影，因此也就避免了表面粒子凝聚问题。</a:t>
                </a:r>
              </a:p>
              <a:p>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对于采用</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插值技术计算密度的流体模拟方法，通常需要</a:t>
                </a:r>
                <a:r>
                  <a:rPr lang="en-US" altLang="zh-CN" sz="1200" b="0" i="0" kern="1200" dirty="0">
                    <a:solidFill>
                      <a:schemeClr val="tx1"/>
                    </a:solidFill>
                    <a:effectLst/>
                    <a:latin typeface="+mn-lt"/>
                    <a:ea typeface="+mn-ea"/>
                    <a:cs typeface="+mn-cs"/>
                  </a:rPr>
                  <a:t>30∼40</a:t>
                </a:r>
                <a:r>
                  <a:rPr lang="zh-CN" altLang="en-US" sz="1200" b="0" i="0" kern="1200" dirty="0">
                    <a:solidFill>
                      <a:schemeClr val="tx1"/>
                    </a:solidFill>
                    <a:effectLst/>
                    <a:latin typeface="+mn-lt"/>
                    <a:ea typeface="+mn-ea"/>
                    <a:cs typeface="+mn-cs"/>
                  </a:rPr>
                  <a:t>个邻居粒子才能使密度求值结果趋于静态密度。在邻居粒子不足的情况下，会导致通过公式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求出的流体密度低于静态密度，由此造成压强为负数，原本粒子间的压力变为吸引力，使粒子产生不符合实际情况的凝聚，此即</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问题在流体模拟中的具体体现。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一种解决方法是采用了一种人工排斥力计算模型，当流体粒子距离过近时该排斥力会使它们分开，从而避免粒子凝聚现象。当流体粒子的压强变为负数时，用该排斥力代替压力可以有效消除</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方法的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问题，防止负压强导致的粒子间非自然吸引。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另一种解决方法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PBD</a:t>
                </a:r>
                <a:r>
                  <a:rPr lang="zh-CN" altLang="en-US" sz="1200" b="0" i="0" kern="1200" dirty="0">
                    <a:solidFill>
                      <a:schemeClr val="tx1"/>
                    </a:solidFill>
                    <a:effectLst/>
                    <a:latin typeface="+mn-lt"/>
                    <a:ea typeface="+mn-ea"/>
                    <a:cs typeface="+mn-cs"/>
                  </a:rPr>
                  <a:t>方法对于约束的处理方式如下：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、等式约束：总是进行投影操作。</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、不等式约束  ：只有在不等式约束条件不满足即  时才进行约束投影操作。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所以，只有在上面的单边约束条件不满足，即 </a:t>
                </a:r>
                <a:r>
                  <a:rPr lang="zh-CN" altLang="en-US" i="0">
                    <a:latin typeface="Cambria Math" panose="02040503050406030204" pitchFamily="18" charset="0"/>
                  </a:rPr>
                  <a:t>𝜌</a:t>
                </a:r>
                <a:r>
                  <a:rPr lang="en-US" altLang="zh-CN" i="0">
                    <a:latin typeface="Cambria Math" panose="02040503050406030204" pitchFamily="18" charset="0"/>
                  </a:rPr>
                  <a:t>_𝑖/</a:t>
                </a:r>
                <a:r>
                  <a:rPr lang="zh-CN" altLang="en-US" i="0">
                    <a:latin typeface="Cambria Math" panose="02040503050406030204" pitchFamily="18" charset="0"/>
                  </a:rPr>
                  <a:t>𝜌</a:t>
                </a:r>
                <a:r>
                  <a:rPr lang="en-US" altLang="zh-CN" i="0">
                    <a:latin typeface="Cambria Math" panose="02040503050406030204" pitchFamily="18" charset="0"/>
                  </a:rPr>
                  <a:t>_0 −1</a:t>
                </a:r>
                <a:r>
                  <a:rPr lang="en-US" altLang="zh-CN" b="0" i="0">
                    <a:latin typeface="Cambria Math" panose="02040503050406030204" pitchFamily="18" charset="0"/>
                    <a:ea typeface="Cambria Math" panose="02040503050406030204" pitchFamily="18" charset="0"/>
                  </a:rPr>
                  <a:t>&gt;</a:t>
                </a:r>
                <a:r>
                  <a:rPr lang="en-US" altLang="zh-CN" i="0">
                    <a:latin typeface="Cambria Math" panose="02040503050406030204" pitchFamily="18" charset="0"/>
                  </a:rPr>
                  <a:t>0</a:t>
                </a:r>
                <a:r>
                  <a:rPr lang="zh-CN" altLang="en-US" sz="1200" b="0" i="0" kern="1200" dirty="0">
                    <a:solidFill>
                      <a:schemeClr val="tx1"/>
                    </a:solidFill>
                    <a:effectLst/>
                    <a:latin typeface="+mn-lt"/>
                    <a:ea typeface="+mn-ea"/>
                    <a:cs typeface="+mn-cs"/>
                  </a:rPr>
                  <a:t> 或 </a:t>
                </a:r>
                <a:r>
                  <a:rPr lang="zh-CN" altLang="en-US" i="0">
                    <a:latin typeface="Cambria Math" panose="02040503050406030204" pitchFamily="18" charset="0"/>
                  </a:rPr>
                  <a:t>𝜌</a:t>
                </a:r>
                <a:r>
                  <a:rPr lang="en-US" altLang="zh-CN" i="0">
                    <a:latin typeface="Cambria Math" panose="02040503050406030204" pitchFamily="18" charset="0"/>
                  </a:rPr>
                  <a:t>_</a:t>
                </a:r>
                <a:r>
                  <a:rPr lang="en-US" altLang="zh-CN" b="0" i="0">
                    <a:latin typeface="Cambria Math" panose="02040503050406030204" pitchFamily="18" charset="0"/>
                  </a:rPr>
                  <a:t>𝑖&gt;</a:t>
                </a:r>
                <a:r>
                  <a:rPr lang="zh-CN" altLang="en-US" b="0" i="0">
                    <a:latin typeface="Cambria Math" panose="02040503050406030204" pitchFamily="18" charset="0"/>
                  </a:rPr>
                  <a:t>𝜌</a:t>
                </a:r>
                <a:r>
                  <a:rPr lang="en-US" altLang="zh-CN" b="0" i="0">
                    <a:latin typeface="Cambria Math" panose="02040503050406030204" pitchFamily="18" charset="0"/>
                  </a:rPr>
                  <a:t>_0</a:t>
                </a:r>
                <a:r>
                  <a:rPr lang="zh-CN" altLang="en-US" sz="1200" b="0" i="0" kern="1200" dirty="0">
                    <a:solidFill>
                      <a:schemeClr val="tx1"/>
                    </a:solidFill>
                    <a:effectLst/>
                    <a:latin typeface="+mn-lt"/>
                    <a:ea typeface="+mn-ea"/>
                    <a:cs typeface="+mn-cs"/>
                  </a:rPr>
                  <a:t>时，才进行约束投影操作。直观理解就是只有在粒子靠的比较近（流体压缩了）的情况下，才需要进行操作让粒子分开（保持流体不可压缩）。而当 </a:t>
                </a:r>
                <a:r>
                  <a:rPr lang="zh-CN" altLang="en-US" i="0">
                    <a:latin typeface="Cambria Math" panose="02040503050406030204" pitchFamily="18" charset="0"/>
                  </a:rPr>
                  <a:t>𝜌</a:t>
                </a:r>
                <a:r>
                  <a:rPr lang="en-US" altLang="zh-CN" i="0">
                    <a:latin typeface="Cambria Math" panose="02040503050406030204" pitchFamily="18" charset="0"/>
                  </a:rPr>
                  <a:t>_𝑖/</a:t>
                </a:r>
                <a:r>
                  <a:rPr lang="zh-CN" altLang="en-US" i="0">
                    <a:latin typeface="Cambria Math" panose="02040503050406030204" pitchFamily="18" charset="0"/>
                  </a:rPr>
                  <a:t>𝜌</a:t>
                </a:r>
                <a:r>
                  <a:rPr lang="en-US" altLang="zh-CN" i="0">
                    <a:latin typeface="Cambria Math" panose="02040503050406030204" pitchFamily="18" charset="0"/>
                  </a:rPr>
                  <a:t>_0 −1</a:t>
                </a:r>
                <a:r>
                  <a:rPr lang="en-US"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rPr>
                  <a:t>0</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zh-CN" altLang="en-US" i="0">
                    <a:latin typeface="Cambria Math" panose="02040503050406030204" pitchFamily="18" charset="0"/>
                  </a:rPr>
                  <a:t>𝜌</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b="0" i="0">
                    <a:latin typeface="Cambria Math" panose="02040503050406030204" pitchFamily="18" charset="0"/>
                    <a:ea typeface="Cambria Math" panose="02040503050406030204" pitchFamily="18" charset="0"/>
                  </a:rPr>
                  <a:t>≤</a:t>
                </a:r>
                <a:r>
                  <a:rPr lang="zh-CN" altLang="en-US" b="0" i="0">
                    <a:latin typeface="Cambria Math" panose="02040503050406030204" pitchFamily="18" charset="0"/>
                  </a:rPr>
                  <a:t>𝜌</a:t>
                </a:r>
                <a:r>
                  <a:rPr lang="en-US" altLang="zh-CN" b="0" i="0">
                    <a:latin typeface="Cambria Math" panose="02040503050406030204" pitchFamily="18" charset="0"/>
                  </a:rPr>
                  <a:t>_0</a:t>
                </a:r>
                <a:r>
                  <a:rPr lang="zh-CN" altLang="en-US" sz="1200" b="0" i="0" kern="1200" dirty="0">
                    <a:solidFill>
                      <a:schemeClr val="tx1"/>
                    </a:solidFill>
                    <a:effectLst/>
                    <a:latin typeface="+mn-lt"/>
                    <a:ea typeface="+mn-ea"/>
                    <a:cs typeface="+mn-cs"/>
                  </a:rPr>
                  <a:t> 不等式约束条件满足，此时不需要进行约束投影，因此也就避免了表面粒子凝聚问题。</a:t>
                </a:r>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37</a:t>
            </a:fld>
            <a:endParaRPr lang="zh-CN" altLang="en-US"/>
          </a:p>
        </p:txBody>
      </p:sp>
    </p:spTree>
    <p:extLst>
      <p:ext uri="{BB962C8B-B14F-4D97-AF65-F5344CB8AC3E}">
        <p14:creationId xmlns:p14="http://schemas.microsoft.com/office/powerpoint/2010/main" val="76797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PBD </a:t>
                </a:r>
                <a:r>
                  <a:rPr lang="zh-CN" altLang="en-US" dirty="0"/>
                  <a:t>方法通常会引入额外的阻尼，导致整个系统的能量损耗，由此会导致本来该有的一些涡流</a:t>
                </a:r>
                <a:r>
                  <a:rPr lang="en-US" altLang="zh-CN" dirty="0"/>
                  <a:t>(vortices)</a:t>
                </a:r>
                <a:r>
                  <a:rPr lang="zh-CN" altLang="en-US" dirty="0"/>
                  <a:t>快速消失。</a:t>
                </a:r>
                <a:r>
                  <a:rPr lang="en-US" altLang="zh-CN" dirty="0"/>
                  <a:t>PBF </a:t>
                </a:r>
                <a:r>
                  <a:rPr lang="zh-CN" altLang="en-US" dirty="0"/>
                  <a:t>通过涡旋控制</a:t>
                </a:r>
                <a:r>
                  <a:rPr lang="en-US" altLang="zh-CN" dirty="0"/>
                  <a:t>(vorticity confinement)</a:t>
                </a:r>
                <a:r>
                  <a:rPr lang="zh-CN" altLang="en-US" dirty="0"/>
                  <a:t>向系统重新注入新能量：</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r>
                        <a:rPr lang="en-US" altLang="zh-CN" b="0" i="1" smtClean="0">
                          <a:latin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η</m:t>
                        </m:r>
                      </m:num>
                      <m:den>
                        <m:d>
                          <m:dPr>
                            <m:begChr m:val="‖"/>
                            <m:endChr m:val="‖"/>
                            <m:ctrlPr>
                              <a:rPr lang="en-US" altLang="zh-CN" b="0" i="1" smtClean="0">
                                <a:latin typeface="Cambria Math" panose="02040503050406030204" pitchFamily="18" charset="0"/>
                              </a:rPr>
                            </m:ctrlPr>
                          </m:dPr>
                          <m:e>
                            <m:r>
                              <m:rPr>
                                <m:sty m:val="p"/>
                              </m:rPr>
                              <a:rPr lang="el-GR" altLang="zh-CN" b="0" i="1" smtClean="0">
                                <a:latin typeface="Cambria Math" panose="02040503050406030204" pitchFamily="18" charset="0"/>
                              </a:rPr>
                              <m:t>η</m:t>
                            </m:r>
                          </m:e>
                        </m:d>
                      </m:den>
                    </m:f>
                  </m:oMath>
                </a14:m>
                <a:r>
                  <a:rPr lang="en-US" altLang="zh-CN" dirty="0"/>
                  <a:t>  </a:t>
                </a:r>
                <a14:m>
                  <m:oMath xmlns:m="http://schemas.openxmlformats.org/officeDocument/2006/math">
                    <m:r>
                      <m:rPr>
                        <m:sty m:val="p"/>
                      </m:rPr>
                      <a:rPr lang="el-GR" altLang="zh-CN" i="1" dirty="0" smtClean="0">
                        <a:latin typeface="Cambria Math" panose="02040503050406030204" pitchFamily="18" charset="0"/>
                      </a:rPr>
                      <m:t>η</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d>
                          <m:dPr>
                            <m:begChr m:val="‖"/>
                            <m:endChr m:val="‖"/>
                            <m:ctrlPr>
                              <a:rPr lang="en-US" altLang="zh-CN" b="0" i="1" dirty="0" smtClean="0">
                                <a:latin typeface="Cambria Math" panose="02040503050406030204" pitchFamily="18" charset="0"/>
                                <a:ea typeface="Cambria Math" panose="02040503050406030204" pitchFamily="18" charset="0"/>
                              </a:rPr>
                            </m:ctrlPr>
                          </m:dPr>
                          <m:e>
                            <m:r>
                              <a:rPr lang="zh-CN" altLang="en-US" b="0" i="1" dirty="0" smtClean="0">
                                <a:latin typeface="Cambria Math" panose="02040503050406030204" pitchFamily="18" charset="0"/>
                                <a:ea typeface="Cambria Math" panose="02040503050406030204" pitchFamily="18" charset="0"/>
                              </a:rPr>
                              <m:t>𝜔</m:t>
                            </m:r>
                          </m:e>
                        </m:d>
                      </m:e>
                      <m:sub>
                        <m:r>
                          <a:rPr lang="en-US" altLang="zh-CN" b="0" i="1" dirty="0" smtClean="0">
                            <a:latin typeface="Cambria Math" panose="02040503050406030204" pitchFamily="18" charset="0"/>
                            <a:ea typeface="Cambria Math" panose="02040503050406030204" pitchFamily="18" charset="0"/>
                          </a:rPr>
                          <m:t>𝑖</m:t>
                        </m:r>
                      </m:sub>
                    </m:sSub>
                  </m:oMath>
                </a14:m>
                <a:r>
                  <a:rPr lang="zh-CN" altLang="en-US" dirty="0"/>
                  <a:t>，而粒子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的旋度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en-US" altLang="zh-CN" dirty="0"/>
                  <a:t> </a:t>
                </a:r>
                <a:r>
                  <a:rPr lang="zh-CN" altLang="en-US" dirty="0"/>
                  <a:t>为</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nary>
                        <m:naryPr>
                          <m:chr m:val="∑"/>
                          <m:subHide m:val="on"/>
                          <m:supHide m:val="on"/>
                          <m:ctrlPr>
                            <a:rPr lang="en-US" altLang="zh-CN" b="0" i="1" smtClean="0">
                              <a:latin typeface="Cambria Math" panose="02040503050406030204" pitchFamily="18" charset="0"/>
                              <a:ea typeface="Cambria Math" panose="02040503050406030204" pitchFamily="18" charset="0"/>
                            </a:rPr>
                          </m:ctrlPr>
                        </m:naryPr>
                        <m:sub/>
                        <m:sup/>
                        <m:e>
                          <m:r>
                            <a:rPr lang="en-US" altLang="zh-CN" b="0" i="1" smtClean="0">
                              <a:latin typeface="Cambria Math" panose="02040503050406030204" pitchFamily="18" charset="0"/>
                              <a:ea typeface="Cambria Math" panose="02040503050406030204" pitchFamily="18" charset="0"/>
                            </a:rPr>
                            <m:t>𝑗</m:t>
                          </m:r>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sub>
                      </m:sSub>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r>
                  <a:rPr lang="en-US" altLang="zh-CN" dirty="0"/>
                  <a:t>Vorticity Confinement </a:t>
                </a:r>
                <a:r>
                  <a:rPr lang="zh-CN" altLang="en-US" dirty="0"/>
                  <a:t>的基本思路是：通过添加体积力（</a:t>
                </a:r>
                <a:r>
                  <a:rPr lang="en-US" altLang="zh-CN" dirty="0"/>
                  <a:t>body force</a:t>
                </a:r>
                <a:r>
                  <a:rPr lang="zh-CN" altLang="en-US" dirty="0"/>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oMath>
                </a14:m>
                <a:r>
                  <a:rPr lang="zh-CN" altLang="en-US" dirty="0"/>
                  <a:t> 的方式，在旋度粒子（可直观理解为比周围粒子旋转快的粒子，</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zh-CN" altLang="en-US" dirty="0"/>
                  <a:t> 指向粒子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的旋转轴）处加速粒子的旋转运动，通过这种方式来保持系统的旋度。</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𝜖</m:t>
                    </m:r>
                  </m:oMath>
                </a14:m>
                <a:r>
                  <a:rPr lang="zh-CN" altLang="en-US" dirty="0"/>
                  <a:t> 用来控制 </a:t>
                </a:r>
                <a:r>
                  <a:rPr lang="en-US" altLang="zh-CN" dirty="0"/>
                  <a:t>Vorticity Confinement</a:t>
                </a:r>
                <a:r>
                  <a:rPr lang="en-US" altLang="zh-CN" baseline="0" dirty="0"/>
                  <a:t> </a:t>
                </a:r>
                <a:r>
                  <a:rPr lang="zh-CN" altLang="en-US" baseline="0" dirty="0"/>
                  <a:t>的强度</a:t>
                </a:r>
                <a:endParaRPr lang="zh-CN" altLang="en-US" dirty="0"/>
              </a:p>
            </p:txBody>
          </p:sp>
        </mc:Choice>
        <mc:Fallback xmlns="">
          <p:sp>
            <p:nvSpPr>
              <p:cNvPr id="3" name="备注占位符 2"/>
              <p:cNvSpPr>
                <a:spLocks noGrp="1"/>
              </p:cNvSpPr>
              <p:nvPr>
                <p:ph type="body" idx="1"/>
              </p:nvPr>
            </p:nvSpPr>
            <p:spPr/>
            <p:txBody>
              <a:bodyPr/>
              <a:lstStyle/>
              <a:p>
                <a:r>
                  <a:rPr lang="en-US" altLang="zh-CN" dirty="0"/>
                  <a:t>PBD </a:t>
                </a:r>
                <a:r>
                  <a:rPr lang="zh-CN" altLang="en-US" dirty="0"/>
                  <a:t>方法通常会引入额外的阻尼，导致整个系统的能量损耗，由此会导致本来该有的一些涡流</a:t>
                </a:r>
                <a:r>
                  <a:rPr lang="en-US" altLang="zh-CN" dirty="0"/>
                  <a:t>(vortices)</a:t>
                </a:r>
                <a:r>
                  <a:rPr lang="zh-CN" altLang="en-US" dirty="0"/>
                  <a:t>快速消失。</a:t>
                </a:r>
                <a:r>
                  <a:rPr lang="en-US" altLang="zh-CN" dirty="0"/>
                  <a:t>PBF </a:t>
                </a:r>
                <a:r>
                  <a:rPr lang="zh-CN" altLang="en-US" dirty="0"/>
                  <a:t>通过涡旋控制</a:t>
                </a:r>
                <a:r>
                  <a:rPr lang="en-US" altLang="zh-CN" dirty="0"/>
                  <a:t>(vorticity confinement)</a:t>
                </a:r>
                <a:r>
                  <a:rPr lang="zh-CN" altLang="en-US" dirty="0"/>
                  <a:t>向系统重新注入新能量：</a:t>
                </a:r>
                <a:endParaRPr lang="en-US" altLang="zh-CN" dirty="0"/>
              </a:p>
              <a:p>
                <a:r>
                  <a:rPr lang="en-US" altLang="zh-CN" b="0" i="0">
                    <a:latin typeface="Cambria Math" panose="02040503050406030204" pitchFamily="18" charset="0"/>
                  </a:rPr>
                  <a:t>𝑓_𝑖^𝑣𝑜𝑟𝑡𝑖𝑐𝑖𝑡𝑦=</a:t>
                </a:r>
                <a:r>
                  <a:rPr lang="zh-CN" altLang="en-US" i="0">
                    <a:latin typeface="Cambria Math" panose="02040503050406030204" pitchFamily="18" charset="0"/>
                    <a:ea typeface="Cambria Math" panose="02040503050406030204" pitchFamily="18" charset="0"/>
                  </a:rPr>
                  <a:t>𝜖</a:t>
                </a:r>
                <a:r>
                  <a:rPr lang="en-US" altLang="zh-CN" b="0" i="0">
                    <a:latin typeface="Cambria Math" panose="02040503050406030204" pitchFamily="18" charset="0"/>
                  </a:rPr>
                  <a:t>(𝑁</a:t>
                </a:r>
                <a:r>
                  <a:rPr lang="en-US" altLang="zh-CN" b="0" i="0">
                    <a:latin typeface="Cambria Math" panose="02040503050406030204" pitchFamily="18" charset="0"/>
                    <a:ea typeface="Cambria Math" panose="02040503050406030204" pitchFamily="18" charset="0"/>
                  </a:rPr>
                  <a:t>×</a:t>
                </a:r>
                <a:r>
                  <a:rPr lang="zh-CN" altLang="en-US" b="0" i="0">
                    <a:latin typeface="Cambria Math" panose="02040503050406030204" pitchFamily="18" charset="0"/>
                    <a:ea typeface="Cambria Math" panose="02040503050406030204" pitchFamily="18" charset="0"/>
                  </a:rPr>
                  <a:t>𝜔</a:t>
                </a:r>
                <a:r>
                  <a:rPr lang="en-US" altLang="zh-CN" b="0" i="0">
                    <a:latin typeface="Cambria Math" panose="02040503050406030204" pitchFamily="18" charset="0"/>
                    <a:ea typeface="Cambria Math" panose="02040503050406030204" pitchFamily="18" charset="0"/>
                  </a:rPr>
                  <a:t>_𝑖</a:t>
                </a:r>
                <a:r>
                  <a:rPr lang="en-US" altLang="zh-CN" b="0" i="0">
                    <a:latin typeface="Cambria Math" panose="02040503050406030204" pitchFamily="18" charset="0"/>
                  </a:rPr>
                  <a:t>)</a:t>
                </a:r>
                <a:endParaRPr lang="en-US" altLang="zh-CN" dirty="0"/>
              </a:p>
              <a:p>
                <a:r>
                  <a:rPr lang="zh-CN" altLang="en-US" dirty="0"/>
                  <a:t>其中，</a:t>
                </a:r>
                <a:r>
                  <a:rPr lang="en-US" altLang="zh-CN" b="0" i="0">
                    <a:latin typeface="Cambria Math" panose="02040503050406030204" pitchFamily="18" charset="0"/>
                  </a:rPr>
                  <a:t>𝑁=</a:t>
                </a:r>
                <a:r>
                  <a:rPr lang="el-GR" altLang="zh-CN" b="0" i="0">
                    <a:latin typeface="Cambria Math" panose="02040503050406030204" pitchFamily="18" charset="0"/>
                  </a:rPr>
                  <a:t>η</a:t>
                </a:r>
                <a:r>
                  <a:rPr lang="en-US" altLang="zh-CN" b="0" i="0">
                    <a:latin typeface="Cambria Math" panose="02040503050406030204" pitchFamily="18" charset="0"/>
                  </a:rPr>
                  <a:t>/‖</a:t>
                </a:r>
                <a:r>
                  <a:rPr lang="el-GR" altLang="zh-CN" b="0" i="0">
                    <a:latin typeface="Cambria Math" panose="02040503050406030204" pitchFamily="18" charset="0"/>
                  </a:rPr>
                  <a:t>η‖ </a:t>
                </a:r>
                <a:r>
                  <a:rPr lang="en-US" altLang="zh-CN" dirty="0"/>
                  <a:t>  </a:t>
                </a:r>
                <a:r>
                  <a:rPr lang="el-GR" altLang="zh-CN" i="0" dirty="0">
                    <a:latin typeface="Cambria Math" panose="02040503050406030204" pitchFamily="18" charset="0"/>
                  </a:rPr>
                  <a:t>η</a:t>
                </a:r>
                <a:r>
                  <a:rPr lang="en-US" altLang="zh-CN" b="0" i="0" dirty="0">
                    <a:latin typeface="Cambria Math" panose="02040503050406030204" pitchFamily="18" charset="0"/>
                  </a:rPr>
                  <a:t>=</a:t>
                </a:r>
                <a:r>
                  <a:rPr lang="en-US" altLang="zh-CN" b="0" i="0" dirty="0">
                    <a:latin typeface="Cambria Math" panose="02040503050406030204" pitchFamily="18" charset="0"/>
                    <a:ea typeface="Cambria Math" panose="02040503050406030204" pitchFamily="18" charset="0"/>
                  </a:rPr>
                  <a:t>∇‖</a:t>
                </a:r>
                <a:r>
                  <a:rPr lang="zh-CN" altLang="en-US" b="0" i="0" dirty="0">
                    <a:latin typeface="Cambria Math" panose="02040503050406030204" pitchFamily="18" charset="0"/>
                    <a:ea typeface="Cambria Math" panose="02040503050406030204" pitchFamily="18" charset="0"/>
                  </a:rPr>
                  <a:t>𝜔‖</a:t>
                </a:r>
                <a:r>
                  <a:rPr lang="en-US" altLang="zh-CN" b="0" i="0" dirty="0">
                    <a:latin typeface="Cambria Math" panose="02040503050406030204" pitchFamily="18" charset="0"/>
                    <a:ea typeface="Cambria Math" panose="02040503050406030204" pitchFamily="18" charset="0"/>
                  </a:rPr>
                  <a:t>_𝑖</a:t>
                </a:r>
                <a:r>
                  <a:rPr lang="zh-CN" altLang="en-US" dirty="0"/>
                  <a:t>，而粒子 </a:t>
                </a:r>
                <a:r>
                  <a:rPr lang="en-US" altLang="zh-CN" b="0" i="0">
                    <a:latin typeface="Cambria Math" panose="02040503050406030204" pitchFamily="18" charset="0"/>
                  </a:rPr>
                  <a:t>𝑖</a:t>
                </a:r>
                <a:r>
                  <a:rPr lang="en-US" altLang="zh-CN" dirty="0"/>
                  <a:t> </a:t>
                </a:r>
                <a:r>
                  <a:rPr lang="zh-CN" altLang="en-US" dirty="0"/>
                  <a:t>的旋度 </a:t>
                </a:r>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dirty="0"/>
                  <a:t> </a:t>
                </a:r>
                <a:r>
                  <a:rPr lang="zh-CN" altLang="en-US" dirty="0"/>
                  <a:t>为</a:t>
                </a:r>
                <a:endParaRPr lang="en-US" altLang="zh-CN" dirty="0"/>
              </a:p>
              <a:p>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b="0" i="0">
                    <a:latin typeface="Cambria Math" panose="02040503050406030204" pitchFamily="18" charset="0"/>
                    <a:ea typeface="Cambria Math" panose="02040503050406030204" pitchFamily="18" charset="0"/>
                  </a:rPr>
                  <a:t>∇×𝑣=∑▒𝑗(𝑣_𝑗−𝑣_𝑖)×∇_(𝑝_𝑗 ) 𝑊(𝑝_𝑖−𝑝_𝑗,ℎ)</a:t>
                </a:r>
                <a:endParaRPr lang="en-US" altLang="zh-CN" dirty="0"/>
              </a:p>
              <a:p>
                <a:r>
                  <a:rPr lang="en-US" altLang="zh-CN" dirty="0"/>
                  <a:t>Vorticity Confinement </a:t>
                </a:r>
                <a:r>
                  <a:rPr lang="zh-CN" altLang="en-US" dirty="0"/>
                  <a:t>的基本思路是：通过添加体积力（</a:t>
                </a:r>
                <a:r>
                  <a:rPr lang="en-US" altLang="zh-CN" dirty="0"/>
                  <a:t>body force</a:t>
                </a:r>
                <a:r>
                  <a:rPr lang="zh-CN" altLang="en-US" dirty="0"/>
                  <a:t>）</a:t>
                </a:r>
                <a:r>
                  <a:rPr lang="en-US" altLang="zh-CN" b="0" i="0">
                    <a:latin typeface="Cambria Math" panose="02040503050406030204" pitchFamily="18" charset="0"/>
                  </a:rPr>
                  <a:t>𝑓_𝑖^𝑣𝑜𝑟𝑡𝑖𝑐𝑖𝑡𝑦</a:t>
                </a:r>
                <a:r>
                  <a:rPr lang="zh-CN" altLang="en-US" dirty="0"/>
                  <a:t> 的方式，在旋度粒子（可直观理解为比周围粒子旋转快的粒子，</a:t>
                </a:r>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zh-CN" altLang="en-US" dirty="0"/>
                  <a:t> 指向粒子 </a:t>
                </a:r>
                <a:r>
                  <a:rPr lang="en-US" altLang="zh-CN" b="0" i="0">
                    <a:latin typeface="Cambria Math" panose="02040503050406030204" pitchFamily="18" charset="0"/>
                  </a:rPr>
                  <a:t>𝑖</a:t>
                </a:r>
                <a:r>
                  <a:rPr lang="en-US" altLang="zh-CN" dirty="0"/>
                  <a:t> </a:t>
                </a:r>
                <a:r>
                  <a:rPr lang="zh-CN" altLang="en-US" dirty="0"/>
                  <a:t>的旋转轴）处加速粒子的旋转运动，通过这种方式来保持系统的旋度。</a:t>
                </a:r>
                <a:r>
                  <a:rPr lang="zh-CN" altLang="en-US" i="0">
                    <a:latin typeface="Cambria Math" panose="02040503050406030204" pitchFamily="18" charset="0"/>
                    <a:ea typeface="Cambria Math" panose="02040503050406030204" pitchFamily="18" charset="0"/>
                  </a:rPr>
                  <a:t>𝜖</a:t>
                </a:r>
                <a:r>
                  <a:rPr lang="zh-CN" altLang="en-US" dirty="0"/>
                  <a:t> 用来控制 </a:t>
                </a:r>
                <a:r>
                  <a:rPr lang="en-US" altLang="zh-CN" dirty="0"/>
                  <a:t>Vorticity Confinement</a:t>
                </a:r>
                <a:r>
                  <a:rPr lang="en-US" altLang="zh-CN" baseline="0" dirty="0"/>
                  <a:t> </a:t>
                </a:r>
                <a:r>
                  <a:rPr lang="zh-CN" altLang="en-US" baseline="0" dirty="0"/>
                  <a:t>的强度</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39</a:t>
            </a:fld>
            <a:endParaRPr lang="zh-CN" altLang="en-US"/>
          </a:p>
        </p:txBody>
      </p:sp>
    </p:spTree>
    <p:extLst>
      <p:ext uri="{BB962C8B-B14F-4D97-AF65-F5344CB8AC3E}">
        <p14:creationId xmlns:p14="http://schemas.microsoft.com/office/powerpoint/2010/main" val="321935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速度的物质导数表示流体微团的加速度</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10</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l.acm.org/doi/10.1145/2601097.2601152" TargetMode="External"/><Relationship Id="rId2" Type="http://schemas.openxmlformats.org/officeDocument/2006/relationships/hyperlink" Target="https://dl.acm.org/doi/10.1145/2461912.2461984" TargetMode="External"/><Relationship Id="rId1" Type="http://schemas.openxmlformats.org/officeDocument/2006/relationships/slideLayout" Target="../slideLayouts/slideLayout2.xml"/><Relationship Id="rId6" Type="http://schemas.openxmlformats.org/officeDocument/2006/relationships/hyperlink" Target="https://zhuanlan.zhihu.com/p/49536480" TargetMode="External"/><Relationship Id="rId5" Type="http://schemas.openxmlformats.org/officeDocument/2006/relationships/hyperlink" Target="https://zhuanlan.zhihu.com/p/48737753" TargetMode="External"/><Relationship Id="rId4" Type="http://schemas.openxmlformats.org/officeDocument/2006/relationships/hyperlink" Target="https://dl.acm.org/doi/10.1016/j.jvcir.2007.01.00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速度场</a:t>
                </a:r>
                <a14:m>
                  <m:oMath xmlns:m="http://schemas.openxmlformats.org/officeDocument/2006/math">
                    <m:r>
                      <a:rPr lang="en-US" altLang="zh-CN" i="1">
                        <a:latin typeface="Cambria Math" panose="02040503050406030204" pitchFamily="18" charset="0"/>
                      </a:rPr>
                      <m:t>𝑈</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oMath>
                </a14:m>
                <a:endParaRPr lang="en-US" altLang="zh-CN" dirty="0"/>
              </a:p>
              <a:p>
                <a:r>
                  <a:rPr lang="en-US" altLang="zh-CN" dirty="0"/>
                  <a:t>F=ma</a:t>
                </a:r>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61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zh-CN" altLang="en-US" dirty="0"/>
                  <a:t>动量守恒</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𝑚𝑎</m:t>
                    </m:r>
                  </m:oMath>
                </a14:m>
                <a:endParaRPr lang="en-US" altLang="zh-CN" dirty="0"/>
              </a:p>
              <a:p>
                <a:pPr lvl="1"/>
                <a:r>
                  <a:rPr lang="zh-CN" altLang="en-US" dirty="0"/>
                  <a:t>对流项 压力项 黏力项</a:t>
                </a:r>
                <a:endParaRPr lang="en-US" altLang="zh-CN" b="0" i="1" dirty="0">
                  <a:latin typeface="Cambria Math" panose="02040503050406030204" pitchFamily="18" charset="0"/>
                </a:endParaRPr>
              </a:p>
              <a:p>
                <a:r>
                  <a:rPr lang="zh-CN" altLang="en-US" b="0" dirty="0"/>
                  <a:t>质量</a:t>
                </a:r>
                <a14:m>
                  <m:oMath xmlns:m="http://schemas.openxmlformats.org/officeDocument/2006/math">
                    <m:r>
                      <a:rPr lang="zh-CN" altLang="en-US" i="1" dirty="0" smtClean="0">
                        <a:latin typeface="Cambria Math" panose="02040503050406030204" pitchFamily="18" charset="0"/>
                      </a:rPr>
                      <m:t>守恒</m:t>
                    </m:r>
                  </m:oMath>
                </a14:m>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lstStyle/>
              <a:p>
                <a:r>
                  <a:rPr lang="zh-CN" altLang="en-US" dirty="0"/>
                  <a:t>牛顿第二定律</a:t>
                </a:r>
                <a:endParaRPr lang="en-US" altLang="zh-CN" dirty="0"/>
              </a:p>
              <a:p>
                <a:pPr lvl="1"/>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841408" y="3862011"/>
              <a:ext cx="424622" cy="146498"/>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不可压缩条件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m:t>
                    </m:r>
                  </m:oMath>
                </a14:m>
                <a:endParaRPr lang="en-US" altLang="zh-CN" dirty="0"/>
              </a:p>
              <a:p>
                <a:r>
                  <a:rPr lang="zh-CN" altLang="en-US" dirty="0"/>
                  <a:t>密度为常数（密度的时间变化率为</a:t>
                </a:r>
                <a:r>
                  <a:rPr lang="en-US" altLang="zh-CN" dirty="0"/>
                  <a:t>0</a:t>
                </a:r>
                <a:r>
                  <a:rPr lang="zh-CN" altLang="en-US" dirty="0"/>
                  <a:t>）</a:t>
                </a:r>
                <a:endParaRPr lang="en-US" altLang="zh-CN" dirty="0"/>
              </a:p>
              <a:p>
                <a:r>
                  <a:rPr lang="zh-CN" altLang="en-US" dirty="0"/>
                  <a:t>质量的连续性方程为</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r>
                          <a:rPr lang="zh-CN" altLang="en-US"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𝜌</m:t>
                    </m:r>
                    <m:r>
                      <m:rPr>
                        <m:sty m:val="p"/>
                      </m:rPr>
                      <a:rPr lang="zh-CN" altLang="en-US" b="0" i="1" smtClean="0">
                        <a:latin typeface="Cambria Math" panose="02040503050406030204" pitchFamily="18" charset="0"/>
                      </a:rPr>
                      <m:t>∇</m:t>
                    </m:r>
                    <m:r>
                      <a:rPr lang="zh-CN" altLang="en-US" b="0" i="1" smtClean="0">
                        <a:latin typeface="Cambria Math" panose="02040503050406030204" pitchFamily="18" charset="0"/>
                      </a:rPr>
                      <m:t>∙</m:t>
                    </m:r>
                    <m:acc>
                      <m:accPr>
                        <m:chr m:val="⃗"/>
                        <m:ctrlPr>
                          <a:rPr lang="zh-CN" altLang="en-US" b="0" i="1" smtClean="0">
                            <a:latin typeface="Cambria Math" panose="02040503050406030204" pitchFamily="18" charset="0"/>
                          </a:rPr>
                        </m:ctrlPr>
                      </m:accPr>
                      <m:e>
                        <m:r>
                          <a:rPr lang="en-US" altLang="zh-CN" b="0" i="1" smtClean="0">
                            <a:latin typeface="Cambria Math" panose="02040503050406030204" pitchFamily="18" charset="0"/>
                          </a:rPr>
                          <m:t>𝑣</m:t>
                        </m:r>
                      </m:e>
                    </m:acc>
                    <m:r>
                      <a:rPr lang="en-US" altLang="zh-CN" b="0" i="1" smtClean="0">
                        <a:latin typeface="Cambria Math" panose="02040503050406030204" pitchFamily="18" charset="0"/>
                      </a:rPr>
                      <m:t>=0</m:t>
                    </m:r>
                  </m:oMath>
                </a14:m>
                <a:endParaRPr lang="en-US" altLang="zh-CN" dirty="0"/>
              </a:p>
              <a:p>
                <a:r>
                  <a:rPr lang="zh-CN" altLang="en-US" dirty="0"/>
                  <a:t>速度场的散度为</a:t>
                </a:r>
                <a:r>
                  <a:rPr lang="en-US" altLang="zh-CN" dirty="0"/>
                  <a:t>0  </a:t>
                </a:r>
                <a14:m>
                  <m:oMath xmlns:m="http://schemas.openxmlformats.org/officeDocument/2006/math">
                    <m:r>
                      <m:rPr>
                        <m:sty m:val="p"/>
                      </m:rP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𝑣</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08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zh-CN" altLang="en-US" dirty="0"/>
              <a:t>求解</a:t>
            </a:r>
            <a:r>
              <a:rPr lang="en-US" altLang="zh-CN" dirty="0"/>
              <a:t>NS</a:t>
            </a:r>
            <a:r>
              <a:rPr lang="zh-CN" altLang="en-US" dirty="0"/>
              <a:t>方程</a:t>
            </a:r>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0928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7D8EB-01BF-4C38-8A44-62312EDF99EF}"/>
              </a:ext>
            </a:extLst>
          </p:cNvPr>
          <p:cNvSpPr>
            <a:spLocks noGrp="1"/>
          </p:cNvSpPr>
          <p:nvPr>
            <p:ph type="title"/>
          </p:nvPr>
        </p:nvSpPr>
        <p:spPr/>
        <p:txBody>
          <a:bodyPr/>
          <a:lstStyle/>
          <a:p>
            <a:r>
              <a:rPr lang="zh-CN" altLang="en-US" dirty="0"/>
              <a:t>密度估算</a:t>
            </a:r>
          </a:p>
        </p:txBody>
      </p:sp>
      <p:sp>
        <p:nvSpPr>
          <p:cNvPr id="3" name="内容占位符 2">
            <a:extLst>
              <a:ext uri="{FF2B5EF4-FFF2-40B4-BE49-F238E27FC236}">
                <a16:creationId xmlns:a16="http://schemas.microsoft.com/office/drawing/2014/main" id="{0697C51F-1A42-41A2-9F08-141525B42A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3484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127A-FDC9-4ACF-9718-0071F3F66AA3}"/>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DD5BCDC-EE61-4EBC-BA6E-1F4AEAC0927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567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D0952-D7EE-4754-A8E9-479289056CA3}"/>
              </a:ext>
            </a:extLst>
          </p:cNvPr>
          <p:cNvSpPr>
            <a:spLocks noGrp="1"/>
          </p:cNvSpPr>
          <p:nvPr>
            <p:ph type="title"/>
          </p:nvPr>
        </p:nvSpPr>
        <p:spPr/>
        <p:txBody>
          <a:bodyPr/>
          <a:lstStyle/>
          <a:p>
            <a:r>
              <a:rPr lang="zh-CN" altLang="en-US" dirty="0"/>
              <a:t>邻域搜索</a:t>
            </a:r>
          </a:p>
        </p:txBody>
      </p:sp>
      <p:sp>
        <p:nvSpPr>
          <p:cNvPr id="3" name="内容占位符 2">
            <a:extLst>
              <a:ext uri="{FF2B5EF4-FFF2-40B4-BE49-F238E27FC236}">
                <a16:creationId xmlns:a16="http://schemas.microsoft.com/office/drawing/2014/main" id="{54A196A8-2CCA-49CD-B3C7-765906E9D97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8981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基于力的动力学</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B85DC937-A0A9-45E2-B590-F9355360176E}"/>
                  </a:ext>
                </a:extLst>
              </p:cNvPr>
              <p:cNvSpPr>
                <a:spLocks noGrp="1"/>
              </p:cNvSpPr>
              <p:nvPr>
                <p:ph idx="1"/>
              </p:nvPr>
            </p:nvSpPr>
            <p:spPr>
              <a:xfrm>
                <a:off x="838200" y="1825625"/>
                <a:ext cx="10515600" cy="3164064"/>
              </a:xfrm>
            </p:spPr>
            <p:txBody>
              <a:bodyPr>
                <a:noAutofit/>
              </a:bodyPr>
              <a:lstStyle/>
              <a:p>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smtClean="0">
                            <a:latin typeface="Cambria Math" panose="02040503050406030204" pitchFamily="18" charset="0"/>
                          </a:rPr>
                          <m:t>𝐹</m:t>
                        </m:r>
                      </m:e>
                      <m:sub>
                        <m:r>
                          <a:rPr lang="zh-CN" altLang="en-US" sz="2400" i="1" dirty="0" smtClean="0">
                            <a:latin typeface="Cambria Math" panose="02040503050406030204" pitchFamily="18" charset="0"/>
                          </a:rPr>
                          <m:t>𝑖𝑛𝑡𝑒</m:t>
                        </m:r>
                        <m:r>
                          <a:rPr lang="en-US" altLang="zh-CN" sz="2400" b="0" i="1" dirty="0" smtClean="0">
                            <a:latin typeface="Cambria Math" panose="02040503050406030204" pitchFamily="18" charset="0"/>
                          </a:rPr>
                          <m:t>𝑟</m:t>
                        </m:r>
                        <m:r>
                          <a:rPr lang="zh-CN" altLang="en-US" sz="2400" i="1" dirty="0" smtClean="0">
                            <a:latin typeface="Cambria Math" panose="02040503050406030204" pitchFamily="18" charset="0"/>
                          </a:rPr>
                          <m:t>𝑛𝑎𝑙</m:t>
                        </m:r>
                      </m:sub>
                    </m:sSub>
                  </m:oMath>
                </a14:m>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如流体内部的粘滞力</a:t>
                </a:r>
                <a:r>
                  <a:rPr lang="en-US" altLang="zh-CN" sz="2400" dirty="0">
                    <a:latin typeface="微软雅黑" panose="020B0503020204020204" pitchFamily="34" charset="-122"/>
                    <a:ea typeface="微软雅黑" panose="020B0503020204020204" pitchFamily="34" charset="-122"/>
                  </a:rPr>
                  <a:t>(Viscosity)</a:t>
                </a:r>
                <a:r>
                  <a:rPr lang="zh-CN" altLang="en-US" sz="2400" dirty="0">
                    <a:latin typeface="微软雅黑" panose="020B0503020204020204" pitchFamily="34" charset="-122"/>
                    <a:ea typeface="微软雅黑" panose="020B0503020204020204" pitchFamily="34" charset="-122"/>
                  </a:rPr>
                  <a:t>、压力</a:t>
                </a:r>
                <a:r>
                  <a:rPr lang="en-US" altLang="zh-CN" sz="2400" dirty="0">
                    <a:latin typeface="微软雅黑" panose="020B0503020204020204" pitchFamily="34" charset="-122"/>
                    <a:ea typeface="微软雅黑" panose="020B0503020204020204" pitchFamily="34" charset="-122"/>
                  </a:rPr>
                  <a:t>(Pressure)</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𝐹</m:t>
                        </m:r>
                      </m:e>
                      <m:sub>
                        <m:r>
                          <a:rPr lang="zh-CN" altLang="en-US" sz="2400" i="1" dirty="0">
                            <a:latin typeface="Cambria Math" panose="02040503050406030204" pitchFamily="18" charset="0"/>
                          </a:rPr>
                          <m:t>𝑒𝑥𝑡𝑒𝑟𝑛𝑎𝑙</m:t>
                        </m:r>
                      </m:sub>
                    </m:sSub>
                    <m:r>
                      <a:rPr lang="zh-CN" altLang="en-US" sz="2400" i="1" dirty="0">
                        <a:latin typeface="Cambria Math" panose="02040503050406030204" pitchFamily="18" charset="0"/>
                      </a:rPr>
                      <m:t> </m:t>
                    </m:r>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如重力</a:t>
                </a:r>
                <a:r>
                  <a:rPr lang="en-US" altLang="zh-CN" sz="2400" dirty="0">
                    <a:latin typeface="微软雅黑" panose="020B0503020204020204" pitchFamily="34" charset="-122"/>
                    <a:ea typeface="微软雅黑" panose="020B0503020204020204" pitchFamily="34" charset="-122"/>
                  </a:rPr>
                  <a:t>(Gravity)</a:t>
                </a:r>
                <a:r>
                  <a:rPr lang="zh-CN" altLang="en-US" sz="2400" dirty="0">
                    <a:latin typeface="微软雅黑" panose="020B0503020204020204" pitchFamily="34" charset="-122"/>
                    <a:ea typeface="微软雅黑" panose="020B0503020204020204" pitchFamily="34" charset="-122"/>
                  </a:rPr>
                  <a:t>、碰撞力</a:t>
                </a:r>
                <a:r>
                  <a:rPr lang="en-US" altLang="zh-CN" sz="2400" dirty="0">
                    <a:latin typeface="微软雅黑" panose="020B0503020204020204" pitchFamily="34" charset="-122"/>
                    <a:ea typeface="微软雅黑" panose="020B0503020204020204" pitchFamily="34" charset="-122"/>
                  </a:rPr>
                  <a:t>(Collision)</a:t>
                </a:r>
                <a:r>
                  <a:rPr lang="zh-CN" altLang="en-US" sz="2400" dirty="0">
                    <a:latin typeface="微软雅黑" panose="020B0503020204020204" pitchFamily="34" charset="-122"/>
                    <a:ea typeface="微软雅黑" panose="020B0503020204020204" pitchFamily="34" charset="-122"/>
                  </a:rPr>
                  <a:t>、风力</a:t>
                </a:r>
                <a:r>
                  <a:rPr lang="en-US" altLang="zh-CN" sz="2400" dirty="0">
                    <a:latin typeface="微软雅黑" panose="020B0503020204020204" pitchFamily="34" charset="-122"/>
                    <a:ea typeface="微软雅黑" panose="020B0503020204020204" pitchFamily="34" charset="-122"/>
                  </a:rPr>
                  <a:t>(Wind)</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合力 </a:t>
                </a:r>
                <a14:m>
                  <m:oMath xmlns:m="http://schemas.openxmlformats.org/officeDocument/2006/math">
                    <m:r>
                      <a:rPr lang="zh-CN" altLang="en-US" sz="2400" i="1" smtClean="0">
                        <a:latin typeface="Cambria Math" panose="02040503050406030204" pitchFamily="18" charset="0"/>
                      </a:rPr>
                      <m:t>𝐹</m:t>
                    </m:r>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𝑖𝑛𝑡𝑒𝑟𝑛𝑎𝑙</m:t>
                        </m:r>
                      </m:sub>
                    </m:sSub>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𝑒𝑥𝑡𝑒𝑟𝑛𝑎𝑙</m:t>
                        </m:r>
                      </m:sub>
                    </m:sSub>
                  </m:oMath>
                </a14:m>
                <a:r>
                  <a:rPr lang="zh-CN" altLang="en-US" sz="2400" dirty="0">
                    <a:latin typeface="微软雅黑" panose="020B0503020204020204" pitchFamily="34" charset="-122"/>
                    <a:ea typeface="微软雅黑" panose="020B0503020204020204" pitchFamily="34" charset="-122"/>
                  </a:rPr>
                  <a:t>，计算加速度 </a:t>
                </a:r>
                <a14:m>
                  <m:oMath xmlns:m="http://schemas.openxmlformats.org/officeDocument/2006/math">
                    <m:r>
                      <a:rPr lang="en-US" altLang="zh-CN" sz="2400" i="1" dirty="0" smtClean="0">
                        <a:latin typeface="Cambria Math" panose="02040503050406030204" pitchFamily="18" charset="0"/>
                      </a:rPr>
                      <m:t>𝑎</m:t>
                    </m:r>
                    <m:r>
                      <a:rPr lang="en-US" altLang="zh-CN" sz="2400" i="0"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𝐹</m:t>
                        </m:r>
                      </m:num>
                      <m:den>
                        <m:r>
                          <a:rPr lang="en-US" altLang="zh-CN" sz="2400" i="1" dirty="0">
                            <a:latin typeface="Cambria Math" panose="02040503050406030204" pitchFamily="18" charset="0"/>
                          </a:rPr>
                          <m:t>𝑚</m:t>
                        </m:r>
                      </m:den>
                    </m:f>
                  </m:oMath>
                </a14:m>
                <a:r>
                  <a:rPr lang="en-US" altLang="zh-CN" sz="2400" dirty="0">
                    <a:latin typeface="微软雅黑" panose="020B0503020204020204" pitchFamily="34" charset="-122"/>
                    <a:ea typeface="微软雅黑" panose="020B0503020204020204" pitchFamily="34" charset="-122"/>
                  </a:rPr>
                  <a:t> </a:t>
                </a:r>
              </a:p>
              <a:p>
                <a14:m>
                  <m:oMath xmlns:m="http://schemas.openxmlformats.org/officeDocument/2006/math">
                    <m:r>
                      <a:rPr lang="en-US" altLang="zh-CN" sz="2400" i="1" dirty="0" smtClean="0">
                        <a:latin typeface="Cambria Math" panose="02040503050406030204" pitchFamily="18" charset="0"/>
                      </a:rPr>
                      <m:t>𝑣</m:t>
                    </m:r>
                    <m:r>
                      <a:rPr lang="en-US" altLang="zh-CN" sz="2400" i="0" dirty="0" smtClean="0">
                        <a:latin typeface="Cambria Math" panose="02040503050406030204" pitchFamily="18" charset="0"/>
                      </a:rPr>
                      <m:t>=</m:t>
                    </m:r>
                    <m:r>
                      <a:rPr lang="en-US" altLang="zh-CN" sz="2400" i="1" dirty="0" smtClean="0">
                        <a:latin typeface="Cambria Math" panose="02040503050406030204" pitchFamily="18" charset="0"/>
                      </a:rPr>
                      <m:t>𝑎𝑡</m:t>
                    </m:r>
                  </m:oMath>
                </a14:m>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0" dirty="0">
                            <a:latin typeface="Cambria Math" panose="02040503050406030204" pitchFamily="18" charset="0"/>
                          </a:rPr>
                          <m:t>∗</m:t>
                        </m:r>
                      </m:sup>
                    </m:sSup>
                    <m:r>
                      <a:rPr lang="en-US" altLang="zh-CN" sz="2400" i="0"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0" dirty="0">
                            <a:latin typeface="Cambria Math" panose="02040503050406030204" pitchFamily="18" charset="0"/>
                          </a:rPr>
                          <m:t>0</m:t>
                        </m:r>
                      </m:sub>
                    </m:sSub>
                    <m:r>
                      <a:rPr lang="en-US" altLang="zh-CN" sz="2400" i="0" dirty="0">
                        <a:latin typeface="Cambria Math" panose="02040503050406030204" pitchFamily="18" charset="0"/>
                      </a:rPr>
                      <m:t>+</m:t>
                    </m:r>
                    <m:r>
                      <a:rPr lang="en-US" altLang="zh-CN" sz="2400" i="1" dirty="0">
                        <a:latin typeface="Cambria Math" panose="02040503050406030204" pitchFamily="18" charset="0"/>
                      </a:rPr>
                      <m:t>𝑣𝑡</m:t>
                    </m:r>
                  </m:oMath>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 name="内容占位符 4">
                <a:extLst>
                  <a:ext uri="{FF2B5EF4-FFF2-40B4-BE49-F238E27FC236}">
                    <a16:creationId xmlns:a16="http://schemas.microsoft.com/office/drawing/2014/main" id="{B85DC937-A0A9-45E2-B590-F9355360176E}"/>
                  </a:ext>
                </a:extLst>
              </p:cNvPr>
              <p:cNvSpPr>
                <a:spLocks noGrp="1" noRot="1" noChangeAspect="1" noMove="1" noResize="1" noEditPoints="1" noAdjustHandles="1" noChangeArrowheads="1" noChangeShapeType="1" noTextEdit="1"/>
              </p:cNvSpPr>
              <p:nvPr>
                <p:ph idx="1"/>
              </p:nvPr>
            </p:nvSpPr>
            <p:spPr>
              <a:xfrm>
                <a:off x="838200" y="1825625"/>
                <a:ext cx="10515600" cy="3164064"/>
              </a:xfrm>
              <a:blipFill>
                <a:blip r:embed="rId3"/>
                <a:stretch>
                  <a:fillRect l="-812" t="-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416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基于力的动力学缺陷</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a:xfrm>
            <a:off x="838200" y="4752208"/>
            <a:ext cx="6332304" cy="1855325"/>
          </a:xfrm>
        </p:spPr>
        <p:txBody>
          <a:bodyPr>
            <a:normAutofit/>
          </a:bodyPr>
          <a:lstStyle/>
          <a:p>
            <a:r>
              <a:rPr lang="zh-CN" altLang="en-US" dirty="0"/>
              <a:t>碰撞分离需要刚度系数计算碰撞力</a:t>
            </a:r>
            <a:endParaRPr lang="en-US" altLang="zh-CN" dirty="0"/>
          </a:p>
          <a:p>
            <a:r>
              <a:rPr lang="zh-CN" altLang="en-US" dirty="0"/>
              <a:t>刚度系数太小，穿透明显</a:t>
            </a:r>
            <a:endParaRPr lang="en-US" altLang="zh-CN" dirty="0"/>
          </a:p>
          <a:p>
            <a:r>
              <a:rPr lang="zh-CN" altLang="en-US" dirty="0"/>
              <a:t>刚度系数太大，需要更小步长求解</a:t>
            </a:r>
          </a:p>
        </p:txBody>
      </p:sp>
      <p:pic>
        <p:nvPicPr>
          <p:cNvPr id="4" name="内容占位符 3">
            <a:extLst>
              <a:ext uri="{FF2B5EF4-FFF2-40B4-BE49-F238E27FC236}">
                <a16:creationId xmlns:a16="http://schemas.microsoft.com/office/drawing/2014/main" id="{3C23C218-DC37-44B7-B6EA-8B36348E66D0}"/>
              </a:ext>
            </a:extLst>
          </p:cNvPr>
          <p:cNvPicPr>
            <a:picLocks noChangeAspect="1"/>
          </p:cNvPicPr>
          <p:nvPr/>
        </p:nvPicPr>
        <p:blipFill>
          <a:blip r:embed="rId3"/>
          <a:stretch>
            <a:fillRect/>
          </a:stretch>
        </p:blipFill>
        <p:spPr>
          <a:xfrm>
            <a:off x="838199" y="2040910"/>
            <a:ext cx="6332305" cy="2361076"/>
          </a:xfrm>
          <a:prstGeom prst="rect">
            <a:avLst/>
          </a:prstGeom>
        </p:spPr>
      </p:pic>
      <p:sp>
        <p:nvSpPr>
          <p:cNvPr id="6" name="内容占位符 2">
            <a:extLst>
              <a:ext uri="{FF2B5EF4-FFF2-40B4-BE49-F238E27FC236}">
                <a16:creationId xmlns:a16="http://schemas.microsoft.com/office/drawing/2014/main" id="{F19218A6-EA42-4381-A772-FCBD5FA6AE25}"/>
              </a:ext>
            </a:extLst>
          </p:cNvPr>
          <p:cNvSpPr txBox="1">
            <a:spLocks/>
          </p:cNvSpPr>
          <p:nvPr/>
        </p:nvSpPr>
        <p:spPr>
          <a:xfrm>
            <a:off x="7337777" y="2061217"/>
            <a:ext cx="4016023" cy="22954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BAFAE718-245A-446E-B4D4-19116293A902}"/>
                  </a:ext>
                </a:extLst>
              </p:cNvPr>
              <p:cNvSpPr txBox="1">
                <a:spLocks/>
              </p:cNvSpPr>
              <p:nvPr/>
            </p:nvSpPr>
            <p:spPr>
              <a:xfrm>
                <a:off x="7337776" y="2061217"/>
                <a:ext cx="4492979" cy="18553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发生穿透碰撞，求分离的力</a:t>
                </a:r>
                <a:endParaRPr lang="en-US" altLang="zh-CN" b="1"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1" i="1" smtClean="0">
                            <a:latin typeface="Cambria Math" panose="02040503050406030204" pitchFamily="18" charset="0"/>
                          </a:rPr>
                          <m:t>𝑭</m:t>
                        </m:r>
                      </m:num>
                      <m:den>
                        <m:r>
                          <a:rPr lang="en-US" altLang="zh-CN" b="0" i="1" smtClean="0">
                            <a:latin typeface="Cambria Math" panose="02040503050406030204" pitchFamily="18" charset="0"/>
                          </a:rPr>
                          <m:t>𝑚</m:t>
                        </m:r>
                      </m:den>
                    </m:f>
                  </m:oMath>
                </a14:m>
                <a:r>
                  <a:rPr lang="en-US" altLang="zh-CN" dirty="0"/>
                  <a:t> </a:t>
                </a:r>
                <a:r>
                  <a:rPr lang="zh-CN" altLang="en-US" dirty="0"/>
                  <a:t>，</a:t>
                </a:r>
                <a14:m>
                  <m:oMath xmlns:m="http://schemas.openxmlformats.org/officeDocument/2006/math">
                    <m:r>
                      <a:rPr lang="en-US" altLang="zh-CN" b="1" i="1" dirty="0" smtClean="0">
                        <a:latin typeface="Cambria Math" panose="02040503050406030204" pitchFamily="18" charset="0"/>
                      </a:rPr>
                      <m:t>𝒗</m:t>
                    </m:r>
                    <m:r>
                      <a:rPr lang="en-US" altLang="zh-CN" b="0" i="1" dirty="0" smtClean="0">
                        <a:latin typeface="Cambria Math" panose="02040503050406030204" pitchFamily="18" charset="0"/>
                      </a:rPr>
                      <m:t>=</m:t>
                    </m:r>
                    <m:r>
                      <a:rPr lang="en-US" altLang="zh-CN" b="1" i="1" dirty="0" smtClean="0">
                        <a:latin typeface="Cambria Math" panose="02040503050406030204" pitchFamily="18" charset="0"/>
                      </a:rPr>
                      <m:t>𝒂</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 </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0" i="1" smtClean="0">
                        <a:latin typeface="Cambria Math" panose="02040503050406030204" pitchFamily="18" charset="0"/>
                        <a:ea typeface="Cambria Math" panose="02040503050406030204" pitchFamily="18" charset="0"/>
                      </a:rPr>
                      <m:t>𝑡</m:t>
                    </m:r>
                  </m:oMath>
                </a14:m>
                <a:endParaRPr lang="en-US" altLang="zh-CN" dirty="0"/>
              </a:p>
            </p:txBody>
          </p:sp>
        </mc:Choice>
        <mc:Fallback xmlns="">
          <p:sp>
            <p:nvSpPr>
              <p:cNvPr id="7" name="内容占位符 2">
                <a:extLst>
                  <a:ext uri="{FF2B5EF4-FFF2-40B4-BE49-F238E27FC236}">
                    <a16:creationId xmlns:a16="http://schemas.microsoft.com/office/drawing/2014/main" id="{BAFAE718-245A-446E-B4D4-19116293A902}"/>
                  </a:ext>
                </a:extLst>
              </p:cNvPr>
              <p:cNvSpPr txBox="1">
                <a:spLocks noRot="1" noChangeAspect="1" noMove="1" noResize="1" noEditPoints="1" noAdjustHandles="1" noChangeArrowheads="1" noChangeShapeType="1" noTextEdit="1"/>
              </p:cNvSpPr>
              <p:nvPr/>
            </p:nvSpPr>
            <p:spPr>
              <a:xfrm>
                <a:off x="7337776" y="2061217"/>
                <a:ext cx="4492979" cy="1855325"/>
              </a:xfrm>
              <a:prstGeom prst="rect">
                <a:avLst/>
              </a:prstGeom>
              <a:blipFill>
                <a:blip r:embed="rId4"/>
                <a:stretch>
                  <a:fillRect l="-2171" t="-2961" r="-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71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基于位置的动力学</a:t>
            </a:r>
            <a:br>
              <a:rPr lang="en-US" altLang="zh-CN" dirty="0"/>
            </a:br>
            <a:r>
              <a:rPr lang="en-US" altLang="zh-CN" dirty="0"/>
              <a:t>(Position Based Dynamics)</a:t>
            </a:r>
            <a:endParaRPr lang="zh-CN" altLang="en-US" dirty="0"/>
          </a:p>
        </p:txBody>
      </p:sp>
      <p:sp>
        <p:nvSpPr>
          <p:cNvPr id="5" name="内容占位符 4">
            <a:extLst>
              <a:ext uri="{FF2B5EF4-FFF2-40B4-BE49-F238E27FC236}">
                <a16:creationId xmlns:a16="http://schemas.microsoft.com/office/drawing/2014/main" id="{E3E93614-119C-4DDB-B2F8-7D6C19325455}"/>
              </a:ext>
            </a:extLst>
          </p:cNvPr>
          <p:cNvSpPr>
            <a:spLocks noGrp="1"/>
          </p:cNvSpPr>
          <p:nvPr>
            <p:ph idx="1"/>
          </p:nvPr>
        </p:nvSpPr>
        <p:spPr>
          <a:xfrm>
            <a:off x="838199" y="4661429"/>
            <a:ext cx="10515599" cy="2012597"/>
          </a:xfrm>
        </p:spPr>
        <p:txBody>
          <a:bodyPr>
            <a:normAutofit/>
          </a:bodyPr>
          <a:lstStyle/>
          <a:p>
            <a:r>
              <a:rPr lang="zh-CN" altLang="en-US" dirty="0"/>
              <a:t>只检测发生穿透碰撞</a:t>
            </a:r>
            <a:endParaRPr lang="en-US" altLang="zh-CN" dirty="0"/>
          </a:p>
          <a:p>
            <a:r>
              <a:rPr lang="zh-CN" altLang="en-US" dirty="0"/>
              <a:t>根据约束计算物体修正位置，使其分离</a:t>
            </a:r>
            <a:endParaRPr lang="en-US" altLang="zh-CN" dirty="0"/>
          </a:p>
          <a:p>
            <a:r>
              <a:rPr lang="zh-CN" altLang="en-US" dirty="0"/>
              <a:t>根据修正位置求解速度</a:t>
            </a:r>
            <a:endParaRPr lang="en-US" altLang="zh-CN" dirty="0"/>
          </a:p>
        </p:txBody>
      </p:sp>
      <p:pic>
        <p:nvPicPr>
          <p:cNvPr id="6" name="内容占位符 3">
            <a:extLst>
              <a:ext uri="{FF2B5EF4-FFF2-40B4-BE49-F238E27FC236}">
                <a16:creationId xmlns:a16="http://schemas.microsoft.com/office/drawing/2014/main" id="{EC9DF67A-B137-4C63-B5C8-D47138703DA5}"/>
              </a:ext>
            </a:extLst>
          </p:cNvPr>
          <p:cNvPicPr>
            <a:picLocks noChangeAspect="1"/>
          </p:cNvPicPr>
          <p:nvPr/>
        </p:nvPicPr>
        <p:blipFill>
          <a:blip r:embed="rId3"/>
          <a:stretch>
            <a:fillRect/>
          </a:stretch>
        </p:blipFill>
        <p:spPr>
          <a:xfrm>
            <a:off x="838200" y="1927225"/>
            <a:ext cx="6927186" cy="2497667"/>
          </a:xfrm>
          <a:prstGeom prst="rect">
            <a:avLst/>
          </a:prstGeom>
        </p:spPr>
      </p:pic>
    </p:spTree>
    <p:extLst>
      <p:ext uri="{BB962C8B-B14F-4D97-AF65-F5344CB8AC3E}">
        <p14:creationId xmlns:p14="http://schemas.microsoft.com/office/powerpoint/2010/main" val="2152403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B7604-4B30-4FFA-8E5A-68F803BC1135}"/>
              </a:ext>
            </a:extLst>
          </p:cNvPr>
          <p:cNvSpPr>
            <a:spLocks noGrp="1"/>
          </p:cNvSpPr>
          <p:nvPr>
            <p:ph type="title"/>
          </p:nvPr>
        </p:nvSpPr>
        <p:spPr/>
        <p:txBody>
          <a:bodyPr/>
          <a:lstStyle/>
          <a:p>
            <a:r>
              <a:rPr lang="zh-CN" altLang="en-US" dirty="0"/>
              <a:t>约束是什么？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821541-898C-48F6-A745-86D4908291E3}"/>
                  </a:ext>
                </a:extLst>
              </p:cNvPr>
              <p:cNvSpPr>
                <a:spLocks noGrp="1"/>
              </p:cNvSpPr>
              <p:nvPr>
                <p:ph idx="1"/>
              </p:nvPr>
            </p:nvSpPr>
            <p:spPr/>
            <p:txBody>
              <a:bodyPr/>
              <a:lstStyle/>
              <a:p>
                <a:r>
                  <a:rPr lang="zh-CN" altLang="en-US" dirty="0"/>
                  <a:t>约束是一个优化问题的解需要符合的条件。</a:t>
                </a:r>
                <a:endParaRPr lang="en-US" altLang="zh-CN" dirty="0"/>
              </a:p>
              <a:p>
                <a:r>
                  <a:rPr lang="zh-CN" altLang="en-US" dirty="0"/>
                  <a:t>约束 </a:t>
                </a:r>
                <a14:m>
                  <m:oMath xmlns:m="http://schemas.openxmlformats.org/officeDocument/2006/math">
                    <m:r>
                      <a:rPr lang="en-US" altLang="zh-CN" b="0" i="1" smtClean="0">
                        <a:latin typeface="Cambria Math" panose="02040503050406030204" pitchFamily="18" charset="0"/>
                      </a:rPr>
                      <m:t>𝑗</m:t>
                    </m:r>
                    <m:r>
                      <a:rPr lang="zh-CN" altLang="en-US"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 </m:t>
                        </m:r>
                        <m:r>
                          <a:rPr lang="en-US" altLang="zh-CN" b="0" i="1" smtClean="0">
                            <a:latin typeface="Cambria Math" panose="02040503050406030204" pitchFamily="18" charset="0"/>
                          </a:rPr>
                          <m:t>𝑀</m:t>
                        </m:r>
                      </m:e>
                    </m:d>
                  </m:oMath>
                </a14:m>
                <a:r>
                  <a:rPr lang="zh-CN" altLang="en-US" dirty="0"/>
                  <a:t> 的特性：</a:t>
                </a:r>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，约束强度非刚体强度</a:t>
                </a:r>
                <a:endParaRPr lang="en-US" altLang="zh-CN" dirty="0"/>
              </a:p>
              <a:p>
                <a:pPr lvl="1"/>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endParaRPr lang="en-US" altLang="zh-CN" dirty="0"/>
              </a:p>
              <a:p>
                <a:pPr lvl="2"/>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m:t>
                    </m:r>
                  </m:oMath>
                </a14:m>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xmlns="">
          <p:sp>
            <p:nvSpPr>
              <p:cNvPr id="3" name="内容占位符 2">
                <a:extLst>
                  <a:ext uri="{FF2B5EF4-FFF2-40B4-BE49-F238E27FC236}">
                    <a16:creationId xmlns:a16="http://schemas.microsoft.com/office/drawing/2014/main" id="{07821541-898C-48F6-A745-86D4908291E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679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E0481AE5-ECBE-4687-88B2-516C127172F7}"/>
              </a:ext>
            </a:extLst>
          </p:cNvPr>
          <p:cNvSpPr/>
          <p:nvPr/>
        </p:nvSpPr>
        <p:spPr>
          <a:xfrm>
            <a:off x="838200" y="2141538"/>
            <a:ext cx="10515600" cy="4351337"/>
          </a:xfrm>
          <a:prstGeom prst="roundRect">
            <a:avLst>
              <a:gd name="adj" fmla="val 2658"/>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r>
              <a:rPr lang="zh-CN" altLang="en-US" dirty="0"/>
              <a:t>算法</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619DEB26-0634-49B5-A5FF-A1BDB93B04DB}"/>
                  </a:ext>
                </a:extLst>
              </p:cNvPr>
              <p:cNvSpPr>
                <a:spLocks noGrp="1"/>
              </p:cNvSpPr>
              <p:nvPr>
                <p:ph idx="1"/>
              </p:nvPr>
            </p:nvSpPr>
            <p:spPr>
              <a:xfrm>
                <a:off x="838200" y="2141538"/>
                <a:ext cx="10515600" cy="4351338"/>
              </a:xfrm>
            </p:spPr>
            <p:txBody>
              <a:bodyPr>
                <a:normAutofit fontScale="92500" lnSpcReduction="20000"/>
              </a:bodyPr>
              <a:lstStyle/>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init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type m:val="skw"/>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𝑁</m:t>
                        </m:r>
                      </m:sup>
                    </m:sSup>
                  </m:oMath>
                </a14:m>
                <a:endParaRPr lang="en-US" altLang="zh-CN" i="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loop</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oMath>
                </a14:m>
                <a:endParaRPr lang="en-US" altLang="zh-CN" dirty="0">
                  <a:latin typeface="微软雅黑" panose="020B0503020204020204" pitchFamily="34" charset="-122"/>
                  <a:ea typeface="微软雅黑" panose="020B0503020204020204" pitchFamily="34" charset="-122"/>
                </a:endParaRPr>
              </a:p>
              <a:p>
                <a:pPr lvl="1"/>
                <a:r>
                  <a:rPr lang="en-US" altLang="zh-CN" b="0" dirty="0">
                    <a:ea typeface="Cambria Math" panose="02040503050406030204" pitchFamily="18" charset="0"/>
                  </a:rPr>
                  <a:t> </a:t>
                </a:r>
                <a14:m>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						prediction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𝑔𝑒𝑛𝑒𝑟𝑎𝑡𝑒𝐶𝑜𝑙𝑙𝑖𝑠𝑖𝑜𝑛𝐶𝑜𝑛𝑠𝑡𝑟𝑎𝑖𝑛𝑡𝑠</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detect collision</a:t>
                </a:r>
              </a:p>
              <a:p>
                <a:pPr lvl="1"/>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𝑝𝑟𝑜𝑗𝑒𝑐𝑡𝐶𝑜𝑛𝑠𝑡𝑟𝑎𝑖𝑛𝑡</m:t>
                    </m:r>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𝑐𝑜𝑙𝑙</m:t>
                            </m:r>
                          </m:sub>
                        </m:sSub>
                      </m:sub>
                    </m:sSub>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𝑛</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solidFill>
                      <a:schemeClr val="accent6"/>
                    </a:solidFill>
                    <a:latin typeface="微软雅黑" panose="020B0503020204020204" pitchFamily="34" charset="-122"/>
                    <a:ea typeface="微软雅黑" panose="020B0503020204020204" pitchFamily="34" charset="-122"/>
                  </a:rPr>
                  <a:t>	constraint position</a:t>
                </a:r>
              </a:p>
              <a:p>
                <a:pPr lvl="1"/>
                <a:r>
                  <a:rPr lang="en-US" altLang="zh-CN" b="1"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position correction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 −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velocity update</a:t>
                </a:r>
                <a:endParaRPr lang="en-US" altLang="zh-CN" dirty="0">
                  <a:solidFill>
                    <a:schemeClr val="accent6"/>
                  </a:solidFill>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position update</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𝑣𝑒𝑙𝑜𝑐𝑖𝑡𝑦𝑈𝑝𝑑𝑎𝑡𝑒</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𝑛</m:t>
                        </m:r>
                      </m:sub>
                    </m:sSub>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velocity correction</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end loop</a:t>
                </a:r>
                <a:endParaRPr lang="zh-CN" altLang="en-US" dirty="0">
                  <a:latin typeface="微软雅黑" panose="020B0503020204020204" pitchFamily="34" charset="-122"/>
                  <a:ea typeface="微软雅黑" panose="020B0503020204020204" pitchFamily="34" charset="-122"/>
                </a:endParaRPr>
              </a:p>
            </p:txBody>
          </p:sp>
        </mc:Choice>
        <mc:Fallback xmlns="">
          <p:sp>
            <p:nvSpPr>
              <p:cNvPr id="6" name="内容占位符 5">
                <a:extLst>
                  <a:ext uri="{FF2B5EF4-FFF2-40B4-BE49-F238E27FC236}">
                    <a16:creationId xmlns:a16="http://schemas.microsoft.com/office/drawing/2014/main" id="{619DEB26-0634-49B5-A5FF-A1BDB93B04DB}"/>
                  </a:ext>
                </a:extLst>
              </p:cNvPr>
              <p:cNvSpPr>
                <a:spLocks noGrp="1" noRot="1" noChangeAspect="1" noMove="1" noResize="1" noEditPoints="1" noAdjustHandles="1" noChangeArrowheads="1" noChangeShapeType="1" noTextEdit="1"/>
              </p:cNvSpPr>
              <p:nvPr>
                <p:ph idx="1"/>
              </p:nvPr>
            </p:nvSpPr>
            <p:spPr>
              <a:xfrm>
                <a:off x="838200" y="2141538"/>
                <a:ext cx="10515600" cy="4351338"/>
              </a:xfrm>
              <a:blipFill>
                <a:blip r:embed="rId3"/>
                <a:stretch>
                  <a:fillRect l="-928"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3334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6267F-F7A0-4962-BDC8-F9202BFDDA54}"/>
              </a:ext>
            </a:extLst>
          </p:cNvPr>
          <p:cNvSpPr>
            <a:spLocks noGrp="1"/>
          </p:cNvSpPr>
          <p:nvPr>
            <p:ph type="title"/>
          </p:nvPr>
        </p:nvSpPr>
        <p:spPr/>
        <p:txBody>
          <a:bodyPr/>
          <a:lstStyle/>
          <a:p>
            <a:r>
              <a:rPr lang="en-US" altLang="zh-CN" dirty="0"/>
              <a:t>PBD</a:t>
            </a:r>
            <a:r>
              <a:rPr lang="zh-CN" altLang="en-US" dirty="0"/>
              <a:t>算法中位置修正</a:t>
            </a:r>
          </a:p>
        </p:txBody>
      </p:sp>
      <p:sp>
        <p:nvSpPr>
          <p:cNvPr id="3" name="内容占位符 2">
            <a:extLst>
              <a:ext uri="{FF2B5EF4-FFF2-40B4-BE49-F238E27FC236}">
                <a16:creationId xmlns:a16="http://schemas.microsoft.com/office/drawing/2014/main" id="{2AF10A87-2C09-46FC-A002-76315A7A8DF8}"/>
              </a:ext>
            </a:extLst>
          </p:cNvPr>
          <p:cNvSpPr>
            <a:spLocks noGrp="1"/>
          </p:cNvSpPr>
          <p:nvPr>
            <p:ph idx="1"/>
          </p:nvPr>
        </p:nvSpPr>
        <p:spPr/>
        <p:txBody>
          <a:bodyPr/>
          <a:lstStyle/>
          <a:p>
            <a:r>
              <a:rPr lang="zh-CN" altLang="en-US" dirty="0"/>
              <a:t>例子：圆上的粒子</a:t>
            </a:r>
          </a:p>
        </p:txBody>
      </p:sp>
      <p:pic>
        <p:nvPicPr>
          <p:cNvPr id="4" name="图片 3">
            <a:extLst>
              <a:ext uri="{FF2B5EF4-FFF2-40B4-BE49-F238E27FC236}">
                <a16:creationId xmlns:a16="http://schemas.microsoft.com/office/drawing/2014/main" id="{CA400D5D-DBB5-4947-872E-D681D41F46A3}"/>
              </a:ext>
            </a:extLst>
          </p:cNvPr>
          <p:cNvPicPr>
            <a:picLocks noChangeAspect="1"/>
          </p:cNvPicPr>
          <p:nvPr/>
        </p:nvPicPr>
        <p:blipFill>
          <a:blip r:embed="rId2"/>
          <a:stretch>
            <a:fillRect/>
          </a:stretch>
        </p:blipFill>
        <p:spPr>
          <a:xfrm>
            <a:off x="3410303" y="2808111"/>
            <a:ext cx="5619750" cy="3048000"/>
          </a:xfrm>
          <a:prstGeom prst="rect">
            <a:avLst/>
          </a:prstGeom>
        </p:spPr>
      </p:pic>
    </p:spTree>
    <p:extLst>
      <p:ext uri="{BB962C8B-B14F-4D97-AF65-F5344CB8AC3E}">
        <p14:creationId xmlns:p14="http://schemas.microsoft.com/office/powerpoint/2010/main" val="237492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8F0E8-5E18-4915-A25D-18066980B15B}"/>
              </a:ext>
            </a:extLst>
          </p:cNvPr>
          <p:cNvSpPr>
            <a:spLocks noGrp="1"/>
          </p:cNvSpPr>
          <p:nvPr>
            <p:ph type="title"/>
          </p:nvPr>
        </p:nvSpPr>
        <p:spPr/>
        <p:txBody>
          <a:bodyPr/>
          <a:lstStyle/>
          <a:p>
            <a:r>
              <a:rPr lang="en-US" altLang="zh-CN" dirty="0"/>
              <a:t>PBD</a:t>
            </a:r>
            <a:r>
              <a:rPr lang="zh-CN" altLang="en-US" dirty="0"/>
              <a:t>算法中速度修正</a:t>
            </a:r>
          </a:p>
        </p:txBody>
      </p:sp>
      <p:pic>
        <p:nvPicPr>
          <p:cNvPr id="4" name="内容占位符 3">
            <a:extLst>
              <a:ext uri="{FF2B5EF4-FFF2-40B4-BE49-F238E27FC236}">
                <a16:creationId xmlns:a16="http://schemas.microsoft.com/office/drawing/2014/main" id="{3C351948-6F8A-4041-86A7-75B2491EBADF}"/>
              </a:ext>
            </a:extLst>
          </p:cNvPr>
          <p:cNvPicPr>
            <a:picLocks noGrp="1" noChangeAspect="1"/>
          </p:cNvPicPr>
          <p:nvPr>
            <p:ph idx="1"/>
          </p:nvPr>
        </p:nvPicPr>
        <p:blipFill>
          <a:blip r:embed="rId3"/>
          <a:stretch>
            <a:fillRect/>
          </a:stretch>
        </p:blipFill>
        <p:spPr>
          <a:xfrm>
            <a:off x="3471862" y="2682081"/>
            <a:ext cx="5248275" cy="2638425"/>
          </a:xfrm>
          <a:prstGeom prst="rect">
            <a:avLst/>
          </a:prstGeom>
        </p:spPr>
      </p:pic>
    </p:spTree>
    <p:extLst>
      <p:ext uri="{BB962C8B-B14F-4D97-AF65-F5344CB8AC3E}">
        <p14:creationId xmlns:p14="http://schemas.microsoft.com/office/powerpoint/2010/main" val="4143291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一个最短路径问题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a:xfrm>
                <a:off x="838200" y="1825625"/>
                <a:ext cx="7617178" cy="4351338"/>
              </a:xfrm>
            </p:spPr>
            <p:txBody>
              <a:bodyPr/>
              <a:lstStyle/>
              <a:p>
                <a:r>
                  <a:rPr lang="zh-CN" altLang="en-US" dirty="0"/>
                  <a:t>问题：如右图，假设你在 </a:t>
                </a:r>
                <a:r>
                  <a:rPr lang="en-US" altLang="zh-CN" dirty="0"/>
                  <a:t>M </a:t>
                </a:r>
                <a:r>
                  <a:rPr lang="zh-CN" altLang="en-US" dirty="0"/>
                  <a:t>点，需要先到河边再回到 </a:t>
                </a:r>
                <a:r>
                  <a:rPr lang="en-US" altLang="zh-CN" dirty="0"/>
                  <a:t>C </a:t>
                </a:r>
                <a:r>
                  <a:rPr lang="zh-CN" altLang="en-US" dirty="0"/>
                  <a:t>点，如何规划路径最短？</a:t>
                </a:r>
                <a:endParaRPr lang="en-US" altLang="zh-CN" dirty="0"/>
              </a:p>
              <a:p>
                <a:r>
                  <a:rPr lang="zh-CN" altLang="en-US" dirty="0"/>
                  <a:t>数学建模</a:t>
                </a:r>
                <a:endParaRPr lang="en-US" altLang="zh-CN" dirty="0"/>
              </a:p>
              <a:p>
                <a:pPr lvl="1"/>
                <a:r>
                  <a:rPr lang="zh-CN" altLang="en-US" dirty="0"/>
                  <a:t>河流曲线方程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p>
              <a:p>
                <a:pPr lvl="1"/>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是河边上任意点</a:t>
                </a:r>
                <a:endParaRPr lang="en-US" altLang="zh-CN" dirty="0"/>
              </a:p>
              <a:p>
                <a:pPr lvl="1"/>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a:t>
                </a:r>
                <a:endParaRPr lang="en-US" altLang="zh-CN" dirty="0"/>
              </a:p>
              <a:p>
                <a:pPr lvl="1" algn="just"/>
                <a14:m>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a14:m>
                <a:endParaRPr lang="zh-CN" altLang="en-US" dirty="0"/>
              </a:p>
            </p:txBody>
          </p:sp>
        </mc:Choice>
        <mc:Fallback xmlns="">
          <p:sp>
            <p:nvSpPr>
              <p:cNvPr id="3" name="内容占位符 2">
                <a:extLst>
                  <a:ext uri="{FF2B5EF4-FFF2-40B4-BE49-F238E27FC236}">
                    <a16:creationId xmlns:a16="http://schemas.microsoft.com/office/drawing/2014/main" id="{2293305A-3E62-4F87-9131-B942138B878D}"/>
                  </a:ext>
                </a:extLst>
              </p:cNvPr>
              <p:cNvSpPr>
                <a:spLocks noGrp="1" noRot="1" noChangeAspect="1" noMove="1" noResize="1" noEditPoints="1" noAdjustHandles="1" noChangeArrowheads="1" noChangeShapeType="1" noTextEdit="1"/>
              </p:cNvSpPr>
              <p:nvPr>
                <p:ph idx="1"/>
              </p:nvPr>
            </p:nvSpPr>
            <p:spPr>
              <a:xfrm>
                <a:off x="838200" y="1825625"/>
                <a:ext cx="7617178" cy="4351338"/>
              </a:xfrm>
              <a:blipFill>
                <a:blip r:embed="rId3"/>
                <a:stretch>
                  <a:fillRect l="-1441" t="-1401"/>
                </a:stretch>
              </a:blipFill>
            </p:spPr>
            <p:txBody>
              <a:bodyPr/>
              <a:lstStyle/>
              <a:p>
                <a:r>
                  <a:rPr lang="zh-CN" altLang="en-US">
                    <a:noFill/>
                  </a:rPr>
                  <a:t> </a:t>
                </a:r>
              </a:p>
            </p:txBody>
          </p:sp>
        </mc:Fallback>
      </mc:AlternateContent>
      <p:pic>
        <p:nvPicPr>
          <p:cNvPr id="6" name="图片 5" descr="图示&#10;&#10;描述已自动生成">
            <a:extLst>
              <a:ext uri="{FF2B5EF4-FFF2-40B4-BE49-F238E27FC236}">
                <a16:creationId xmlns:a16="http://schemas.microsoft.com/office/drawing/2014/main" id="{894B1574-4CF4-4664-9C16-01475307F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8849" y="2129851"/>
            <a:ext cx="2514951" cy="3162741"/>
          </a:xfrm>
          <a:prstGeom prst="rect">
            <a:avLst/>
          </a:prstGeom>
        </p:spPr>
      </p:pic>
    </p:spTree>
    <p:extLst>
      <p:ext uri="{BB962C8B-B14F-4D97-AF65-F5344CB8AC3E}">
        <p14:creationId xmlns:p14="http://schemas.microsoft.com/office/powerpoint/2010/main" val="1774310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236A2-9148-43DD-8935-0A2FC65DF21A}"/>
              </a:ext>
            </a:extLst>
          </p:cNvPr>
          <p:cNvSpPr>
            <a:spLocks noGrp="1"/>
          </p:cNvSpPr>
          <p:nvPr>
            <p:ph type="title"/>
          </p:nvPr>
        </p:nvSpPr>
        <p:spPr/>
        <p:txBody>
          <a:bodyPr/>
          <a:lstStyle/>
          <a:p>
            <a:r>
              <a:rPr lang="zh-CN" altLang="en-US" dirty="0"/>
              <a:t>从几何意义中获得灵感</a:t>
            </a:r>
          </a:p>
        </p:txBody>
      </p:sp>
      <p:pic>
        <p:nvPicPr>
          <p:cNvPr id="9" name="图片 8" descr="图示&#10;&#10;描述已自动生成">
            <a:extLst>
              <a:ext uri="{FF2B5EF4-FFF2-40B4-BE49-F238E27FC236}">
                <a16:creationId xmlns:a16="http://schemas.microsoft.com/office/drawing/2014/main" id="{681D1E3E-A7A4-42F0-9321-F1D7542D7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719" y="2134265"/>
            <a:ext cx="3245081" cy="3305175"/>
          </a:xfrm>
          <a:prstGeom prst="rect">
            <a:avLst/>
          </a:prstGeom>
        </p:spPr>
      </p:pic>
      <mc:AlternateContent xmlns:mc="http://schemas.openxmlformats.org/markup-compatibility/2006" xmlns:a14="http://schemas.microsoft.com/office/drawing/2010/main">
        <mc:Choice Requires="a14">
          <p:sp>
            <p:nvSpPr>
              <p:cNvPr id="16" name="内容占位符 2">
                <a:extLst>
                  <a:ext uri="{FF2B5EF4-FFF2-40B4-BE49-F238E27FC236}">
                    <a16:creationId xmlns:a16="http://schemas.microsoft.com/office/drawing/2014/main" id="{3EED1F89-41D0-4F7E-B2D7-61967BCCB0E0}"/>
                  </a:ext>
                </a:extLst>
              </p:cNvPr>
              <p:cNvSpPr>
                <a:spLocks noGrp="1"/>
              </p:cNvSpPr>
              <p:nvPr>
                <p:ph idx="1"/>
              </p:nvPr>
            </p:nvSpPr>
            <p:spPr>
              <a:xfrm>
                <a:off x="838200" y="2134265"/>
                <a:ext cx="7109178" cy="2791531"/>
              </a:xfrm>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zh-CN" altLang="en-US" dirty="0"/>
                  <a:t> 是一个标量，存在一个标量场</a:t>
                </a:r>
                <a:endParaRPr lang="en-US" altLang="zh-CN" dirty="0"/>
              </a:p>
              <a:p>
                <a:r>
                  <a:rPr lang="zh-CN" altLang="en-US" dirty="0"/>
                  <a:t>该标量场值表示经过该点路径总和</a:t>
                </a:r>
                <a:endParaRPr lang="en-US" altLang="zh-CN" dirty="0"/>
              </a:p>
              <a:p>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oMath>
                </a14:m>
                <a:r>
                  <a:rPr lang="zh-CN" altLang="en-US" dirty="0"/>
                  <a:t> 等值线与河边曲线交点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即为解</a:t>
                </a:r>
              </a:p>
            </p:txBody>
          </p:sp>
        </mc:Choice>
        <mc:Fallback xmlns="">
          <p:sp>
            <p:nvSpPr>
              <p:cNvPr id="16" name="内容占位符 2">
                <a:extLst>
                  <a:ext uri="{FF2B5EF4-FFF2-40B4-BE49-F238E27FC236}">
                    <a16:creationId xmlns:a16="http://schemas.microsoft.com/office/drawing/2014/main" id="{3EED1F89-41D0-4F7E-B2D7-61967BCCB0E0}"/>
                  </a:ext>
                </a:extLst>
              </p:cNvPr>
              <p:cNvSpPr>
                <a:spLocks noGrp="1" noRot="1" noChangeAspect="1" noMove="1" noResize="1" noEditPoints="1" noAdjustHandles="1" noChangeArrowheads="1" noChangeShapeType="1" noTextEdit="1"/>
              </p:cNvSpPr>
              <p:nvPr>
                <p:ph idx="1"/>
              </p:nvPr>
            </p:nvSpPr>
            <p:spPr>
              <a:xfrm>
                <a:off x="838200" y="2134265"/>
                <a:ext cx="7109178" cy="2791531"/>
              </a:xfrm>
              <a:blipFill>
                <a:blip r:embed="rId4"/>
                <a:stretch>
                  <a:fillRect l="-1544" t="-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6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A4B35-2B27-4A8D-977C-A691F169F5AD}"/>
              </a:ext>
            </a:extLst>
          </p:cNvPr>
          <p:cNvSpPr>
            <a:spLocks noGrp="1"/>
          </p:cNvSpPr>
          <p:nvPr>
            <p:ph type="title"/>
          </p:nvPr>
        </p:nvSpPr>
        <p:spPr/>
        <p:txBody>
          <a:bodyPr/>
          <a:lstStyle/>
          <a:p>
            <a:r>
              <a:rPr lang="zh-CN" altLang="en-US" dirty="0"/>
              <a:t>拉格朗日乘子法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64EB84-89D7-46E2-88DD-6B0018192323}"/>
                  </a:ext>
                </a:extLst>
              </p:cNvPr>
              <p:cNvSpPr>
                <a:spLocks noGrp="1"/>
              </p:cNvSpPr>
              <p:nvPr>
                <p:ph idx="1"/>
              </p:nvPr>
            </p:nvSpPr>
            <p:spPr>
              <a:xfrm>
                <a:off x="838200" y="2356203"/>
                <a:ext cx="7199489" cy="3479937"/>
              </a:xfrm>
            </p:spPr>
            <p:txBody>
              <a:bodyPr>
                <a:normAutofit fontScale="85000" lnSpcReduction="20000"/>
              </a:bodyPr>
              <a:lstStyle/>
              <a:p>
                <a:r>
                  <a:rPr lang="zh-CN" altLang="en-US" dirty="0"/>
                  <a:t>性质：</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a14:m>
                <a:endParaRPr lang="en-US" altLang="zh-CN" dirty="0"/>
              </a:p>
              <a:p>
                <a:r>
                  <a:rPr lang="zh-CN" altLang="en-US" dirty="0"/>
                  <a:t>法线：</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r>
                      <a:rPr lang="en-US" altLang="zh-CN" i="1">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r>
                      <a:rPr lang="en-US" altLang="zh-CN" b="0" i="1" smtClean="0">
                        <a:latin typeface="Cambria Math" panose="02040503050406030204" pitchFamily="18" charset="0"/>
                        <a:ea typeface="Cambria Math" panose="02040503050406030204" pitchFamily="18" charset="0"/>
                      </a:rPr>
                      <m:t>       </m:t>
                    </m:r>
                    <m:d>
                      <m:dPr>
                        <m:begChr m:val="（"/>
                        <m:endChr m:val="）"/>
                        <m:ctrlPr>
                          <a:rPr lang="zh-CN" altLang="en-US" i="1">
                            <a:latin typeface="Cambria Math" panose="02040503050406030204" pitchFamily="18" charset="0"/>
                          </a:rPr>
                        </m:ctrlPr>
                      </m:dPr>
                      <m:e>
                        <m:r>
                          <a:rPr lang="en-US" altLang="zh-CN" b="0" i="1" smtClean="0">
                            <a:latin typeface="Cambria Math" panose="02040503050406030204" pitchFamily="18" charset="0"/>
                          </a:rPr>
                          <m:t>1</m:t>
                        </m:r>
                      </m:e>
                    </m:d>
                  </m:oMath>
                </a14:m>
                <a:endParaRPr lang="en-US" altLang="zh-CN" dirty="0"/>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        (2)</m:t>
                    </m:r>
                  </m:oMath>
                </a14:m>
                <a:endParaRPr lang="en-US" altLang="zh-CN" dirty="0"/>
              </a:p>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rPr>
                              <m:t>λ</m:t>
                            </m:r>
                            <m:sSub>
                              <m:sSubPr>
                                <m:ctrlPr>
                                  <a:rPr lang="el-GR"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𝑥</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rPr>
                              <m:t>λ</m:t>
                            </m:r>
                            <m:sSub>
                              <m:sSubPr>
                                <m:ctrlPr>
                                  <a:rPr lang="el-GR"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𝑦</m:t>
                                </m:r>
                              </m:sub>
                            </m:sSub>
                          </m:e>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e>
                        </m:eqArr>
                      </m:e>
                    </m:d>
                    <m:r>
                      <a:rPr lang="en-US" altLang="zh-CN" b="0" i="0" smtClean="0">
                        <a:latin typeface="Cambria Math" panose="02040503050406030204" pitchFamily="18" charset="0"/>
                      </a:rPr>
                      <m:t> </m:t>
                    </m:r>
                  </m:oMath>
                </a14:m>
                <a:r>
                  <a:rPr lang="en-US" altLang="zh-CN" dirty="0"/>
                  <a:t> </a:t>
                </a:r>
                <a:r>
                  <a:rPr lang="zh-CN" altLang="en-US" dirty="0"/>
                  <a:t>解该方程组得拉格朗日乘子 </a:t>
                </a:r>
                <a14:m>
                  <m:oMath xmlns:m="http://schemas.openxmlformats.org/officeDocument/2006/math">
                    <m:r>
                      <m:rPr>
                        <m:sty m:val="p"/>
                      </m:rPr>
                      <a:rPr lang="el-GR" altLang="zh-CN" i="1">
                        <a:latin typeface="Cambria Math" panose="02040503050406030204" pitchFamily="18" charset="0"/>
                      </a:rPr>
                      <m:t>λ</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6B64EB84-89D7-46E2-88DD-6B0018192323}"/>
                  </a:ext>
                </a:extLst>
              </p:cNvPr>
              <p:cNvSpPr>
                <a:spLocks noGrp="1" noRot="1" noChangeAspect="1" noMove="1" noResize="1" noEditPoints="1" noAdjustHandles="1" noChangeArrowheads="1" noChangeShapeType="1" noTextEdit="1"/>
              </p:cNvSpPr>
              <p:nvPr>
                <p:ph idx="1"/>
              </p:nvPr>
            </p:nvSpPr>
            <p:spPr>
              <a:xfrm>
                <a:off x="838200" y="2356203"/>
                <a:ext cx="7199489" cy="3479937"/>
              </a:xfrm>
              <a:blipFill>
                <a:blip r:embed="rId3"/>
                <a:stretch>
                  <a:fillRect l="-1185" t="-3509"/>
                </a:stretch>
              </a:blipFill>
            </p:spPr>
            <p:txBody>
              <a:bodyPr/>
              <a:lstStyle/>
              <a:p>
                <a:r>
                  <a:rPr lang="zh-CN" altLang="en-US">
                    <a:noFill/>
                  </a:rPr>
                  <a:t> </a:t>
                </a:r>
              </a:p>
            </p:txBody>
          </p:sp>
        </mc:Fallback>
      </mc:AlternateContent>
      <p:pic>
        <p:nvPicPr>
          <p:cNvPr id="4" name="图片 3" descr="图示&#10;&#10;描述已自动生成">
            <a:extLst>
              <a:ext uri="{FF2B5EF4-FFF2-40B4-BE49-F238E27FC236}">
                <a16:creationId xmlns:a16="http://schemas.microsoft.com/office/drawing/2014/main" id="{D4435FF3-5D01-4035-BB6B-453CA70BF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167" y="2356203"/>
            <a:ext cx="3151633" cy="3305175"/>
          </a:xfrm>
          <a:prstGeom prst="rect">
            <a:avLst/>
          </a:prstGeom>
        </p:spPr>
      </p:pic>
    </p:spTree>
    <p:extLst>
      <p:ext uri="{BB962C8B-B14F-4D97-AF65-F5344CB8AC3E}">
        <p14:creationId xmlns:p14="http://schemas.microsoft.com/office/powerpoint/2010/main" val="325495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en-US" altLang="zh-CN" dirty="0"/>
              <a:t>PBD</a:t>
            </a:r>
            <a:r>
              <a:rPr lang="zh-CN" altLang="en-US" dirty="0"/>
              <a:t>的物理意义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r>
                  <a:rPr lang="en-US" altLang="zh-CN" dirty="0"/>
                  <a:t>PBD </a:t>
                </a:r>
                <a:r>
                  <a:rPr lang="zh-CN" altLang="en-US" dirty="0"/>
                  <a:t>这个方法研究的就是一个带约束的运动问题</a:t>
                </a:r>
              </a:p>
            </p:txBody>
          </p:sp>
        </mc:Choice>
        <mc:Fallback xmlns="">
          <p:sp>
            <p:nvSpPr>
              <p:cNvPr id="3" name="内容占位符 2">
                <a:extLst>
                  <a:ext uri="{FF2B5EF4-FFF2-40B4-BE49-F238E27FC236}">
                    <a16:creationId xmlns:a16="http://schemas.microsoft.com/office/drawing/2014/main" id="{1FE9FAFA-5894-4603-96E3-A88995C8A423}"/>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7702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3A69-A5AD-4798-B03D-D4C778429DC2}"/>
              </a:ext>
            </a:extLst>
          </p:cNvPr>
          <p:cNvSpPr>
            <a:spLocks noGrp="1"/>
          </p:cNvSpPr>
          <p:nvPr>
            <p:ph type="title"/>
          </p:nvPr>
        </p:nvSpPr>
        <p:spPr/>
        <p:txBody>
          <a:bodyPr/>
          <a:lstStyle/>
          <a:p>
            <a:r>
              <a:rPr lang="zh-CN" altLang="en-US" dirty="0"/>
              <a:t>高斯最小二乘约束原理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CEADA8-D7B5-4BE9-8C07-A65542BB8932}"/>
                  </a:ext>
                </a:extLst>
              </p:cNvPr>
              <p:cNvSpPr>
                <a:spLocks noGrp="1"/>
              </p:cNvSpPr>
              <p:nvPr>
                <p:ph idx="1"/>
              </p:nvPr>
            </p:nvSpPr>
            <p:spPr>
              <a:xfrm>
                <a:off x="838200" y="1825625"/>
                <a:ext cx="10515600" cy="4667250"/>
              </a:xfrm>
            </p:spPr>
            <p:txBody>
              <a:bodyPr>
                <a:normAutofit lnSpcReduction="10000"/>
              </a:bodyPr>
              <a:lstStyle/>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位置</a:t>
                </a:r>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0"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速度：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加速度：</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oMath>
                </a14:m>
                <a:endParaRPr lang="en-US" altLang="zh-CN" dirty="0"/>
              </a:p>
              <a:p>
                <a14:m>
                  <m:oMath xmlns:m="http://schemas.openxmlformats.org/officeDocument/2006/math">
                    <m:r>
                      <a:rPr lang="zh-CN" altLang="en-US" i="1">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endParaRPr lang="en-US" altLang="zh-CN" dirty="0"/>
              </a:p>
              <a:p>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a14:m>
                <a:endParaRPr lang="en-US" altLang="zh-CN" dirty="0"/>
              </a:p>
              <a:p>
                <a:r>
                  <a:rPr lang="zh-CN" altLang="en-US" dirty="0"/>
                  <a:t>约束：</a:t>
                </a:r>
                <a14:m>
                  <m:oMath xmlns:m="http://schemas.openxmlformats.org/officeDocument/2006/math">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id="{BACEADA8-D7B5-4BE9-8C07-A65542BB893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131" b="-1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28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F721A-E200-4D3C-8046-70D922B809C7}"/>
              </a:ext>
            </a:extLst>
          </p:cNvPr>
          <p:cNvSpPr>
            <a:spLocks noGrp="1"/>
          </p:cNvSpPr>
          <p:nvPr>
            <p:ph type="title"/>
          </p:nvPr>
        </p:nvSpPr>
        <p:spPr/>
        <p:txBody>
          <a:bodyPr/>
          <a:lstStyle/>
          <a:p>
            <a:r>
              <a:rPr lang="zh-CN" altLang="en-US" dirty="0"/>
              <a:t>速度场</a:t>
            </a:r>
          </a:p>
        </p:txBody>
      </p:sp>
      <p:sp>
        <p:nvSpPr>
          <p:cNvPr id="3" name="内容占位符 2">
            <a:extLst>
              <a:ext uri="{FF2B5EF4-FFF2-40B4-BE49-F238E27FC236}">
                <a16:creationId xmlns:a16="http://schemas.microsoft.com/office/drawing/2014/main" id="{8E514008-5642-43D4-A7E8-82B65ECA4E0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771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3CD93-90C6-4383-A84F-F37F9069EF06}"/>
              </a:ext>
            </a:extLst>
          </p:cNvPr>
          <p:cNvSpPr>
            <a:spLocks noGrp="1"/>
          </p:cNvSpPr>
          <p:nvPr>
            <p:ph type="title"/>
          </p:nvPr>
        </p:nvSpPr>
        <p:spPr/>
        <p:txBody>
          <a:bodyPr/>
          <a:lstStyle/>
          <a:p>
            <a:r>
              <a:rPr lang="zh-CN" altLang="en-US" dirty="0"/>
              <a:t>约束优化和求解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4AE54F-3077-4254-9083-FA1DFBA7D2E8}"/>
                  </a:ext>
                </a:extLst>
              </p:cNvPr>
              <p:cNvSpPr>
                <a:spLocks noGrp="1"/>
              </p:cNvSpPr>
              <p:nvPr>
                <p:ph idx="1"/>
              </p:nvPr>
            </p:nvSpPr>
            <p:spPr/>
            <p:txBody>
              <a:bodyPr/>
              <a:lstStyle/>
              <a:p>
                <a:r>
                  <a:rPr lang="zh-CN" altLang="en-US" dirty="0"/>
                  <a:t>高斯最小二乘约束原理，即约束优化：</a:t>
                </a:r>
                <a:endParaRPr lang="en-US" altLang="zh-CN" dirty="0"/>
              </a:p>
              <a:p>
                <a:pPr lvl="1"/>
                <a14:m>
                  <m:oMath xmlns:m="http://schemas.openxmlformats.org/officeDocument/2006/math">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=0</m:t>
                        </m:r>
                      </m:den>
                    </m:f>
                  </m:oMath>
                </a14:m>
                <a:endParaRPr lang="en-US" altLang="zh-CN" dirty="0"/>
              </a:p>
              <a:p>
                <a:r>
                  <a:rPr lang="zh-CN" altLang="en-US" dirty="0"/>
                  <a:t>拉格朗日乘子法求解，构造函数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a:latin typeface="Cambria Math" panose="02040503050406030204" pitchFamily="18" charset="0"/>
                              </a:rPr>
                              <m:t>2</m:t>
                            </m:r>
                          </m:sup>
                        </m:sSup>
                      </m:e>
                    </m:nary>
                  </m:oMath>
                </a14:m>
                <a:endParaRPr lang="en-US" altLang="zh-CN" dirty="0"/>
              </a:p>
              <a:p>
                <a:pPr lvl="1"/>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引入拉格朗日乘子 </a:t>
                </a:r>
                <a14:m>
                  <m:oMath xmlns:m="http://schemas.openxmlformats.org/officeDocument/2006/math">
                    <m:r>
                      <m:rPr>
                        <m:sty m:val="p"/>
                      </m:rPr>
                      <a:rPr lang="el-GR" altLang="zh-CN" i="1" smtClean="0">
                        <a:latin typeface="Cambria Math" panose="02040503050406030204" pitchFamily="18" charset="0"/>
                      </a:rPr>
                      <m:t>λ</m:t>
                    </m:r>
                    <m:r>
                      <a:rPr lang="el-GR" altLang="zh-CN" i="1" smtClean="0">
                        <a:latin typeface="Cambria Math" panose="02040503050406030204" pitchFamily="18" charset="0"/>
                        <a:ea typeface="Cambria Math" panose="02040503050406030204" pitchFamily="18" charset="0"/>
                      </a:rPr>
                      <m:t>∈</m:t>
                    </m:r>
                    <m:sSup>
                      <m:sSupPr>
                        <m:ctrlPr>
                          <a:rPr lang="el-GR"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3</m:t>
                            </m:r>
                            <m:r>
                              <m:rPr>
                                <m:sty m:val="p"/>
                              </m:rPr>
                              <a:rPr lang="en-US" altLang="zh-CN" i="1">
                                <a:latin typeface="Cambria Math" panose="02040503050406030204" pitchFamily="18" charset="0"/>
                                <a:ea typeface="Cambria Math" panose="02040503050406030204" pitchFamily="18" charset="0"/>
                              </a:rPr>
                              <m:t>n</m:t>
                            </m:r>
                          </m:e>
                          <m:sub>
                            <m:r>
                              <a:rPr lang="en-US" altLang="zh-CN" b="0" i="1" smtClean="0">
                                <a:latin typeface="Cambria Math" panose="02040503050406030204" pitchFamily="18" charset="0"/>
                                <a:ea typeface="Cambria Math" panose="02040503050406030204" pitchFamily="18" charset="0"/>
                              </a:rPr>
                              <m:t>𝑗</m:t>
                            </m:r>
                          </m:sub>
                        </m:sSub>
                      </m:sup>
                    </m:sSup>
                  </m:oMath>
                </a14:m>
                <a:endParaRPr lang="en-US" altLang="zh-CN" dirty="0"/>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oMath>
                </a14:m>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194AE54F-3077-4254-9083-FA1DFBA7D2E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070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51B37-A981-44D5-B6DE-B3DBDE7A9878}"/>
              </a:ext>
            </a:extLst>
          </p:cNvPr>
          <p:cNvSpPr>
            <a:spLocks noGrp="1"/>
          </p:cNvSpPr>
          <p:nvPr>
            <p:ph type="title"/>
          </p:nvPr>
        </p:nvSpPr>
        <p:spPr/>
        <p:txBody>
          <a:bodyPr/>
          <a:lstStyle/>
          <a:p>
            <a:r>
              <a:rPr lang="zh-CN" altLang="en-US" dirty="0"/>
              <a:t>约束投影</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597C73-23E8-4414-8AC1-749ADF3E5644}"/>
                  </a:ext>
                </a:extLst>
              </p:cNvPr>
              <p:cNvSpPr>
                <a:spLocks noGrp="1"/>
              </p:cNvSpPr>
              <p:nvPr>
                <p:ph idx="1"/>
              </p:nvPr>
            </p:nvSpPr>
            <p:spPr/>
            <p:txBody>
              <a:bodyPr>
                <a:normAutofit fontScale="92500" lnSpcReduction="10000"/>
              </a:bodyPr>
              <a:lstStyle/>
              <a:p>
                <a:r>
                  <a:rPr lang="zh-CN" altLang="en-US" dirty="0"/>
                  <a:t>例子：</a:t>
                </a:r>
                <a:endParaRPr lang="en-US" altLang="zh-CN" dirty="0"/>
              </a:p>
              <a:p>
                <a:pPr lvl="1"/>
                <a:r>
                  <a:rPr lang="zh-CN" altLang="en-US" dirty="0"/>
                  <a:t>两个质点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dirty="0"/>
                  <a:t>，设计一个约束，它们两个之间距离为 </a:t>
                </a:r>
                <a14:m>
                  <m:oMath xmlns:m="http://schemas.openxmlformats.org/officeDocument/2006/math">
                    <m:r>
                      <a:rPr lang="en-US" altLang="zh-CN" b="0" i="1" smtClean="0">
                        <a:latin typeface="Cambria Math" panose="02040503050406030204" pitchFamily="18" charset="0"/>
                      </a:rPr>
                      <m:t>𝑑</m:t>
                    </m:r>
                  </m:oMath>
                </a14:m>
                <a:r>
                  <a:rPr lang="zh-CN" altLang="en-US" dirty="0"/>
                  <a:t> ，则约束为：</a:t>
                </a:r>
                <a:endParaRPr lang="en-US" altLang="zh-CN" dirty="0"/>
              </a:p>
              <a:p>
                <a:pPr lvl="2"/>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=0</m:t>
                    </m:r>
                  </m:oMath>
                </a14:m>
                <a:endParaRPr lang="en-US" altLang="zh-CN" dirty="0"/>
              </a:p>
              <a:p>
                <a:pPr lvl="1"/>
                <a:r>
                  <a:rPr lang="zh-CN" altLang="en-US" dirty="0"/>
                  <a:t>距离约束，标量函数，非线性约束</a:t>
                </a:r>
                <a:endParaRPr lang="en-US" altLang="zh-CN" dirty="0"/>
              </a:p>
              <a:p>
                <a:r>
                  <a:rPr lang="en-US" altLang="zh-CN" dirty="0"/>
                  <a:t>PBD </a:t>
                </a:r>
                <a:r>
                  <a:rPr lang="zh-CN" altLang="en-US" dirty="0"/>
                  <a:t>中把非线性转成线性处理，泰勒展开</a:t>
                </a:r>
                <a:endParaRPr lang="en-US" altLang="zh-CN" dirty="0"/>
              </a:p>
              <a:p>
                <a:pPr lvl="1"/>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=0</m:t>
                            </m:r>
                            <m:r>
                              <m:rPr>
                                <m:nor/>
                              </m:rPr>
                              <a:rPr lang="en-US" altLang="zh-CN" dirty="0"/>
                              <m:t> </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m:rPr>
                                <m:nor/>
                              </m:rPr>
                              <a:rPr lang="en-US" altLang="zh-CN" dirty="0"/>
                              <m:t> </m:t>
                            </m:r>
                          </m:e>
                        </m:eqArr>
                        <m:r>
                          <a:rPr lang="en-US" altLang="zh-CN" b="0" i="1" smtClean="0">
                            <a:latin typeface="Cambria Math" panose="02040503050406030204" pitchFamily="18" charset="0"/>
                          </a:rPr>
                          <m:t> </m:t>
                        </m:r>
                      </m:e>
                    </m:d>
                  </m:oMath>
                </a14:m>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m:rPr>
                                <m:sty m:val="p"/>
                              </m:rPr>
                              <a:rPr lang="el-GR" altLang="zh-CN" i="1">
                                <a:latin typeface="Cambria Math" panose="02040503050406030204" pitchFamily="18" charset="0"/>
                              </a:rPr>
                              <m:t>λ</m:t>
                            </m:r>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C</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m:t>
                                    </m:r>
                                  </m:e>
                                  <m:sup>
                                    <m:r>
                                      <a:rPr lang="en-US" altLang="zh-CN" i="1">
                                        <a:latin typeface="Cambria Math" panose="02040503050406030204" pitchFamily="18" charset="0"/>
                                        <a:ea typeface="Cambria Math" panose="02040503050406030204" pitchFamily="18" charset="0"/>
                                      </a:rPr>
                                      <m:t>−1</m:t>
                                    </m:r>
                                  </m:sup>
                                </m:sSup>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𝑇</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e>
                          <m:e>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r>
                              <m:rPr>
                                <m:nor/>
                              </m:rPr>
                              <a:rPr lang="zh-CN" altLang="en-US" dirty="0"/>
                              <m:t> </m:t>
                            </m:r>
                          </m:e>
                        </m:eqArr>
                      </m:e>
                    </m:d>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44597C73-23E8-4414-8AC1-749ADF3E5644}"/>
                  </a:ext>
                </a:extLst>
              </p:cNvPr>
              <p:cNvSpPr>
                <a:spLocks noGrp="1" noRot="1" noChangeAspect="1" noMove="1" noResize="1" noEditPoints="1" noAdjustHandles="1" noChangeArrowheads="1" noChangeShapeType="1" noTextEdit="1"/>
              </p:cNvSpPr>
              <p:nvPr>
                <p:ph idx="1"/>
              </p:nvPr>
            </p:nvSpPr>
            <p:spPr>
              <a:blipFill>
                <a:blip r:embed="rId3"/>
                <a:stretch>
                  <a:fillRect l="-928"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223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DFE6-43BD-4CF7-B878-FAAB3D13EEE1}"/>
              </a:ext>
            </a:extLst>
          </p:cNvPr>
          <p:cNvSpPr>
            <a:spLocks noGrp="1"/>
          </p:cNvSpPr>
          <p:nvPr>
            <p:ph type="title"/>
          </p:nvPr>
        </p:nvSpPr>
        <p:spPr/>
        <p:txBody>
          <a:bodyPr/>
          <a:lstStyle/>
          <a:p>
            <a:r>
              <a:rPr lang="zh-CN" altLang="en-US" dirty="0"/>
              <a:t>约束投影矩阵形式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E734E3-9CF8-424D-A6BE-13EF9E378058}"/>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𝑀</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mr>
                        </m:m>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r>
                                <m:rPr>
                                  <m:sty m:val="p"/>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1</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𝑇</m:t>
                                  </m:r>
                                </m:sup>
                              </m:sSup>
                            </m:e>
                          </m:mr>
                          <m:mr>
                            <m:e>
                              <m:r>
                                <a:rPr lang="en-US" altLang="zh-CN" b="0" i="1" smtClean="0">
                                  <a:latin typeface="Cambria Math" panose="02040503050406030204" pitchFamily="18" charset="0"/>
                                  <a:ea typeface="Cambria Math" panose="02040503050406030204" pitchFamily="18" charset="0"/>
                                </a:rPr>
                                <m:t>⋯</m:t>
                              </m:r>
                            </m:e>
                          </m:mr>
                          <m:mr>
                            <m:e>
                              <m:r>
                                <m:rPr>
                                  <m:sty m:val="p"/>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𝑀</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𝑇</m:t>
                                  </m:r>
                                </m:sup>
                              </m:sSup>
                            </m:e>
                          </m:mr>
                        </m:m>
                      </m:e>
                    </m:d>
                    <m:r>
                      <a:rPr lang="en-US" altLang="zh-CN" b="0" i="1" smtClean="0">
                        <a:latin typeface="Cambria Math" panose="02040503050406030204" pitchFamily="18" charset="0"/>
                        <a:ea typeface="Cambria Math" panose="02040503050406030204" pitchFamily="18" charset="0"/>
                      </a:rPr>
                      <m:t>  </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1</m:t>
                                  </m:r>
                                </m:sub>
                              </m:sSub>
                            </m:e>
                          </m:mr>
                          <m:mr>
                            <m:e>
                              <m:r>
                                <a:rPr lang="en-US" altLang="zh-CN" b="0" i="1" smtClean="0">
                                  <a:latin typeface="Cambria Math" panose="02040503050406030204" pitchFamily="18" charset="0"/>
                                  <a:ea typeface="Cambria Math" panose="02040503050406030204" pitchFamily="18" charset="0"/>
                                </a:rPr>
                                <m:t>⋯</m:t>
                              </m:r>
                            </m:e>
                          </m:mr>
                          <m:mr>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𝑀</m:t>
                                  </m:r>
                                </m:sub>
                              </m:sSub>
                            </m:e>
                          </m:mr>
                        </m:m>
                      </m:e>
                    </m:d>
                  </m:oMath>
                </a14:m>
                <a:endParaRPr lang="en-US" altLang="zh-CN" dirty="0"/>
              </a:p>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d>
                      <m:dPr>
                        <m:begChr m:val="["/>
                        <m:endChr m:val="]"/>
                        <m:ctrlPr>
                          <a:rPr lang="en-US" altLang="zh-CN" b="0" i="1" smtClean="0">
                            <a:latin typeface="Cambria Math" panose="02040503050406030204" pitchFamily="18" charset="0"/>
                            <a:ea typeface="Cambria Math" panose="02040503050406030204" pitchFamily="18" charset="0"/>
                          </a:rPr>
                        </m:ctrlPr>
                      </m:dPr>
                      <m:e>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e>
                          <m:sup>
                            <m:r>
                              <a:rPr lang="en-US" altLang="zh-CN" i="1">
                                <a:latin typeface="Cambria Math" panose="02040503050406030204" pitchFamily="18" charset="0"/>
                                <a:ea typeface="Cambria Math" panose="02040503050406030204" pitchFamily="18" charset="0"/>
                              </a:rPr>
                              <m:t>𝑇</m:t>
                            </m:r>
                          </m:sup>
                        </m:sSup>
                      </m:e>
                    </m:d>
                    <m:r>
                      <m:rPr>
                        <m:sty m:val="p"/>
                      </m:rPr>
                      <a:rPr lang="el-GR" altLang="zh-CN" i="1" smtClean="0">
                        <a:latin typeface="Cambria Math" panose="02040503050406030204" pitchFamily="18" charset="0"/>
                      </a:rPr>
                      <m:t>λ</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5FE734E3-9CF8-424D-A6BE-13EF9E37805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24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E786D-8A78-4E71-B432-5D2C06D593C0}"/>
              </a:ext>
            </a:extLst>
          </p:cNvPr>
          <p:cNvSpPr>
            <a:spLocks noGrp="1"/>
          </p:cNvSpPr>
          <p:nvPr>
            <p:ph type="title"/>
          </p:nvPr>
        </p:nvSpPr>
        <p:spPr/>
        <p:txBody>
          <a:bodyPr/>
          <a:lstStyle/>
          <a:p>
            <a:r>
              <a:rPr lang="zh-CN" altLang="en-US" dirty="0"/>
              <a:t>方程组求解方法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D1BB5F-5088-4BD9-BF76-736CF5A0F1BE}"/>
                  </a:ext>
                </a:extLst>
              </p:cNvPr>
              <p:cNvSpPr>
                <a:spLocks noGrp="1"/>
              </p:cNvSpPr>
              <p:nvPr>
                <p:ph idx="1"/>
              </p:nvPr>
            </p:nvSpPr>
            <p:spPr>
              <a:xfrm>
                <a:off x="838200" y="1825625"/>
                <a:ext cx="10515600" cy="4541308"/>
              </a:xfrm>
            </p:spPr>
            <p:txBody>
              <a:bodyPr>
                <a:normAutofit lnSpcReduction="10000"/>
              </a:bodyPr>
              <a:lstStyle/>
              <a:p>
                <a:r>
                  <a:rPr lang="zh-CN" altLang="en-US" dirty="0"/>
                  <a:t>方程组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r>
                      <a:rPr lang="en-US" altLang="zh-CN" b="1" i="1">
                        <a:latin typeface="Cambria Math" panose="02040503050406030204" pitchFamily="18" charset="0"/>
                      </a:rPr>
                      <m:t>,</m:t>
                    </m:r>
                    <m:r>
                      <a:rPr lang="en-US" altLang="zh-CN" b="1" i="1" dirty="0">
                        <a:latin typeface="Cambria Math" panose="02040503050406030204" pitchFamily="18" charset="0"/>
                      </a:rPr>
                      <m:t>𝑨</m:t>
                    </m:r>
                    <m:r>
                      <a:rPr lang="en-US" altLang="zh-CN" b="1" i="1" dirty="0">
                        <a:latin typeface="Cambria Math" panose="02040503050406030204" pitchFamily="18" charset="0"/>
                      </a:rPr>
                      <m:t>=</m:t>
                    </m:r>
                    <m:d>
                      <m:dPr>
                        <m:begChr m:val="["/>
                        <m:endChr m:val="]"/>
                        <m:ctrlPr>
                          <a:rPr lang="en-US" altLang="zh-CN" b="1" i="1" dirty="0">
                            <a:latin typeface="Cambria Math" panose="02040503050406030204" pitchFamily="18" charset="0"/>
                          </a:rPr>
                        </m:ctrlPr>
                      </m:dPr>
                      <m:e>
                        <m:m>
                          <m:mPr>
                            <m:mcs>
                              <m:mc>
                                <m:mcPr>
                                  <m:count m:val="3"/>
                                  <m:mcJc m:val="center"/>
                                </m:mcPr>
                              </m:mc>
                            </m:mcs>
                            <m:ctrlPr>
                              <a:rPr lang="en-US" altLang="zh-CN" b="1" i="1" dirty="0">
                                <a:latin typeface="Cambria Math" panose="02040503050406030204" pitchFamily="18" charset="0"/>
                              </a:rPr>
                            </m:ctrlPr>
                          </m:mPr>
                          <m:mr>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𝟏𝟏</m:t>
                                  </m:r>
                                </m:sub>
                              </m:sSub>
                            </m:e>
                            <m:e>
                              <m:r>
                                <a:rPr lang="en-US" altLang="zh-CN" b="1" i="1" dirty="0">
                                  <a:latin typeface="Cambria Math" panose="02040503050406030204" pitchFamily="18" charset="0"/>
                                </a:rPr>
                                <m:t>⋯</m:t>
                              </m:r>
                            </m:e>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𝟏</m:t>
                                  </m:r>
                                  <m:r>
                                    <a:rPr lang="en-US" altLang="zh-CN" b="1" i="1" dirty="0">
                                      <a:latin typeface="Cambria Math" panose="02040503050406030204" pitchFamily="18" charset="0"/>
                                    </a:rPr>
                                    <m:t>𝒏</m:t>
                                  </m:r>
                                </m:sub>
                              </m:sSub>
                            </m:e>
                          </m:mr>
                          <m:mr>
                            <m:e>
                              <m:r>
                                <a:rPr lang="en-US" altLang="zh-CN" b="1" i="1" dirty="0">
                                  <a:latin typeface="Cambria Math" panose="02040503050406030204" pitchFamily="18" charset="0"/>
                                </a:rPr>
                                <m:t>⋮</m:t>
                              </m:r>
                            </m:e>
                            <m:e>
                              <m:r>
                                <a:rPr lang="en-US" altLang="zh-CN" b="1" i="1" dirty="0">
                                  <a:latin typeface="Cambria Math" panose="02040503050406030204" pitchFamily="18" charset="0"/>
                                </a:rPr>
                                <m:t>⋱</m:t>
                              </m:r>
                            </m:e>
                            <m:e>
                              <m:r>
                                <a:rPr lang="en-US" altLang="zh-CN" b="1" i="1" dirty="0">
                                  <a:latin typeface="Cambria Math" panose="02040503050406030204" pitchFamily="18" charset="0"/>
                                </a:rPr>
                                <m:t>⋮</m:t>
                              </m:r>
                            </m:e>
                          </m:mr>
                          <m:mr>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𝒏</m:t>
                                  </m:r>
                                  <m:r>
                                    <a:rPr lang="en-US" altLang="zh-CN" b="1" i="1" dirty="0">
                                      <a:latin typeface="Cambria Math" panose="02040503050406030204" pitchFamily="18" charset="0"/>
                                    </a:rPr>
                                    <m:t>𝟏</m:t>
                                  </m:r>
                                </m:sub>
                              </m:sSub>
                            </m:e>
                            <m:e>
                              <m:r>
                                <a:rPr lang="en-US" altLang="zh-CN" b="1" i="1" dirty="0">
                                  <a:latin typeface="Cambria Math" panose="02040503050406030204" pitchFamily="18" charset="0"/>
                                </a:rPr>
                                <m:t>⋯</m:t>
                              </m:r>
                            </m:e>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𝒏𝒏</m:t>
                                  </m:r>
                                </m:sub>
                              </m:sSub>
                            </m:e>
                          </m:mr>
                        </m:m>
                      </m:e>
                    </m:d>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e>
                          </m:mr>
                          <m:mr>
                            <m:e>
                              <m:r>
                                <a:rPr lang="en-US" altLang="zh-CN" i="1" dirty="0">
                                  <a:latin typeface="Cambria Math" panose="02040503050406030204" pitchFamily="18" charset="0"/>
                                </a:rPr>
                                <m:t>⋮</m:t>
                              </m:r>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mr>
                        </m:m>
                      </m:e>
                    </m:d>
                    <m:r>
                      <a:rPr lang="en-US" altLang="zh-CN" i="1" dirty="0">
                        <a:latin typeface="Cambria Math" panose="02040503050406030204" pitchFamily="18" charset="0"/>
                      </a:rPr>
                      <m:t>, </m:t>
                    </m:r>
                    <m:r>
                      <a:rPr lang="en-US" altLang="zh-CN" b="1" i="1" dirty="0">
                        <a:latin typeface="Cambria Math" panose="02040503050406030204" pitchFamily="18" charset="0"/>
                      </a:rPr>
                      <m:t>𝒃</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1</m:t>
                                  </m:r>
                                </m:sub>
                              </m:sSub>
                            </m:e>
                          </m:mr>
                          <m:mr>
                            <m:e>
                              <m:r>
                                <a:rPr lang="en-US" altLang="zh-CN" i="1" dirty="0">
                                  <a:latin typeface="Cambria Math" panose="02040503050406030204" pitchFamily="18" charset="0"/>
                                </a:rPr>
                                <m:t>⋮</m:t>
                              </m:r>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𝑛</m:t>
                                  </m:r>
                                </m:sub>
                              </m:sSub>
                            </m:e>
                          </m:mr>
                        </m:m>
                      </m:e>
                    </m:d>
                  </m:oMath>
                </a14:m>
                <a:endParaRPr lang="zh-CN" altLang="en-US" dirty="0"/>
              </a:p>
              <a:p>
                <a:r>
                  <a:rPr lang="zh-CN" altLang="en-US" dirty="0"/>
                  <a:t>常用解法</a:t>
                </a:r>
                <a:endParaRPr lang="en-US" altLang="zh-CN" dirty="0"/>
              </a:p>
              <a:p>
                <a:pPr lvl="1"/>
                <a:r>
                  <a:rPr lang="zh-CN" altLang="en-US" dirty="0"/>
                  <a:t>直接求解法：</a:t>
                </a:r>
                <a:endParaRPr lang="en-US" altLang="zh-CN" dirty="0"/>
              </a:p>
              <a:p>
                <a:pPr lvl="2"/>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𝑨</m:t>
                        </m:r>
                      </m:e>
                      <m:sup>
                        <m:r>
                          <a:rPr lang="en-US" altLang="zh-CN" i="1">
                            <a:latin typeface="Cambria Math" panose="02040503050406030204" pitchFamily="18" charset="0"/>
                          </a:rPr>
                          <m:t>−1</m:t>
                        </m:r>
                      </m:sup>
                    </m:sSup>
                    <m:r>
                      <a:rPr lang="en-US" altLang="zh-CN" b="1" i="1">
                        <a:latin typeface="Cambria Math" panose="02040503050406030204" pitchFamily="18" charset="0"/>
                      </a:rPr>
                      <m:t>𝒃</m:t>
                    </m:r>
                  </m:oMath>
                </a14:m>
                <a:endParaRPr lang="en-US" altLang="zh-CN" b="1" dirty="0"/>
              </a:p>
              <a:p>
                <a:pPr lvl="1"/>
                <a:r>
                  <a:rPr lang="zh-CN" altLang="en-US" dirty="0"/>
                  <a:t>雅可比迭代</a:t>
                </a:r>
                <a:r>
                  <a:rPr lang="en-US" altLang="zh-CN" dirty="0"/>
                  <a:t>(Jacobi)</a:t>
                </a:r>
                <a:r>
                  <a:rPr lang="zh-CN" altLang="en-US" dirty="0"/>
                  <a:t>：</a:t>
                </a:r>
                <a:endParaRPr lang="en-US" altLang="zh-CN" dirty="0"/>
              </a:p>
              <a:p>
                <a:pPr lvl="2"/>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𝒃</m:t>
                        </m:r>
                        <m:r>
                          <a:rPr lang="en-US" altLang="zh-CN" b="0" i="1" smtClean="0">
                            <a:latin typeface="Cambria Math" panose="02040503050406030204" pitchFamily="18" charset="0"/>
                          </a:rPr>
                          <m:t>−</m:t>
                        </m:r>
                        <m:r>
                          <a:rPr lang="en-US" altLang="zh-CN" b="1" i="1" smtClean="0">
                            <a:latin typeface="Cambria Math" panose="02040503050406030204" pitchFamily="18" charset="0"/>
                          </a:rPr>
                          <m:t>𝑹</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𝒌</m:t>
                            </m:r>
                          </m:sup>
                        </m:sSup>
                      </m:e>
                    </m:d>
                    <m:r>
                      <a:rPr lang="en-US" altLang="zh-CN" b="0" i="1" smtClean="0">
                        <a:latin typeface="Cambria Math" panose="02040503050406030204" pitchFamily="18" charset="0"/>
                      </a:rPr>
                      <m:t>  (</m:t>
                    </m:r>
                    <m:r>
                      <a:rPr lang="en-US" altLang="zh-CN" b="1" i="1" smtClean="0">
                        <a:latin typeface="Cambria Math" panose="02040503050406030204" pitchFamily="18" charset="0"/>
                      </a:rPr>
                      <m:t>𝑫</m:t>
                    </m:r>
                    <m:r>
                      <a:rPr lang="en-US" altLang="zh-CN" b="0" i="1" smtClean="0">
                        <a:latin typeface="Cambria Math" panose="02040503050406030204" pitchFamily="18" charset="0"/>
                      </a:rPr>
                      <m:t>:</m:t>
                    </m:r>
                    <m:r>
                      <a:rPr lang="zh-CN" altLang="en-US" i="1">
                        <a:latin typeface="Cambria Math" panose="02040503050406030204" pitchFamily="18" charset="0"/>
                      </a:rPr>
                      <m:t>对角</m:t>
                    </m:r>
                    <m:r>
                      <a:rPr lang="zh-CN" altLang="en-US" i="1" smtClean="0">
                        <a:latin typeface="Cambria Math" panose="02040503050406030204" pitchFamily="18" charset="0"/>
                      </a:rPr>
                      <m:t>矩阵</m:t>
                    </m:r>
                    <m:r>
                      <a:rPr lang="en-US" altLang="zh-CN" b="0" i="1" smtClean="0">
                        <a:latin typeface="Cambria Math" panose="02040503050406030204" pitchFamily="18" charset="0"/>
                      </a:rPr>
                      <m:t> </m:t>
                    </m:r>
                    <m:r>
                      <a:rPr lang="en-US" altLang="zh-CN" b="1" i="1" smtClean="0">
                        <a:latin typeface="Cambria Math" panose="02040503050406030204" pitchFamily="18" charset="0"/>
                      </a:rPr>
                      <m:t>𝑹</m:t>
                    </m:r>
                    <m:r>
                      <a:rPr lang="en-US" altLang="zh-CN" b="0" i="1" smtClean="0">
                        <a:latin typeface="Cambria Math" panose="02040503050406030204" pitchFamily="18" charset="0"/>
                      </a:rPr>
                      <m:t>=</m:t>
                    </m:r>
                    <m:r>
                      <a:rPr lang="en-US" altLang="zh-CN" b="1" i="1" smtClean="0">
                        <a:latin typeface="Cambria Math" panose="02040503050406030204" pitchFamily="18" charset="0"/>
                      </a:rPr>
                      <m:t>𝑨</m:t>
                    </m:r>
                    <m:r>
                      <a:rPr lang="en-US" altLang="zh-CN" b="0" i="1" smtClean="0">
                        <a:latin typeface="Cambria Math" panose="02040503050406030204" pitchFamily="18" charset="0"/>
                      </a:rPr>
                      <m:t>−</m:t>
                    </m:r>
                    <m:r>
                      <a:rPr lang="en-US" altLang="zh-CN" b="1" i="1" smtClean="0">
                        <a:latin typeface="Cambria Math" panose="02040503050406030204" pitchFamily="18" charset="0"/>
                      </a:rPr>
                      <m:t>𝑫</m:t>
                    </m:r>
                    <m:r>
                      <a:rPr lang="en-US" altLang="zh-CN" b="0"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𝑖𝑖</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undOvr"/>
                        <m:grow m:val="on"/>
                        <m:supHide m:val="on"/>
                        <m:ctrlPr>
                          <a:rPr lang="zh-CN" altLang="en-US" i="1" smtClean="0">
                            <a:latin typeface="Cambria Math" panose="02040503050406030204" pitchFamily="18" charset="0"/>
                          </a:rPr>
                        </m:ctrlPr>
                      </m:naryPr>
                      <m:sub>
                        <m:r>
                          <m:rPr>
                            <m:brk/>
                            <m:aln/>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𝑖</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e>
                    </m:nary>
                    <m:r>
                      <a:rPr lang="en-US" altLang="zh-CN" b="0" i="1" smtClean="0">
                        <a:latin typeface="Cambria Math" panose="02040503050406030204" pitchFamily="18" charset="0"/>
                      </a:rPr>
                      <m:t>)</m:t>
                    </m:r>
                  </m:oMath>
                </a14:m>
                <a:endParaRPr lang="en-US" altLang="zh-CN" dirty="0"/>
              </a:p>
              <a:p>
                <a:pPr lvl="1"/>
                <a:r>
                  <a:rPr lang="zh-CN" altLang="en-US" dirty="0"/>
                  <a:t>高斯</a:t>
                </a:r>
                <a:r>
                  <a:rPr lang="en-US" altLang="zh-CN" dirty="0"/>
                  <a:t>-</a:t>
                </a:r>
                <a:r>
                  <a:rPr lang="zh-CN" altLang="en-US" dirty="0"/>
                  <a:t>赛德尔迭代</a:t>
                </a:r>
                <a:r>
                  <a:rPr lang="en-US" altLang="zh-CN" dirty="0"/>
                  <a:t>(Gauss-Seidel)</a:t>
                </a:r>
                <a:r>
                  <a:rPr lang="zh-CN" altLang="en-US" dirty="0"/>
                  <a:t>：</a:t>
                </a:r>
                <a:endParaRPr lang="en-US" altLang="zh-CN" dirty="0"/>
              </a:p>
              <a:p>
                <a:pPr lvl="2"/>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𝑖𝑖</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b</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e>
                        </m:nary>
                      </m:e>
                    </m:nary>
                    <m:r>
                      <a:rPr lang="en-US" altLang="zh-CN" b="0" i="1" smtClean="0">
                        <a:latin typeface="Cambria Math" panose="02040503050406030204" pitchFamily="18" charset="0"/>
                      </a:rPr>
                      <m:t>)</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56D1BB5F-5088-4BD9-BF76-736CF5A0F1BE}"/>
                  </a:ext>
                </a:extLst>
              </p:cNvPr>
              <p:cNvSpPr>
                <a:spLocks noGrp="1" noRot="1" noChangeAspect="1" noMove="1" noResize="1" noEditPoints="1" noAdjustHandles="1" noChangeArrowheads="1" noChangeShapeType="1" noTextEdit="1"/>
              </p:cNvSpPr>
              <p:nvPr>
                <p:ph idx="1"/>
              </p:nvPr>
            </p:nvSpPr>
            <p:spPr>
              <a:xfrm>
                <a:off x="838200" y="1825625"/>
                <a:ext cx="10515600" cy="4541308"/>
              </a:xfrm>
              <a:blipFill>
                <a:blip r:embed="rId3"/>
                <a:stretch>
                  <a:fillRect l="-1043" b="-10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1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E0E8B-7946-43E4-AC12-7506526AB81A}"/>
              </a:ext>
            </a:extLst>
          </p:cNvPr>
          <p:cNvSpPr>
            <a:spLocks noGrp="1"/>
          </p:cNvSpPr>
          <p:nvPr>
            <p:ph type="title"/>
          </p:nvPr>
        </p:nvSpPr>
        <p:spPr/>
        <p:txBody>
          <a:bodyPr/>
          <a:lstStyle/>
          <a:p>
            <a:r>
              <a:rPr lang="zh-CN" altLang="en-US" dirty="0"/>
              <a:t>求解器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F8E650-528A-4085-A566-D5C15F5A87A2}"/>
                  </a:ext>
                </a:extLst>
              </p:cNvPr>
              <p:cNvSpPr>
                <a:spLocks noGrp="1"/>
              </p:cNvSpPr>
              <p:nvPr>
                <p:ph idx="1"/>
              </p:nvPr>
            </p:nvSpPr>
            <p:spPr/>
            <p:txBody>
              <a:bodyPr>
                <a:normAutofit fontScale="92500" lnSpcReduction="10000"/>
              </a:bodyPr>
              <a:lstStyle/>
              <a:p>
                <a:r>
                  <a:rPr lang="zh-CN" altLang="en-US" dirty="0"/>
                  <a:t>高斯</a:t>
                </a:r>
                <a:r>
                  <a:rPr lang="en-US" altLang="zh-CN" dirty="0"/>
                  <a:t>-</a:t>
                </a:r>
                <a:r>
                  <a:rPr lang="zh-CN" altLang="en-US" dirty="0"/>
                  <a:t>赛德尔迭代</a:t>
                </a:r>
                <a:endParaRPr lang="en-US" altLang="zh-CN" dirty="0"/>
              </a:p>
              <a:p>
                <a:pPr lvl="1"/>
                <a:r>
                  <a:rPr lang="zh-CN" altLang="en-US" dirty="0"/>
                  <a:t>收敛速度较慢</a:t>
                </a:r>
                <a:endParaRPr lang="en-US" altLang="zh-CN" dirty="0"/>
              </a:p>
              <a:p>
                <a:pPr lvl="1"/>
                <a:r>
                  <a:rPr lang="zh-CN" altLang="en-US" dirty="0"/>
                  <a:t>不可并行</a:t>
                </a:r>
                <a:endParaRPr lang="en-US" altLang="zh-CN" dirty="0"/>
              </a:p>
              <a:p>
                <a:r>
                  <a:rPr lang="zh-CN" altLang="en-US" dirty="0"/>
                  <a:t>雅可比迭代</a:t>
                </a:r>
                <a:endParaRPr lang="en-US" altLang="zh-CN" dirty="0"/>
              </a:p>
              <a:p>
                <a:pPr lvl="1"/>
                <a:r>
                  <a:rPr lang="zh-CN" altLang="en-US" dirty="0"/>
                  <a:t>收敛速度慢</a:t>
                </a:r>
                <a:endParaRPr lang="en-US" altLang="zh-CN" dirty="0"/>
              </a:p>
              <a:p>
                <a:pPr lvl="1"/>
                <a:r>
                  <a:rPr lang="zh-CN" altLang="en-US" dirty="0"/>
                  <a:t>可并行</a:t>
                </a:r>
                <a:endParaRPr lang="en-US" altLang="zh-CN" dirty="0"/>
              </a:p>
              <a:p>
                <a:r>
                  <a:rPr lang="zh-CN" altLang="en-US" dirty="0"/>
                  <a:t>雅可比迭代与高斯</a:t>
                </a:r>
                <a:r>
                  <a:rPr lang="en-US" altLang="zh-CN" dirty="0"/>
                  <a:t>-</a:t>
                </a:r>
                <a:r>
                  <a:rPr lang="zh-CN" altLang="en-US" dirty="0"/>
                  <a:t>赛德尔迭代结合</a:t>
                </a:r>
                <a:endParaRPr lang="en-US" altLang="zh-CN" dirty="0"/>
              </a:p>
              <a:p>
                <a:r>
                  <a:rPr lang="zh-CN" altLang="en-US" dirty="0"/>
                  <a:t>平均雅可比迭代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a14:m>
                <a:endParaRPr lang="en-US" altLang="zh-CN" dirty="0"/>
              </a:p>
              <a:p>
                <a:r>
                  <a:rPr lang="zh-CN" altLang="en-US" dirty="0"/>
                  <a:t>加入超松因子</a:t>
                </a:r>
                <a:r>
                  <a:rPr lang="en-US" altLang="zh-CN" dirty="0"/>
                  <a:t>(SOR)</a:t>
                </a:r>
                <a:r>
                  <a:rPr lang="zh-CN" altLang="en-US" dirty="0"/>
                  <a:t>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ω</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 (1≤</m:t>
                    </m:r>
                    <m:r>
                      <m:rPr>
                        <m:sty m:val="p"/>
                      </m:rPr>
                      <a:rPr lang="el-GR" altLang="zh-CN" b="0" i="1" smtClean="0">
                        <a:latin typeface="Cambria Math" panose="02040503050406030204" pitchFamily="18" charset="0"/>
                        <a:ea typeface="Cambria Math" panose="02040503050406030204" pitchFamily="18" charset="0"/>
                      </a:rPr>
                      <m:t>ω</m:t>
                    </m:r>
                    <m:r>
                      <a:rPr lang="el-GR" altLang="zh-CN" b="0" i="1" smtClean="0">
                        <a:latin typeface="Cambria Math" panose="02040503050406030204" pitchFamily="18" charset="0"/>
                        <a:ea typeface="Cambria Math" panose="02040503050406030204" pitchFamily="18" charset="0"/>
                      </a:rPr>
                      <m:t>≤2)</m:t>
                    </m:r>
                  </m:oMath>
                </a14:m>
                <a:endParaRPr lang="zh-CN" altLang="en-US" dirty="0"/>
              </a:p>
            </p:txBody>
          </p:sp>
        </mc:Choice>
        <mc:Fallback xmlns="">
          <p:sp>
            <p:nvSpPr>
              <p:cNvPr id="3" name="内容占位符 2">
                <a:extLst>
                  <a:ext uri="{FF2B5EF4-FFF2-40B4-BE49-F238E27FC236}">
                    <a16:creationId xmlns:a16="http://schemas.microsoft.com/office/drawing/2014/main" id="{1DF8E650-528A-4085-A566-D5C15F5A87A2}"/>
                  </a:ext>
                </a:extLst>
              </p:cNvPr>
              <p:cNvSpPr>
                <a:spLocks noGrp="1" noRot="1" noChangeAspect="1" noMove="1" noResize="1" noEditPoints="1" noAdjustHandles="1" noChangeArrowheads="1" noChangeShapeType="1" noTextEdit="1"/>
              </p:cNvSpPr>
              <p:nvPr>
                <p:ph idx="1"/>
              </p:nvPr>
            </p:nvSpPr>
            <p:spPr>
              <a:blipFill>
                <a:blip r:embed="rId3"/>
                <a:stretch>
                  <a:fillRect l="-928"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5904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63F05-FDD1-45A0-A160-644150203D03}"/>
              </a:ext>
            </a:extLst>
          </p:cNvPr>
          <p:cNvSpPr>
            <a:spLocks noGrp="1"/>
          </p:cNvSpPr>
          <p:nvPr>
            <p:ph type="title"/>
          </p:nvPr>
        </p:nvSpPr>
        <p:spPr/>
        <p:txBody>
          <a:bodyPr/>
          <a:lstStyle/>
          <a:p>
            <a:r>
              <a:rPr lang="zh-CN" altLang="en-US" dirty="0"/>
              <a:t>约束求解优先级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A9B79C-20D4-4150-B976-8CA811B779FD}"/>
                  </a:ext>
                </a:extLst>
              </p:cNvPr>
              <p:cNvSpPr>
                <a:spLocks noGrp="1"/>
              </p:cNvSpPr>
              <p:nvPr>
                <p:ph idx="1"/>
              </p:nvPr>
            </p:nvSpPr>
            <p:spPr/>
            <p:txBody>
              <a:bodyPr/>
              <a:lstStyle/>
              <a:p>
                <a:r>
                  <a:rPr lang="zh-CN" altLang="en-US" dirty="0"/>
                  <a:t>约束类型分组</a:t>
                </a:r>
                <a:endParaRPr lang="en-US" altLang="zh-CN" dirty="0"/>
              </a:p>
              <a:p>
                <a:r>
                  <a:rPr lang="zh-CN" altLang="en-US" dirty="0"/>
                  <a:t>相同类型一组</a:t>
                </a:r>
                <a:endParaRPr lang="en-US" altLang="zh-CN" dirty="0"/>
              </a:p>
              <a:p>
                <a:r>
                  <a:rPr lang="zh-CN" altLang="en-US" dirty="0"/>
                  <a:t>优先级高的先处理，把 </a:t>
                </a:r>
                <a14:m>
                  <m:oMath xmlns:m="http://schemas.openxmlformats.org/officeDocument/2006/math">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 累加到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 上，再处理低优先级</a:t>
                </a:r>
                <a:endParaRPr lang="en-US" altLang="zh-CN" dirty="0"/>
              </a:p>
              <a:p>
                <a:r>
                  <a:rPr lang="zh-CN" altLang="en-US" dirty="0"/>
                  <a:t>例：</a:t>
                </a:r>
                <a:endParaRPr lang="en-US" altLang="zh-CN" dirty="0"/>
              </a:p>
              <a:p>
                <a:pPr lvl="1"/>
                <a:r>
                  <a:rPr lang="en-US" altLang="zh-CN" dirty="0"/>
                  <a:t>Process Collision Constraint</a:t>
                </a:r>
              </a:p>
              <a:p>
                <a:pPr lvl="1"/>
                <a:r>
                  <a:rPr lang="en-US" altLang="zh-CN" dirty="0"/>
                  <a:t>Process Density Constraint</a:t>
                </a:r>
                <a:endParaRPr lang="zh-CN" altLang="en-US" dirty="0"/>
              </a:p>
            </p:txBody>
          </p:sp>
        </mc:Choice>
        <mc:Fallback xmlns="">
          <p:sp>
            <p:nvSpPr>
              <p:cNvPr id="3" name="内容占位符 2">
                <a:extLst>
                  <a:ext uri="{FF2B5EF4-FFF2-40B4-BE49-F238E27FC236}">
                    <a16:creationId xmlns:a16="http://schemas.microsoft.com/office/drawing/2014/main" id="{34A9B79C-20D4-4150-B976-8CA811B779F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013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en-US" altLang="zh-CN" dirty="0"/>
              <a:t>PBF——</a:t>
            </a:r>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dirty="0"/>
                  <a:t> 为静止密度 </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4F183-93EB-43C5-AA36-601FCFDA3DF5}"/>
              </a:ext>
            </a:extLst>
          </p:cNvPr>
          <p:cNvSpPr>
            <a:spLocks noGrp="1"/>
          </p:cNvSpPr>
          <p:nvPr>
            <p:ph type="title"/>
          </p:nvPr>
        </p:nvSpPr>
        <p:spPr/>
        <p:txBody>
          <a:bodyPr/>
          <a:lstStyle/>
          <a:p>
            <a:r>
              <a:rPr lang="en-US" altLang="zh-CN" dirty="0"/>
              <a:t>PBF——Tensile Instability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7ED12B7-79EE-495E-82BF-55A0714529C7}"/>
                  </a:ext>
                </a:extLst>
              </p:cNvPr>
              <p:cNvSpPr>
                <a:spLocks noGrp="1"/>
              </p:cNvSpPr>
              <p:nvPr>
                <p:ph idx="1"/>
              </p:nvPr>
            </p:nvSpPr>
            <p:spPr/>
            <p:txBody>
              <a:bodyPr/>
              <a:lstStyle/>
              <a:p>
                <a:r>
                  <a:rPr lang="zh-CN" altLang="en-US" dirty="0"/>
                  <a:t>邻居粒子不足导致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endParaRPr lang="en-US" altLang="zh-CN" dirty="0"/>
              </a:p>
              <a:p>
                <a:r>
                  <a:rPr lang="zh-CN" altLang="en-US" dirty="0"/>
                  <a:t>负压导致粒子间压力变成吸引力</a:t>
                </a:r>
                <a:endParaRPr lang="en-US" altLang="zh-CN" dirty="0"/>
              </a:p>
              <a:p>
                <a:r>
                  <a:rPr lang="zh-CN" altLang="en-US" dirty="0"/>
                  <a:t>吸引力产生不符合真实情况的凝聚</a:t>
                </a:r>
                <a:endParaRPr lang="en-US" altLang="zh-CN" dirty="0"/>
              </a:p>
              <a:p>
                <a:r>
                  <a:rPr lang="zh-CN" altLang="en-US" dirty="0"/>
                  <a:t>解决方法：</a:t>
                </a:r>
                <a:endParaRPr lang="en-US" altLang="zh-CN" dirty="0"/>
              </a:p>
              <a:p>
                <a:pPr lvl="1"/>
                <a:r>
                  <a:rPr lang="zh-CN" altLang="en-US" dirty="0"/>
                  <a:t>添加一种排斥力，避免粒子凝聚</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0</m:t>
                    </m:r>
                  </m:oMath>
                </a14:m>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B7ED12B7-79EE-495E-82BF-55A0714529C7}"/>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B8F425E-65A2-4541-B947-1027DECAE1CE}"/>
              </a:ext>
            </a:extLst>
          </p:cNvPr>
          <p:cNvPicPr>
            <a:picLocks noChangeAspect="1"/>
          </p:cNvPicPr>
          <p:nvPr/>
        </p:nvPicPr>
        <p:blipFill>
          <a:blip r:embed="rId4"/>
          <a:stretch>
            <a:fillRect/>
          </a:stretch>
        </p:blipFill>
        <p:spPr>
          <a:xfrm>
            <a:off x="7200900" y="2120900"/>
            <a:ext cx="4152900" cy="4371975"/>
          </a:xfrm>
          <a:prstGeom prst="rect">
            <a:avLst/>
          </a:prstGeom>
        </p:spPr>
      </p:pic>
    </p:spTree>
    <p:extLst>
      <p:ext uri="{BB962C8B-B14F-4D97-AF65-F5344CB8AC3E}">
        <p14:creationId xmlns:p14="http://schemas.microsoft.com/office/powerpoint/2010/main" val="2118600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CC88D-58C2-419D-86F3-BA7371F759B9}"/>
              </a:ext>
            </a:extLst>
          </p:cNvPr>
          <p:cNvSpPr>
            <a:spLocks noGrp="1"/>
          </p:cNvSpPr>
          <p:nvPr>
            <p:ph type="title"/>
          </p:nvPr>
        </p:nvSpPr>
        <p:spPr/>
        <p:txBody>
          <a:bodyPr/>
          <a:lstStyle/>
          <a:p>
            <a:r>
              <a:rPr lang="en-US" altLang="zh-CN" dirty="0"/>
              <a:t>PBF——</a:t>
            </a:r>
            <a:r>
              <a:rPr lang="zh-CN" altLang="en-US" dirty="0"/>
              <a:t>边界处理</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73F0FE4-F4D1-4FEB-8803-ABEEBB4A71B4}"/>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e>
                        </m:d>
                      </m:e>
                    </m:nary>
                    <m:r>
                      <a:rPr lang="en-US" altLang="zh-CN" b="0" i="1" smtClean="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rPr>
                              <m:t>ψ</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sub>
                        </m:sSub>
                        <m:r>
                          <a:rPr lang="en-US" altLang="zh-CN" i="1">
                            <a:latin typeface="Cambria Math" panose="02040503050406030204" pitchFamily="18" charset="0"/>
                          </a:rPr>
                          <m:t>𝑊</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ψ</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num>
                      <m:den>
                        <m:nary>
                          <m:naryPr>
                            <m:chr m:val="∑"/>
                            <m:limLoc m:val="undOvr"/>
                            <m:grow m:val="on"/>
                            <m:supHide m:val="on"/>
                            <m:ctrlPr>
                              <a:rPr lang="zh-CN" altLang="en-US" i="1">
                                <a:latin typeface="Cambria Math" panose="02040503050406030204" pitchFamily="18" charset="0"/>
                              </a:rPr>
                            </m:ctrlPr>
                          </m:naryPr>
                          <m:sub>
                            <m:r>
                              <a:rPr lang="en-US" altLang="zh-CN" b="0" i="1" smtClean="0">
                                <a:latin typeface="Cambria Math" panose="02040503050406030204" pitchFamily="18" charset="0"/>
                              </a:rPr>
                              <m:t>𝑙</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sub>
                                </m:sSub>
                              </m:sub>
                            </m:sSub>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𝑘𝑙</m:t>
                                    </m:r>
                                  </m:sub>
                                </m:sSub>
                                <m:r>
                                  <a:rPr lang="en-US" altLang="zh-CN" i="1">
                                    <a:latin typeface="Cambria Math" panose="02040503050406030204" pitchFamily="18" charset="0"/>
                                  </a:rPr>
                                  <m:t>,</m:t>
                                </m:r>
                                <m:r>
                                  <a:rPr lang="en-US" altLang="zh-CN" i="1">
                                    <a:latin typeface="Cambria Math" panose="02040503050406030204" pitchFamily="18" charset="0"/>
                                  </a:rPr>
                                  <m:t>h</m:t>
                                </m:r>
                              </m:e>
                            </m:d>
                          </m:e>
                        </m:nary>
                      </m:den>
                    </m:f>
                  </m:oMath>
                </a14:m>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zh-CN" altLang="en-US" dirty="0"/>
                  <a:t> 表示固体粒子，质量为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oMath>
                </a14:m>
                <a:r>
                  <a:rPr lang="zh-CN" altLang="en-US" dirty="0"/>
                  <a:t>，其邻居固体粒子 </a:t>
                </a:r>
                <a14:m>
                  <m:oMath xmlns:m="http://schemas.openxmlformats.org/officeDocument/2006/math">
                    <m:r>
                      <a:rPr lang="en-US" altLang="zh-CN" b="0" i="1" smtClean="0">
                        <a:latin typeface="Cambria Math" panose="02040503050406030204" pitchFamily="18" charset="0"/>
                      </a:rPr>
                      <m:t>𝑙</m:t>
                    </m:r>
                  </m:oMath>
                </a14:m>
                <a:r>
                  <a:rPr lang="zh-CN" altLang="en-US" dirty="0"/>
                  <a:t> 的质量为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sub>
                        </m:sSub>
                      </m:sub>
                    </m:sSub>
                  </m:oMath>
                </a14:m>
                <a:endParaRPr lang="zh-CN" altLang="en-US" dirty="0"/>
              </a:p>
            </p:txBody>
          </p:sp>
        </mc:Choice>
        <mc:Fallback>
          <p:sp>
            <p:nvSpPr>
              <p:cNvPr id="3" name="内容占位符 2">
                <a:extLst>
                  <a:ext uri="{FF2B5EF4-FFF2-40B4-BE49-F238E27FC236}">
                    <a16:creationId xmlns:a16="http://schemas.microsoft.com/office/drawing/2014/main" id="{373F0FE4-F4D1-4FEB-8803-ABEEBB4A71B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800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91B9-0C6C-48D2-B9AF-1F1A7FF9E1C9}"/>
              </a:ext>
            </a:extLst>
          </p:cNvPr>
          <p:cNvSpPr>
            <a:spLocks noGrp="1"/>
          </p:cNvSpPr>
          <p:nvPr>
            <p:ph type="title"/>
          </p:nvPr>
        </p:nvSpPr>
        <p:spPr/>
        <p:txBody>
          <a:bodyPr/>
          <a:lstStyle/>
          <a:p>
            <a:r>
              <a:rPr lang="en-US" altLang="zh-CN" dirty="0"/>
              <a:t>PBF——Vorticity Confinement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EB563D-0133-4656-9EFA-DD0BE94657E5}"/>
                  </a:ext>
                </a:extLst>
              </p:cNvPr>
              <p:cNvSpPr>
                <a:spLocks noGrp="1"/>
              </p:cNvSpPr>
              <p:nvPr>
                <p:ph idx="1"/>
              </p:nvPr>
            </p:nvSpPr>
            <p:spPr/>
            <p:txBody>
              <a:bodyPr/>
              <a:lstStyle/>
              <a:p>
                <a:r>
                  <a:rPr lang="zh-CN" altLang="en-US" dirty="0"/>
                  <a:t>阻尼导致能量损耗</a:t>
                </a:r>
                <a:endParaRPr lang="en-US" altLang="zh-CN" dirty="0"/>
              </a:p>
              <a:p>
                <a:r>
                  <a:rPr lang="zh-CN" altLang="en-US" dirty="0"/>
                  <a:t>通过 </a:t>
                </a:r>
                <a:r>
                  <a:rPr lang="en-US" altLang="zh-CN" dirty="0"/>
                  <a:t>Vorticity Confinement </a:t>
                </a:r>
                <a:r>
                  <a:rPr lang="zh-CN" altLang="en-US" dirty="0"/>
                  <a:t>重新注入能量</a:t>
                </a:r>
                <a:endParaRPr lang="en-US" altLang="zh-CN" dirty="0"/>
              </a:p>
              <a:p>
                <a:pPr lvl="1"/>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r>
                      <a:rPr lang="en-US" altLang="zh-CN" b="0" i="1" smtClean="0">
                        <a:latin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p>
              <a:p>
                <a:pPr lvl="1"/>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η</m:t>
                        </m:r>
                      </m:num>
                      <m:den>
                        <m:d>
                          <m:dPr>
                            <m:begChr m:val="‖"/>
                            <m:endChr m:val="‖"/>
                            <m:ctrlPr>
                              <a:rPr lang="en-US" altLang="zh-CN" b="0" i="1" smtClean="0">
                                <a:latin typeface="Cambria Math" panose="02040503050406030204" pitchFamily="18" charset="0"/>
                              </a:rPr>
                            </m:ctrlPr>
                          </m:dPr>
                          <m:e>
                            <m:r>
                              <m:rPr>
                                <m:sty m:val="p"/>
                              </m:rPr>
                              <a:rPr lang="el-GR" altLang="zh-CN" b="0" i="1" smtClean="0">
                                <a:latin typeface="Cambria Math" panose="02040503050406030204" pitchFamily="18" charset="0"/>
                              </a:rPr>
                              <m:t>η</m:t>
                            </m:r>
                          </m:e>
                        </m:d>
                      </m:den>
                    </m:f>
                  </m:oMath>
                </a14:m>
                <a:r>
                  <a:rPr lang="en-US" altLang="zh-CN" dirty="0"/>
                  <a:t>  </a:t>
                </a:r>
                <a14:m>
                  <m:oMath xmlns:m="http://schemas.openxmlformats.org/officeDocument/2006/math">
                    <m:r>
                      <m:rPr>
                        <m:sty m:val="p"/>
                      </m:rPr>
                      <a:rPr lang="el-GR" altLang="zh-CN" i="1" dirty="0" smtClean="0">
                        <a:latin typeface="Cambria Math" panose="02040503050406030204" pitchFamily="18" charset="0"/>
                      </a:rPr>
                      <m:t>η</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d>
                          <m:dPr>
                            <m:begChr m:val="‖"/>
                            <m:endChr m:val="‖"/>
                            <m:ctrlPr>
                              <a:rPr lang="en-US" altLang="zh-CN" b="0" i="1" dirty="0" smtClean="0">
                                <a:latin typeface="Cambria Math" panose="02040503050406030204" pitchFamily="18" charset="0"/>
                                <a:ea typeface="Cambria Math" panose="02040503050406030204" pitchFamily="18" charset="0"/>
                              </a:rPr>
                            </m:ctrlPr>
                          </m:dPr>
                          <m:e>
                            <m:r>
                              <a:rPr lang="zh-CN" altLang="en-US" b="0" i="1" dirty="0" smtClean="0">
                                <a:latin typeface="Cambria Math" panose="02040503050406030204" pitchFamily="18" charset="0"/>
                                <a:ea typeface="Cambria Math" panose="02040503050406030204" pitchFamily="18" charset="0"/>
                              </a:rPr>
                              <m:t>𝜔</m:t>
                            </m:r>
                          </m:e>
                        </m:d>
                      </m:e>
                      <m:sub>
                        <m:r>
                          <a:rPr lang="en-US" altLang="zh-CN" b="0" i="1" dirty="0" smtClean="0">
                            <a:latin typeface="Cambria Math" panose="02040503050406030204" pitchFamily="18" charset="0"/>
                            <a:ea typeface="Cambria Math" panose="02040503050406030204" pitchFamily="18" charset="0"/>
                          </a:rPr>
                          <m:t>𝑖</m:t>
                        </m:r>
                      </m:sub>
                    </m:sSub>
                  </m:oMath>
                </a14:m>
                <a:endParaRPr lang="en-US" altLang="zh-CN" dirty="0"/>
              </a:p>
              <a:p>
                <a:pPr lvl="1"/>
                <a:r>
                  <a:rPr lang="zh-CN" altLang="en-US" dirty="0"/>
                  <a:t>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的旋度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en-US" altLang="zh-CN" dirty="0"/>
                  <a:t> </a:t>
                </a:r>
                <a:r>
                  <a:rPr lang="zh-CN" altLang="en-US" dirty="0"/>
                  <a:t>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nary>
                      <m:naryPr>
                        <m:chr m:val="∑"/>
                        <m:subHide m:val="on"/>
                        <m:supHide m:val="on"/>
                        <m:ctrlPr>
                          <a:rPr lang="en-US" altLang="zh-CN" b="0" i="1" smtClean="0">
                            <a:latin typeface="Cambria Math" panose="02040503050406030204" pitchFamily="18" charset="0"/>
                            <a:ea typeface="Cambria Math" panose="02040503050406030204" pitchFamily="18" charset="0"/>
                          </a:rPr>
                        </m:ctrlPr>
                      </m:naryPr>
                      <m:sub/>
                      <m:sup/>
                      <m:e>
                        <m:r>
                          <a:rPr lang="en-US" altLang="zh-CN" b="0" i="1" smtClean="0">
                            <a:latin typeface="Cambria Math" panose="02040503050406030204" pitchFamily="18" charset="0"/>
                            <a:ea typeface="Cambria Math" panose="02040503050406030204" pitchFamily="18" charset="0"/>
                          </a:rPr>
                          <m:t>𝑗</m:t>
                        </m:r>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sub>
                    </m:sSub>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69EB563D-0133-4656-9EFA-DD0BE94657E5}"/>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97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08F5-BA00-4689-BB56-76B52B346C03}"/>
              </a:ext>
            </a:extLst>
          </p:cNvPr>
          <p:cNvSpPr>
            <a:spLocks noGrp="1"/>
          </p:cNvSpPr>
          <p:nvPr>
            <p:ph type="title"/>
          </p:nvPr>
        </p:nvSpPr>
        <p:spPr/>
        <p:txBody>
          <a:bodyPr/>
          <a:lstStyle/>
          <a:p>
            <a:r>
              <a:rPr lang="zh-CN" altLang="en-US" dirty="0"/>
              <a:t>其他约束</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DB64EC-D0CC-48B7-8BC6-640C46A51C69}"/>
                  </a:ext>
                </a:extLst>
              </p:cNvPr>
              <p:cNvSpPr>
                <a:spLocks noGrp="1"/>
              </p:cNvSpPr>
              <p:nvPr>
                <p:ph idx="1"/>
              </p:nvPr>
            </p:nvSpPr>
            <p:spPr>
              <a:xfrm>
                <a:off x="826911" y="1825625"/>
                <a:ext cx="10515600" cy="4351338"/>
              </a:xfrm>
            </p:spPr>
            <p:txBody>
              <a:bodyPr/>
              <a:lstStyle/>
              <a:p>
                <a:r>
                  <a:rPr lang="zh-CN" altLang="en-US" dirty="0"/>
                  <a:t>接触约束</a:t>
                </a:r>
                <a:endParaRPr lang="en-US" altLang="zh-CN" dirty="0"/>
              </a:p>
              <a:p>
                <a:pPr lvl="1"/>
                <a:r>
                  <a:rPr lang="en-US" altLang="zh-CN" dirty="0"/>
                  <a:t>Particle-Particle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𝑐𝑜𝑛𝑡𝑎𝑐𝑡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r>
                  <a:rPr lang="en-US" altLang="zh-CN" dirty="0"/>
                  <a:t>Particle-Mesh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𝑐𝑜𝑛𝑡𝑎𝑐𝑡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en-US" altLang="zh-CN" dirty="0"/>
              </a:p>
              <a:p>
                <a:r>
                  <a:rPr lang="zh-CN" altLang="en-US" dirty="0"/>
                  <a:t>摩擦约束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𝑓𝑟𝑖𝑐𝑡𝑖𝑜𝑛</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oMath>
                </a14:m>
                <a:endParaRPr lang="en-US" altLang="zh-CN" dirty="0"/>
              </a:p>
              <a:p>
                <a:r>
                  <a:rPr lang="zh-CN" altLang="en-US" dirty="0"/>
                  <a:t>刚体约束 </a:t>
                </a:r>
                <a:r>
                  <a:rPr lang="en-US" altLang="zh-CN" dirty="0"/>
                  <a:t>Shape Matching</a:t>
                </a:r>
              </a:p>
              <a:p>
                <a:r>
                  <a:rPr lang="zh-CN" altLang="en-US" dirty="0"/>
                  <a:t>布料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𝑑𝑖𝑠𝑡𝑎𝑛𝑐𝑒</m:t>
                        </m:r>
                      </m:sub>
                    </m:sSub>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endParaRPr lang="en-US" altLang="zh-CN" dirty="0"/>
              </a:p>
              <a:p>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F6DB64EC-D0CC-48B7-8BC6-640C46A51C69}"/>
                  </a:ext>
                </a:extLst>
              </p:cNvPr>
              <p:cNvSpPr>
                <a:spLocks noGrp="1" noRot="1" noChangeAspect="1" noMove="1" noResize="1" noEditPoints="1" noAdjustHandles="1" noChangeArrowheads="1" noChangeShapeType="1" noTextEdit="1"/>
              </p:cNvSpPr>
              <p:nvPr>
                <p:ph idx="1"/>
              </p:nvPr>
            </p:nvSpPr>
            <p:spPr>
              <a:xfrm>
                <a:off x="826911" y="1825625"/>
                <a:ext cx="10515600" cy="4351338"/>
              </a:xfrm>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186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90CA9-1DE7-42BD-8A09-7C2E119F43A9}"/>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5931CB9C-4512-4C39-8541-F6C5930F0944}"/>
              </a:ext>
            </a:extLst>
          </p:cNvPr>
          <p:cNvSpPr>
            <a:spLocks noGrp="1"/>
          </p:cNvSpPr>
          <p:nvPr>
            <p:ph idx="1"/>
          </p:nvPr>
        </p:nvSpPr>
        <p:spPr/>
        <p:txBody>
          <a:bodyPr>
            <a:normAutofit lnSpcReduction="10000"/>
          </a:bodyPr>
          <a:lstStyle/>
          <a:p>
            <a:r>
              <a:rPr lang="en-US" altLang="zh-CN" dirty="0">
                <a:hlinkClick r:id="rId2"/>
              </a:rPr>
              <a:t>https://dl.acm.org/doi/10.1145/2461912.2461984</a:t>
            </a:r>
            <a:endParaRPr lang="en-US" altLang="zh-CN" dirty="0"/>
          </a:p>
          <a:p>
            <a:r>
              <a:rPr lang="en-US" altLang="zh-CN" dirty="0">
                <a:hlinkClick r:id="rId3"/>
              </a:rPr>
              <a:t>https://dl.acm.org/doi/10.1145/2601097.2601152</a:t>
            </a:r>
            <a:endParaRPr lang="en-US" altLang="zh-CN" dirty="0"/>
          </a:p>
          <a:p>
            <a:r>
              <a:rPr lang="en-US" altLang="zh-CN" dirty="0">
                <a:hlinkClick r:id="rId4"/>
              </a:rPr>
              <a:t>https://dl.acm.org/doi/10.1016/j.jvcir.2007.01.005</a:t>
            </a:r>
            <a:endParaRPr lang="en-US" altLang="zh-CN" dirty="0">
              <a:hlinkClick r:id="rId5"/>
            </a:endParaRPr>
          </a:p>
          <a:p>
            <a:r>
              <a:rPr lang="en-US" altLang="zh-CN" dirty="0">
                <a:hlinkClick r:id="rId5"/>
              </a:rPr>
              <a:t>https://zhuanlan.zhihu.com/p/48737753</a:t>
            </a:r>
            <a:endParaRPr lang="en-US" altLang="zh-CN" dirty="0"/>
          </a:p>
          <a:p>
            <a:r>
              <a:rPr lang="en-US" altLang="zh-CN" dirty="0">
                <a:hlinkClick r:id="rId6"/>
              </a:rPr>
              <a:t>https://zhuanlan.zhihu.com/p/49536480</a:t>
            </a:r>
            <a:endParaRPr lang="en-US" altLang="zh-CN" dirty="0"/>
          </a:p>
          <a:p>
            <a:r>
              <a:rPr lang="en-US" altLang="zh-CN" dirty="0"/>
              <a:t>《</a:t>
            </a:r>
            <a:r>
              <a:rPr lang="zh-CN" altLang="en-US" dirty="0"/>
              <a:t>计算流体力学入门</a:t>
            </a:r>
            <a:r>
              <a:rPr lang="en-US" altLang="zh-CN" dirty="0"/>
              <a:t>》</a:t>
            </a:r>
          </a:p>
          <a:p>
            <a:r>
              <a:rPr lang="en-US" altLang="zh-CN" dirty="0"/>
              <a:t>《Fluid Engine Development》</a:t>
            </a:r>
          </a:p>
          <a:p>
            <a:r>
              <a:rPr lang="en-US" altLang="zh-CN"/>
              <a:t>《Fluid </a:t>
            </a:r>
            <a:r>
              <a:rPr lang="en-US" altLang="zh-CN" dirty="0"/>
              <a:t>Simulation for Computer Graphics》</a:t>
            </a:r>
          </a:p>
        </p:txBody>
      </p:sp>
    </p:spTree>
    <p:extLst>
      <p:ext uri="{BB962C8B-B14F-4D97-AF65-F5344CB8AC3E}">
        <p14:creationId xmlns:p14="http://schemas.microsoft.com/office/powerpoint/2010/main" val="2889682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33656-8C5C-476E-BA7D-71278DE375B3}"/>
              </a:ext>
            </a:extLst>
          </p:cNvPr>
          <p:cNvSpPr>
            <a:spLocks noGrp="1"/>
          </p:cNvSpPr>
          <p:nvPr>
            <p:ph type="title"/>
          </p:nvPr>
        </p:nvSpPr>
        <p:spPr>
          <a:xfrm>
            <a:off x="838200" y="3097036"/>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257040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en-US" altLang="zh-CN" dirty="0"/>
                  <a:t>	</a:t>
                </a:r>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a:t>
                </a:r>
                <a:r>
                  <a:rPr lang="zh-CN" altLang="en-US" dirty="0">
                    <a:solidFill>
                      <a:srgbClr val="FF0000"/>
                    </a:solidFill>
                  </a:rPr>
                  <a:t>无源场</a:t>
                </a:r>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0C9886A2-1C7F-4FA3-93C4-ADB2A9F334C1}"/>
              </a:ext>
            </a:extLst>
          </p:cNvPr>
          <p:cNvSpPr/>
          <p:nvPr/>
        </p:nvSpPr>
        <p:spPr>
          <a:xfrm>
            <a:off x="9492687" y="376715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492687" y="436966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486512" y="436141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492687" y="436966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714012" y="398848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10190281" y="453351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637134" y="413270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637134" y="413270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10106748" y="422714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10106748" y="422714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875336" y="417277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875336" y="4172775"/>
                <a:ext cx="478464"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53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lnSpcReduction="10000"/>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，称</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pPr marL="0" indent="0">
                  <a:buNone/>
                </a:pPr>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的</a:t>
                </a:r>
                <a:r>
                  <a:rPr lang="zh-CN" altLang="en-US" dirty="0">
                    <a:solidFill>
                      <a:srgbClr val="FF0000"/>
                    </a:solidFill>
                  </a:rPr>
                  <a:t>旋度</a:t>
                </a:r>
                <a:endParaRPr lang="en-US" altLang="zh-CN" dirty="0">
                  <a:solidFill>
                    <a:srgbClr val="FF0000"/>
                  </a:solidFill>
                </a:endParaRPr>
              </a:p>
              <a:p>
                <a:r>
                  <a:rPr lang="zh-CN" altLang="en-US" dirty="0"/>
                  <a:t>绕单位向量</a:t>
                </a:r>
                <a:r>
                  <a:rPr lang="en-US" altLang="zh-CN" dirty="0"/>
                  <a:t>n</a:t>
                </a:r>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r>
                  <a:rPr lang="en-US" altLang="zh-CN" dirty="0"/>
                  <a:t>A</a:t>
                </a:r>
                <a:r>
                  <a:rPr lang="zh-CN" altLang="en-US" dirty="0"/>
                  <a:t>处处由</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r>
                  <a:rPr lang="en-US" altLang="zh-CN" dirty="0"/>
                  <a:t>A</a:t>
                </a:r>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6034891" y="3539106"/>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15311</TotalTime>
  <Words>6144</Words>
  <Application>Microsoft Office PowerPoint</Application>
  <PresentationFormat>宽屏</PresentationFormat>
  <Paragraphs>470</Paragraphs>
  <Slides>42</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微软雅黑</vt:lpstr>
      <vt:lpstr>微软雅黑 Light</vt:lpstr>
      <vt:lpstr>Arial</vt:lpstr>
      <vt:lpstr>Cambria Math</vt:lpstr>
      <vt:lpstr>Wingdings</vt:lpstr>
      <vt:lpstr>Office 主题​​</vt:lpstr>
      <vt:lpstr>流体是什么？</vt:lpstr>
      <vt:lpstr>观察视角</vt:lpstr>
      <vt:lpstr>速度场</vt:lpstr>
      <vt:lpstr>几个重要的数学算子</vt:lpstr>
      <vt:lpstr>Nabla算子</vt:lpstr>
      <vt:lpstr>梯度 (Gradient)</vt:lpstr>
      <vt:lpstr>散度 (Divergence)</vt:lpstr>
      <vt:lpstr>旋度 (Curl)</vt:lpstr>
      <vt:lpstr>拉普拉斯算子(Laplacian)</vt:lpstr>
      <vt:lpstr>物质导数</vt:lpstr>
      <vt:lpstr>Navier-Stokes 方程</vt:lpstr>
      <vt:lpstr>动量方程</vt:lpstr>
      <vt:lpstr>不可压缩条件</vt:lpstr>
      <vt:lpstr>求解NS方程</vt:lpstr>
      <vt:lpstr>密度估算</vt:lpstr>
      <vt:lpstr>SPH</vt:lpstr>
      <vt:lpstr>邻域搜索</vt:lpstr>
      <vt:lpstr>基于力的动力学</vt:lpstr>
      <vt:lpstr>基于力的动力学缺陷</vt:lpstr>
      <vt:lpstr>基于位置的动力学 (Position Based Dynamics)</vt:lpstr>
      <vt:lpstr>约束是什么？</vt:lpstr>
      <vt:lpstr>PBD算法</vt:lpstr>
      <vt:lpstr>PBD算法中位置修正</vt:lpstr>
      <vt:lpstr>PBD算法中速度修正</vt:lpstr>
      <vt:lpstr>一个最短路径问题</vt:lpstr>
      <vt:lpstr>从几何意义中获得灵感</vt:lpstr>
      <vt:lpstr>拉格朗日乘子法</vt:lpstr>
      <vt:lpstr>PBD的物理意义</vt:lpstr>
      <vt:lpstr>高斯最小二乘约束原理</vt:lpstr>
      <vt:lpstr>约束优化和求解</vt:lpstr>
      <vt:lpstr>约束投影</vt:lpstr>
      <vt:lpstr>约束投影矩阵形式</vt:lpstr>
      <vt:lpstr>方程组求解方法</vt:lpstr>
      <vt:lpstr>求解器</vt:lpstr>
      <vt:lpstr>约束求解优先级</vt:lpstr>
      <vt:lpstr>PBF——流体的密度约束</vt:lpstr>
      <vt:lpstr>PBF——Tensile Instability</vt:lpstr>
      <vt:lpstr>PBF——边界处理</vt:lpstr>
      <vt:lpstr>PBF——Vorticity Confinement</vt:lpstr>
      <vt:lpstr>其他约束</vt:lpstr>
      <vt:lpstr>参考文献</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T117209</cp:lastModifiedBy>
  <cp:revision>298</cp:revision>
  <dcterms:created xsi:type="dcterms:W3CDTF">2021-05-31T06:56:37Z</dcterms:created>
  <dcterms:modified xsi:type="dcterms:W3CDTF">2021-06-15T07:36:09Z</dcterms:modified>
</cp:coreProperties>
</file>