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8" r:id="rId2"/>
    <p:sldId id="276" r:id="rId3"/>
    <p:sldId id="278" r:id="rId4"/>
    <p:sldId id="288" r:id="rId5"/>
    <p:sldId id="282" r:id="rId6"/>
    <p:sldId id="283" r:id="rId7"/>
    <p:sldId id="284" r:id="rId8"/>
    <p:sldId id="280" r:id="rId9"/>
    <p:sldId id="285" r:id="rId10"/>
    <p:sldId id="289" r:id="rId11"/>
    <p:sldId id="277" r:id="rId12"/>
    <p:sldId id="287" r:id="rId13"/>
    <p:sldId id="292" r:id="rId14"/>
    <p:sldId id="293" r:id="rId15"/>
    <p:sldId id="294" r:id="rId16"/>
    <p:sldId id="301" r:id="rId17"/>
    <p:sldId id="300" r:id="rId18"/>
    <p:sldId id="299" r:id="rId19"/>
    <p:sldId id="298" r:id="rId20"/>
    <p:sldId id="302" r:id="rId21"/>
    <p:sldId id="296" r:id="rId22"/>
    <p:sldId id="297" r:id="rId23"/>
    <p:sldId id="291" r:id="rId24"/>
    <p:sldId id="295" r:id="rId25"/>
    <p:sldId id="303" r:id="rId26"/>
    <p:sldId id="304" r:id="rId27"/>
    <p:sldId id="307" r:id="rId28"/>
    <p:sldId id="308" r:id="rId29"/>
    <p:sldId id="306" r:id="rId30"/>
    <p:sldId id="310" r:id="rId31"/>
    <p:sldId id="312" r:id="rId32"/>
    <p:sldId id="309" r:id="rId33"/>
    <p:sldId id="313"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8BC8"/>
    <a:srgbClr val="9DB1DF"/>
    <a:srgbClr val="ED2E00"/>
    <a:srgbClr val="EC5F56"/>
    <a:srgbClr val="EC5D00"/>
    <a:srgbClr val="C05D57"/>
    <a:srgbClr val="EC5D57"/>
    <a:srgbClr val="EDBB00"/>
    <a:srgbClr val="E86E1A"/>
    <a:srgbClr val="FFC6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950" autoAdjust="0"/>
    <p:restoredTop sz="75849" autoAdjust="0"/>
  </p:normalViewPr>
  <p:slideViewPr>
    <p:cSldViewPr snapToGrid="0">
      <p:cViewPr>
        <p:scale>
          <a:sx n="66" d="100"/>
          <a:sy n="66" d="100"/>
        </p:scale>
        <p:origin x="2490" y="1476"/>
      </p:cViewPr>
      <p:guideLst>
        <p:guide orient="horz" pos="2160"/>
        <p:guide pos="3840"/>
      </p:guideLst>
    </p:cSldViewPr>
  </p:slideViewPr>
  <p:notesTextViewPr>
    <p:cViewPr>
      <p:scale>
        <a:sx n="125" d="100"/>
        <a:sy n="125" d="100"/>
      </p:scale>
      <p:origin x="0" y="0"/>
    </p:cViewPr>
  </p:notesTextViewPr>
  <p:notesViewPr>
    <p:cSldViewPr snapToGrid="0" showGuides="1">
      <p:cViewPr>
        <p:scale>
          <a:sx n="200" d="100"/>
          <a:sy n="200" d="100"/>
        </p:scale>
        <p:origin x="3228" y="-4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2E6ABB-6F2D-4CAB-8EDE-08C44FE3E18C}" type="datetimeFigureOut">
              <a:rPr lang="zh-CN" altLang="en-US" smtClean="0"/>
              <a:t>2021/6/15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6884BC-3F75-41E5-8633-70631A0948F7}" type="slidenum">
              <a:rPr lang="zh-CN" altLang="en-US" smtClean="0"/>
              <a:t>‹#›</a:t>
            </a:fld>
            <a:endParaRPr lang="zh-CN" altLang="en-US"/>
          </a:p>
        </p:txBody>
      </p:sp>
    </p:spTree>
    <p:extLst>
      <p:ext uri="{BB962C8B-B14F-4D97-AF65-F5344CB8AC3E}">
        <p14:creationId xmlns:p14="http://schemas.microsoft.com/office/powerpoint/2010/main" val="2322035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不同观点出发，研究同一个运动</a:t>
            </a:r>
            <a:endParaRPr lang="en-US" altLang="zh-CN" dirty="0"/>
          </a:p>
          <a:p>
            <a:endParaRPr lang="en-US" altLang="zh-CN" dirty="0"/>
          </a:p>
          <a:p>
            <a:r>
              <a:rPr lang="zh-CN" altLang="en-US" dirty="0"/>
              <a:t>欧拉视角：</a:t>
            </a:r>
            <a:endParaRPr lang="en-US" altLang="zh-CN" dirty="0"/>
          </a:p>
          <a:p>
            <a:r>
              <a:rPr lang="zh-CN" altLang="en-US" dirty="0"/>
              <a:t>坐标系固定，</a:t>
            </a:r>
            <a:br>
              <a:rPr lang="en-US" altLang="zh-CN" dirty="0"/>
            </a:br>
            <a:r>
              <a:rPr lang="zh-CN" altLang="en-US" dirty="0"/>
              <a:t>如同站在河边观察河水的流动一样，用这种视角分析流体需要建立网格单元，还会涉及到有限元等复杂的工程方法，一般用在离线的应用中。</a:t>
            </a:r>
            <a:endParaRPr lang="en-US" altLang="zh-CN" dirty="0"/>
          </a:p>
          <a:p>
            <a:r>
              <a:rPr lang="zh-CN" altLang="en-US" dirty="0"/>
              <a:t>拉格朗日视角：</a:t>
            </a:r>
            <a:endParaRPr lang="en-US" altLang="zh-CN" dirty="0"/>
          </a:p>
          <a:p>
            <a:r>
              <a:rPr lang="zh-CN" altLang="en-US" dirty="0"/>
              <a:t>将流体视为流动的单元，例如将一片羽毛放入风中，那么羽毛的轨迹可以帮我们指示空气的流动规律。  </a:t>
            </a:r>
            <a:endParaRPr lang="en-US" altLang="zh-CN" dirty="0"/>
          </a:p>
          <a:p>
            <a:endParaRPr lang="en-US" altLang="zh-CN" dirty="0"/>
          </a:p>
          <a:p>
            <a:r>
              <a:rPr lang="zh-CN" altLang="en-US" dirty="0"/>
              <a:t>欧拉视角：</a:t>
            </a:r>
            <a:endParaRPr lang="en-US" altLang="zh-CN" dirty="0"/>
          </a:p>
          <a:p>
            <a:r>
              <a:rPr lang="en-US" altLang="zh-CN" dirty="0"/>
              <a:t>C2</a:t>
            </a:r>
            <a:r>
              <a:rPr lang="zh-CN" altLang="en-US" dirty="0"/>
              <a:t>门口的自动测温器，测量每一个经过的人的体温</a:t>
            </a:r>
            <a:endParaRPr lang="en-US" altLang="zh-CN" dirty="0"/>
          </a:p>
          <a:p>
            <a:r>
              <a:rPr lang="zh-CN" altLang="en-US" dirty="0"/>
              <a:t>拉格朗日视角：</a:t>
            </a:r>
            <a:endParaRPr lang="en-US" altLang="zh-CN" dirty="0"/>
          </a:p>
          <a:p>
            <a:r>
              <a:rPr lang="zh-CN" altLang="en-US" dirty="0"/>
              <a:t>每个人在走路的过程中的体温的变化</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2</a:t>
            </a:fld>
            <a:endParaRPr lang="zh-CN" altLang="en-US"/>
          </a:p>
        </p:txBody>
      </p:sp>
    </p:spTree>
    <p:extLst>
      <p:ext uri="{BB962C8B-B14F-4D97-AF65-F5344CB8AC3E}">
        <p14:creationId xmlns:p14="http://schemas.microsoft.com/office/powerpoint/2010/main" val="3966941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基于粒子的模拟不需要对流项</a:t>
                </a:r>
                <a:endParaRPr lang="en-US" altLang="zh-CN" dirty="0"/>
              </a:p>
              <a:p>
                <a:br>
                  <a:rPr lang="zh-CN" altLang="en-US" sz="1200" b="0" i="0" kern="1200" dirty="0">
                    <a:solidFill>
                      <a:schemeClr val="tx1"/>
                    </a:solidFill>
                    <a:effectLst/>
                    <a:latin typeface="+mn-lt"/>
                    <a:ea typeface="+mn-ea"/>
                    <a:cs typeface="+mn-cs"/>
                  </a:rPr>
                </a:br>
                <a14:m>
                  <m:oMath xmlns:m="http://schemas.openxmlformats.org/officeDocument/2006/math">
                    <m:f>
                      <m:fPr>
                        <m:ctrlPr>
                          <a:rPr lang="en-US" altLang="zh-CN" i="1" smtClean="0">
                            <a:latin typeface="Cambria Math" panose="02040503050406030204" pitchFamily="18" charset="0"/>
                          </a:rPr>
                        </m:ctrlPr>
                      </m:fPr>
                      <m:num>
                        <m:r>
                          <a:rPr lang="en-US" altLang="zh-CN" i="1">
                            <a:latin typeface="Cambria Math" panose="02040503050406030204" pitchFamily="18" charset="0"/>
                          </a:rPr>
                          <m:t>𝐷</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en-US" altLang="zh-CN" i="1">
                            <a:latin typeface="Cambria Math" panose="02040503050406030204" pitchFamily="18" charset="0"/>
                          </a:rPr>
                          <m:t>𝐷𝑡</m:t>
                        </m:r>
                      </m:den>
                    </m:f>
                  </m:oMath>
                </a14:m>
                <a:r>
                  <a:rPr lang="zh-CN" altLang="en-US" sz="1200" b="0" i="0" kern="1200" dirty="0">
                    <a:solidFill>
                      <a:schemeClr val="tx1"/>
                    </a:solidFill>
                    <a:effectLst/>
                    <a:latin typeface="+mn-lt"/>
                    <a:ea typeface="+mn-ea"/>
                    <a:cs typeface="+mn-cs"/>
                  </a:rPr>
                  <a:t>是流体关于速度场的物质导数</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在基于粒子的流体模拟中，每个粒子的加速度就是关于速度的物质导数</a:t>
                </a:r>
                <a14:m>
                  <m:oMath xmlns:m="http://schemas.openxmlformats.org/officeDocument/2006/math">
                    <m:f>
                      <m:fPr>
                        <m:ctrlPr>
                          <a:rPr lang="en-US" altLang="zh-CN" i="1" smtClean="0">
                            <a:latin typeface="Cambria Math" panose="02040503050406030204" pitchFamily="18" charset="0"/>
                          </a:rPr>
                        </m:ctrlPr>
                      </m:fPr>
                      <m:num>
                        <m:r>
                          <a:rPr lang="en-US" altLang="zh-CN" i="1">
                            <a:latin typeface="Cambria Math" panose="02040503050406030204" pitchFamily="18" charset="0"/>
                          </a:rPr>
                          <m:t>𝐷</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en-US" altLang="zh-CN" i="1">
                            <a:latin typeface="Cambria Math" panose="02040503050406030204" pitchFamily="18" charset="0"/>
                          </a:rPr>
                          <m:t>𝐷𝑡</m:t>
                        </m:r>
                      </m:den>
                    </m:f>
                  </m:oMath>
                </a14:m>
                <a:r>
                  <a:rPr lang="zh-CN" altLang="en-US" sz="1200" b="0" i="0" kern="1200" dirty="0">
                    <a:solidFill>
                      <a:schemeClr val="tx1"/>
                    </a:solidFill>
                    <a:effectLst/>
                    <a:latin typeface="+mn-lt"/>
                    <a:ea typeface="+mn-ea"/>
                    <a:cs typeface="+mn-cs"/>
                  </a:rPr>
                  <a:t>，这是因为物质导数的定义就是从拉格朗日视角展开的。</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拉格朗日视角下的物质导数可以转换成欧拉视角下的一个形式</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就是</a:t>
                </a:r>
                <a14:m>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zh-CN" altLang="en-US" i="1" smtClean="0">
                            <a:latin typeface="Cambria Math" panose="02040503050406030204" pitchFamily="18" charset="0"/>
                          </a:rPr>
                          <m:t>𝜕</m:t>
                        </m:r>
                        <m:r>
                          <a:rPr lang="en-US" altLang="zh-CN" i="1">
                            <a:latin typeface="Cambria Math" panose="02040503050406030204" pitchFamily="18" charset="0"/>
                          </a:rPr>
                          <m:t>𝑡</m:t>
                        </m:r>
                      </m:den>
                    </m:f>
                    <m:r>
                      <a:rPr lang="en-US" altLang="zh-CN" b="0" i="1" smtClean="0">
                        <a:latin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r>
                      <a:rPr lang="en-US" altLang="zh-CN" i="1" smtClean="0">
                        <a:solidFill>
                          <a:srgbClr val="92D050"/>
                        </a:solidFill>
                        <a:latin typeface="Cambria Math" panose="02040503050406030204" pitchFamily="18" charset="0"/>
                        <a:ea typeface="Cambria Math" panose="02040503050406030204" pitchFamily="18" charset="0"/>
                      </a:rPr>
                      <m:t>∙</m:t>
                    </m:r>
                    <m:r>
                      <m:rPr>
                        <m:sty m:val="p"/>
                      </m:rPr>
                      <a:rPr lang="en-US" altLang="zh-CN" i="1" smtClean="0">
                        <a:solidFill>
                          <a:srgbClr val="92D050"/>
                        </a:solidFill>
                        <a:latin typeface="Cambria Math" panose="02040503050406030204" pitchFamily="18" charset="0"/>
                        <a:ea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oMath>
                </a14:m>
                <a:r>
                  <a:rPr lang="zh-CN" altLang="en-US" sz="1200" b="0" i="0" kern="1200" dirty="0">
                    <a:solidFill>
                      <a:schemeClr val="tx1"/>
                    </a:solidFill>
                    <a:effectLst/>
                    <a:latin typeface="+mn-lt"/>
                    <a:ea typeface="+mn-ea"/>
                    <a:cs typeface="+mn-cs"/>
                  </a:rPr>
                  <a:t>，这是因为欧拉视角下我们关注的是空间中的一个固定点，因而物质导数就变成了给定点上的速度随时间的变化率</a:t>
                </a:r>
                <a14:m>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zh-CN" altLang="en-US" i="1" smtClean="0">
                            <a:latin typeface="Cambria Math" panose="02040503050406030204" pitchFamily="18" charset="0"/>
                          </a:rPr>
                          <m:t>𝜕</m:t>
                        </m:r>
                        <m:r>
                          <a:rPr lang="en-US" altLang="zh-CN" i="1">
                            <a:latin typeface="Cambria Math" panose="02040503050406030204" pitchFamily="18" charset="0"/>
                          </a:rPr>
                          <m:t>𝑡</m:t>
                        </m:r>
                      </m:den>
                    </m:f>
                  </m:oMath>
                </a14:m>
                <a:r>
                  <a:rPr lang="zh-CN" altLang="en-US" sz="1200" b="0" i="0" kern="1200" dirty="0">
                    <a:solidFill>
                      <a:schemeClr val="tx1"/>
                    </a:solidFill>
                    <a:effectLst/>
                    <a:latin typeface="+mn-lt"/>
                    <a:ea typeface="+mn-ea"/>
                    <a:cs typeface="+mn-cs"/>
                  </a:rPr>
                  <a:t>与在流体先前的速度场作用下的变化率</a:t>
                </a:r>
                <a14:m>
                  <m:oMath xmlns:m="http://schemas.openxmlformats.org/officeDocument/2006/math">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r>
                      <a:rPr lang="en-US" altLang="zh-CN" i="1" smtClean="0">
                        <a:solidFill>
                          <a:srgbClr val="92D050"/>
                        </a:solidFill>
                        <a:latin typeface="Cambria Math" panose="02040503050406030204" pitchFamily="18" charset="0"/>
                        <a:ea typeface="Cambria Math" panose="02040503050406030204" pitchFamily="18" charset="0"/>
                      </a:rPr>
                      <m:t>∙</m:t>
                    </m:r>
                    <m:r>
                      <m:rPr>
                        <m:sty m:val="p"/>
                      </m:rPr>
                      <a:rPr lang="en-US" altLang="zh-CN" i="1" smtClean="0">
                        <a:solidFill>
                          <a:srgbClr val="92D050"/>
                        </a:solidFill>
                        <a:latin typeface="Cambria Math" panose="02040503050406030204" pitchFamily="18" charset="0"/>
                        <a:ea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oMath>
                </a14:m>
                <a:r>
                  <a:rPr lang="zh-CN" altLang="en-US" sz="1200" b="0" i="0" kern="1200" dirty="0">
                    <a:solidFill>
                      <a:schemeClr val="tx1"/>
                    </a:solidFill>
                    <a:effectLst/>
                    <a:latin typeface="+mn-lt"/>
                    <a:ea typeface="+mn-ea"/>
                    <a:cs typeface="+mn-cs"/>
                  </a:rPr>
                  <a:t>之和。</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因此，在基于欧拉网格的流体模拟方法中，我们需要计算固定点上的加速度</a:t>
                </a:r>
                <a14:m>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zh-CN" altLang="en-US" i="1" smtClean="0">
                            <a:latin typeface="Cambria Math" panose="02040503050406030204" pitchFamily="18" charset="0"/>
                          </a:rPr>
                          <m:t>𝜕</m:t>
                        </m:r>
                        <m:r>
                          <a:rPr lang="en-US" altLang="zh-CN" i="1">
                            <a:latin typeface="Cambria Math" panose="02040503050406030204" pitchFamily="18" charset="0"/>
                          </a:rPr>
                          <m:t>𝑡</m:t>
                        </m:r>
                      </m:den>
                    </m:f>
                  </m:oMath>
                </a14:m>
                <a:r>
                  <a:rPr lang="zh-CN" altLang="en-US" sz="1200" b="0" i="0" kern="1200" dirty="0">
                    <a:solidFill>
                      <a:schemeClr val="tx1"/>
                    </a:solidFill>
                    <a:effectLst/>
                    <a:latin typeface="+mn-lt"/>
                    <a:ea typeface="+mn-ea"/>
                    <a:cs typeface="+mn-cs"/>
                  </a:rPr>
                  <a:t>，将</a:t>
                </a:r>
                <a14:m>
                  <m:oMath xmlns:m="http://schemas.openxmlformats.org/officeDocument/2006/math">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r>
                      <a:rPr lang="en-US" altLang="zh-CN" i="1" smtClean="0">
                        <a:solidFill>
                          <a:srgbClr val="92D050"/>
                        </a:solidFill>
                        <a:latin typeface="Cambria Math" panose="02040503050406030204" pitchFamily="18" charset="0"/>
                        <a:ea typeface="Cambria Math" panose="02040503050406030204" pitchFamily="18" charset="0"/>
                      </a:rPr>
                      <m:t>∙</m:t>
                    </m:r>
                    <m:r>
                      <m:rPr>
                        <m:sty m:val="p"/>
                      </m:rPr>
                      <a:rPr lang="en-US" altLang="zh-CN" i="1" smtClean="0">
                        <a:solidFill>
                          <a:srgbClr val="92D050"/>
                        </a:solidFill>
                        <a:latin typeface="Cambria Math" panose="02040503050406030204" pitchFamily="18" charset="0"/>
                        <a:ea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oMath>
                </a14:m>
                <a:r>
                  <a:rPr lang="zh-CN" altLang="en-US" sz="1200" b="0" i="0" kern="1200" dirty="0">
                    <a:solidFill>
                      <a:schemeClr val="tx1"/>
                    </a:solidFill>
                    <a:effectLst/>
                    <a:latin typeface="+mn-lt"/>
                    <a:ea typeface="+mn-ea"/>
                    <a:cs typeface="+mn-cs"/>
                  </a:rPr>
                  <a:t>移至右边，</a:t>
                </a:r>
                <a:r>
                  <a:rPr lang="zh-CN" altLang="en-US" dirty="0"/>
                  <a:t>用</a:t>
                </a:r>
                <a:r>
                  <a:rPr lang="en-US" altLang="zh-CN" dirty="0"/>
                  <a:t>split</a:t>
                </a:r>
                <a:r>
                  <a:rPr lang="zh-CN" altLang="en-US" dirty="0"/>
                  <a:t>的思想去一项一项的解方程。</a:t>
                </a:r>
              </a:p>
            </p:txBody>
          </p:sp>
        </mc:Choice>
        <mc:Fallback xmlns="">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那么流体粒子受到的力有哪些呢</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最简单的就是重力，另外其他流体粒子也会对当前流体粒子产生作用力</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流体内部的相互作用力之一便是压力，高压区会向低压区产生作用力。</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这里我们只关注施加在粒子上的压力的净合力，也就是说，如果施加在粒子上压力在每个方向上都相等，那么它的压力的合力便为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我们用压力的负梯度</a:t>
                </a:r>
                <a:r>
                  <a:rPr lang="en-US" altLang="zh-CN" b="0" i="0">
                    <a:latin typeface="Cambria Math" panose="02040503050406030204" pitchFamily="18" charset="0"/>
                    <a:ea typeface="Cambria Math" panose="02040503050406030204" pitchFamily="18" charset="0"/>
                  </a:rPr>
                  <a:t>−∇𝑝 </a:t>
                </a:r>
                <a:r>
                  <a:rPr lang="zh-CN" altLang="en-US" sz="1200" b="0" i="0" kern="1200" dirty="0">
                    <a:solidFill>
                      <a:schemeClr val="tx1"/>
                    </a:solidFill>
                    <a:effectLst/>
                    <a:latin typeface="+mn-lt"/>
                    <a:ea typeface="+mn-ea"/>
                    <a:cs typeface="+mn-cs"/>
                  </a:rPr>
                  <a:t>（取负是因为方向是由压力大的区域指向压力小的区域）来衡量在当前流体粒子处压力的不平衡性，那么，流体粒子所受到的压力就是对</a:t>
                </a:r>
                <a:r>
                  <a:rPr lang="en-US" altLang="zh-CN" b="0" i="0">
                    <a:latin typeface="Cambria Math" panose="02040503050406030204" pitchFamily="18" charset="0"/>
                    <a:ea typeface="Cambria Math" panose="02040503050406030204" pitchFamily="18" charset="0"/>
                  </a:rPr>
                  <a:t>−∇𝑝</a:t>
                </a:r>
                <a:r>
                  <a:rPr lang="zh-CN" altLang="en-US" sz="1200" b="0" i="0" kern="1200" dirty="0">
                    <a:solidFill>
                      <a:schemeClr val="tx1"/>
                    </a:solidFill>
                    <a:effectLst/>
                    <a:latin typeface="+mn-lt"/>
                    <a:ea typeface="+mn-ea"/>
                    <a:cs typeface="+mn-cs"/>
                  </a:rPr>
                  <a:t>在整个流体粒子的体积上进行积分，为了简化，这里直接乘上</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，得到</a:t>
                </a:r>
                <a:r>
                  <a:rPr lang="en-US" altLang="zh-CN" b="0" i="0">
                    <a:latin typeface="Cambria Math" panose="02040503050406030204" pitchFamily="18" charset="0"/>
                    <a:ea typeface="Cambria Math" panose="02040503050406030204" pitchFamily="18" charset="0"/>
                  </a:rPr>
                  <a:t>−∇𝑝 </a:t>
                </a:r>
                <a:r>
                  <a:rPr lang="en-US" altLang="zh-CN" i="0">
                    <a:latin typeface="Cambria Math" panose="02040503050406030204" pitchFamily="18" charset="0"/>
                    <a:ea typeface="Cambria Math" panose="02040503050406030204" pitchFamily="18" charset="0"/>
                  </a:rPr>
                  <a:t>V</a:t>
                </a:r>
                <a:endParaRPr lang="en-US" altLang="zh-CN" sz="1200" b="0" i="0" kern="1200" dirty="0">
                  <a:solidFill>
                    <a:schemeClr val="tx1"/>
                  </a:solidFill>
                  <a:effectLst/>
                  <a:latin typeface="+mn-lt"/>
                  <a:ea typeface="+mn-ea"/>
                  <a:cs typeface="+mn-cs"/>
                </a:endParaRPr>
              </a:p>
              <a:p>
                <a:endParaRPr lang="en-US" altLang="zh-CN" dirty="0"/>
              </a:p>
              <a:p>
                <a:endParaRPr lang="en-US" altLang="zh-CN" dirty="0"/>
              </a:p>
              <a:p>
                <a:r>
                  <a:rPr lang="zh-CN" altLang="en-US" dirty="0"/>
                  <a:t>黏力：</a:t>
                </a:r>
                <a:endParaRPr lang="en-US" altLang="zh-CN" dirty="0"/>
              </a:p>
              <a:p>
                <a:endParaRPr lang="en-US" altLang="zh-CN" dirty="0"/>
              </a:p>
              <a:p>
                <a:r>
                  <a:rPr lang="zh-CN" altLang="en-US" sz="1200" b="0" i="0" kern="1200" dirty="0">
                    <a:solidFill>
                      <a:schemeClr val="tx1"/>
                    </a:solidFill>
                    <a:effectLst/>
                    <a:latin typeface="+mn-lt"/>
                    <a:ea typeface="+mn-ea"/>
                    <a:cs typeface="+mn-cs"/>
                  </a:rPr>
                  <a:t>除了压力，流体粒子之间的相互作用还会产生黏力，我们直观地把这种力理解为尽可能使得粒子以周围区域的平均速度移动的力，也就是使得粒子的速度与周围区域粒子速度的差距最小化。</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前面我们提到过，拉普拉斯算子是衡量一个量与之周围区域该量平均值之差的算符，因此，我们可以用当前粒子速度矢量与周围区域平均速度矢量之差</a:t>
                </a:r>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来衡量黏力，为了计算黏力，我们需要对</a:t>
                </a:r>
                <a:endParaRPr lang="en-US" altLang="zh-CN" dirty="0"/>
              </a:p>
              <a:p>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在整个粒子的体积上进行积分，跟前面求压力类似，为了简化，我们直接乘上体积</a:t>
                </a:r>
                <a:r>
                  <a:rPr lang="en-US" altLang="zh-CN" dirty="0"/>
                  <a:t>V</a:t>
                </a:r>
                <a:r>
                  <a:rPr lang="zh-CN" altLang="en-US" dirty="0"/>
                  <a:t>，得到</a:t>
                </a:r>
                <a:r>
                  <a:rPr lang="en-US" altLang="zh-CN" i="0" dirty="0">
                    <a:latin typeface="Cambria Math" panose="02040503050406030204" pitchFamily="18" charset="0"/>
                    <a:ea typeface="Cambria Math" panose="02040503050406030204" pitchFamily="18" charset="0"/>
                  </a:rPr>
                  <a:t>V</a:t>
                </a:r>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，另外，这里</a:t>
                </a:r>
                <a:r>
                  <a:rPr lang="zh-CN" altLang="en-US" sz="1200" b="0" i="0" kern="1200" dirty="0">
                    <a:solidFill>
                      <a:schemeClr val="tx1"/>
                    </a:solidFill>
                    <a:effectLst/>
                    <a:latin typeface="+mn-lt"/>
                    <a:ea typeface="+mn-ea"/>
                    <a:cs typeface="+mn-cs"/>
                  </a:rPr>
                  <a:t>还引进一个称为动力粘度系数的物理量</a:t>
                </a:r>
                <a:r>
                  <a:rPr lang="zh-CN" altLang="en-US" i="0">
                    <a:latin typeface="Cambria Math" panose="02040503050406030204" pitchFamily="18" charset="0"/>
                    <a:ea typeface="Cambria Math" panose="02040503050406030204" pitchFamily="18" charset="0"/>
                  </a:rPr>
                  <a:t>𝜇</a:t>
                </a:r>
                <a:r>
                  <a:rPr lang="zh-CN" altLang="en-US" dirty="0"/>
                  <a:t>，</a:t>
                </a:r>
                <a:endParaRPr lang="en-US" altLang="zh-CN" dirty="0"/>
              </a:p>
              <a:p>
                <a:endParaRPr lang="en-US" altLang="zh-CN"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13</a:t>
            </a:fld>
            <a:endParaRPr lang="zh-CN" altLang="en-US"/>
          </a:p>
        </p:txBody>
      </p:sp>
    </p:spTree>
    <p:extLst>
      <p:ext uri="{BB962C8B-B14F-4D97-AF65-F5344CB8AC3E}">
        <p14:creationId xmlns:p14="http://schemas.microsoft.com/office/powerpoint/2010/main" val="3635479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关于流体的压缩性在此不做过多的物理细节描述，只需知道一点：通常情况下流体的体积变化非常小（除开一些极端的情况，而且这些极端情况我们日常生活中较少出现）。可压缩流体的模拟涉及到非常复杂的情况，往往需要昂贵的计算资源开销，为此在计算机流体模拟中我们通常把所有的流体当作是不可压缩的，即它们的体积不会发生变化。</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通过围绕边界曲面</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对流体速度</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在曲面法线方向上的分量进行积分来衡量这块部分流体的体积变化速率</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速度场无散度表明该速度场中流体体积既不膨胀也不坍缩，而是保持在一个常量</a:t>
                </a:r>
                <a:endParaRPr lang="en-US" altLang="zh-CN" sz="1200" b="0" i="0" kern="1200" dirty="0">
                  <a:solidFill>
                    <a:schemeClr val="tx1"/>
                  </a:solidFill>
                  <a:effectLst/>
                  <a:latin typeface="+mn-lt"/>
                  <a:ea typeface="+mn-ea"/>
                  <a:cs typeface="+mn-cs"/>
                </a:endParaRPr>
              </a:p>
              <a:p>
                <a:endParaRPr lang="en-US" altLang="zh-CN" dirty="0"/>
              </a:p>
            </p:txBody>
          </p:sp>
        </mc:Choice>
        <mc:Fallback xmlns="">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那么流体粒子受到的力有哪些呢</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最简单的就是重力，另外其他流体粒子也会对当前流体粒子产生作用力</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流体内部的相互作用力之一便是压力，高压区会向低压区产生作用力。</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这里我们只关注施加在粒子上的压力的净合力，也就是说，如果施加在粒子上压力在每个方向上都相等，那么它的压力的合力便为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我们用压力的负梯度</a:t>
                </a:r>
                <a:r>
                  <a:rPr lang="en-US" altLang="zh-CN" b="0" i="0">
                    <a:latin typeface="Cambria Math" panose="02040503050406030204" pitchFamily="18" charset="0"/>
                    <a:ea typeface="Cambria Math" panose="02040503050406030204" pitchFamily="18" charset="0"/>
                  </a:rPr>
                  <a:t>−∇𝑝 </a:t>
                </a:r>
                <a:r>
                  <a:rPr lang="zh-CN" altLang="en-US" sz="1200" b="0" i="0" kern="1200" dirty="0">
                    <a:solidFill>
                      <a:schemeClr val="tx1"/>
                    </a:solidFill>
                    <a:effectLst/>
                    <a:latin typeface="+mn-lt"/>
                    <a:ea typeface="+mn-ea"/>
                    <a:cs typeface="+mn-cs"/>
                  </a:rPr>
                  <a:t>（取负是因为方向是由压力大的区域指向压力小的区域）来衡量在当前流体粒子处压力的不平衡性，那么，流体粒子所受到的压力就是对</a:t>
                </a:r>
                <a:r>
                  <a:rPr lang="en-US" altLang="zh-CN" b="0" i="0">
                    <a:latin typeface="Cambria Math" panose="02040503050406030204" pitchFamily="18" charset="0"/>
                    <a:ea typeface="Cambria Math" panose="02040503050406030204" pitchFamily="18" charset="0"/>
                  </a:rPr>
                  <a:t>−∇𝑝</a:t>
                </a:r>
                <a:r>
                  <a:rPr lang="zh-CN" altLang="en-US" sz="1200" b="0" i="0" kern="1200" dirty="0">
                    <a:solidFill>
                      <a:schemeClr val="tx1"/>
                    </a:solidFill>
                    <a:effectLst/>
                    <a:latin typeface="+mn-lt"/>
                    <a:ea typeface="+mn-ea"/>
                    <a:cs typeface="+mn-cs"/>
                  </a:rPr>
                  <a:t>在整个流体粒子的体积上进行积分，为了简化，这里直接乘上</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，得到</a:t>
                </a:r>
                <a:r>
                  <a:rPr lang="en-US" altLang="zh-CN" b="0" i="0">
                    <a:latin typeface="Cambria Math" panose="02040503050406030204" pitchFamily="18" charset="0"/>
                    <a:ea typeface="Cambria Math" panose="02040503050406030204" pitchFamily="18" charset="0"/>
                  </a:rPr>
                  <a:t>−∇𝑝 </a:t>
                </a:r>
                <a:r>
                  <a:rPr lang="en-US" altLang="zh-CN" i="0">
                    <a:latin typeface="Cambria Math" panose="02040503050406030204" pitchFamily="18" charset="0"/>
                    <a:ea typeface="Cambria Math" panose="02040503050406030204" pitchFamily="18" charset="0"/>
                  </a:rPr>
                  <a:t>V</a:t>
                </a:r>
                <a:endParaRPr lang="en-US" altLang="zh-CN" sz="1200" b="0" i="0" kern="1200" dirty="0">
                  <a:solidFill>
                    <a:schemeClr val="tx1"/>
                  </a:solidFill>
                  <a:effectLst/>
                  <a:latin typeface="+mn-lt"/>
                  <a:ea typeface="+mn-ea"/>
                  <a:cs typeface="+mn-cs"/>
                </a:endParaRPr>
              </a:p>
              <a:p>
                <a:endParaRPr lang="en-US" altLang="zh-CN" dirty="0"/>
              </a:p>
              <a:p>
                <a:endParaRPr lang="en-US" altLang="zh-CN" dirty="0"/>
              </a:p>
              <a:p>
                <a:r>
                  <a:rPr lang="zh-CN" altLang="en-US" dirty="0"/>
                  <a:t>黏力：</a:t>
                </a:r>
                <a:endParaRPr lang="en-US" altLang="zh-CN" dirty="0"/>
              </a:p>
              <a:p>
                <a:endParaRPr lang="en-US" altLang="zh-CN" dirty="0"/>
              </a:p>
              <a:p>
                <a:r>
                  <a:rPr lang="zh-CN" altLang="en-US" sz="1200" b="0" i="0" kern="1200" dirty="0">
                    <a:solidFill>
                      <a:schemeClr val="tx1"/>
                    </a:solidFill>
                    <a:effectLst/>
                    <a:latin typeface="+mn-lt"/>
                    <a:ea typeface="+mn-ea"/>
                    <a:cs typeface="+mn-cs"/>
                  </a:rPr>
                  <a:t>除了压力，流体粒子之间的相互作用还会产生黏力，我们直观地把这种力理解为尽可能使得粒子以周围区域的平均速度移动的力，也就是使得粒子的速度与周围区域粒子速度的差距最小化。</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前面我们提到过，拉普拉斯算子是衡量一个量与之周围区域该量平均值之差的算符，因此，我们可以用当前粒子速度矢量与周围区域平均速度矢量之差</a:t>
                </a:r>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来衡量黏力，为了计算黏力，我们需要对</a:t>
                </a:r>
                <a:endParaRPr lang="en-US" altLang="zh-CN" dirty="0"/>
              </a:p>
              <a:p>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在整个粒子的体积上进行积分，跟前面求压力类似，为了简化，我们直接乘上体积</a:t>
                </a:r>
                <a:r>
                  <a:rPr lang="en-US" altLang="zh-CN" dirty="0"/>
                  <a:t>V</a:t>
                </a:r>
                <a:r>
                  <a:rPr lang="zh-CN" altLang="en-US" dirty="0"/>
                  <a:t>，得到</a:t>
                </a:r>
                <a:r>
                  <a:rPr lang="en-US" altLang="zh-CN" i="0" dirty="0">
                    <a:latin typeface="Cambria Math" panose="02040503050406030204" pitchFamily="18" charset="0"/>
                    <a:ea typeface="Cambria Math" panose="02040503050406030204" pitchFamily="18" charset="0"/>
                  </a:rPr>
                  <a:t>V</a:t>
                </a:r>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，另外，这里</a:t>
                </a:r>
                <a:r>
                  <a:rPr lang="zh-CN" altLang="en-US" sz="1200" b="0" i="0" kern="1200" dirty="0">
                    <a:solidFill>
                      <a:schemeClr val="tx1"/>
                    </a:solidFill>
                    <a:effectLst/>
                    <a:latin typeface="+mn-lt"/>
                    <a:ea typeface="+mn-ea"/>
                    <a:cs typeface="+mn-cs"/>
                  </a:rPr>
                  <a:t>还引进一个称为动力粘度系数的物理量</a:t>
                </a:r>
                <a:r>
                  <a:rPr lang="zh-CN" altLang="en-US" i="0">
                    <a:latin typeface="Cambria Math" panose="02040503050406030204" pitchFamily="18" charset="0"/>
                    <a:ea typeface="Cambria Math" panose="02040503050406030204" pitchFamily="18" charset="0"/>
                  </a:rPr>
                  <a:t>𝜇</a:t>
                </a:r>
                <a:r>
                  <a:rPr lang="zh-CN" altLang="en-US" dirty="0"/>
                  <a:t>，</a:t>
                </a:r>
                <a:endParaRPr lang="en-US" altLang="zh-CN" dirty="0"/>
              </a:p>
              <a:p>
                <a:endParaRPr lang="en-US" altLang="zh-CN"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14</a:t>
            </a:fld>
            <a:endParaRPr lang="zh-CN" altLang="en-US"/>
          </a:p>
        </p:txBody>
      </p:sp>
    </p:spTree>
    <p:extLst>
      <p:ext uri="{BB962C8B-B14F-4D97-AF65-F5344CB8AC3E}">
        <p14:creationId xmlns:p14="http://schemas.microsoft.com/office/powerpoint/2010/main" val="3196916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需要计算出正确的压力以确保速度场的无散度性质</a:t>
            </a:r>
          </a:p>
        </p:txBody>
      </p:sp>
      <p:sp>
        <p:nvSpPr>
          <p:cNvPr id="4" name="灯片编号占位符 3"/>
          <p:cNvSpPr>
            <a:spLocks noGrp="1"/>
          </p:cNvSpPr>
          <p:nvPr>
            <p:ph type="sldNum" sz="quarter" idx="5"/>
          </p:nvPr>
        </p:nvSpPr>
        <p:spPr/>
        <p:txBody>
          <a:bodyPr/>
          <a:lstStyle/>
          <a:p>
            <a:fld id="{2C6884BC-3F75-41E5-8633-70631A0948F7}" type="slidenum">
              <a:rPr lang="zh-CN" altLang="en-US" smtClean="0"/>
              <a:t>15</a:t>
            </a:fld>
            <a:endParaRPr lang="zh-CN" altLang="en-US"/>
          </a:p>
        </p:txBody>
      </p:sp>
    </p:spTree>
    <p:extLst>
      <p:ext uri="{BB962C8B-B14F-4D97-AF65-F5344CB8AC3E}">
        <p14:creationId xmlns:p14="http://schemas.microsoft.com/office/powerpoint/2010/main" val="4249282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输入对流算法的速度场</a:t>
                </a:r>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i="1">
                            <a:latin typeface="Cambria Math" panose="02040503050406030204" pitchFamily="18" charset="0"/>
                          </a:rPr>
                          <m:t>𝑛</m:t>
                        </m:r>
                      </m:sub>
                    </m:sSub>
                  </m:oMath>
                </a14:m>
                <a:r>
                  <a:rPr lang="zh-CN" altLang="en-US" sz="1200" b="0" i="0" kern="1200" dirty="0">
                    <a:solidFill>
                      <a:schemeClr val="tx1"/>
                    </a:solidFill>
                    <a:effectLst/>
                    <a:latin typeface="+mn-lt"/>
                    <a:ea typeface="+mn-ea"/>
                    <a:cs typeface="+mn-cs"/>
                  </a:rPr>
                  <a:t>必须是无散度的，否则模拟结果会出现一些奇怪的失真现象</a:t>
                </a:r>
                <a:endParaRPr lang="zh-CN" altLang="en-US" dirty="0"/>
              </a:p>
            </p:txBody>
          </p:sp>
        </mc:Choice>
        <mc:Fallback xmlns="">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输入对流算法的速度场</a:t>
                </a:r>
                <a:r>
                  <a:rPr lang="en-US" altLang="zh-CN" i="0">
                    <a:latin typeface="Cambria Math" panose="02040503050406030204" pitchFamily="18" charset="0"/>
                  </a:rPr>
                  <a:t>𝑢 ⃗_𝑛</a:t>
                </a:r>
                <a:r>
                  <a:rPr lang="zh-CN" altLang="en-US" sz="1200" b="0" i="0" kern="1200" dirty="0">
                    <a:solidFill>
                      <a:schemeClr val="tx1"/>
                    </a:solidFill>
                    <a:effectLst/>
                    <a:latin typeface="+mn-lt"/>
                    <a:ea typeface="+mn-ea"/>
                    <a:cs typeface="+mn-cs"/>
                  </a:rPr>
                  <a:t>必须是无散度的，否则模拟结果会出现一些奇怪的失真现象</a:t>
                </a:r>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16</a:t>
            </a:fld>
            <a:endParaRPr lang="zh-CN" altLang="en-US"/>
          </a:p>
        </p:txBody>
      </p:sp>
    </p:spTree>
    <p:extLst>
      <p:ext uri="{BB962C8B-B14F-4D97-AF65-F5344CB8AC3E}">
        <p14:creationId xmlns:p14="http://schemas.microsoft.com/office/powerpoint/2010/main" val="3901265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Marker-And-Cell</a:t>
            </a:r>
          </a:p>
          <a:p>
            <a:r>
              <a:rPr lang="zh-CN" altLang="en-US" sz="1200" b="0" i="0" kern="1200" dirty="0">
                <a:solidFill>
                  <a:schemeClr val="tx1"/>
                </a:solidFill>
                <a:effectLst/>
                <a:latin typeface="+mn-lt"/>
                <a:ea typeface="+mn-ea"/>
                <a:cs typeface="+mn-cs"/>
              </a:rPr>
              <a:t>许多不可压缩流体模拟的算法都在这个网格结构上呈现出了良好的效率</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MAC</a:t>
            </a:r>
            <a:r>
              <a:rPr lang="zh-CN" altLang="en-US" sz="1200" b="0" i="0" kern="1200" dirty="0">
                <a:solidFill>
                  <a:schemeClr val="tx1"/>
                </a:solidFill>
                <a:effectLst/>
                <a:latin typeface="+mn-lt"/>
                <a:ea typeface="+mn-ea"/>
                <a:cs typeface="+mn-cs"/>
              </a:rPr>
              <a:t>网格是一种交叉排列的网格，不同类型的物理量被存储于网格的不同位置</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以二维的网格为例，如图所示，流体粒子的压力数据存储于网格的中心点，而速度则沿着笛卡尔坐标被分成了两部分</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避免零空间问题（</a:t>
            </a:r>
            <a:r>
              <a:rPr lang="en-US" altLang="zh-CN" sz="1200" b="0" i="0" kern="1200" dirty="0">
                <a:solidFill>
                  <a:schemeClr val="tx1"/>
                </a:solidFill>
                <a:effectLst/>
                <a:latin typeface="+mn-lt"/>
                <a:ea typeface="+mn-ea"/>
                <a:cs typeface="+mn-cs"/>
              </a:rPr>
              <a:t>null-space problem</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保持无偏二阶精度（无偏，就是不偏向左边或者右边）</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如果我们要估算某个地方的速度向量，即便采样点恰好在网格点上我们也要做一些插值才能获取相应的速度向量</a:t>
            </a:r>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17</a:t>
            </a:fld>
            <a:endParaRPr lang="zh-CN" altLang="en-US"/>
          </a:p>
        </p:txBody>
      </p:sp>
    </p:spTree>
    <p:extLst>
      <p:ext uri="{BB962C8B-B14F-4D97-AF65-F5344CB8AC3E}">
        <p14:creationId xmlns:p14="http://schemas.microsoft.com/office/powerpoint/2010/main" val="2260832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在基于粒子的流体模拟中，对流项被自动地执行，即不需要对粒子进行对流。</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对流本质上就是在流体的速度场作用下，不同网格点之间传递流体微团。</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从拉格朗日视角来看，就是流体微团在速度场的作用下在空间中移动，流体微团的一些性质（如流体微团的密度）在移动的过程中保持不变。</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求点</a:t>
                </a:r>
                <a:r>
                  <a:rPr lang="en-US" altLang="zh-CN" sz="1200" b="0" i="0" kern="1200" dirty="0">
                    <a:solidFill>
                      <a:schemeClr val="tx1"/>
                    </a:solidFill>
                    <a:effectLst/>
                    <a:latin typeface="+mn-lt"/>
                    <a:ea typeface="+mn-ea"/>
                    <a:cs typeface="+mn-cs"/>
                  </a:rPr>
                  <a:t>G</a:t>
                </a:r>
                <a:r>
                  <a:rPr lang="zh-CN" altLang="en-US" sz="1200" b="0" i="0" kern="1200" dirty="0">
                    <a:solidFill>
                      <a:schemeClr val="tx1"/>
                    </a:solidFill>
                    <a:effectLst/>
                    <a:latin typeface="+mn-lt"/>
                    <a:ea typeface="+mn-ea"/>
                    <a:cs typeface="+mn-cs"/>
                  </a:rPr>
                  <a:t>在第</a:t>
                </a:r>
                <a:r>
                  <a:rPr lang="en-US" altLang="zh-CN" sz="1200" b="0" i="0" kern="1200" dirty="0">
                    <a:solidFill>
                      <a:schemeClr val="tx1"/>
                    </a:solidFill>
                    <a:effectLst/>
                    <a:latin typeface="+mn-lt"/>
                    <a:ea typeface="+mn-ea"/>
                    <a:cs typeface="+mn-cs"/>
                  </a:rPr>
                  <a:t>n+1</a:t>
                </a:r>
                <a:r>
                  <a:rPr lang="zh-CN" altLang="en-US" sz="1200" b="0" i="0" kern="1200" dirty="0">
                    <a:solidFill>
                      <a:schemeClr val="tx1"/>
                    </a:solidFill>
                    <a:effectLst/>
                    <a:latin typeface="+mn-lt"/>
                    <a:ea typeface="+mn-ea"/>
                    <a:cs typeface="+mn-cs"/>
                  </a:rPr>
                  <a:t>个时间步时的物理</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𝐺</m:t>
                        </m:r>
                      </m:sub>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sSubSup>
                  </m:oMath>
                </a14:m>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在拉格朗日的视角下，我们可以寻找在第</a:t>
                </a:r>
                <a:r>
                  <a:rPr lang="en-US" altLang="zh-CN" sz="1200" b="0" i="0" kern="1200" dirty="0">
                    <a:solidFill>
                      <a:schemeClr val="tx1"/>
                    </a:solidFill>
                    <a:effectLst/>
                    <a:latin typeface="+mn-lt"/>
                    <a:ea typeface="+mn-ea"/>
                    <a:cs typeface="+mn-cs"/>
                  </a:rPr>
                  <a:t>n+1</a:t>
                </a:r>
                <a:r>
                  <a:rPr lang="zh-CN" altLang="en-US" sz="1200" b="0" i="0" kern="1200" dirty="0">
                    <a:solidFill>
                      <a:schemeClr val="tx1"/>
                    </a:solidFill>
                    <a:effectLst/>
                    <a:latin typeface="+mn-lt"/>
                    <a:ea typeface="+mn-ea"/>
                    <a:cs typeface="+mn-cs"/>
                  </a:rPr>
                  <a:t>时间步之前，是空间中的哪一个点上的流体粒子在速度场</a:t>
                </a:r>
                <a14:m>
                  <m:oMath xmlns:m="http://schemas.openxmlformats.org/officeDocument/2006/math">
                    <m:acc>
                      <m:accPr>
                        <m:chr m:val="⃗"/>
                        <m:ctrlPr>
                          <a:rPr lang="en-US" altLang="zh-CN" sz="1200" i="1" smtClean="0">
                            <a:latin typeface="Cambria Math" panose="02040503050406030204" pitchFamily="18" charset="0"/>
                          </a:rPr>
                        </m:ctrlPr>
                      </m:accPr>
                      <m:e>
                        <m:r>
                          <a:rPr lang="en-US" altLang="zh-CN" sz="1200" i="1">
                            <a:latin typeface="Cambria Math" panose="02040503050406030204" pitchFamily="18" charset="0"/>
                          </a:rPr>
                          <m:t>𝑢</m:t>
                        </m:r>
                      </m:e>
                    </m:acc>
                  </m:oMath>
                </a14:m>
                <a:r>
                  <a:rPr lang="zh-CN" altLang="en-US" sz="1200" b="0" i="0" kern="1200" dirty="0">
                    <a:solidFill>
                      <a:schemeClr val="tx1"/>
                    </a:solidFill>
                    <a:effectLst/>
                    <a:latin typeface="+mn-lt"/>
                    <a:ea typeface="+mn-ea"/>
                    <a:cs typeface="+mn-cs"/>
                  </a:rPr>
                  <a:t>的作用下“流向”了点</a:t>
                </a:r>
                <a:r>
                  <a:rPr lang="en-US" altLang="zh-CN" sz="1200" b="0" i="0" kern="1200" dirty="0">
                    <a:solidFill>
                      <a:schemeClr val="tx1"/>
                    </a:solidFill>
                    <a:effectLst/>
                    <a:latin typeface="+mn-lt"/>
                    <a:ea typeface="+mn-ea"/>
                    <a:cs typeface="+mn-cs"/>
                  </a:rPr>
                  <a:t>G</a:t>
                </a:r>
                <a:endParaRPr lang="zh-CN" altLang="en-US" dirty="0"/>
              </a:p>
            </p:txBody>
          </p:sp>
        </mc:Choice>
        <mc:Fallback xmlns="">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在基于粒子的流体模拟中，对流项被自动地执行，即不需要对粒子进行对流。</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对流本质上就是在流体的速度场作用下，不同网格点之间传递流体微团。</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从拉格朗日视角来看，就是流体微团在速度场的作用下在空间中移动，流体微团的一些性质（如流体微团的密度）在移动的过程中保持不变。</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求点</a:t>
                </a:r>
                <a:r>
                  <a:rPr lang="en-US" altLang="zh-CN" sz="1200" b="0" i="0" kern="1200" dirty="0">
                    <a:solidFill>
                      <a:schemeClr val="tx1"/>
                    </a:solidFill>
                    <a:effectLst/>
                    <a:latin typeface="+mn-lt"/>
                    <a:ea typeface="+mn-ea"/>
                    <a:cs typeface="+mn-cs"/>
                  </a:rPr>
                  <a:t>G</a:t>
                </a:r>
                <a:r>
                  <a:rPr lang="zh-CN" altLang="en-US" sz="1200" b="0" i="0" kern="1200" dirty="0">
                    <a:solidFill>
                      <a:schemeClr val="tx1"/>
                    </a:solidFill>
                    <a:effectLst/>
                    <a:latin typeface="+mn-lt"/>
                    <a:ea typeface="+mn-ea"/>
                    <a:cs typeface="+mn-cs"/>
                  </a:rPr>
                  <a:t>在第</a:t>
                </a:r>
                <a:r>
                  <a:rPr lang="en-US" altLang="zh-CN" sz="1200" b="0" i="0" kern="1200" dirty="0">
                    <a:solidFill>
                      <a:schemeClr val="tx1"/>
                    </a:solidFill>
                    <a:effectLst/>
                    <a:latin typeface="+mn-lt"/>
                    <a:ea typeface="+mn-ea"/>
                    <a:cs typeface="+mn-cs"/>
                  </a:rPr>
                  <a:t>n+1</a:t>
                </a:r>
                <a:r>
                  <a:rPr lang="zh-CN" altLang="en-US" sz="1200" b="0" i="0" kern="1200" dirty="0">
                    <a:solidFill>
                      <a:schemeClr val="tx1"/>
                    </a:solidFill>
                    <a:effectLst/>
                    <a:latin typeface="+mn-lt"/>
                    <a:ea typeface="+mn-ea"/>
                    <a:cs typeface="+mn-cs"/>
                  </a:rPr>
                  <a:t>个时间步时的物理</a:t>
                </a:r>
                <a:r>
                  <a:rPr lang="en-US" altLang="zh-CN" b="0" i="0">
                    <a:latin typeface="Cambria Math" panose="02040503050406030204" pitchFamily="18" charset="0"/>
                  </a:rPr>
                  <a:t>𝑞_𝐺^(𝑛+1)</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在拉格朗日的视角下，我们可以寻找在第</a:t>
                </a:r>
                <a:r>
                  <a:rPr lang="en-US" altLang="zh-CN" sz="1200" b="0" i="0" kern="1200" dirty="0">
                    <a:solidFill>
                      <a:schemeClr val="tx1"/>
                    </a:solidFill>
                    <a:effectLst/>
                    <a:latin typeface="+mn-lt"/>
                    <a:ea typeface="+mn-ea"/>
                    <a:cs typeface="+mn-cs"/>
                  </a:rPr>
                  <a:t>n+1</a:t>
                </a:r>
                <a:r>
                  <a:rPr lang="zh-CN" altLang="en-US" sz="1200" b="0" i="0" kern="1200" dirty="0">
                    <a:solidFill>
                      <a:schemeClr val="tx1"/>
                    </a:solidFill>
                    <a:effectLst/>
                    <a:latin typeface="+mn-lt"/>
                    <a:ea typeface="+mn-ea"/>
                    <a:cs typeface="+mn-cs"/>
                  </a:rPr>
                  <a:t>时间步之前，是空间中的哪一个点上的流体粒子在速度场</a:t>
                </a:r>
                <a:r>
                  <a:rPr lang="en-US" altLang="zh-CN" sz="1200" i="0">
                    <a:latin typeface="Cambria Math" panose="02040503050406030204" pitchFamily="18" charset="0"/>
                  </a:rPr>
                  <a:t>𝑢 ⃗</a:t>
                </a:r>
                <a:r>
                  <a:rPr lang="zh-CN" altLang="en-US" sz="1200" b="0" i="0" kern="1200" dirty="0">
                    <a:solidFill>
                      <a:schemeClr val="tx1"/>
                    </a:solidFill>
                    <a:effectLst/>
                    <a:latin typeface="+mn-lt"/>
                    <a:ea typeface="+mn-ea"/>
                    <a:cs typeface="+mn-cs"/>
                  </a:rPr>
                  <a:t>的作用下“流向”了点</a:t>
                </a:r>
                <a:r>
                  <a:rPr lang="en-US" altLang="zh-CN" sz="1200" b="0" i="0" kern="1200" dirty="0">
                    <a:solidFill>
                      <a:schemeClr val="tx1"/>
                    </a:solidFill>
                    <a:effectLst/>
                    <a:latin typeface="+mn-lt"/>
                    <a:ea typeface="+mn-ea"/>
                    <a:cs typeface="+mn-cs"/>
                  </a:rPr>
                  <a:t>G</a:t>
                </a:r>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18</a:t>
            </a:fld>
            <a:endParaRPr lang="zh-CN" altLang="en-US"/>
          </a:p>
        </p:txBody>
      </p:sp>
    </p:spTree>
    <p:extLst>
      <p:ext uri="{BB962C8B-B14F-4D97-AF65-F5344CB8AC3E}">
        <p14:creationId xmlns:p14="http://schemas.microsoft.com/office/powerpoint/2010/main" val="2721715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需要计算出正确的压力以确保速度场的无散度性质</a:t>
                </a:r>
                <a:endParaRPr lang="en-US" altLang="zh-CN" dirty="0"/>
              </a:p>
              <a:p>
                <a:endParaRPr lang="en-US" altLang="zh-CN" dirty="0"/>
              </a:p>
              <a:p>
                <a:r>
                  <a:rPr lang="zh-CN" altLang="en-US" dirty="0"/>
                  <a:t>我们希望最终算出的速度</a:t>
                </a:r>
                <a14:m>
                  <m:oMath xmlns:m="http://schemas.openxmlformats.org/officeDocument/2006/math">
                    <m:sSup>
                      <m:sSupPr>
                        <m:ctrlPr>
                          <a:rPr lang="en-US" altLang="zh-CN" b="0" i="1" smtClean="0">
                            <a:solidFill>
                              <a:schemeClr val="tx1"/>
                            </a:solidFill>
                            <a:latin typeface="Cambria Math" panose="02040503050406030204" pitchFamily="18" charset="0"/>
                          </a:rPr>
                        </m:ctrlPr>
                      </m:sSupPr>
                      <m:e>
                        <m:acc>
                          <m:accPr>
                            <m:chr m:val="⃗"/>
                            <m:ctrlPr>
                              <a:rPr lang="en-US" altLang="zh-CN" b="0" i="1" smtClean="0">
                                <a:solidFill>
                                  <a:schemeClr val="tx1"/>
                                </a:solidFill>
                                <a:latin typeface="Cambria Math" panose="02040503050406030204" pitchFamily="18" charset="0"/>
                              </a:rPr>
                            </m:ctrlPr>
                          </m:accPr>
                          <m:e>
                            <m:r>
                              <a:rPr lang="en-US" altLang="zh-CN" b="0" i="1" smtClean="0">
                                <a:solidFill>
                                  <a:schemeClr val="tx1"/>
                                </a:solidFill>
                                <a:latin typeface="Cambria Math" panose="02040503050406030204" pitchFamily="18" charset="0"/>
                              </a:rPr>
                              <m:t>𝑢</m:t>
                            </m:r>
                          </m:e>
                        </m:acc>
                      </m:e>
                      <m:sup>
                        <m:r>
                          <a:rPr lang="en-US" altLang="zh-CN" b="0" i="1" smtClean="0">
                            <a:solidFill>
                              <a:schemeClr val="tx1"/>
                            </a:solidFill>
                            <a:latin typeface="Cambria Math" panose="02040503050406030204" pitchFamily="18" charset="0"/>
                          </a:rPr>
                          <m:t>𝑛</m:t>
                        </m:r>
                        <m:r>
                          <a:rPr lang="en-US" altLang="zh-CN" b="0" i="1" smtClean="0">
                            <a:solidFill>
                              <a:schemeClr val="tx1"/>
                            </a:solidFill>
                            <a:latin typeface="Cambria Math" panose="02040503050406030204" pitchFamily="18" charset="0"/>
                          </a:rPr>
                          <m:t>+1</m:t>
                        </m:r>
                      </m:sup>
                    </m:sSup>
                    <m:r>
                      <a:rPr lang="zh-CN" altLang="en-US" b="0" i="1" smtClean="0">
                        <a:solidFill>
                          <a:schemeClr val="tx1"/>
                        </a:solidFill>
                        <a:latin typeface="Cambria Math" panose="02040503050406030204" pitchFamily="18" charset="0"/>
                      </a:rPr>
                      <m:t>是</m:t>
                    </m:r>
                  </m:oMath>
                </a14:m>
                <a:r>
                  <a:rPr lang="zh-CN" altLang="en-US" dirty="0"/>
                  <a:t>无散度的。</a:t>
                </a:r>
                <a:endParaRPr lang="en-US" altLang="zh-CN" dirty="0"/>
              </a:p>
              <a:p>
                <a:r>
                  <a:rPr lang="zh-CN" altLang="en-US" dirty="0"/>
                  <a:t>要找到满足这一目标的压力，我们只需将压力更新公式代入无散度公式</a:t>
                </a:r>
                <a:endParaRPr lang="en-US" altLang="zh-CN" dirty="0"/>
              </a:p>
              <a:p>
                <a:r>
                  <a:rPr lang="zh-CN" altLang="en-US" sz="1200" b="0" i="0" kern="1200" dirty="0">
                    <a:solidFill>
                      <a:schemeClr val="tx1"/>
                    </a:solidFill>
                    <a:effectLst/>
                    <a:latin typeface="+mn-lt"/>
                    <a:ea typeface="+mn-ea"/>
                    <a:cs typeface="+mn-cs"/>
                  </a:rPr>
                  <a:t>这将得到每个流体网格单元的线性方程</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记住，我们只对包含流体的网格单元计算散度</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，而压力为未知数</a:t>
                </a:r>
                <a:endParaRPr lang="en-US" altLang="zh-CN" dirty="0"/>
              </a:p>
              <a:p>
                <a:endParaRPr lang="en-US" altLang="zh-CN" dirty="0"/>
              </a:p>
            </p:txBody>
          </p:sp>
        </mc:Choice>
        <mc:Fallback xmlns="">
          <p:sp>
            <p:nvSpPr>
              <p:cNvPr id="3" name="备注占位符 2"/>
              <p:cNvSpPr>
                <a:spLocks noGrp="1"/>
              </p:cNvSpPr>
              <p:nvPr>
                <p:ph type="body" idx="1"/>
              </p:nvPr>
            </p:nvSpPr>
            <p:spPr/>
            <p:txBody>
              <a:bodyPr/>
              <a:lstStyle/>
              <a:p>
                <a:r>
                  <a:rPr lang="zh-CN" altLang="en-US" dirty="0"/>
                  <a:t>需要计算出正确的压力以确保速度场的无散度性质</a:t>
                </a:r>
                <a:endParaRPr lang="en-US" altLang="zh-CN" dirty="0"/>
              </a:p>
              <a:p>
                <a:endParaRPr lang="en-US" altLang="zh-CN" dirty="0"/>
              </a:p>
              <a:p>
                <a:r>
                  <a:rPr lang="zh-CN" altLang="en-US" dirty="0"/>
                  <a:t>我们希望最终算出的速度</a:t>
                </a:r>
                <a:r>
                  <a:rPr lang="en-US" altLang="zh-CN" b="0" i="0">
                    <a:solidFill>
                      <a:schemeClr val="tx1"/>
                    </a:solidFill>
                    <a:latin typeface="Cambria Math" panose="02040503050406030204" pitchFamily="18" charset="0"/>
                  </a:rPr>
                  <a:t>𝑢 ⃗^(𝑛+1)</a:t>
                </a:r>
                <a:r>
                  <a:rPr lang="zh-CN" altLang="en-US" b="0" i="0">
                    <a:solidFill>
                      <a:schemeClr val="tx1"/>
                    </a:solidFill>
                    <a:latin typeface="Cambria Math" panose="02040503050406030204" pitchFamily="18" charset="0"/>
                  </a:rPr>
                  <a:t> 是</a:t>
                </a:r>
                <a:r>
                  <a:rPr lang="zh-CN" altLang="en-US" dirty="0"/>
                  <a:t>无散度的。</a:t>
                </a:r>
                <a:endParaRPr lang="en-US" altLang="zh-CN" dirty="0"/>
              </a:p>
              <a:p>
                <a:r>
                  <a:rPr lang="zh-CN" altLang="en-US" dirty="0"/>
                  <a:t>要找到满足这一目标的压力，我们只需将压力更新公式代入无散度公式</a:t>
                </a:r>
                <a:endParaRPr lang="en-US" altLang="zh-CN" dirty="0"/>
              </a:p>
              <a:p>
                <a:r>
                  <a:rPr lang="zh-CN" altLang="en-US" sz="1200" b="0" i="0" kern="1200" dirty="0">
                    <a:solidFill>
                      <a:schemeClr val="tx1"/>
                    </a:solidFill>
                    <a:effectLst/>
                    <a:latin typeface="+mn-lt"/>
                    <a:ea typeface="+mn-ea"/>
                    <a:cs typeface="+mn-cs"/>
                  </a:rPr>
                  <a:t>这将得到每个流体网格单元的线性方程</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记住，我们只对包含流体的网格单元计算散度</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，而压力为未知数</a:t>
                </a:r>
                <a:endParaRPr lang="en-US" altLang="zh-CN" dirty="0"/>
              </a:p>
              <a:p>
                <a:endParaRPr lang="en-US" altLang="zh-CN"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19</a:t>
            </a:fld>
            <a:endParaRPr lang="zh-CN" altLang="en-US"/>
          </a:p>
        </p:txBody>
      </p:sp>
    </p:spTree>
    <p:extLst>
      <p:ext uri="{BB962C8B-B14F-4D97-AF65-F5344CB8AC3E}">
        <p14:creationId xmlns:p14="http://schemas.microsoft.com/office/powerpoint/2010/main" val="160812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采用中心差分法计算离散的散度</a:t>
                </a:r>
                <a:endParaRPr lang="en-US" altLang="zh-CN" dirty="0"/>
              </a:p>
              <a:p>
                <a14:m>
                  <m:oMath xmlns:m="http://schemas.openxmlformats.org/officeDocument/2006/math">
                    <m:sSup>
                      <m:sSupPr>
                        <m:ctrlPr>
                          <a:rPr lang="en-US" altLang="zh-CN" i="1" smtClean="0">
                            <a:latin typeface="Cambria Math" panose="02040503050406030204" pitchFamily="18" charset="0"/>
                          </a:rPr>
                        </m:ctrlPr>
                      </m:s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p>
                        <m:r>
                          <a:rPr lang="en-US" altLang="zh-CN" i="1">
                            <a:latin typeface="Cambria Math" panose="02040503050406030204" pitchFamily="18" charset="0"/>
                          </a:rPr>
                          <m:t>𝑛</m:t>
                        </m:r>
                        <m:r>
                          <a:rPr lang="en-US" altLang="zh-CN" i="1">
                            <a:latin typeface="Cambria Math" panose="02040503050406030204" pitchFamily="18" charset="0"/>
                          </a:rPr>
                          <m:t>+1</m:t>
                        </m:r>
                      </m:sup>
                    </m:sSup>
                  </m:oMath>
                </a14:m>
                <a:r>
                  <a:rPr lang="zh-CN" altLang="en-US" dirty="0"/>
                  <a:t>散度为</a:t>
                </a:r>
                <a:r>
                  <a:rPr lang="en-US" altLang="zh-CN" dirty="0"/>
                  <a:t>0</a:t>
                </a:r>
                <a:r>
                  <a:rPr lang="zh-CN" altLang="en-US" dirty="0"/>
                  <a:t>的公式</a:t>
                </a:r>
                <a:endParaRPr lang="en-US" altLang="zh-CN" dirty="0"/>
              </a:p>
              <a:p>
                <a:r>
                  <a:rPr lang="zh-CN" altLang="en-US" sz="1200" b="0" i="0" kern="1200" dirty="0">
                    <a:solidFill>
                      <a:schemeClr val="tx1"/>
                    </a:solidFill>
                    <a:effectLst/>
                    <a:latin typeface="+mn-lt"/>
                    <a:ea typeface="+mn-ea"/>
                    <a:cs typeface="+mn-cs"/>
                  </a:rPr>
                  <a:t>左边是关于压力的拉普拉斯算子的数值近似，右边是关于速度场散度的数值近似，我们最终要求解的就是这么一个关于压力的方程。</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 </a:t>
                </a:r>
                <a:r>
                  <a:rPr lang="zh-CN" altLang="en-US" sz="1200" b="0" i="0" kern="1200" dirty="0">
                    <a:solidFill>
                      <a:schemeClr val="tx1"/>
                    </a:solidFill>
                    <a:effectLst/>
                    <a:latin typeface="+mn-lt"/>
                    <a:ea typeface="+mn-ea"/>
                    <a:cs typeface="+mn-cs"/>
                  </a:rPr>
                  <a:t>方程中所有压力项的系数（大规模的稀疏矩阵，大部分的矩阵元素都为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P: </a:t>
                </a:r>
                <a:r>
                  <a:rPr lang="zh-CN" altLang="en-US" sz="1200" b="0" i="0" kern="1200" dirty="0">
                    <a:solidFill>
                      <a:schemeClr val="tx1"/>
                    </a:solidFill>
                    <a:effectLst/>
                    <a:latin typeface="+mn-lt"/>
                    <a:ea typeface="+mn-ea"/>
                    <a:cs typeface="+mn-cs"/>
                  </a:rPr>
                  <a:t>所有流体区域的压力项写成一个未知变量的向量</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所有流体区域的负散度组成的向量</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共轭梯度法</a:t>
                </a:r>
                <a:endParaRPr lang="en-US" altLang="zh-CN" dirty="0"/>
              </a:p>
            </p:txBody>
          </p:sp>
        </mc:Choice>
        <mc:Fallback xmlns="">
          <p:sp>
            <p:nvSpPr>
              <p:cNvPr id="3" name="备注占位符 2"/>
              <p:cNvSpPr>
                <a:spLocks noGrp="1"/>
              </p:cNvSpPr>
              <p:nvPr>
                <p:ph type="body" idx="1"/>
              </p:nvPr>
            </p:nvSpPr>
            <p:spPr/>
            <p:txBody>
              <a:bodyPr/>
              <a:lstStyle/>
              <a:p>
                <a:r>
                  <a:rPr lang="zh-CN" altLang="en-US" dirty="0"/>
                  <a:t>采用中心差分法计算离散的散度</a:t>
                </a:r>
                <a:endParaRPr lang="en-US" altLang="zh-CN" dirty="0"/>
              </a:p>
              <a:p>
                <a:r>
                  <a:rPr lang="en-US" altLang="zh-CN" i="0">
                    <a:latin typeface="Cambria Math" panose="02040503050406030204" pitchFamily="18" charset="0"/>
                  </a:rPr>
                  <a:t>𝑢 ⃗^(𝑛+1)</a:t>
                </a:r>
                <a:r>
                  <a:rPr lang="zh-CN" altLang="en-US" dirty="0"/>
                  <a:t>散度为</a:t>
                </a:r>
                <a:r>
                  <a:rPr lang="en-US" altLang="zh-CN" dirty="0"/>
                  <a:t>0</a:t>
                </a:r>
                <a:r>
                  <a:rPr lang="zh-CN" altLang="en-US" dirty="0"/>
                  <a:t>的公式</a:t>
                </a:r>
                <a:endParaRPr lang="en-US" altLang="zh-CN" dirty="0"/>
              </a:p>
              <a:p>
                <a:r>
                  <a:rPr lang="zh-CN" altLang="en-US" sz="1200" b="0" i="0" kern="1200" dirty="0">
                    <a:solidFill>
                      <a:schemeClr val="tx1"/>
                    </a:solidFill>
                    <a:effectLst/>
                    <a:latin typeface="+mn-lt"/>
                    <a:ea typeface="+mn-ea"/>
                    <a:cs typeface="+mn-cs"/>
                  </a:rPr>
                  <a:t>左边是关于压力的拉普拉斯算子的数值近似，右边是关于速度场散度的数值近似，我们最终要求解的就是这么一个关于压力的方程。</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 </a:t>
                </a:r>
                <a:r>
                  <a:rPr lang="zh-CN" altLang="en-US" sz="1200" b="0" i="0" kern="1200" dirty="0">
                    <a:solidFill>
                      <a:schemeClr val="tx1"/>
                    </a:solidFill>
                    <a:effectLst/>
                    <a:latin typeface="+mn-lt"/>
                    <a:ea typeface="+mn-ea"/>
                    <a:cs typeface="+mn-cs"/>
                  </a:rPr>
                  <a:t>方程中所有压力项的系数（大规模的稀疏矩阵，大部分的矩阵元素都为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P: </a:t>
                </a:r>
                <a:r>
                  <a:rPr lang="zh-CN" altLang="en-US" sz="1200" b="0" i="0" kern="1200" dirty="0">
                    <a:solidFill>
                      <a:schemeClr val="tx1"/>
                    </a:solidFill>
                    <a:effectLst/>
                    <a:latin typeface="+mn-lt"/>
                    <a:ea typeface="+mn-ea"/>
                    <a:cs typeface="+mn-cs"/>
                  </a:rPr>
                  <a:t>所有流体区域的压力项写成一个未知变量的向量</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所有流体区域的负散度组成的向量</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共轭梯度法</a:t>
                </a:r>
                <a:endParaRPr lang="en-US" altLang="zh-CN"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20</a:t>
            </a:fld>
            <a:endParaRPr lang="zh-CN" altLang="en-US"/>
          </a:p>
        </p:txBody>
      </p:sp>
    </p:spTree>
    <p:extLst>
      <p:ext uri="{BB962C8B-B14F-4D97-AF65-F5344CB8AC3E}">
        <p14:creationId xmlns:p14="http://schemas.microsoft.com/office/powerpoint/2010/main" val="374767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dirty="0"/>
                  <a:t>两边同时乘以</a:t>
                </a:r>
                <a14:m>
                  <m:oMath xmlns:m="http://schemas.openxmlformats.org/officeDocument/2006/math">
                    <m:r>
                      <a:rPr lang="zh-CN" altLang="en-US" i="1" smtClean="0">
                        <a:solidFill>
                          <a:srgbClr val="C00000"/>
                        </a:solidFill>
                        <a:latin typeface="Cambria Math" panose="02040503050406030204" pitchFamily="18" charset="0"/>
                      </a:rPr>
                      <m:t>𝜌</m:t>
                    </m:r>
                  </m:oMath>
                </a14:m>
                <a:endParaRPr lang="zh-CN" altLang="en-US" dirty="0"/>
              </a:p>
            </p:txBody>
          </p:sp>
        </mc:Choice>
        <mc:Fallback>
          <p:sp>
            <p:nvSpPr>
              <p:cNvPr id="3" name="备注占位符 2"/>
              <p:cNvSpPr>
                <a:spLocks noGrp="1"/>
              </p:cNvSpPr>
              <p:nvPr>
                <p:ph type="body" idx="1"/>
              </p:nvPr>
            </p:nvSpPr>
            <p:spPr/>
            <p:txBody>
              <a:bodyPr/>
              <a:lstStyle/>
              <a:p>
                <a:r>
                  <a:rPr lang="zh-CN" altLang="en-US" dirty="0"/>
                  <a:t>两边同时乘以</a:t>
                </a:r>
                <a:r>
                  <a:rPr lang="zh-CN" altLang="en-US" i="0">
                    <a:solidFill>
                      <a:srgbClr val="C00000"/>
                    </a:solidFill>
                    <a:latin typeface="Cambria Math" panose="02040503050406030204" pitchFamily="18" charset="0"/>
                  </a:rPr>
                  <a:t>𝜌</a:t>
                </a:r>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21</a:t>
            </a:fld>
            <a:endParaRPr lang="zh-CN" altLang="en-US"/>
          </a:p>
        </p:txBody>
      </p:sp>
    </p:spTree>
    <p:extLst>
      <p:ext uri="{BB962C8B-B14F-4D97-AF65-F5344CB8AC3E}">
        <p14:creationId xmlns:p14="http://schemas.microsoft.com/office/powerpoint/2010/main" val="930037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密度，压力等性质在空间上是连续变化的</a:t>
            </a:r>
            <a:endParaRPr lang="en-US" altLang="zh-CN" dirty="0"/>
          </a:p>
          <a:p>
            <a:r>
              <a:rPr lang="zh-CN" altLang="en-US" sz="1200" b="0" i="0" kern="1200" dirty="0">
                <a:solidFill>
                  <a:schemeClr val="tx1"/>
                </a:solidFill>
                <a:effectLst/>
                <a:latin typeface="+mn-lt"/>
                <a:ea typeface="+mn-ea"/>
                <a:cs typeface="+mn-cs"/>
              </a:rPr>
              <a:t>定义在离散粒子位置的场量，使用插值来计算</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质量是常量，密度不是常量</a:t>
            </a:r>
            <a:endParaRPr lang="en-US" altLang="zh-CN" dirty="0"/>
          </a:p>
          <a:p>
            <a:endParaRPr lang="en-US" altLang="zh-CN" dirty="0"/>
          </a:p>
          <a:p>
            <a:r>
              <a:rPr lang="zh-CN" altLang="en-US" sz="1200" b="0" i="0" kern="1200" dirty="0">
                <a:solidFill>
                  <a:schemeClr val="tx1"/>
                </a:solidFill>
                <a:effectLst/>
                <a:latin typeface="+mn-lt"/>
                <a:ea typeface="+mn-ea"/>
                <a:cs typeface="+mn-cs"/>
              </a:rPr>
              <a:t>粒子法的思想是将流体或固体物质材料本身离散成若干单元（也可以称为点或者粒子，如何称呼不重要），每个粒子代表了一小团流体或固体，是一种宏观的近似。在拉格朗日体系下，离散后的材料粒子满足牛顿第二运动定律，计算出粒子运动速度后，即可以获得粒子在空间中的运动位置。流体粒子的受力，除了体积力和粘性力等，最重要的是压力梯度项。粒子法的一个关键难点是求解压力场。</a:t>
            </a:r>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22</a:t>
            </a:fld>
            <a:endParaRPr lang="zh-CN" altLang="en-US"/>
          </a:p>
        </p:txBody>
      </p:sp>
    </p:spTree>
    <p:extLst>
      <p:ext uri="{BB962C8B-B14F-4D97-AF65-F5344CB8AC3E}">
        <p14:creationId xmlns:p14="http://schemas.microsoft.com/office/powerpoint/2010/main" val="2300291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向量场中</a:t>
            </a:r>
            <a:r>
              <a:rPr lang="en-US" altLang="zh-CN" dirty="0"/>
              <a:t>3</a:t>
            </a:r>
            <a:r>
              <a:rPr lang="zh-CN" altLang="en-US" dirty="0"/>
              <a:t>个非常重要的概念：梯度、散度、旋度</a:t>
            </a:r>
            <a:endParaRPr lang="en-US" altLang="zh-CN"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3</a:t>
            </a:fld>
            <a:endParaRPr lang="zh-CN" altLang="en-US"/>
          </a:p>
        </p:txBody>
      </p:sp>
    </p:spTree>
    <p:extLst>
      <p:ext uri="{BB962C8B-B14F-4D97-AF65-F5344CB8AC3E}">
        <p14:creationId xmlns:p14="http://schemas.microsoft.com/office/powerpoint/2010/main" val="1759246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SPH</a:t>
            </a:r>
            <a:r>
              <a:rPr lang="zh-CN" altLang="en-US" sz="1200" b="0" i="0" kern="1200" dirty="0">
                <a:solidFill>
                  <a:schemeClr val="tx1"/>
                </a:solidFill>
                <a:effectLst/>
                <a:latin typeface="+mn-lt"/>
                <a:ea typeface="+mn-ea"/>
                <a:cs typeface="+mn-cs"/>
              </a:rPr>
              <a:t>本质上是一种核密度估计（</a:t>
            </a:r>
            <a:r>
              <a:rPr lang="en-US" altLang="zh-CN" sz="1200" b="0" i="0" kern="1200" dirty="0">
                <a:solidFill>
                  <a:schemeClr val="tx1"/>
                </a:solidFill>
                <a:effectLst/>
                <a:latin typeface="+mn-lt"/>
                <a:ea typeface="+mn-ea"/>
                <a:cs typeface="+mn-cs"/>
              </a:rPr>
              <a:t>Kernel Density Estimation</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KDE</a:t>
            </a:r>
            <a:r>
              <a:rPr lang="zh-CN" altLang="en-US" sz="1200" b="0" i="0" kern="1200" dirty="0">
                <a:solidFill>
                  <a:schemeClr val="tx1"/>
                </a:solidFill>
                <a:effectLst/>
                <a:latin typeface="+mn-lt"/>
                <a:ea typeface="+mn-ea"/>
                <a:cs typeface="+mn-cs"/>
              </a:rPr>
              <a:t>）。把空间中的物理量用它周围一个范围内的相同物理量通过逼近</a:t>
            </a:r>
            <a:r>
              <a:rPr lang="en-US" altLang="zh-CN" sz="1200" b="0" i="0" kern="1200" dirty="0">
                <a:solidFill>
                  <a:schemeClr val="tx1"/>
                </a:solidFill>
                <a:effectLst/>
                <a:latin typeface="+mn-lt"/>
                <a:ea typeface="+mn-ea"/>
                <a:cs typeface="+mn-cs"/>
              </a:rPr>
              <a:t>Delta</a:t>
            </a:r>
            <a:r>
              <a:rPr lang="zh-CN" altLang="en-US" sz="1200" b="0" i="0" kern="1200" dirty="0">
                <a:solidFill>
                  <a:schemeClr val="tx1"/>
                </a:solidFill>
                <a:effectLst/>
                <a:latin typeface="+mn-lt"/>
                <a:ea typeface="+mn-ea"/>
                <a:cs typeface="+mn-cs"/>
              </a:rPr>
              <a:t>函数的核函数来进行插值。</a:t>
            </a:r>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23</a:t>
            </a:fld>
            <a:endParaRPr lang="zh-CN" altLang="en-US"/>
          </a:p>
        </p:txBody>
      </p:sp>
    </p:spTree>
    <p:extLst>
      <p:ext uri="{BB962C8B-B14F-4D97-AF65-F5344CB8AC3E}">
        <p14:creationId xmlns:p14="http://schemas.microsoft.com/office/powerpoint/2010/main" val="22237297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压力的目的是恢复流体的静止状态</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Stiffness parameter</a:t>
            </a:r>
            <a:r>
              <a:rPr lang="zh-CN" altLang="en-US" dirty="0"/>
              <a:t>，</a:t>
            </a:r>
            <a:r>
              <a:rPr lang="en-US" altLang="zh-CN" dirty="0"/>
              <a:t> Rest density of fluid</a:t>
            </a:r>
          </a:p>
          <a:p>
            <a:endParaRPr lang="en-US" altLang="zh-CN" dirty="0"/>
          </a:p>
          <a:p>
            <a:endParaRPr lang="en-US" altLang="zh-CN" dirty="0"/>
          </a:p>
          <a:p>
            <a:r>
              <a:rPr lang="zh-CN" altLang="en-US" dirty="0"/>
              <a:t>大密度，大压力，大排斥力</a:t>
            </a:r>
            <a:endParaRPr lang="en-US" altLang="zh-CN" dirty="0"/>
          </a:p>
          <a:p>
            <a:r>
              <a:rPr lang="zh-CN" altLang="en-US" dirty="0"/>
              <a:t>小密度，小压力，小排斥力</a:t>
            </a:r>
            <a:endParaRPr lang="en-US" altLang="zh-CN" dirty="0"/>
          </a:p>
          <a:p>
            <a:r>
              <a:rPr lang="zh-CN" altLang="en-US" dirty="0"/>
              <a:t>密度低于静止密度，负压力，吸引力</a:t>
            </a:r>
            <a:endParaRPr lang="en-US" altLang="zh-CN" dirty="0"/>
          </a:p>
          <a:p>
            <a:endParaRPr lang="en-US" altLang="zh-CN" dirty="0"/>
          </a:p>
          <a:p>
            <a:r>
              <a:rPr lang="zh-CN" altLang="en-US" dirty="0"/>
              <a:t>只考虑排斥力</a:t>
            </a:r>
            <a:endParaRPr lang="en-US" altLang="zh-CN" dirty="0"/>
          </a:p>
          <a:p>
            <a:endParaRPr lang="en-US" altLang="zh-CN" dirty="0"/>
          </a:p>
          <a:p>
            <a:r>
              <a:rPr lang="zh-CN" altLang="en-US" dirty="0"/>
              <a:t>作用力与反作用力相等</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26</a:t>
            </a:fld>
            <a:endParaRPr lang="zh-CN" altLang="en-US"/>
          </a:p>
        </p:txBody>
      </p:sp>
    </p:spTree>
    <p:extLst>
      <p:ext uri="{BB962C8B-B14F-4D97-AF65-F5344CB8AC3E}">
        <p14:creationId xmlns:p14="http://schemas.microsoft.com/office/powerpoint/2010/main" val="35909202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31</a:t>
            </a:fld>
            <a:endParaRPr lang="zh-CN" altLang="en-US"/>
          </a:p>
        </p:txBody>
      </p:sp>
    </p:spTree>
    <p:extLst>
      <p:ext uri="{BB962C8B-B14F-4D97-AF65-F5344CB8AC3E}">
        <p14:creationId xmlns:p14="http://schemas.microsoft.com/office/powerpoint/2010/main" val="1772011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32</a:t>
            </a:fld>
            <a:endParaRPr lang="zh-CN" altLang="en-US"/>
          </a:p>
        </p:txBody>
      </p:sp>
    </p:spTree>
    <p:extLst>
      <p:ext uri="{BB962C8B-B14F-4D97-AF65-F5344CB8AC3E}">
        <p14:creationId xmlns:p14="http://schemas.microsoft.com/office/powerpoint/2010/main" val="33924123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只有周围充满粒子的情况下才能被正确的估计，边界上的密度估计值存在较大误差。为了减少这种误差，计算液体粒子的密度和力时，附近的</a:t>
            </a:r>
            <a:r>
              <a:rPr lang="zh-CN" altLang="en-US" sz="1200" b="1" i="0" kern="1200" dirty="0">
                <a:solidFill>
                  <a:schemeClr val="tx1"/>
                </a:solidFill>
                <a:effectLst/>
                <a:latin typeface="+mn-lt"/>
                <a:ea typeface="+mn-ea"/>
                <a:cs typeface="+mn-cs"/>
              </a:rPr>
              <a:t>边界粒子</a:t>
            </a:r>
            <a:r>
              <a:rPr lang="zh-CN" altLang="en-US" sz="1200" b="0" i="0" kern="1200" dirty="0">
                <a:solidFill>
                  <a:schemeClr val="tx1"/>
                </a:solidFill>
                <a:effectLst/>
                <a:latin typeface="+mn-lt"/>
                <a:ea typeface="+mn-ea"/>
                <a:cs typeface="+mn-cs"/>
              </a:rPr>
              <a:t>也被考虑在内。</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对于刚体我们用其表面粒子来表示</a:t>
            </a:r>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33</a:t>
            </a:fld>
            <a:endParaRPr lang="zh-CN" altLang="en-US"/>
          </a:p>
        </p:txBody>
      </p:sp>
    </p:spTree>
    <p:extLst>
      <p:ext uri="{BB962C8B-B14F-4D97-AF65-F5344CB8AC3E}">
        <p14:creationId xmlns:p14="http://schemas.microsoft.com/office/powerpoint/2010/main" val="3051363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倒三角形，</a:t>
            </a:r>
            <a:r>
              <a:rPr lang="en-US" altLang="zh-CN" sz="1200" b="0" i="0" kern="1200" dirty="0" err="1">
                <a:solidFill>
                  <a:schemeClr val="tx1"/>
                </a:solidFill>
                <a:effectLst/>
                <a:latin typeface="+mn-lt"/>
                <a:ea typeface="+mn-ea"/>
                <a:cs typeface="+mn-cs"/>
              </a:rPr>
              <a:t>Nabla</a:t>
            </a:r>
            <a:r>
              <a:rPr lang="zh-CN" altLang="en-US" sz="1200" b="0" i="0" kern="1200" dirty="0">
                <a:solidFill>
                  <a:schemeClr val="tx1"/>
                </a:solidFill>
                <a:effectLst/>
                <a:latin typeface="+mn-lt"/>
                <a:ea typeface="+mn-ea"/>
                <a:cs typeface="+mn-cs"/>
              </a:rPr>
              <a:t>算子</a:t>
            </a:r>
            <a:endParaRPr lang="en-US" altLang="zh-CN" dirty="0"/>
          </a:p>
          <a:p>
            <a:r>
              <a:rPr lang="zh-CN" altLang="en-US" sz="1200" b="0" i="0" kern="1200" dirty="0">
                <a:solidFill>
                  <a:schemeClr val="tx1"/>
                </a:solidFill>
                <a:effectLst/>
                <a:latin typeface="+mn-lt"/>
                <a:ea typeface="+mn-ea"/>
                <a:cs typeface="+mn-cs"/>
              </a:rPr>
              <a:t>标量函数的梯度为向量，向量的梯度为二阶张量</a:t>
            </a:r>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4</a:t>
            </a:fld>
            <a:endParaRPr lang="zh-CN" altLang="en-US"/>
          </a:p>
        </p:txBody>
      </p:sp>
    </p:spTree>
    <p:extLst>
      <p:ext uri="{BB962C8B-B14F-4D97-AF65-F5344CB8AC3E}">
        <p14:creationId xmlns:p14="http://schemas.microsoft.com/office/powerpoint/2010/main" val="799526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梯度是由多元函数生成的向量</a:t>
            </a:r>
          </a:p>
        </p:txBody>
      </p:sp>
      <p:sp>
        <p:nvSpPr>
          <p:cNvPr id="4" name="灯片编号占位符 3"/>
          <p:cNvSpPr>
            <a:spLocks noGrp="1"/>
          </p:cNvSpPr>
          <p:nvPr>
            <p:ph type="sldNum" sz="quarter" idx="5"/>
          </p:nvPr>
        </p:nvSpPr>
        <p:spPr/>
        <p:txBody>
          <a:bodyPr/>
          <a:lstStyle/>
          <a:p>
            <a:fld id="{2C6884BC-3F75-41E5-8633-70631A0948F7}" type="slidenum">
              <a:rPr lang="zh-CN" altLang="en-US" smtClean="0"/>
              <a:t>5</a:t>
            </a:fld>
            <a:endParaRPr lang="zh-CN" altLang="en-US"/>
          </a:p>
        </p:txBody>
      </p:sp>
    </p:spTree>
    <p:extLst>
      <p:ext uri="{BB962C8B-B14F-4D97-AF65-F5344CB8AC3E}">
        <p14:creationId xmlns:p14="http://schemas.microsoft.com/office/powerpoint/2010/main" val="3018845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How much </a:t>
                </a:r>
                <a:r>
                  <a:rPr lang="zh-CN" altLang="en-US" dirty="0"/>
                  <a:t>“</a:t>
                </a:r>
                <a:r>
                  <a:rPr lang="en-US" altLang="zh-CN" dirty="0"/>
                  <a:t>spreading out</a:t>
                </a:r>
                <a:r>
                  <a:rPr lang="zh-CN" altLang="en-US" dirty="0"/>
                  <a:t>”？</a:t>
                </a:r>
                <a:endParaRPr lang="en-US" altLang="zh-CN" dirty="0"/>
              </a:p>
              <a:p>
                <a:r>
                  <a:rPr lang="zh-CN" altLang="en-US" dirty="0"/>
                  <a:t>分量函数</a:t>
                </a:r>
                <a:r>
                  <a:rPr lang="en-US" altLang="zh-CN" dirty="0"/>
                  <a:t>P</a:t>
                </a:r>
                <a:r>
                  <a:rPr lang="zh-CN" altLang="en-US" dirty="0"/>
                  <a:t>，</a:t>
                </a:r>
                <a:r>
                  <a:rPr lang="en-US" altLang="zh-CN" dirty="0"/>
                  <a:t>Q</a:t>
                </a:r>
                <a:r>
                  <a:rPr lang="zh-CN" altLang="en-US" dirty="0"/>
                  <a:t>，</a:t>
                </a:r>
                <a:r>
                  <a:rPr lang="en-US" altLang="zh-CN" dirty="0"/>
                  <a:t>R</a:t>
                </a:r>
                <a:r>
                  <a:rPr lang="zh-CN" altLang="en-US" dirty="0"/>
                  <a:t>的导数存在</a:t>
                </a:r>
                <a:endParaRPr lang="en-US" altLang="zh-CN" dirty="0"/>
              </a:p>
              <a:p>
                <a:r>
                  <a:rPr lang="zh-CN" altLang="en-US" dirty="0"/>
                  <a:t>形式上的写成两个向量做点乘的形式</a:t>
                </a:r>
                <a:endParaRPr lang="en-US" altLang="zh-CN" dirty="0"/>
              </a:p>
              <a:p>
                <a:endParaRPr lang="en-US" altLang="zh-CN" dirty="0"/>
              </a:p>
              <a:p>
                <a:r>
                  <a:rPr lang="zh-CN" altLang="en-US" dirty="0"/>
                  <a:t>什么叫通量的密度？</a:t>
                </a:r>
                <a:endParaRPr lang="en-US" altLang="zh-CN" dirty="0"/>
              </a:p>
              <a:p>
                <a:r>
                  <a:rPr lang="zh-CN" altLang="en-US" dirty="0"/>
                  <a:t>对于空间中的一点</a:t>
                </a:r>
                <a:r>
                  <a:rPr lang="en-US" altLang="zh-CN" dirty="0"/>
                  <a:t>M</a:t>
                </a:r>
                <a:r>
                  <a:rPr lang="zh-CN" altLang="en-US" dirty="0"/>
                  <a:t>，以</a:t>
                </a:r>
                <a:r>
                  <a:rPr lang="en-US" altLang="zh-CN" dirty="0"/>
                  <a:t>M</a:t>
                </a:r>
                <a:r>
                  <a:rPr lang="zh-CN" altLang="en-US" dirty="0"/>
                  <a:t>为中心，</a:t>
                </a:r>
                <a:r>
                  <a:rPr lang="en-US" altLang="zh-CN" dirty="0"/>
                  <a:t>r</a:t>
                </a:r>
                <a:r>
                  <a:rPr lang="zh-CN" altLang="en-US" dirty="0"/>
                  <a:t>为半径作一个球，</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oMath>
                </a14:m>
                <a:r>
                  <a:rPr lang="zh-CN" altLang="en-US" dirty="0"/>
                  <a:t>是球面，求向量场通过</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oMath>
                </a14:m>
                <a:r>
                  <a:rPr lang="zh-CN" altLang="en-US" dirty="0"/>
                  <a:t>的通量，也就是向量场</a:t>
                </a:r>
                <a:r>
                  <a:rPr lang="en-US" altLang="zh-CN" dirty="0"/>
                  <a:t>A</a:t>
                </a:r>
                <a:r>
                  <a:rPr lang="zh-CN" altLang="en-US" dirty="0"/>
                  <a:t>沿曲面</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oMath>
                </a14:m>
                <a:r>
                  <a:rPr lang="zh-CN" altLang="en-US" dirty="0"/>
                  <a:t>的曲面积分除以</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oMath>
                </a14:m>
                <a:r>
                  <a:rPr lang="zh-CN" altLang="en-US" dirty="0"/>
                  <a:t>所围成的球体的体积，这表示单位体积通量</a:t>
                </a:r>
                <a:endParaRPr lang="en-US" altLang="zh-CN" dirty="0"/>
              </a:p>
              <a:p>
                <a:r>
                  <a:rPr lang="zh-CN" altLang="en-US" dirty="0"/>
                  <a:t>当</a:t>
                </a:r>
                <a:r>
                  <a:rPr lang="en-US" altLang="zh-CN" dirty="0"/>
                  <a:t>r</a:t>
                </a:r>
                <a:r>
                  <a:rPr lang="zh-CN" altLang="en-US" dirty="0"/>
                  <a:t>趋向于</a:t>
                </a:r>
                <a:r>
                  <a:rPr lang="en-US" altLang="zh-CN" dirty="0"/>
                  <a:t>0</a:t>
                </a:r>
                <a:r>
                  <a:rPr lang="zh-CN" altLang="en-US" dirty="0"/>
                  <a:t>的时候，所对应的比值极限，就是向量场</a:t>
                </a:r>
                <a:r>
                  <a:rPr lang="en-US" altLang="zh-CN" dirty="0"/>
                  <a:t>A</a:t>
                </a:r>
                <a:r>
                  <a:rPr lang="zh-CN" altLang="en-US" dirty="0"/>
                  <a:t>在</a:t>
                </a:r>
                <a:r>
                  <a:rPr lang="en-US" altLang="zh-CN" dirty="0"/>
                  <a:t>M</a:t>
                </a:r>
                <a:r>
                  <a:rPr lang="zh-CN" altLang="en-US" dirty="0"/>
                  <a:t>这一点的散度，所以散度是向量场通量的密度</a:t>
                </a:r>
                <a:endParaRPr lang="en-US" altLang="zh-CN" dirty="0"/>
              </a:p>
              <a:p>
                <a:endParaRPr lang="en-US" altLang="zh-CN" dirty="0"/>
              </a:p>
              <a:p>
                <a:r>
                  <a:rPr lang="zh-CN" altLang="en-US" dirty="0"/>
                  <a:t>如果这个向量场是个流速场的话，它表示的是在</a:t>
                </a:r>
                <a:r>
                  <a:rPr lang="en-US" altLang="zh-CN" dirty="0"/>
                  <a:t>M</a:t>
                </a:r>
                <a:r>
                  <a:rPr lang="zh-CN" altLang="en-US" dirty="0"/>
                  <a:t>这一点，流体流进或流出的强弱程度</a:t>
                </a:r>
                <a:endParaRPr lang="en-US" altLang="zh-CN" dirty="0"/>
              </a:p>
              <a:p>
                <a:r>
                  <a:rPr lang="zh-CN" altLang="en-US" sz="1200" b="0" i="0" kern="1200" dirty="0">
                    <a:solidFill>
                      <a:schemeClr val="tx1"/>
                    </a:solidFill>
                    <a:effectLst/>
                    <a:latin typeface="+mn-lt"/>
                    <a:ea typeface="+mn-ea"/>
                    <a:cs typeface="+mn-cs"/>
                  </a:rPr>
                  <a:t>散度大于</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表示流体流出</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点，小于</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表示流体流入</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点</a:t>
                </a:r>
                <a:endParaRPr lang="en-US" altLang="zh-CN" dirty="0"/>
              </a:p>
              <a:p>
                <a:r>
                  <a:rPr lang="zh-CN" altLang="en-US" dirty="0"/>
                  <a:t>如果散度</a:t>
                </a:r>
                <a:r>
                  <a:rPr lang="en-US" altLang="zh-CN" dirty="0"/>
                  <a:t>=0</a:t>
                </a:r>
                <a:r>
                  <a:rPr lang="zh-CN" altLang="en-US" dirty="0"/>
                  <a:t>，我们把这个向量场称为无源场</a:t>
                </a:r>
                <a:endParaRPr lang="en-US" altLang="zh-CN" dirty="0"/>
              </a:p>
              <a:p>
                <a:endParaRPr lang="en-US" altLang="zh-CN" dirty="0"/>
              </a:p>
              <a:p>
                <a:r>
                  <a:rPr lang="zh-CN" altLang="en-US" sz="1200" b="0" i="0" kern="1200" dirty="0">
                    <a:solidFill>
                      <a:schemeClr val="tx1"/>
                    </a:solidFill>
                    <a:effectLst/>
                    <a:latin typeface="+mn-lt"/>
                    <a:ea typeface="+mn-ea"/>
                    <a:cs typeface="+mn-cs"/>
                  </a:rPr>
                  <a:t>散度定理：向量场穿过曲面的通量，等于其</a:t>
                </a:r>
                <a:r>
                  <a:rPr lang="zh-CN" altLang="en-US" sz="1200" b="1" i="0" kern="1200" dirty="0">
                    <a:solidFill>
                      <a:schemeClr val="tx1"/>
                    </a:solidFill>
                    <a:effectLst/>
                    <a:latin typeface="+mn-lt"/>
                    <a:ea typeface="+mn-ea"/>
                    <a:cs typeface="+mn-cs"/>
                  </a:rPr>
                  <a:t>散度</a:t>
                </a:r>
                <a:r>
                  <a:rPr lang="zh-CN" altLang="en-US" sz="1200" b="0" i="0" kern="1200" dirty="0">
                    <a:solidFill>
                      <a:schemeClr val="tx1"/>
                    </a:solidFill>
                    <a:effectLst/>
                    <a:latin typeface="+mn-lt"/>
                    <a:ea typeface="+mn-ea"/>
                    <a:cs typeface="+mn-cs"/>
                  </a:rPr>
                  <a:t>在曲面围起来的体积上的积分。</a:t>
                </a:r>
                <a:endParaRPr lang="en-US" altLang="zh-CN" dirty="0"/>
              </a:p>
              <a:p>
                <a:endParaRPr lang="en-US" altLang="zh-CN" dirty="0"/>
              </a:p>
              <a:p>
                <a:endParaRPr lang="zh-CN" altLang="en-US" dirty="0"/>
              </a:p>
            </p:txBody>
          </p:sp>
        </mc:Choice>
        <mc:Fallback xmlns="">
          <p:sp>
            <p:nvSpPr>
              <p:cNvPr id="3" name="备注占位符 2"/>
              <p:cNvSpPr>
                <a:spLocks noGrp="1"/>
              </p:cNvSpPr>
              <p:nvPr>
                <p:ph type="body" idx="1"/>
              </p:nvPr>
            </p:nvSpPr>
            <p:spPr/>
            <p:txBody>
              <a:bodyPr/>
              <a:lstStyle/>
              <a:p>
                <a:r>
                  <a:rPr lang="en-US" altLang="zh-CN" dirty="0"/>
                  <a:t>How much </a:t>
                </a:r>
                <a:r>
                  <a:rPr lang="zh-CN" altLang="en-US" dirty="0"/>
                  <a:t>“</a:t>
                </a:r>
                <a:r>
                  <a:rPr lang="en-US" altLang="zh-CN" dirty="0"/>
                  <a:t>spreading out</a:t>
                </a:r>
                <a:r>
                  <a:rPr lang="zh-CN" altLang="en-US" dirty="0"/>
                  <a:t>”？</a:t>
                </a:r>
                <a:endParaRPr lang="en-US" altLang="zh-CN" dirty="0"/>
              </a:p>
              <a:p>
                <a:r>
                  <a:rPr lang="zh-CN" altLang="en-US" dirty="0"/>
                  <a:t>分量函数</a:t>
                </a:r>
                <a:r>
                  <a:rPr lang="en-US" altLang="zh-CN" dirty="0"/>
                  <a:t>P</a:t>
                </a:r>
                <a:r>
                  <a:rPr lang="zh-CN" altLang="en-US" dirty="0"/>
                  <a:t>，</a:t>
                </a:r>
                <a:r>
                  <a:rPr lang="en-US" altLang="zh-CN" dirty="0"/>
                  <a:t>Q</a:t>
                </a:r>
                <a:r>
                  <a:rPr lang="zh-CN" altLang="en-US" dirty="0"/>
                  <a:t>，</a:t>
                </a:r>
                <a:r>
                  <a:rPr lang="en-US" altLang="zh-CN" dirty="0"/>
                  <a:t>R</a:t>
                </a:r>
                <a:r>
                  <a:rPr lang="zh-CN" altLang="en-US" dirty="0"/>
                  <a:t>的导数存在</a:t>
                </a:r>
                <a:endParaRPr lang="en-US" altLang="zh-CN" dirty="0"/>
              </a:p>
              <a:p>
                <a:r>
                  <a:rPr lang="zh-CN" altLang="en-US" dirty="0"/>
                  <a:t>形式上的写成两个向量做点乘的形式</a:t>
                </a:r>
                <a:endParaRPr lang="en-US" altLang="zh-CN" dirty="0"/>
              </a:p>
              <a:p>
                <a:endParaRPr lang="en-US" altLang="zh-CN" dirty="0"/>
              </a:p>
              <a:p>
                <a:r>
                  <a:rPr lang="zh-CN" altLang="en-US" dirty="0"/>
                  <a:t>什么叫通量的密度？</a:t>
                </a:r>
                <a:endParaRPr lang="en-US" altLang="zh-CN" dirty="0"/>
              </a:p>
              <a:p>
                <a:r>
                  <a:rPr lang="zh-CN" altLang="en-US" dirty="0"/>
                  <a:t>对于空间中的一点</a:t>
                </a:r>
                <a:r>
                  <a:rPr lang="en-US" altLang="zh-CN" dirty="0"/>
                  <a:t>M</a:t>
                </a:r>
                <a:r>
                  <a:rPr lang="zh-CN" altLang="en-US" dirty="0"/>
                  <a:t>，以</a:t>
                </a:r>
                <a:r>
                  <a:rPr lang="en-US" altLang="zh-CN" dirty="0"/>
                  <a:t>M</a:t>
                </a:r>
                <a:r>
                  <a:rPr lang="zh-CN" altLang="en-US" dirty="0"/>
                  <a:t>为中心，</a:t>
                </a:r>
                <a:r>
                  <a:rPr lang="en-US" altLang="zh-CN" dirty="0"/>
                  <a:t>r</a:t>
                </a:r>
                <a:r>
                  <a:rPr lang="zh-CN" altLang="en-US" dirty="0"/>
                  <a:t>为半径作一个球，</a:t>
                </a:r>
                <a:r>
                  <a:rPr lang="el-GR" altLang="zh-CN" i="0">
                    <a:latin typeface="Cambria Math" panose="02040503050406030204" pitchFamily="18" charset="0"/>
                    <a:ea typeface="Cambria Math" panose="02040503050406030204" pitchFamily="18" charset="0"/>
                  </a:rPr>
                  <a:t>Σ</a:t>
                </a:r>
                <a:r>
                  <a:rPr lang="en-US" altLang="zh-CN" i="0">
                    <a:latin typeface="Cambria Math" panose="02040503050406030204" pitchFamily="18" charset="0"/>
                    <a:ea typeface="Cambria Math" panose="02040503050406030204" pitchFamily="18" charset="0"/>
                  </a:rPr>
                  <a:t>_</a:t>
                </a:r>
                <a:r>
                  <a:rPr lang="en-US" altLang="zh-CN" b="0" i="0">
                    <a:latin typeface="Cambria Math" panose="02040503050406030204" pitchFamily="18" charset="0"/>
                  </a:rPr>
                  <a:t>𝑟</a:t>
                </a:r>
                <a:r>
                  <a:rPr lang="zh-CN" altLang="en-US" dirty="0"/>
                  <a:t>是球面，求向量场通过</a:t>
                </a:r>
                <a:r>
                  <a:rPr lang="el-GR" altLang="zh-CN" i="0">
                    <a:latin typeface="Cambria Math" panose="02040503050406030204" pitchFamily="18" charset="0"/>
                    <a:ea typeface="Cambria Math" panose="02040503050406030204" pitchFamily="18" charset="0"/>
                  </a:rPr>
                  <a:t>Σ</a:t>
                </a:r>
                <a:r>
                  <a:rPr lang="en-US" altLang="zh-CN" i="0">
                    <a:latin typeface="Cambria Math" panose="02040503050406030204" pitchFamily="18" charset="0"/>
                    <a:ea typeface="Cambria Math" panose="02040503050406030204" pitchFamily="18" charset="0"/>
                  </a:rPr>
                  <a:t>_</a:t>
                </a:r>
                <a:r>
                  <a:rPr lang="en-US" altLang="zh-CN" b="0" i="0">
                    <a:latin typeface="Cambria Math" panose="02040503050406030204" pitchFamily="18" charset="0"/>
                  </a:rPr>
                  <a:t>𝑟</a:t>
                </a:r>
                <a:r>
                  <a:rPr lang="zh-CN" altLang="en-US" dirty="0"/>
                  <a:t>的通量，也就是向量场</a:t>
                </a:r>
                <a:r>
                  <a:rPr lang="en-US" altLang="zh-CN" dirty="0"/>
                  <a:t>A</a:t>
                </a:r>
                <a:r>
                  <a:rPr lang="zh-CN" altLang="en-US" dirty="0"/>
                  <a:t>沿曲面</a:t>
                </a:r>
                <a:r>
                  <a:rPr lang="el-GR" altLang="zh-CN" i="0">
                    <a:latin typeface="Cambria Math" panose="02040503050406030204" pitchFamily="18" charset="0"/>
                    <a:ea typeface="Cambria Math" panose="02040503050406030204" pitchFamily="18" charset="0"/>
                  </a:rPr>
                  <a:t>Σ</a:t>
                </a:r>
                <a:r>
                  <a:rPr lang="en-US" altLang="zh-CN" i="0">
                    <a:latin typeface="Cambria Math" panose="02040503050406030204" pitchFamily="18" charset="0"/>
                    <a:ea typeface="Cambria Math" panose="02040503050406030204" pitchFamily="18" charset="0"/>
                  </a:rPr>
                  <a:t>_</a:t>
                </a:r>
                <a:r>
                  <a:rPr lang="en-US" altLang="zh-CN" b="0" i="0">
                    <a:latin typeface="Cambria Math" panose="02040503050406030204" pitchFamily="18" charset="0"/>
                  </a:rPr>
                  <a:t>𝑟</a:t>
                </a:r>
                <a:r>
                  <a:rPr lang="zh-CN" altLang="en-US" dirty="0"/>
                  <a:t>的曲面积分除以</a:t>
                </a:r>
                <a:r>
                  <a:rPr lang="el-GR" altLang="zh-CN" i="0">
                    <a:latin typeface="Cambria Math" panose="02040503050406030204" pitchFamily="18" charset="0"/>
                    <a:ea typeface="Cambria Math" panose="02040503050406030204" pitchFamily="18" charset="0"/>
                  </a:rPr>
                  <a:t>Σ</a:t>
                </a:r>
                <a:r>
                  <a:rPr lang="en-US" altLang="zh-CN" i="0">
                    <a:latin typeface="Cambria Math" panose="02040503050406030204" pitchFamily="18" charset="0"/>
                    <a:ea typeface="Cambria Math" panose="02040503050406030204" pitchFamily="18" charset="0"/>
                  </a:rPr>
                  <a:t>_</a:t>
                </a:r>
                <a:r>
                  <a:rPr lang="en-US" altLang="zh-CN" b="0" i="0">
                    <a:latin typeface="Cambria Math" panose="02040503050406030204" pitchFamily="18" charset="0"/>
                  </a:rPr>
                  <a:t>𝑟</a:t>
                </a:r>
                <a:r>
                  <a:rPr lang="zh-CN" altLang="en-US" dirty="0"/>
                  <a:t>所围成的球体的体积，这表示单位体积通量</a:t>
                </a:r>
                <a:endParaRPr lang="en-US" altLang="zh-CN" dirty="0"/>
              </a:p>
              <a:p>
                <a:r>
                  <a:rPr lang="zh-CN" altLang="en-US" dirty="0"/>
                  <a:t>当</a:t>
                </a:r>
                <a:r>
                  <a:rPr lang="en-US" altLang="zh-CN" dirty="0"/>
                  <a:t>r</a:t>
                </a:r>
                <a:r>
                  <a:rPr lang="zh-CN" altLang="en-US" dirty="0"/>
                  <a:t>趋向于</a:t>
                </a:r>
                <a:r>
                  <a:rPr lang="en-US" altLang="zh-CN" dirty="0"/>
                  <a:t>0</a:t>
                </a:r>
                <a:r>
                  <a:rPr lang="zh-CN" altLang="en-US" dirty="0"/>
                  <a:t>的时候，所对应的比值极限，就是向量场</a:t>
                </a:r>
                <a:r>
                  <a:rPr lang="en-US" altLang="zh-CN" dirty="0"/>
                  <a:t>A</a:t>
                </a:r>
                <a:r>
                  <a:rPr lang="zh-CN" altLang="en-US" dirty="0"/>
                  <a:t>在</a:t>
                </a:r>
                <a:r>
                  <a:rPr lang="en-US" altLang="zh-CN" dirty="0"/>
                  <a:t>M</a:t>
                </a:r>
                <a:r>
                  <a:rPr lang="zh-CN" altLang="en-US" dirty="0"/>
                  <a:t>这一点的散度，所以散度是向量场通量的密度</a:t>
                </a:r>
                <a:endParaRPr lang="en-US" altLang="zh-CN" dirty="0"/>
              </a:p>
              <a:p>
                <a:endParaRPr lang="en-US" altLang="zh-CN" dirty="0"/>
              </a:p>
              <a:p>
                <a:r>
                  <a:rPr lang="zh-CN" altLang="en-US" dirty="0"/>
                  <a:t>如果这个向量场是个流速场的话，它表示的是在</a:t>
                </a:r>
                <a:r>
                  <a:rPr lang="en-US" altLang="zh-CN" dirty="0"/>
                  <a:t>M</a:t>
                </a:r>
                <a:r>
                  <a:rPr lang="zh-CN" altLang="en-US" dirty="0"/>
                  <a:t>这一点，流体流进或流出的强弱程度</a:t>
                </a:r>
                <a:endParaRPr lang="en-US" altLang="zh-CN" dirty="0"/>
              </a:p>
              <a:p>
                <a:r>
                  <a:rPr lang="zh-CN" altLang="en-US" sz="1200" b="0" i="0" kern="1200" dirty="0">
                    <a:solidFill>
                      <a:schemeClr val="tx1"/>
                    </a:solidFill>
                    <a:effectLst/>
                    <a:latin typeface="+mn-lt"/>
                    <a:ea typeface="+mn-ea"/>
                    <a:cs typeface="+mn-cs"/>
                  </a:rPr>
                  <a:t>散度大于</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表示流体流出</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点，小于</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表示流体流入</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点</a:t>
                </a:r>
                <a:endParaRPr lang="en-US" altLang="zh-CN" dirty="0"/>
              </a:p>
              <a:p>
                <a:r>
                  <a:rPr lang="zh-CN" altLang="en-US" dirty="0"/>
                  <a:t>如果散度</a:t>
                </a:r>
                <a:r>
                  <a:rPr lang="en-US" altLang="zh-CN" dirty="0"/>
                  <a:t>=0</a:t>
                </a:r>
                <a:r>
                  <a:rPr lang="zh-CN" altLang="en-US" dirty="0"/>
                  <a:t>，我们把这个向量场称为无源场</a:t>
                </a:r>
                <a:endParaRPr lang="en-US" altLang="zh-CN" dirty="0"/>
              </a:p>
              <a:p>
                <a:endParaRPr lang="en-US" altLang="zh-CN" dirty="0"/>
              </a:p>
              <a:p>
                <a:r>
                  <a:rPr lang="zh-CN" altLang="en-US" sz="1200" b="0" i="0" kern="1200" dirty="0">
                    <a:solidFill>
                      <a:schemeClr val="tx1"/>
                    </a:solidFill>
                    <a:effectLst/>
                    <a:latin typeface="+mn-lt"/>
                    <a:ea typeface="+mn-ea"/>
                    <a:cs typeface="+mn-cs"/>
                  </a:rPr>
                  <a:t>散度定理：向量场穿过曲面的通量，等于其</a:t>
                </a:r>
                <a:r>
                  <a:rPr lang="zh-CN" altLang="en-US" sz="1200" b="1" i="0" kern="1200" dirty="0">
                    <a:solidFill>
                      <a:schemeClr val="tx1"/>
                    </a:solidFill>
                    <a:effectLst/>
                    <a:latin typeface="+mn-lt"/>
                    <a:ea typeface="+mn-ea"/>
                    <a:cs typeface="+mn-cs"/>
                  </a:rPr>
                  <a:t>散度</a:t>
                </a:r>
                <a:r>
                  <a:rPr lang="zh-CN" altLang="en-US" sz="1200" b="0" i="0" kern="1200" dirty="0">
                    <a:solidFill>
                      <a:schemeClr val="tx1"/>
                    </a:solidFill>
                    <a:effectLst/>
                    <a:latin typeface="+mn-lt"/>
                    <a:ea typeface="+mn-ea"/>
                    <a:cs typeface="+mn-cs"/>
                  </a:rPr>
                  <a:t>在曲面围起来的体积上的积分。</a:t>
                </a:r>
                <a:endParaRPr lang="en-US" altLang="zh-CN" dirty="0"/>
              </a:p>
              <a:p>
                <a:endParaRPr lang="en-US" altLang="zh-CN" dirty="0"/>
              </a:p>
              <a:p>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6</a:t>
            </a:fld>
            <a:endParaRPr lang="zh-CN" altLang="en-US"/>
          </a:p>
        </p:txBody>
      </p:sp>
    </p:spTree>
    <p:extLst>
      <p:ext uri="{BB962C8B-B14F-4D97-AF65-F5344CB8AC3E}">
        <p14:creationId xmlns:p14="http://schemas.microsoft.com/office/powerpoint/2010/main" val="3003867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旋度也是针对于向量场而言的</a:t>
            </a:r>
            <a:endParaRPr lang="en-US" altLang="zh-CN" dirty="0"/>
          </a:p>
          <a:p>
            <a:endParaRPr lang="en-US" altLang="zh-CN" dirty="0"/>
          </a:p>
          <a:p>
            <a:r>
              <a:rPr lang="zh-CN" altLang="en-US" dirty="0"/>
              <a:t>环流量密度怎么理解呢？</a:t>
            </a:r>
            <a:endParaRPr lang="en-US" altLang="zh-CN" dirty="0"/>
          </a:p>
          <a:p>
            <a:r>
              <a:rPr lang="zh-CN" altLang="en-US" dirty="0"/>
              <a:t>对于空间上的一点</a:t>
            </a:r>
            <a:r>
              <a:rPr lang="en-US" altLang="zh-CN" dirty="0"/>
              <a:t>M</a:t>
            </a:r>
            <a:r>
              <a:rPr lang="zh-CN" altLang="en-US" dirty="0"/>
              <a:t>，以及</a:t>
            </a:r>
            <a:r>
              <a:rPr lang="en-US" altLang="zh-CN" dirty="0"/>
              <a:t>M</a:t>
            </a:r>
            <a:r>
              <a:rPr lang="zh-CN" altLang="en-US" dirty="0"/>
              <a:t>出发的一个向量</a:t>
            </a:r>
            <a:r>
              <a:rPr lang="en-US" altLang="zh-CN" dirty="0"/>
              <a:t>n</a:t>
            </a:r>
            <a:r>
              <a:rPr lang="zh-CN" altLang="en-US" dirty="0"/>
              <a:t>，作一个以</a:t>
            </a:r>
            <a:r>
              <a:rPr lang="en-US" altLang="zh-CN" dirty="0"/>
              <a:t>M</a:t>
            </a:r>
            <a:r>
              <a:rPr lang="zh-CN" altLang="en-US" dirty="0"/>
              <a:t>为中心的一个圆，圆所在的平面与</a:t>
            </a:r>
            <a:r>
              <a:rPr lang="en-US" altLang="zh-CN" dirty="0"/>
              <a:t>n</a:t>
            </a:r>
            <a:r>
              <a:rPr lang="zh-CN" altLang="en-US" dirty="0"/>
              <a:t>垂直，而且圆的边界曲线</a:t>
            </a:r>
            <a:r>
              <a:rPr lang="en-US" altLang="zh-CN" dirty="0"/>
              <a:t>Lr</a:t>
            </a:r>
            <a:r>
              <a:rPr lang="zh-CN" altLang="en-US" dirty="0"/>
              <a:t>的方向与</a:t>
            </a:r>
            <a:r>
              <a:rPr lang="en-US" altLang="zh-CN" dirty="0"/>
              <a:t>n</a:t>
            </a:r>
            <a:r>
              <a:rPr lang="zh-CN" altLang="en-US" dirty="0"/>
              <a:t>的方向，满足右手法则</a:t>
            </a:r>
            <a:endParaRPr lang="en-US" altLang="zh-CN" dirty="0"/>
          </a:p>
          <a:p>
            <a:r>
              <a:rPr lang="zh-CN" altLang="en-US" dirty="0"/>
              <a:t>考虑向量场沿着曲线</a:t>
            </a:r>
            <a:r>
              <a:rPr lang="en-US" altLang="zh-CN" dirty="0"/>
              <a:t>Lr</a:t>
            </a:r>
            <a:r>
              <a:rPr lang="zh-CN" altLang="en-US" dirty="0"/>
              <a:t>的环流量，就是</a:t>
            </a:r>
            <a:endParaRPr lang="en-US" altLang="zh-CN" dirty="0"/>
          </a:p>
          <a:p>
            <a:r>
              <a:rPr lang="zh-CN" altLang="en-US" dirty="0"/>
              <a:t>向量场</a:t>
            </a:r>
            <a:r>
              <a:rPr lang="en-US" altLang="zh-CN" dirty="0"/>
              <a:t>A</a:t>
            </a:r>
            <a:r>
              <a:rPr lang="zh-CN" altLang="en-US" dirty="0"/>
              <a:t>沿曲线</a:t>
            </a:r>
            <a:r>
              <a:rPr lang="en-US" altLang="zh-CN" dirty="0"/>
              <a:t>Lr</a:t>
            </a:r>
            <a:r>
              <a:rPr lang="zh-CN" altLang="en-US" dirty="0"/>
              <a:t>的曲线积分除以</a:t>
            </a:r>
            <a:r>
              <a:rPr lang="en-US" altLang="zh-CN" dirty="0"/>
              <a:t>Lr</a:t>
            </a:r>
            <a:r>
              <a:rPr lang="zh-CN" altLang="en-US" dirty="0"/>
              <a:t>所围成面积，这个就是单位面积的环流量</a:t>
            </a:r>
            <a:endParaRPr lang="en-US" altLang="zh-CN" dirty="0"/>
          </a:p>
          <a:p>
            <a:r>
              <a:rPr lang="zh-CN" altLang="en-US" dirty="0"/>
              <a:t>当</a:t>
            </a:r>
            <a:r>
              <a:rPr lang="en-US" altLang="zh-CN" dirty="0"/>
              <a:t>r</a:t>
            </a:r>
            <a:r>
              <a:rPr lang="zh-CN" altLang="en-US" dirty="0"/>
              <a:t>趋向于</a:t>
            </a:r>
            <a:r>
              <a:rPr lang="en-US" altLang="zh-CN" dirty="0"/>
              <a:t>0</a:t>
            </a:r>
            <a:r>
              <a:rPr lang="zh-CN" altLang="en-US" dirty="0"/>
              <a:t>的时候，比值的极限，可以表示成，</a:t>
            </a:r>
            <a:r>
              <a:rPr lang="en-US" altLang="zh-CN" dirty="0"/>
              <a:t>A</a:t>
            </a:r>
            <a:r>
              <a:rPr lang="zh-CN" altLang="en-US" dirty="0"/>
              <a:t>在</a:t>
            </a:r>
            <a:r>
              <a:rPr lang="en-US" altLang="zh-CN" dirty="0"/>
              <a:t>M</a:t>
            </a:r>
            <a:r>
              <a:rPr lang="zh-CN" altLang="en-US" dirty="0"/>
              <a:t>这一点的旋度与</a:t>
            </a:r>
            <a:r>
              <a:rPr lang="en-US" altLang="zh-CN" dirty="0"/>
              <a:t>n</a:t>
            </a:r>
            <a:r>
              <a:rPr lang="zh-CN" altLang="en-US" dirty="0"/>
              <a:t>的点乘，这就是环流量的密度</a:t>
            </a:r>
            <a:endParaRPr lang="en-US" altLang="zh-CN" dirty="0"/>
          </a:p>
          <a:p>
            <a:endParaRPr lang="en-US" altLang="zh-CN" dirty="0"/>
          </a:p>
          <a:p>
            <a:r>
              <a:rPr lang="zh-CN" altLang="en-US" dirty="0"/>
              <a:t>从这个结论我们可以知道，向量场绕旋度的环流量密度最大</a:t>
            </a:r>
            <a:endParaRPr lang="en-US" altLang="zh-CN" dirty="0"/>
          </a:p>
          <a:p>
            <a:r>
              <a:rPr lang="zh-CN" altLang="en-US" dirty="0"/>
              <a:t>比如考虑，由流动的水所构成的流速场，怎么刻画环流密度的大小呢？把一个轮放在水中，由流动的水带动水轮转动，那么什么时候水轮转动的最快呢？</a:t>
            </a:r>
            <a:endParaRPr lang="en-US" altLang="zh-CN" dirty="0"/>
          </a:p>
          <a:p>
            <a:r>
              <a:rPr lang="zh-CN" altLang="en-US" dirty="0"/>
              <a:t>由上面的结论我们可以知道，当水轮的轴和</a:t>
            </a:r>
            <a:r>
              <a:rPr lang="en-US" altLang="zh-CN" dirty="0"/>
              <a:t>A</a:t>
            </a:r>
            <a:r>
              <a:rPr lang="zh-CN" altLang="en-US" dirty="0"/>
              <a:t>所对应的旋度是一致的时候，这个时候水轮是转动的最快的，因为这个时候它所对应的环流量的密度最大</a:t>
            </a:r>
            <a:endParaRPr lang="en-US" altLang="zh-CN" dirty="0"/>
          </a:p>
          <a:p>
            <a:endParaRPr lang="en-US" altLang="zh-CN" dirty="0"/>
          </a:p>
          <a:p>
            <a:r>
              <a:rPr lang="zh-CN" altLang="en-US" dirty="0"/>
              <a:t>如果流速场是个无旋场的话，我们把水轮放在中间的任何位置，这个水轮都不会发生旋转</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7</a:t>
            </a:fld>
            <a:endParaRPr lang="zh-CN" altLang="en-US"/>
          </a:p>
        </p:txBody>
      </p:sp>
    </p:spTree>
    <p:extLst>
      <p:ext uri="{BB962C8B-B14F-4D97-AF65-F5344CB8AC3E}">
        <p14:creationId xmlns:p14="http://schemas.microsoft.com/office/powerpoint/2010/main" val="3507252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作为散度，它表示梯度场的速度矢量的单位增加值，并且在点  周围的一个球面内都相同。所以拉普拉斯算子表示以某个点为中心的球面上的某个标量函数的平均值，在球面半径增大时增大的速率。</a:t>
            </a:r>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8</a:t>
            </a:fld>
            <a:endParaRPr lang="zh-CN" altLang="en-US"/>
          </a:p>
        </p:txBody>
      </p:sp>
    </p:spTree>
    <p:extLst>
      <p:ext uri="{BB962C8B-B14F-4D97-AF65-F5344CB8AC3E}">
        <p14:creationId xmlns:p14="http://schemas.microsoft.com/office/powerpoint/2010/main" val="771538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物质导数，又被称为随体导数，当地导数</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迁移导数</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速度的物质导数表示流体微团的加速度</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物质导数针对的是流体质点（在这里就是流体粒子）而不是空间的固定点</a:t>
                </a:r>
                <a:endParaRPr lang="en-US" altLang="zh-CN" sz="1200" b="0" i="0" kern="1200" dirty="0">
                  <a:solidFill>
                    <a:schemeClr val="tx1"/>
                  </a:solidFill>
                  <a:effectLst/>
                  <a:latin typeface="+mn-lt"/>
                  <a:ea typeface="+mn-ea"/>
                  <a:cs typeface="+mn-cs"/>
                </a:endParaRPr>
              </a:p>
              <a:p>
                <a14:m>
                  <m:oMath xmlns:m="http://schemas.openxmlformats.org/officeDocument/2006/math">
                    <m:f>
                      <m:fPr>
                        <m:ctrlPr>
                          <a:rPr lang="en-US" altLang="zh-CN" i="1" smtClean="0">
                            <a:latin typeface="Cambria Math" panose="02040503050406030204" pitchFamily="18" charset="0"/>
                          </a:rPr>
                        </m:ctrlPr>
                      </m:fPr>
                      <m:num>
                        <m:r>
                          <m:rPr>
                            <m:sty m:val="p"/>
                          </m:rPr>
                          <a:rPr lang="en-US" altLang="zh-CN" i="1">
                            <a:latin typeface="Cambria Math" panose="02040503050406030204" pitchFamily="18" charset="0"/>
                          </a:rPr>
                          <m:t>D</m:t>
                        </m:r>
                        <m:r>
                          <a:rPr lang="en-US" altLang="zh-CN" i="1">
                            <a:latin typeface="Cambria Math" panose="02040503050406030204" pitchFamily="18" charset="0"/>
                          </a:rPr>
                          <m:t>𝑄</m:t>
                        </m:r>
                      </m:num>
                      <m:den>
                        <m:r>
                          <a:rPr lang="en-US" altLang="zh-CN" i="1">
                            <a:latin typeface="Cambria Math" panose="02040503050406030204" pitchFamily="18" charset="0"/>
                          </a:rPr>
                          <m:t>𝐷𝑡</m:t>
                        </m:r>
                      </m:den>
                    </m:f>
                  </m:oMath>
                </a14:m>
                <a:r>
                  <a:rPr lang="zh-CN" altLang="en-US" dirty="0"/>
                  <a:t>代表流体微团通过</a:t>
                </a:r>
                <a:r>
                  <a:rPr lang="en-US" altLang="zh-CN" dirty="0"/>
                  <a:t>1</a:t>
                </a:r>
                <a:r>
                  <a:rPr lang="zh-CN" altLang="en-US" dirty="0"/>
                  <a:t>点时，流体微团的物理量</a:t>
                </a:r>
                <a:r>
                  <a:rPr lang="en-US" altLang="zh-CN" dirty="0"/>
                  <a:t>Q</a:t>
                </a:r>
                <a:r>
                  <a:rPr lang="zh-CN" altLang="en-US" dirty="0"/>
                  <a:t>变化的瞬时时间变化率，称为物理量</a:t>
                </a:r>
                <a:r>
                  <a:rPr lang="en-US" altLang="zh-CN" dirty="0"/>
                  <a:t>Q</a:t>
                </a:r>
                <a:r>
                  <a:rPr lang="zh-CN" altLang="en-US" dirty="0"/>
                  <a:t>的物质导数。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注意</a:t>
                </a:r>
                <a14:m>
                  <m:oMath xmlns:m="http://schemas.openxmlformats.org/officeDocument/2006/math">
                    <m:f>
                      <m:fPr>
                        <m:ctrlPr>
                          <a:rPr lang="en-US" altLang="zh-CN" i="1" smtClean="0">
                            <a:latin typeface="Cambria Math" panose="02040503050406030204" pitchFamily="18" charset="0"/>
                          </a:rPr>
                        </m:ctrlPr>
                      </m:fPr>
                      <m:num>
                        <m:r>
                          <m:rPr>
                            <m:sty m:val="p"/>
                          </m:rPr>
                          <a:rPr lang="en-US" altLang="zh-CN" i="1">
                            <a:latin typeface="Cambria Math" panose="02040503050406030204" pitchFamily="18" charset="0"/>
                          </a:rPr>
                          <m:t>D</m:t>
                        </m:r>
                        <m:r>
                          <a:rPr lang="en-US" altLang="zh-CN" i="1">
                            <a:latin typeface="Cambria Math" panose="02040503050406030204" pitchFamily="18" charset="0"/>
                          </a:rPr>
                          <m:t>𝑄</m:t>
                        </m:r>
                      </m:num>
                      <m:den>
                        <m:r>
                          <a:rPr lang="en-US" altLang="zh-CN" i="1">
                            <a:latin typeface="Cambria Math" panose="02040503050406030204" pitchFamily="18" charset="0"/>
                          </a:rPr>
                          <m:t>𝐷𝑡</m:t>
                        </m:r>
                      </m:den>
                    </m:f>
                  </m:oMath>
                </a14:m>
                <a:r>
                  <a:rPr lang="zh-CN" altLang="en-US" dirty="0"/>
                  <a:t>是给定的流体微团在空间运动时，其携带的物理量</a:t>
                </a:r>
                <a:r>
                  <a:rPr lang="en-US" altLang="zh-CN" dirty="0"/>
                  <a:t>Q</a:t>
                </a:r>
                <a:r>
                  <a:rPr lang="zh-CN" altLang="en-US" dirty="0"/>
                  <a:t>的时间变化率，它和</a:t>
                </a:r>
                <a14:m>
                  <m:oMath xmlns:m="http://schemas.openxmlformats.org/officeDocument/2006/math">
                    <m:f>
                      <m:fPr>
                        <m:ctrlPr>
                          <a:rPr lang="en-US" altLang="zh-CN" i="1" smtClean="0">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𝑡</m:t>
                        </m:r>
                      </m:den>
                    </m:f>
                  </m:oMath>
                </a14:m>
                <a:r>
                  <a:rPr lang="zh-CN" altLang="en-US" dirty="0"/>
                  <a:t>不一样，后者是在固定点</a:t>
                </a:r>
                <a:r>
                  <a:rPr lang="en-US" altLang="zh-CN" dirty="0"/>
                  <a:t>1</a:t>
                </a:r>
                <a:r>
                  <a:rPr lang="zh-CN" altLang="en-US" dirty="0"/>
                  <a:t>处，物理量</a:t>
                </a:r>
                <a:r>
                  <a:rPr lang="en-US" altLang="zh-CN" dirty="0"/>
                  <a:t>Q</a:t>
                </a:r>
                <a:r>
                  <a:rPr lang="zh-CN" altLang="en-US" dirty="0"/>
                  <a:t>变化的时间变化率，对于</a:t>
                </a:r>
                <a14:m>
                  <m:oMath xmlns:m="http://schemas.openxmlformats.org/officeDocument/2006/math">
                    <m:f>
                      <m:fPr>
                        <m:ctrlPr>
                          <a:rPr lang="en-US" altLang="zh-CN" i="1" smtClean="0">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𝑡</m:t>
                        </m:r>
                      </m:den>
                    </m:f>
                  </m:oMath>
                </a14:m>
                <a:r>
                  <a:rPr lang="zh-CN" altLang="en-US" dirty="0"/>
                  <a:t>我们需要将观察点固定于点</a:t>
                </a:r>
                <a:r>
                  <a:rPr lang="en-US" altLang="zh-CN" dirty="0"/>
                  <a:t>1</a:t>
                </a:r>
                <a:r>
                  <a:rPr lang="zh-CN" altLang="en-US" dirty="0"/>
                  <a:t>，考察由于流场瞬间的起伏导致的密度的变化</a:t>
                </a:r>
                <a:endParaRPr lang="en-US" altLang="zh-CN" dirty="0"/>
              </a:p>
              <a:p>
                <a:endParaRPr lang="en-US" altLang="zh-CN" dirty="0"/>
              </a:p>
              <a:p>
                <a:r>
                  <a:rPr lang="zh-CN" altLang="en-US" dirty="0"/>
                  <a:t>假设你在爬山，考虑你所感受到的气温，从时间方面来考虑，中午的温度比早上高；从空间方面来考虑，山脚的气温比山顶的气温高。当从拉格朗日视角来看时，你从一处爬到另一处，温度变化不仅由于你的位置的移动，也取决于时间的变化；而从欧拉视角来看，空间中的每一个点都是固定的，所以位置不会发生改变，但是时间会变化。这就是物质导数的物理意义。</a:t>
                </a:r>
                <a:endParaRPr lang="en-US" altLang="zh-CN" dirty="0"/>
              </a:p>
            </p:txBody>
          </p:sp>
        </mc:Choice>
        <mc:Fallback xmlns="">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物质导数，又被称为随体导数，当地导数</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迁移导数</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速度的物质导数表示流体微团的加速度</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物质导数针对的是流体质点（在这里就是流体粒子）而不是空间的固定点</a:t>
                </a:r>
                <a:endParaRPr lang="en-US" altLang="zh-CN" sz="1200" b="0" i="0" kern="1200" dirty="0">
                  <a:solidFill>
                    <a:schemeClr val="tx1"/>
                  </a:solidFill>
                  <a:effectLst/>
                  <a:latin typeface="+mn-lt"/>
                  <a:ea typeface="+mn-ea"/>
                  <a:cs typeface="+mn-cs"/>
                </a:endParaRPr>
              </a:p>
              <a:p>
                <a:r>
                  <a:rPr lang="en-US" altLang="zh-CN" i="0">
                    <a:latin typeface="Cambria Math" panose="02040503050406030204" pitchFamily="18" charset="0"/>
                  </a:rPr>
                  <a:t>D𝑄/𝐷𝑡</a:t>
                </a:r>
                <a:r>
                  <a:rPr lang="zh-CN" altLang="en-US" dirty="0"/>
                  <a:t>代表流体微团通过</a:t>
                </a:r>
                <a:r>
                  <a:rPr lang="en-US" altLang="zh-CN" dirty="0"/>
                  <a:t>1</a:t>
                </a:r>
                <a:r>
                  <a:rPr lang="zh-CN" altLang="en-US" dirty="0"/>
                  <a:t>点时，流体微团的物理量</a:t>
                </a:r>
                <a:r>
                  <a:rPr lang="en-US" altLang="zh-CN" dirty="0"/>
                  <a:t>Q</a:t>
                </a:r>
                <a:r>
                  <a:rPr lang="zh-CN" altLang="en-US" dirty="0"/>
                  <a:t>变化的瞬时时间变化率，称为物理量</a:t>
                </a:r>
                <a:r>
                  <a:rPr lang="en-US" altLang="zh-CN" dirty="0"/>
                  <a:t>Q</a:t>
                </a:r>
                <a:r>
                  <a:rPr lang="zh-CN" altLang="en-US" dirty="0"/>
                  <a:t>的物质导数。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注意</a:t>
                </a:r>
                <a:r>
                  <a:rPr lang="en-US" altLang="zh-CN" i="0">
                    <a:latin typeface="Cambria Math" panose="02040503050406030204" pitchFamily="18" charset="0"/>
                  </a:rPr>
                  <a:t>D𝑄/𝐷𝑡</a:t>
                </a:r>
                <a:r>
                  <a:rPr lang="zh-CN" altLang="en-US" dirty="0"/>
                  <a:t>是给定的流体微团在空间运动时，其携带的物理量</a:t>
                </a:r>
                <a:r>
                  <a:rPr lang="en-US" altLang="zh-CN" dirty="0"/>
                  <a:t>Q</a:t>
                </a:r>
                <a:r>
                  <a:rPr lang="zh-CN" altLang="en-US" dirty="0"/>
                  <a:t>的时间变化率，它和</a:t>
                </a:r>
                <a:r>
                  <a:rPr lang="zh-CN" altLang="en-US" i="0">
                    <a:latin typeface="Cambria Math" panose="02040503050406030204" pitchFamily="18" charset="0"/>
                  </a:rPr>
                  <a:t>𝜕</a:t>
                </a:r>
                <a:r>
                  <a:rPr lang="en-US" altLang="zh-CN" i="0">
                    <a:latin typeface="Cambria Math" panose="02040503050406030204" pitchFamily="18" charset="0"/>
                  </a:rPr>
                  <a:t>𝑄/</a:t>
                </a:r>
                <a:r>
                  <a:rPr lang="zh-CN" altLang="en-US" i="0">
                    <a:latin typeface="Cambria Math" panose="02040503050406030204" pitchFamily="18" charset="0"/>
                  </a:rPr>
                  <a:t>𝜕</a:t>
                </a:r>
                <a:r>
                  <a:rPr lang="en-US" altLang="zh-CN" i="0">
                    <a:latin typeface="Cambria Math" panose="02040503050406030204" pitchFamily="18" charset="0"/>
                  </a:rPr>
                  <a:t>𝑡</a:t>
                </a:r>
                <a:r>
                  <a:rPr lang="zh-CN" altLang="en-US" dirty="0"/>
                  <a:t>不一样，后者是在固定点</a:t>
                </a:r>
                <a:r>
                  <a:rPr lang="en-US" altLang="zh-CN" dirty="0"/>
                  <a:t>1</a:t>
                </a:r>
                <a:r>
                  <a:rPr lang="zh-CN" altLang="en-US" dirty="0"/>
                  <a:t>处，物理量</a:t>
                </a:r>
                <a:r>
                  <a:rPr lang="en-US" altLang="zh-CN" dirty="0"/>
                  <a:t>Q</a:t>
                </a:r>
                <a:r>
                  <a:rPr lang="zh-CN" altLang="en-US" dirty="0"/>
                  <a:t>变化的时间变化率，对于</a:t>
                </a:r>
                <a:r>
                  <a:rPr lang="zh-CN" altLang="en-US" i="0">
                    <a:latin typeface="Cambria Math" panose="02040503050406030204" pitchFamily="18" charset="0"/>
                  </a:rPr>
                  <a:t>𝜕</a:t>
                </a:r>
                <a:r>
                  <a:rPr lang="en-US" altLang="zh-CN" i="0">
                    <a:latin typeface="Cambria Math" panose="02040503050406030204" pitchFamily="18" charset="0"/>
                  </a:rPr>
                  <a:t>𝑄/</a:t>
                </a:r>
                <a:r>
                  <a:rPr lang="zh-CN" altLang="en-US" i="0">
                    <a:latin typeface="Cambria Math" panose="02040503050406030204" pitchFamily="18" charset="0"/>
                  </a:rPr>
                  <a:t>𝜕</a:t>
                </a:r>
                <a:r>
                  <a:rPr lang="en-US" altLang="zh-CN" i="0">
                    <a:latin typeface="Cambria Math" panose="02040503050406030204" pitchFamily="18" charset="0"/>
                  </a:rPr>
                  <a:t>𝑡</a:t>
                </a:r>
                <a:r>
                  <a:rPr lang="zh-CN" altLang="en-US" dirty="0"/>
                  <a:t>我们需要将观察点固定于点</a:t>
                </a:r>
                <a:r>
                  <a:rPr lang="en-US" altLang="zh-CN" dirty="0"/>
                  <a:t>1</a:t>
                </a:r>
                <a:r>
                  <a:rPr lang="zh-CN" altLang="en-US" dirty="0"/>
                  <a:t>，考察由于流场瞬间的起伏导致的密度的变化</a:t>
                </a:r>
                <a:endParaRPr lang="en-US" altLang="zh-CN" dirty="0"/>
              </a:p>
              <a:p>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9</a:t>
            </a:fld>
            <a:endParaRPr lang="zh-CN" altLang="en-US"/>
          </a:p>
        </p:txBody>
      </p:sp>
    </p:spTree>
    <p:extLst>
      <p:ext uri="{BB962C8B-B14F-4D97-AF65-F5344CB8AC3E}">
        <p14:creationId xmlns:p14="http://schemas.microsoft.com/office/powerpoint/2010/main" val="2523704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那么流体粒子受到的力有哪些呢</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最简单的就是重力，另外其他流体粒子也会对当前流体粒子产生作用力</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流体内部的相互作用力之一便是压力，高压区会向低压区产生作用力。</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这里我们只关注施加在粒子上的压力的净合力，也就是说，如果施加在粒子上压力在每个方向上都相等，那么它的压力的合力便为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我们用压力的负梯度</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 </m:t>
                    </m:r>
                  </m:oMath>
                </a14:m>
                <a:r>
                  <a:rPr lang="zh-CN" altLang="en-US" sz="1200" b="0" i="0" kern="1200" dirty="0">
                    <a:solidFill>
                      <a:schemeClr val="tx1"/>
                    </a:solidFill>
                    <a:effectLst/>
                    <a:latin typeface="+mn-lt"/>
                    <a:ea typeface="+mn-ea"/>
                    <a:cs typeface="+mn-cs"/>
                  </a:rPr>
                  <a:t>（取负是因为方向是由压力大的区域指向压力小的区域）来衡量在当前流体粒子处压力的不平衡性，那么，流体粒子所受到的压力就是对</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oMath>
                </a14:m>
                <a:r>
                  <a:rPr lang="zh-CN" altLang="en-US" sz="1200" b="0" i="0" kern="1200" dirty="0">
                    <a:solidFill>
                      <a:schemeClr val="tx1"/>
                    </a:solidFill>
                    <a:effectLst/>
                    <a:latin typeface="+mn-lt"/>
                    <a:ea typeface="+mn-ea"/>
                    <a:cs typeface="+mn-cs"/>
                  </a:rPr>
                  <a:t>在整个流体粒子的体积上进行积分，为了简化，这里直接乘上</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，得到</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 </m:t>
                    </m:r>
                    <m:r>
                      <m:rPr>
                        <m:sty m:val="p"/>
                      </m:rPr>
                      <a:rPr lang="en-US" altLang="zh-CN" i="1">
                        <a:latin typeface="Cambria Math" panose="02040503050406030204" pitchFamily="18" charset="0"/>
                        <a:ea typeface="Cambria Math" panose="02040503050406030204" pitchFamily="18" charset="0"/>
                      </a:rPr>
                      <m:t>V</m:t>
                    </m:r>
                    <m:acc>
                      <m:accPr>
                        <m:chr m:val="⃗"/>
                        <m:ctrlPr>
                          <a:rPr lang="en-US" altLang="zh-CN" i="1" smtClean="0">
                            <a:latin typeface="Cambria Math" panose="02040503050406030204" pitchFamily="18" charset="0"/>
                          </a:rPr>
                        </m:ctrlPr>
                      </m:accPr>
                      <m:e>
                        <m:r>
                          <a:rPr lang="en-US" altLang="zh-CN" i="1">
                            <a:latin typeface="Cambria Math" panose="02040503050406030204" pitchFamily="18" charset="0"/>
                          </a:rPr>
                          <m:t>𝑔</m:t>
                        </m:r>
                      </m:e>
                    </m:acc>
                  </m:oMath>
                </a14:m>
                <a:endParaRPr lang="en-US" altLang="zh-CN" dirty="0"/>
              </a:p>
              <a:p>
                <a:endParaRPr lang="en-US" altLang="zh-CN" dirty="0"/>
              </a:p>
              <a:p>
                <a:r>
                  <a:rPr lang="zh-CN" altLang="en-US" dirty="0"/>
                  <a:t>黏力：</a:t>
                </a:r>
                <a:endParaRPr lang="en-US" altLang="zh-CN" dirty="0"/>
              </a:p>
              <a:p>
                <a:r>
                  <a:rPr lang="zh-CN" altLang="en-US" sz="1200" b="0" i="0" kern="1200" dirty="0">
                    <a:solidFill>
                      <a:schemeClr val="tx1"/>
                    </a:solidFill>
                    <a:effectLst/>
                    <a:latin typeface="+mn-lt"/>
                    <a:ea typeface="+mn-ea"/>
                    <a:cs typeface="+mn-cs"/>
                  </a:rPr>
                  <a:t>除了压力，流体粒子之间的相互作用还会产生黏力，我们直观地把这种力理解为尽可能使得粒子以周围区域的平均速度移动的力，也就是使得粒子的速度与周围区域粒子速度的差距最小化。</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前面我们提到过，拉普拉斯算子是衡量一个量与之周围区域该量平均值之差的算符，因此，我们可以用当前粒子速度矢量与周围区域平均速度矢量之差</a:t>
                </a:r>
                <a14:m>
                  <m:oMath xmlns:m="http://schemas.openxmlformats.org/officeDocument/2006/math">
                    <m:r>
                      <m:rPr>
                        <m:sty m:val="p"/>
                      </m:rPr>
                      <a:rPr lang="zh-CN" altLang="en-US"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m:t>
                    </m:r>
                    <m:r>
                      <m:rPr>
                        <m:sty m:val="p"/>
                      </m:rPr>
                      <a:rPr lang="zh-CN" altLang="en-US" i="1" smtClean="0">
                        <a:latin typeface="Cambria Math" panose="02040503050406030204" pitchFamily="18" charset="0"/>
                        <a:ea typeface="Cambria Math" panose="02040503050406030204" pitchFamily="18" charset="0"/>
                      </a:rPr>
                      <m:t>∇</m:t>
                    </m:r>
                    <m:acc>
                      <m:accPr>
                        <m:chr m:val="⃗"/>
                        <m:ctrlPr>
                          <a:rPr lang="zh-CN" altLang="en-US"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oMath>
                </a14:m>
                <a:r>
                  <a:rPr lang="zh-CN" altLang="en-US" dirty="0"/>
                  <a:t>来衡量黏力，为了计算黏力，我们需要对</a:t>
                </a:r>
                <a:endParaRPr lang="en-US" altLang="zh-CN" dirty="0"/>
              </a:p>
              <a:p>
                <a14:m>
                  <m:oMath xmlns:m="http://schemas.openxmlformats.org/officeDocument/2006/math">
                    <m:r>
                      <m:rPr>
                        <m:sty m:val="p"/>
                      </m:rPr>
                      <a:rPr lang="zh-CN" altLang="en-US"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m:t>
                    </m:r>
                    <m:r>
                      <m:rPr>
                        <m:sty m:val="p"/>
                      </m:rPr>
                      <a:rPr lang="zh-CN" altLang="en-US" i="1" smtClean="0">
                        <a:latin typeface="Cambria Math" panose="02040503050406030204" pitchFamily="18" charset="0"/>
                        <a:ea typeface="Cambria Math" panose="02040503050406030204" pitchFamily="18" charset="0"/>
                      </a:rPr>
                      <m:t>∇</m:t>
                    </m:r>
                    <m:acc>
                      <m:accPr>
                        <m:chr m:val="⃗"/>
                        <m:ctrlPr>
                          <a:rPr lang="zh-CN" altLang="en-US"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oMath>
                </a14:m>
                <a:r>
                  <a:rPr lang="zh-CN" altLang="en-US" dirty="0"/>
                  <a:t>在整个粒子的体积上进行积分，跟前面求压力类似，为了简化，我们直接乘上体积</a:t>
                </a:r>
                <a:r>
                  <a:rPr lang="en-US" altLang="zh-CN" dirty="0"/>
                  <a:t>V</a:t>
                </a:r>
                <a:r>
                  <a:rPr lang="zh-CN" altLang="en-US" dirty="0"/>
                  <a:t>，得到</a:t>
                </a:r>
                <a14:m>
                  <m:oMath xmlns:m="http://schemas.openxmlformats.org/officeDocument/2006/math">
                    <m:r>
                      <m:rPr>
                        <m:sty m:val="p"/>
                      </m:rPr>
                      <a:rPr lang="en-US" altLang="zh-CN" i="1" dirty="0" smtClean="0">
                        <a:latin typeface="Cambria Math" panose="02040503050406030204" pitchFamily="18" charset="0"/>
                        <a:ea typeface="Cambria Math" panose="02040503050406030204" pitchFamily="18" charset="0"/>
                      </a:rPr>
                      <m:t>V</m:t>
                    </m:r>
                    <m:r>
                      <m:rPr>
                        <m:sty m:val="p"/>
                      </m:rPr>
                      <a:rPr lang="zh-CN" altLang="en-US"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m:t>
                    </m:r>
                    <m:r>
                      <m:rPr>
                        <m:sty m:val="p"/>
                      </m:rPr>
                      <a:rPr lang="zh-CN" altLang="en-US" i="1" smtClean="0">
                        <a:latin typeface="Cambria Math" panose="02040503050406030204" pitchFamily="18" charset="0"/>
                        <a:ea typeface="Cambria Math" panose="02040503050406030204" pitchFamily="18" charset="0"/>
                      </a:rPr>
                      <m:t>∇</m:t>
                    </m:r>
                    <m:acc>
                      <m:accPr>
                        <m:chr m:val="⃗"/>
                        <m:ctrlPr>
                          <a:rPr lang="zh-CN" altLang="en-US"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oMath>
                </a14:m>
                <a:r>
                  <a:rPr lang="zh-CN" altLang="en-US" dirty="0"/>
                  <a:t>，另外，这里</a:t>
                </a:r>
                <a:r>
                  <a:rPr lang="zh-CN" altLang="en-US" sz="1200" b="0" i="0" kern="1200" dirty="0">
                    <a:solidFill>
                      <a:schemeClr val="tx1"/>
                    </a:solidFill>
                    <a:effectLst/>
                    <a:latin typeface="+mn-lt"/>
                    <a:ea typeface="+mn-ea"/>
                    <a:cs typeface="+mn-cs"/>
                  </a:rPr>
                  <a:t>还引进一个称为动力粘度系数的物理量</a:t>
                </a:r>
                <a14:m>
                  <m:oMath xmlns:m="http://schemas.openxmlformats.org/officeDocument/2006/math">
                    <m:r>
                      <a:rPr lang="zh-CN" altLang="en-US" i="1" smtClean="0">
                        <a:latin typeface="Cambria Math" panose="02040503050406030204" pitchFamily="18" charset="0"/>
                        <a:ea typeface="Cambria Math" panose="02040503050406030204" pitchFamily="18" charset="0"/>
                      </a:rPr>
                      <m:t>𝜇</m:t>
                    </m:r>
                  </m:oMath>
                </a14:m>
                <a:r>
                  <a:rPr lang="zh-CN" altLang="en-US" dirty="0"/>
                  <a:t>，</a:t>
                </a:r>
                <a:endParaRPr lang="en-US" altLang="zh-CN" dirty="0"/>
              </a:p>
              <a:p>
                <a:endParaRPr lang="en-US" altLang="zh-CN" dirty="0"/>
              </a:p>
            </p:txBody>
          </p:sp>
        </mc:Choice>
        <mc:Fallback xmlns="">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那么流体粒子受到的力有哪些呢</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最简单的就是重力，另外其他流体粒子也会对当前流体粒子产生作用力</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流体内部的相互作用力之一便是压力，高压区会向低压区产生作用力。</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这里我们只关注施加在粒子上的压力的净合力，也就是说，如果施加在粒子上压力在每个方向上都相等，那么它的压力的合力便为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我们用压力的负梯度</a:t>
                </a:r>
                <a:r>
                  <a:rPr lang="en-US" altLang="zh-CN" b="0" i="0">
                    <a:latin typeface="Cambria Math" panose="02040503050406030204" pitchFamily="18" charset="0"/>
                    <a:ea typeface="Cambria Math" panose="02040503050406030204" pitchFamily="18" charset="0"/>
                  </a:rPr>
                  <a:t>−∇𝑝 </a:t>
                </a:r>
                <a:r>
                  <a:rPr lang="zh-CN" altLang="en-US" sz="1200" b="0" i="0" kern="1200" dirty="0">
                    <a:solidFill>
                      <a:schemeClr val="tx1"/>
                    </a:solidFill>
                    <a:effectLst/>
                    <a:latin typeface="+mn-lt"/>
                    <a:ea typeface="+mn-ea"/>
                    <a:cs typeface="+mn-cs"/>
                  </a:rPr>
                  <a:t>（取负是因为方向是由压力大的区域指向压力小的区域）来衡量在当前流体粒子处压力的不平衡性，那么，流体粒子所受到的压力就是对</a:t>
                </a:r>
                <a:r>
                  <a:rPr lang="en-US" altLang="zh-CN" b="0" i="0">
                    <a:latin typeface="Cambria Math" panose="02040503050406030204" pitchFamily="18" charset="0"/>
                    <a:ea typeface="Cambria Math" panose="02040503050406030204" pitchFamily="18" charset="0"/>
                  </a:rPr>
                  <a:t>−∇𝑝</a:t>
                </a:r>
                <a:r>
                  <a:rPr lang="zh-CN" altLang="en-US" sz="1200" b="0" i="0" kern="1200" dirty="0">
                    <a:solidFill>
                      <a:schemeClr val="tx1"/>
                    </a:solidFill>
                    <a:effectLst/>
                    <a:latin typeface="+mn-lt"/>
                    <a:ea typeface="+mn-ea"/>
                    <a:cs typeface="+mn-cs"/>
                  </a:rPr>
                  <a:t>在整个流体粒子的体积上进行积分，为了简化，这里直接乘上</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，得到</a:t>
                </a:r>
                <a:r>
                  <a:rPr lang="en-US" altLang="zh-CN" b="0" i="0">
                    <a:latin typeface="Cambria Math" panose="02040503050406030204" pitchFamily="18" charset="0"/>
                    <a:ea typeface="Cambria Math" panose="02040503050406030204" pitchFamily="18" charset="0"/>
                  </a:rPr>
                  <a:t>−∇𝑝 </a:t>
                </a:r>
                <a:r>
                  <a:rPr lang="en-US" altLang="zh-CN" i="0">
                    <a:latin typeface="Cambria Math" panose="02040503050406030204" pitchFamily="18" charset="0"/>
                    <a:ea typeface="Cambria Math" panose="02040503050406030204" pitchFamily="18" charset="0"/>
                  </a:rPr>
                  <a:t>V</a:t>
                </a:r>
                <a:endParaRPr lang="en-US" altLang="zh-CN" sz="1200" b="0" i="0" kern="1200" dirty="0">
                  <a:solidFill>
                    <a:schemeClr val="tx1"/>
                  </a:solidFill>
                  <a:effectLst/>
                  <a:latin typeface="+mn-lt"/>
                  <a:ea typeface="+mn-ea"/>
                  <a:cs typeface="+mn-cs"/>
                </a:endParaRPr>
              </a:p>
              <a:p>
                <a:endParaRPr lang="en-US" altLang="zh-CN" dirty="0"/>
              </a:p>
              <a:p>
                <a:endParaRPr lang="en-US" altLang="zh-CN" dirty="0"/>
              </a:p>
              <a:p>
                <a:r>
                  <a:rPr lang="zh-CN" altLang="en-US" dirty="0"/>
                  <a:t>黏力：</a:t>
                </a:r>
                <a:endParaRPr lang="en-US" altLang="zh-CN" dirty="0"/>
              </a:p>
              <a:p>
                <a:endParaRPr lang="en-US" altLang="zh-CN" dirty="0"/>
              </a:p>
              <a:p>
                <a:r>
                  <a:rPr lang="zh-CN" altLang="en-US" sz="1200" b="0" i="0" kern="1200" dirty="0">
                    <a:solidFill>
                      <a:schemeClr val="tx1"/>
                    </a:solidFill>
                    <a:effectLst/>
                    <a:latin typeface="+mn-lt"/>
                    <a:ea typeface="+mn-ea"/>
                    <a:cs typeface="+mn-cs"/>
                  </a:rPr>
                  <a:t>除了压力，流体粒子之间的相互作用还会产生黏力，我们直观地把这种力理解为尽可能使得粒子以周围区域的平均速度移动的力，也就是使得粒子的速度与周围区域粒子速度的差距最小化。</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前面我们提到过，拉普拉斯算子是衡量一个量与之周围区域该量平均值之差的算符，因此，我们可以用当前粒子速度矢量与周围区域平均速度矢量之差</a:t>
                </a:r>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来衡量黏力，为了计算黏力，我们需要对</a:t>
                </a:r>
                <a:endParaRPr lang="en-US" altLang="zh-CN" dirty="0"/>
              </a:p>
              <a:p>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在整个粒子的体积上进行积分，跟前面求压力类似，为了简化，我们直接乘上体积</a:t>
                </a:r>
                <a:r>
                  <a:rPr lang="en-US" altLang="zh-CN" dirty="0"/>
                  <a:t>V</a:t>
                </a:r>
                <a:r>
                  <a:rPr lang="zh-CN" altLang="en-US" dirty="0"/>
                  <a:t>，得到</a:t>
                </a:r>
                <a:r>
                  <a:rPr lang="en-US" altLang="zh-CN" i="0" dirty="0">
                    <a:latin typeface="Cambria Math" panose="02040503050406030204" pitchFamily="18" charset="0"/>
                    <a:ea typeface="Cambria Math" panose="02040503050406030204" pitchFamily="18" charset="0"/>
                  </a:rPr>
                  <a:t>V</a:t>
                </a:r>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，另外，这里</a:t>
                </a:r>
                <a:r>
                  <a:rPr lang="zh-CN" altLang="en-US" sz="1200" b="0" i="0" kern="1200" dirty="0">
                    <a:solidFill>
                      <a:schemeClr val="tx1"/>
                    </a:solidFill>
                    <a:effectLst/>
                    <a:latin typeface="+mn-lt"/>
                    <a:ea typeface="+mn-ea"/>
                    <a:cs typeface="+mn-cs"/>
                  </a:rPr>
                  <a:t>还引进一个称为动力粘度系数的物理量</a:t>
                </a:r>
                <a:r>
                  <a:rPr lang="zh-CN" altLang="en-US" i="0">
                    <a:latin typeface="Cambria Math" panose="02040503050406030204" pitchFamily="18" charset="0"/>
                    <a:ea typeface="Cambria Math" panose="02040503050406030204" pitchFamily="18" charset="0"/>
                  </a:rPr>
                  <a:t>𝜇</a:t>
                </a:r>
                <a:r>
                  <a:rPr lang="zh-CN" altLang="en-US" dirty="0"/>
                  <a:t>，</a:t>
                </a:r>
                <a:endParaRPr lang="en-US" altLang="zh-CN" dirty="0"/>
              </a:p>
              <a:p>
                <a:endParaRPr lang="en-US" altLang="zh-CN"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12</a:t>
            </a:fld>
            <a:endParaRPr lang="zh-CN" altLang="en-US"/>
          </a:p>
        </p:txBody>
      </p:sp>
    </p:spTree>
    <p:extLst>
      <p:ext uri="{BB962C8B-B14F-4D97-AF65-F5344CB8AC3E}">
        <p14:creationId xmlns:p14="http://schemas.microsoft.com/office/powerpoint/2010/main" val="3122833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9709E9-7B85-44C4-85F3-BA5C5F63204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9684282-5E94-40DD-82F5-207C619337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63F7717-60C2-41C2-942E-EAD02D210C5E}"/>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5" name="页脚占位符 4">
            <a:extLst>
              <a:ext uri="{FF2B5EF4-FFF2-40B4-BE49-F238E27FC236}">
                <a16:creationId xmlns:a16="http://schemas.microsoft.com/office/drawing/2014/main" id="{983569D3-B489-455D-A315-F20DEAF81BA7}"/>
              </a:ext>
            </a:extLst>
          </p:cNvPr>
          <p:cNvSpPr>
            <a:spLocks noGrp="1"/>
          </p:cNvSpPr>
          <p:nvPr>
            <p:ph type="ftr" sz="quarter" idx="11"/>
          </p:nvPr>
        </p:nvSpPr>
        <p:spPr>
          <a:xfrm>
            <a:off x="4038600" y="6356350"/>
            <a:ext cx="4114800" cy="365125"/>
          </a:xfrm>
          <a:prstGeom prst="rect">
            <a:avLst/>
          </a:prstGeom>
        </p:spPr>
        <p:txBody>
          <a:bodyPr/>
          <a:lstStyle/>
          <a:p>
            <a:endParaRPr lang="zh-CN" altLang="en-US" dirty="0"/>
          </a:p>
        </p:txBody>
      </p:sp>
      <p:sp>
        <p:nvSpPr>
          <p:cNvPr id="6" name="灯片编号占位符 5">
            <a:extLst>
              <a:ext uri="{FF2B5EF4-FFF2-40B4-BE49-F238E27FC236}">
                <a16:creationId xmlns:a16="http://schemas.microsoft.com/office/drawing/2014/main" id="{3D41373C-902D-4322-A3E9-BB52FC7B337F}"/>
              </a:ext>
            </a:extLst>
          </p:cNvPr>
          <p:cNvSpPr>
            <a:spLocks noGrp="1"/>
          </p:cNvSpPr>
          <p:nvPr>
            <p:ph type="sldNum" sz="quarter" idx="12"/>
          </p:nvPr>
        </p:nvSpPr>
        <p:spPr/>
        <p:txBody>
          <a:bodyPr/>
          <a:lstStyle/>
          <a:p>
            <a:fld id="{8D72D0B1-DC04-4230-B604-E4F3D96AC456}" type="slidenum">
              <a:rPr lang="zh-CN" altLang="en-US" smtClean="0"/>
              <a:t>‹#›</a:t>
            </a:fld>
            <a:endParaRPr lang="zh-CN" altLang="en-US" dirty="0"/>
          </a:p>
        </p:txBody>
      </p:sp>
    </p:spTree>
    <p:extLst>
      <p:ext uri="{BB962C8B-B14F-4D97-AF65-F5344CB8AC3E}">
        <p14:creationId xmlns:p14="http://schemas.microsoft.com/office/powerpoint/2010/main" val="325623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E54F2A-8FD6-4288-B8C1-2AA2F90E59F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B0BFA87-5D12-4F2E-BB77-51B9D7FDC08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38ACE4-3003-4D38-9E70-5896B8C2F34E}"/>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5" name="页脚占位符 4">
            <a:extLst>
              <a:ext uri="{FF2B5EF4-FFF2-40B4-BE49-F238E27FC236}">
                <a16:creationId xmlns:a16="http://schemas.microsoft.com/office/drawing/2014/main" id="{2A7CA105-4E3F-4998-9C3C-3953A3D18CD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A3105CE8-1359-4593-A27E-84544AC84621}"/>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3853485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D5B4204-5C51-4D85-883E-AA245C72A8F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F8A11F7-9395-403B-AF6A-438710AE8D0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491C784-2070-4F02-9261-D0B22C7422EA}"/>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5" name="页脚占位符 4">
            <a:extLst>
              <a:ext uri="{FF2B5EF4-FFF2-40B4-BE49-F238E27FC236}">
                <a16:creationId xmlns:a16="http://schemas.microsoft.com/office/drawing/2014/main" id="{7064A8B5-D556-45D9-A0F1-51CE9C72BB7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03DDF922-13FC-44DD-970F-1EF84B09C7FC}"/>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4116795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636F91-4F24-44F3-97B7-72319B0DA2D5}"/>
              </a:ext>
            </a:extLst>
          </p:cNvPr>
          <p:cNvSpPr>
            <a:spLocks noGrp="1"/>
          </p:cNvSpPr>
          <p:nvPr>
            <p:ph type="title"/>
          </p:nvPr>
        </p:nvSpPr>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C7B6556F-15CC-4D9D-ACBB-6CA08C239DE4}"/>
              </a:ext>
            </a:extLst>
          </p:cNvPr>
          <p:cNvSpPr>
            <a:spLocks noGrp="1"/>
          </p:cNvSpPr>
          <p:nvPr>
            <p:ph idx="1"/>
          </p:nvPr>
        </p:nvSpPr>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AC7D32C7-9945-4F20-9384-C0C3E50B99C1}"/>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5" name="页脚占位符 4">
            <a:extLst>
              <a:ext uri="{FF2B5EF4-FFF2-40B4-BE49-F238E27FC236}">
                <a16:creationId xmlns:a16="http://schemas.microsoft.com/office/drawing/2014/main" id="{174DE271-D7E7-4196-A416-99EF7FA2791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80643C75-3FC6-4170-8206-08B3D42F94DF}"/>
              </a:ext>
            </a:extLst>
          </p:cNvPr>
          <p:cNvSpPr>
            <a:spLocks noGrp="1"/>
          </p:cNvSpPr>
          <p:nvPr>
            <p:ph type="sldNum" sz="quarter" idx="12"/>
          </p:nvPr>
        </p:nvSpPr>
        <p:spPr/>
        <p:txBody>
          <a:bodyPr/>
          <a:lstStyle/>
          <a:p>
            <a:fld id="{668B6C24-3753-42EF-82B8-D6D05E1ED2A9}" type="slidenum">
              <a:rPr lang="zh-CN" altLang="en-US" smtClean="0"/>
              <a:pPr/>
              <a:t>‹#›</a:t>
            </a:fld>
            <a:endParaRPr lang="zh-CN" altLang="en-US" dirty="0"/>
          </a:p>
        </p:txBody>
      </p:sp>
    </p:spTree>
    <p:extLst>
      <p:ext uri="{BB962C8B-B14F-4D97-AF65-F5344CB8AC3E}">
        <p14:creationId xmlns:p14="http://schemas.microsoft.com/office/powerpoint/2010/main" val="1106677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2FA41C-6C68-4AFB-A9EB-646783E744B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AA2A964-AA17-418A-9028-23210019AF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FCDFB31-64C1-4AF8-B15E-313CA9B3211A}"/>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5" name="页脚占位符 4">
            <a:extLst>
              <a:ext uri="{FF2B5EF4-FFF2-40B4-BE49-F238E27FC236}">
                <a16:creationId xmlns:a16="http://schemas.microsoft.com/office/drawing/2014/main" id="{B1507248-4FA1-4D0C-9B3B-226830E0CF8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3F1E3498-D7CF-4BA0-82D1-56F7A2811AFB}"/>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1963695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E06CB3-DCB7-473D-B252-2B793C77E58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4564571-0040-490B-A351-BBFEF438194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60058DA-365D-4155-9314-6B7D14A6096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02BE5D1-B93D-4E79-943A-5FEB2241FB98}"/>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6" name="页脚占位符 5">
            <a:extLst>
              <a:ext uri="{FF2B5EF4-FFF2-40B4-BE49-F238E27FC236}">
                <a16:creationId xmlns:a16="http://schemas.microsoft.com/office/drawing/2014/main" id="{E2827E3E-5FCD-451F-9BC6-523763FBD9A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869E267F-8249-4746-A524-CAAFFE52693A}"/>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2135792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A30455-08D0-4C6D-9AE6-F5F2719B769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00CCE30-B721-4626-99D7-3AB5B0F8A7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4BD5743-62B0-4427-8728-6FD8EDA1B86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64466F3-4DC2-4CB5-AD17-A3D86BAC05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52FE0B0-4E10-4567-AE38-07A155A9CBF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039C219-21E3-477E-AC47-3ACD473116FC}"/>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8" name="页脚占位符 7">
            <a:extLst>
              <a:ext uri="{FF2B5EF4-FFF2-40B4-BE49-F238E27FC236}">
                <a16:creationId xmlns:a16="http://schemas.microsoft.com/office/drawing/2014/main" id="{99F32302-5194-4936-B3C7-F7C39B1D91D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B2FDD12F-6DDF-4AC5-99FB-B98A9F6AC63F}"/>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522803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68B299-9371-4AE1-B502-C22FBA53728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D3B1623-02A4-4079-AD81-4701C3728C6A}"/>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4" name="页脚占位符 3">
            <a:extLst>
              <a:ext uri="{FF2B5EF4-FFF2-40B4-BE49-F238E27FC236}">
                <a16:creationId xmlns:a16="http://schemas.microsoft.com/office/drawing/2014/main" id="{FD6B5C14-F68D-4DCE-9538-FAB83870BAA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06EF8497-1172-41ED-AFAA-F8C24771D787}"/>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4134924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DA14DA9-92D8-4934-B960-5C4D5102D57D}"/>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3" name="页脚占位符 2">
            <a:extLst>
              <a:ext uri="{FF2B5EF4-FFF2-40B4-BE49-F238E27FC236}">
                <a16:creationId xmlns:a16="http://schemas.microsoft.com/office/drawing/2014/main" id="{BD28261D-45DF-4ACC-9AE6-391B0B07F53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1B5AB09B-2CB2-4D96-8978-47F6F50B4AC8}"/>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3029095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BB5CB8-1AE5-4EC9-AC99-476B942BE56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20B5B1F-2AAD-4D94-8301-DAC87AE571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965D328-B88F-4B58-8051-D01467A374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1638EDD-DBFE-4D36-844E-FD366276B4F0}"/>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6" name="页脚占位符 5">
            <a:extLst>
              <a:ext uri="{FF2B5EF4-FFF2-40B4-BE49-F238E27FC236}">
                <a16:creationId xmlns:a16="http://schemas.microsoft.com/office/drawing/2014/main" id="{CEE70906-610A-4B0D-838F-D674035F8EB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595FE795-6423-4F5B-A0D8-3188989A598F}"/>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4097797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F60C5-FBCF-4D93-8923-CE6F5FA1A57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E0606F4-A87D-41DD-A3B6-CE2F4ACB5C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4883A2D-8997-4583-B4F7-1CE5F4AD19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6408D1F-5D34-4AE0-9E65-EB79C2441CE0}"/>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6" name="页脚占位符 5">
            <a:extLst>
              <a:ext uri="{FF2B5EF4-FFF2-40B4-BE49-F238E27FC236}">
                <a16:creationId xmlns:a16="http://schemas.microsoft.com/office/drawing/2014/main" id="{230D3154-3EBA-4129-85A8-88D26F9461B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DB9E780F-95C2-4BB1-B27A-AE22275D8F31}"/>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916863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D1DCF0"/>
            </a:gs>
            <a:gs pos="100000">
              <a:schemeClr val="accent1">
                <a:lumMod val="20000"/>
                <a:lumOff val="80000"/>
              </a:schemeClr>
            </a:gs>
            <a:gs pos="100000">
              <a:schemeClr val="accent1">
                <a:lumMod val="20000"/>
                <a:lumOff val="80000"/>
              </a:schemeClr>
            </a:gs>
            <a:gs pos="100000">
              <a:schemeClr val="accent1">
                <a:lumMod val="45000"/>
                <a:lumOff val="55000"/>
              </a:schemeClr>
            </a:gs>
            <a:gs pos="24000">
              <a:schemeClr val="bg1"/>
            </a:gs>
            <a:gs pos="100000">
              <a:srgbClr val="BECEEA"/>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B207254-FE0D-4F5D-8061-D95AE6F92D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35F60EE2-AC8B-43C8-B89E-AA02398BFD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灯片编号占位符 5">
            <a:extLst>
              <a:ext uri="{FF2B5EF4-FFF2-40B4-BE49-F238E27FC236}">
                <a16:creationId xmlns:a16="http://schemas.microsoft.com/office/drawing/2014/main" id="{FD58B565-3F92-49F2-B2F4-E945611D78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3AB50-F16D-4FA2-A50F-C9046CB94942}" type="slidenum">
              <a:rPr lang="zh-CN" altLang="en-US" smtClean="0"/>
              <a:pPr/>
              <a:t>‹#›</a:t>
            </a:fld>
            <a:endParaRPr lang="zh-CN" altLang="en-US" dirty="0"/>
          </a:p>
        </p:txBody>
      </p:sp>
      <p:cxnSp>
        <p:nvCxnSpPr>
          <p:cNvPr id="9" name="直接连接符 8">
            <a:extLst>
              <a:ext uri="{FF2B5EF4-FFF2-40B4-BE49-F238E27FC236}">
                <a16:creationId xmlns:a16="http://schemas.microsoft.com/office/drawing/2014/main" id="{F3192AFD-B056-40D5-8F8A-5A36D3DE1017}"/>
              </a:ext>
            </a:extLst>
          </p:cNvPr>
          <p:cNvCxnSpPr/>
          <p:nvPr userDrawn="1"/>
        </p:nvCxnSpPr>
        <p:spPr>
          <a:xfrm>
            <a:off x="838200" y="1766888"/>
            <a:ext cx="10512000" cy="0"/>
          </a:xfrm>
          <a:prstGeom prst="line">
            <a:avLst/>
          </a:prstGeom>
          <a:ln w="444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4617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3193CF"/>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00000"/>
        </a:lnSpc>
        <a:spcBef>
          <a:spcPts val="1000"/>
        </a:spcBef>
        <a:buFont typeface="Wingdings" panose="05000000000000000000" pitchFamily="2" charset="2"/>
        <a:buChar char="Ø"/>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00000"/>
        </a:lnSpc>
        <a:spcBef>
          <a:spcPts val="500"/>
        </a:spcBef>
        <a:buFont typeface="Wingdings" panose="05000000000000000000" pitchFamily="2" charset="2"/>
        <a:buChar char="Ø"/>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00000"/>
        </a:lnSpc>
        <a:spcBef>
          <a:spcPts val="500"/>
        </a:spcBef>
        <a:buFont typeface="Wingdings" panose="05000000000000000000" pitchFamily="2" charset="2"/>
        <a:buChar char="Ø"/>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00000"/>
        </a:lnSpc>
        <a:spcBef>
          <a:spcPts val="500"/>
        </a:spcBef>
        <a:buFont typeface="Wingdings" panose="05000000000000000000" pitchFamily="2" charset="2"/>
        <a:buChar char="Ø"/>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00000"/>
        </a:lnSpc>
        <a:spcBef>
          <a:spcPts val="500"/>
        </a:spcBef>
        <a:buFont typeface="Wingdings" panose="05000000000000000000" pitchFamily="2" charset="2"/>
        <a:buChar char="Ø"/>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1.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notesSlide" Target="../notesSlides/notesSlide14.xml"/><Relationship Id="rId16"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s>
</file>

<file path=ppt/slides/_rels/slide1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2.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12" Type="http://schemas.openxmlformats.org/officeDocument/2006/relationships/image" Target="../media/image7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s>
</file>

<file path=ppt/slides/_rels/slide2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6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80.png"/></Relationships>
</file>

<file path=ppt/slides/_rels/slide3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2.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4A39FC-F830-4D11-8F42-04E9F07CA5BD}"/>
              </a:ext>
            </a:extLst>
          </p:cNvPr>
          <p:cNvSpPr>
            <a:spLocks noGrp="1"/>
          </p:cNvSpPr>
          <p:nvPr>
            <p:ph type="title"/>
          </p:nvPr>
        </p:nvSpPr>
        <p:spPr/>
        <p:txBody>
          <a:bodyPr/>
          <a:lstStyle/>
          <a:p>
            <a:r>
              <a:rPr lang="zh-CN" altLang="en-US" dirty="0"/>
              <a:t>流体是什么？</a:t>
            </a:r>
          </a:p>
        </p:txBody>
      </p:sp>
      <p:sp>
        <p:nvSpPr>
          <p:cNvPr id="3" name="内容占位符 2">
            <a:extLst>
              <a:ext uri="{FF2B5EF4-FFF2-40B4-BE49-F238E27FC236}">
                <a16:creationId xmlns:a16="http://schemas.microsoft.com/office/drawing/2014/main" id="{95A0F516-7806-4890-82D4-2A11A5D45E53}"/>
              </a:ext>
            </a:extLst>
          </p:cNvPr>
          <p:cNvSpPr>
            <a:spLocks noGrp="1"/>
          </p:cNvSpPr>
          <p:nvPr>
            <p:ph idx="1"/>
          </p:nvPr>
        </p:nvSpPr>
        <p:spPr/>
        <p:txBody>
          <a:bodyPr/>
          <a:lstStyle/>
          <a:p>
            <a:r>
              <a:rPr lang="zh-CN" altLang="en-US" dirty="0"/>
              <a:t>固体</a:t>
            </a:r>
            <a:endParaRPr lang="en-US" altLang="zh-CN" dirty="0"/>
          </a:p>
          <a:p>
            <a:r>
              <a:rPr lang="zh-CN" altLang="en-US" dirty="0"/>
              <a:t>液体和气体（烟雾、海浪、水滴</a:t>
            </a:r>
            <a:r>
              <a:rPr lang="en-US" altLang="zh-CN" dirty="0"/>
              <a:t>…</a:t>
            </a:r>
            <a:r>
              <a:rPr lang="zh-CN" altLang="en-US" dirty="0"/>
              <a:t>）</a:t>
            </a:r>
            <a:endParaRPr lang="en-US" altLang="zh-CN" dirty="0"/>
          </a:p>
          <a:p>
            <a:pPr lvl="1"/>
            <a:r>
              <a:rPr lang="zh-CN" altLang="en-US" dirty="0"/>
              <a:t>流动：不断变形的运动</a:t>
            </a:r>
          </a:p>
        </p:txBody>
      </p:sp>
      <p:pic>
        <p:nvPicPr>
          <p:cNvPr id="4" name="图片 3">
            <a:extLst>
              <a:ext uri="{FF2B5EF4-FFF2-40B4-BE49-F238E27FC236}">
                <a16:creationId xmlns:a16="http://schemas.microsoft.com/office/drawing/2014/main" id="{96C8017C-7711-44E7-A5EE-DFFC51344378}"/>
              </a:ext>
            </a:extLst>
          </p:cNvPr>
          <p:cNvPicPr>
            <a:picLocks noChangeAspect="1"/>
          </p:cNvPicPr>
          <p:nvPr/>
        </p:nvPicPr>
        <p:blipFill>
          <a:blip r:embed="rId2"/>
          <a:stretch>
            <a:fillRect/>
          </a:stretch>
        </p:blipFill>
        <p:spPr>
          <a:xfrm>
            <a:off x="6406856" y="3152524"/>
            <a:ext cx="5620044" cy="3159376"/>
          </a:xfrm>
          <a:prstGeom prst="rect">
            <a:avLst/>
          </a:prstGeom>
        </p:spPr>
      </p:pic>
    </p:spTree>
    <p:extLst>
      <p:ext uri="{BB962C8B-B14F-4D97-AF65-F5344CB8AC3E}">
        <p14:creationId xmlns:p14="http://schemas.microsoft.com/office/powerpoint/2010/main" val="921490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E2C70-AE61-4E1E-B9F9-885924CF9A05}"/>
              </a:ext>
            </a:extLst>
          </p:cNvPr>
          <p:cNvSpPr>
            <a:spLocks noGrp="1"/>
          </p:cNvSpPr>
          <p:nvPr>
            <p:ph type="title"/>
          </p:nvPr>
        </p:nvSpPr>
        <p:spPr/>
        <p:txBody>
          <a:bodyPr/>
          <a:lstStyle/>
          <a:p>
            <a:r>
              <a:rPr lang="zh-CN" altLang="en-US" dirty="0"/>
              <a:t>速度散度</a:t>
            </a:r>
          </a:p>
        </p:txBody>
      </p:sp>
      <p:sp>
        <p:nvSpPr>
          <p:cNvPr id="3" name="内容占位符 2">
            <a:extLst>
              <a:ext uri="{FF2B5EF4-FFF2-40B4-BE49-F238E27FC236}">
                <a16:creationId xmlns:a16="http://schemas.microsoft.com/office/drawing/2014/main" id="{1B2369CB-A155-40BF-B854-ECE65A722BFE}"/>
              </a:ext>
            </a:extLst>
          </p:cNvPr>
          <p:cNvSpPr>
            <a:spLocks noGrp="1"/>
          </p:cNvSpPr>
          <p:nvPr>
            <p:ph idx="1"/>
          </p:nvPr>
        </p:nvSpPr>
        <p:spPr/>
        <p:txBody>
          <a:bodyPr/>
          <a:lstStyle/>
          <a:p>
            <a:r>
              <a:rPr lang="zh-CN" altLang="en-US" dirty="0"/>
              <a:t>散度定理</a:t>
            </a:r>
            <a:endParaRPr lang="en-US" altLang="zh-CN" dirty="0"/>
          </a:p>
          <a:p>
            <a:r>
              <a:rPr lang="zh-CN" altLang="en-US" dirty="0"/>
              <a:t>每单位体积运动着的流体微团，体积相对变化的</a:t>
            </a:r>
            <a:r>
              <a:rPr lang="zh-CN" altLang="en-US" dirty="0">
                <a:solidFill>
                  <a:srgbClr val="FF0000"/>
                </a:solidFill>
              </a:rPr>
              <a:t>时间变化率</a:t>
            </a:r>
          </a:p>
        </p:txBody>
      </p:sp>
    </p:spTree>
    <p:extLst>
      <p:ext uri="{BB962C8B-B14F-4D97-AF65-F5344CB8AC3E}">
        <p14:creationId xmlns:p14="http://schemas.microsoft.com/office/powerpoint/2010/main" val="838605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3A94E2-6ED1-4DBF-B929-8A580F7A9B23}"/>
              </a:ext>
            </a:extLst>
          </p:cNvPr>
          <p:cNvSpPr>
            <a:spLocks noGrp="1"/>
          </p:cNvSpPr>
          <p:nvPr>
            <p:ph type="title"/>
          </p:nvPr>
        </p:nvSpPr>
        <p:spPr/>
        <p:txBody>
          <a:bodyPr/>
          <a:lstStyle/>
          <a:p>
            <a:r>
              <a:rPr lang="en-US" altLang="zh-CN" dirty="0"/>
              <a:t>Navier-Stokes </a:t>
            </a:r>
            <a:r>
              <a:rPr lang="zh-CN" altLang="en-US" dirty="0"/>
              <a:t>方程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B88EF4-2F27-4F3C-8D24-C8F0D3B41492}"/>
                  </a:ext>
                </a:extLst>
              </p:cNvPr>
              <p:cNvSpPr>
                <a:spLocks noGrp="1"/>
              </p:cNvSpPr>
              <p:nvPr>
                <p:ph idx="1"/>
              </p:nvPr>
            </p:nvSpPr>
            <p:spPr/>
            <p:txBody>
              <a:bodyPr>
                <a:normAutofit/>
              </a:bodyPr>
              <a:lstStyle/>
              <a:p>
                <a:r>
                  <a:rPr lang="zh-CN" altLang="en-US" dirty="0"/>
                  <a:t>动量方程</a:t>
                </a:r>
                <a:endParaRPr lang="en-US" altLang="zh-CN" dirty="0"/>
              </a:p>
              <a:p>
                <a:pPr lvl="1"/>
                <a14:m>
                  <m:oMath xmlns:m="http://schemas.openxmlformats.org/officeDocument/2006/math">
                    <m:f>
                      <m:fPr>
                        <m:ctrlPr>
                          <a:rPr lang="en-US" altLang="zh-CN" i="1" smtClean="0">
                            <a:solidFill>
                              <a:schemeClr val="tx1"/>
                            </a:solidFill>
                            <a:latin typeface="Cambria Math" panose="02040503050406030204" pitchFamily="18" charset="0"/>
                          </a:rPr>
                        </m:ctrlPr>
                      </m:fPr>
                      <m:num>
                        <m:r>
                          <a:rPr lang="zh-CN" altLang="en-US" i="1">
                            <a:solidFill>
                              <a:schemeClr val="tx1"/>
                            </a:solidFill>
                            <a:latin typeface="Cambria Math" panose="02040503050406030204" pitchFamily="18" charset="0"/>
                          </a:rPr>
                          <m:t>𝜕</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𝑢</m:t>
                            </m:r>
                          </m:e>
                        </m:acc>
                      </m:num>
                      <m:den>
                        <m:r>
                          <a:rPr lang="zh-CN" altLang="en-US"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𝑡</m:t>
                        </m:r>
                      </m:den>
                    </m:f>
                    <m:r>
                      <a:rPr lang="en-US" altLang="zh-CN" i="1">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𝑢</m:t>
                        </m:r>
                      </m:e>
                    </m:acc>
                    <m:r>
                      <a:rPr lang="en-US" altLang="zh-CN" i="1">
                        <a:solidFill>
                          <a:schemeClr val="tx1"/>
                        </a:solidFill>
                        <a:latin typeface="Cambria Math" panose="02040503050406030204" pitchFamily="18" charset="0"/>
                        <a:ea typeface="Cambria Math" panose="02040503050406030204" pitchFamily="18" charset="0"/>
                      </a:rPr>
                      <m:t>∙</m:t>
                    </m:r>
                    <m:r>
                      <m:rPr>
                        <m:sty m:val="p"/>
                      </m:rPr>
                      <a:rPr lang="en-US" altLang="zh-CN" i="1">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𝑢</m:t>
                        </m:r>
                      </m:e>
                    </m:acc>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m:t>
                    </m:r>
                    <m:f>
                      <m:fPr>
                        <m:ctrlPr>
                          <a:rPr lang="en-US" altLang="zh-CN" i="1">
                            <a:solidFill>
                              <a:schemeClr val="tx1"/>
                            </a:solidFill>
                            <a:latin typeface="Cambria Math" panose="02040503050406030204" pitchFamily="18" charset="0"/>
                            <a:ea typeface="Cambria Math" panose="02040503050406030204" pitchFamily="18" charset="0"/>
                          </a:rPr>
                        </m:ctrlPr>
                      </m:fPr>
                      <m:num>
                        <m:r>
                          <a:rPr lang="en-US" altLang="zh-CN" i="1">
                            <a:solidFill>
                              <a:schemeClr val="tx1"/>
                            </a:solidFill>
                            <a:latin typeface="Cambria Math" panose="02040503050406030204" pitchFamily="18" charset="0"/>
                            <a:ea typeface="Cambria Math" panose="02040503050406030204" pitchFamily="18" charset="0"/>
                          </a:rPr>
                          <m:t>1</m:t>
                        </m:r>
                      </m:num>
                      <m:den>
                        <m:r>
                          <a:rPr lang="zh-CN" altLang="en-US" i="1">
                            <a:solidFill>
                              <a:schemeClr val="tx1"/>
                            </a:solidFill>
                            <a:latin typeface="Cambria Math" panose="02040503050406030204" pitchFamily="18" charset="0"/>
                            <a:ea typeface="Cambria Math" panose="02040503050406030204" pitchFamily="18" charset="0"/>
                          </a:rPr>
                          <m:t>𝜌</m:t>
                        </m:r>
                      </m:den>
                    </m:f>
                    <m:r>
                      <m:rPr>
                        <m:sty m:val="p"/>
                      </m:rPr>
                      <a:rPr lang="en-US" altLang="zh-CN" i="1">
                        <a:solidFill>
                          <a:schemeClr val="tx1"/>
                        </a:solidFill>
                        <a:latin typeface="Cambria Math" panose="02040503050406030204" pitchFamily="18" charset="0"/>
                        <a:ea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𝑝</m:t>
                    </m:r>
                    <m:r>
                      <a:rPr lang="en-US" altLang="zh-CN" i="1">
                        <a:solidFill>
                          <a:schemeClr val="tx1"/>
                        </a:solidFill>
                        <a:latin typeface="Cambria Math" panose="02040503050406030204" pitchFamily="18" charset="0"/>
                        <a:ea typeface="Cambria Math" panose="02040503050406030204" pitchFamily="18" charset="0"/>
                      </a:rPr>
                      <m:t> +</m:t>
                    </m:r>
                    <m:r>
                      <a:rPr lang="en-US" altLang="zh-CN" i="1">
                        <a:solidFill>
                          <a:schemeClr val="tx1"/>
                        </a:solidFill>
                        <a:latin typeface="Cambria Math" panose="02040503050406030204" pitchFamily="18" charset="0"/>
                        <a:ea typeface="Cambria Math" panose="02040503050406030204" pitchFamily="18" charset="0"/>
                      </a:rPr>
                      <m:t>𝑣</m:t>
                    </m:r>
                    <m:r>
                      <a:rPr lang="zh-CN" altLang="en-US" i="1">
                        <a:solidFill>
                          <a:schemeClr val="tx1"/>
                        </a:solidFill>
                        <a:latin typeface="Cambria Math" panose="02040503050406030204" pitchFamily="18" charset="0"/>
                        <a:ea typeface="Cambria Math" panose="02040503050406030204" pitchFamily="18" charset="0"/>
                      </a:rPr>
                      <m:t>∆</m:t>
                    </m:r>
                    <m:acc>
                      <m:accPr>
                        <m:chr m:val="⃗"/>
                        <m:ctrlPr>
                          <a:rPr lang="zh-CN" altLang="en-US" i="1">
                            <a:solidFill>
                              <a:schemeClr val="tx1"/>
                            </a:solidFill>
                            <a:latin typeface="Cambria Math" panose="02040503050406030204" pitchFamily="18" charset="0"/>
                            <a:ea typeface="Cambria Math" panose="02040503050406030204" pitchFamily="18" charset="0"/>
                          </a:rPr>
                        </m:ctrlPr>
                      </m:accPr>
                      <m:e>
                        <m:r>
                          <a:rPr lang="en-US" altLang="zh-CN" i="1">
                            <a:solidFill>
                              <a:schemeClr val="tx1"/>
                            </a:solidFill>
                            <a:latin typeface="Cambria Math" panose="02040503050406030204" pitchFamily="18" charset="0"/>
                            <a:ea typeface="Cambria Math" panose="02040503050406030204" pitchFamily="18" charset="0"/>
                          </a:rPr>
                          <m:t>𝑢</m:t>
                        </m:r>
                      </m:e>
                    </m:acc>
                    <m:r>
                      <a:rPr lang="en-US" altLang="zh-CN" i="1">
                        <a:solidFill>
                          <a:schemeClr val="tx1"/>
                        </a:solidFill>
                        <a:latin typeface="Cambria Math" panose="02040503050406030204" pitchFamily="18" charset="0"/>
                        <a:ea typeface="Cambria Math" panose="02040503050406030204" pitchFamily="18" charset="0"/>
                      </a:rPr>
                      <m:t>+</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𝑔</m:t>
                        </m:r>
                      </m:e>
                    </m:acc>
                  </m:oMath>
                </a14:m>
                <a:endParaRPr lang="en-US" altLang="zh-CN" dirty="0"/>
              </a:p>
              <a:p>
                <a:endParaRPr lang="en-US" altLang="zh-CN" b="0" dirty="0"/>
              </a:p>
              <a:p>
                <a:endParaRPr lang="en-US" altLang="zh-CN" dirty="0"/>
              </a:p>
              <a:p>
                <a:r>
                  <a:rPr lang="zh-CN" altLang="en-US" b="0" dirty="0"/>
                  <a:t>质量</a:t>
                </a:r>
                <a:r>
                  <a:rPr lang="zh-CN" altLang="en-US" dirty="0"/>
                  <a:t>守恒方程</a:t>
                </a:r>
                <a:endParaRPr lang="en-US" altLang="zh-CN" i="1" dirty="0">
                  <a:latin typeface="Cambria Math" panose="02040503050406030204" pitchFamily="18" charset="0"/>
                </a:endParaRPr>
              </a:p>
              <a:p>
                <a:pPr lvl="1"/>
                <a14:m>
                  <m:oMath xmlns:m="http://schemas.openxmlformats.org/officeDocument/2006/math">
                    <m:r>
                      <m:rPr>
                        <m:sty m:val="p"/>
                      </m:rP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=0</m:t>
                    </m:r>
                  </m:oMath>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D5B88EF4-2F27-4F3C-8D24-C8F0D3B41492}"/>
                  </a:ext>
                </a:extLst>
              </p:cNvPr>
              <p:cNvSpPr>
                <a:spLocks noGrp="1" noRot="1" noChangeAspect="1" noMove="1" noResize="1" noEditPoints="1" noAdjustHandles="1" noChangeArrowheads="1" noChangeShapeType="1" noTextEdit="1"/>
              </p:cNvSpPr>
              <p:nvPr>
                <p:ph idx="1"/>
              </p:nvPr>
            </p:nvSpPr>
            <p:spPr>
              <a:blipFill>
                <a:blip r:embed="rId2"/>
                <a:stretch>
                  <a:fillRect l="-1043" t="-14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A15BECD1-B1BA-4D40-81BE-855430B1ACA5}"/>
                  </a:ext>
                </a:extLst>
              </p:cNvPr>
              <p:cNvSpPr/>
              <p:nvPr/>
            </p:nvSpPr>
            <p:spPr>
              <a:xfrm>
                <a:off x="6468094" y="2203448"/>
                <a:ext cx="6096000" cy="2031325"/>
              </a:xfrm>
              <a:prstGeom prst="rect">
                <a:avLst/>
              </a:prstGeom>
            </p:spPr>
            <p:txBody>
              <a:bodyPr>
                <a:spAutoFit/>
              </a:bodyPr>
              <a:lstStyle/>
              <a:p>
                <a:pPr marL="742950" lvl="1" indent="-285750">
                  <a:buFont typeface="Arial" panose="020B0604020202020204" pitchFamily="34" charset="0"/>
                  <a:buChar char="•"/>
                </a:pP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oMath>
                </a14:m>
                <a:r>
                  <a:rPr lang="zh-CN" altLang="en-US" dirty="0"/>
                  <a:t>（速度）</a:t>
                </a:r>
                <a:endParaRPr lang="en-US" altLang="zh-CN" dirty="0"/>
              </a:p>
              <a:p>
                <a:pPr marL="742950" lvl="1"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ea typeface="Cambria Math" panose="02040503050406030204" pitchFamily="18" charset="0"/>
                      </a:rPr>
                      <m:t>𝑝</m:t>
                    </m:r>
                  </m:oMath>
                </a14:m>
                <a:r>
                  <a:rPr lang="zh-CN" altLang="en-US" dirty="0"/>
                  <a:t>（压力）</a:t>
                </a:r>
                <a:endParaRPr lang="en-US" altLang="zh-CN" dirty="0"/>
              </a:p>
              <a:p>
                <a:pPr marL="742950" lvl="1" indent="-285750">
                  <a:buFont typeface="Arial" panose="020B0604020202020204" pitchFamily="34" charset="0"/>
                  <a:buChar char="•"/>
                </a:pPr>
                <a14:m>
                  <m:oMath xmlns:m="http://schemas.openxmlformats.org/officeDocument/2006/math">
                    <m:r>
                      <a:rPr lang="zh-CN" altLang="en-US" i="1">
                        <a:latin typeface="Cambria Math" panose="02040503050406030204" pitchFamily="18" charset="0"/>
                      </a:rPr>
                      <m:t>𝜌</m:t>
                    </m:r>
                  </m:oMath>
                </a14:m>
                <a:r>
                  <a:rPr lang="zh-CN" altLang="en-US" dirty="0"/>
                  <a:t>（密度）</a:t>
                </a:r>
                <a:endParaRPr lang="en-US" altLang="zh-CN" dirty="0"/>
              </a:p>
              <a:p>
                <a:pPr marL="742950" lvl="1" indent="-285750">
                  <a:buFont typeface="Arial" panose="020B0604020202020204" pitchFamily="34" charset="0"/>
                  <a:buChar char="•"/>
                </a:pP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𝑔</m:t>
                        </m:r>
                      </m:e>
                    </m:acc>
                  </m:oMath>
                </a14:m>
                <a:r>
                  <a:rPr lang="zh-CN" altLang="en-US" dirty="0"/>
                  <a:t>（重力）</a:t>
                </a:r>
                <a:endParaRPr lang="en-US" altLang="zh-CN" dirty="0"/>
              </a:p>
              <a:p>
                <a:pPr marL="742950" lvl="1"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ea typeface="Cambria Math" panose="02040503050406030204" pitchFamily="18" charset="0"/>
                      </a:rPr>
                      <m:t>𝑣</m:t>
                    </m:r>
                  </m:oMath>
                </a14:m>
                <a:r>
                  <a:rPr lang="zh-CN" altLang="en-US" dirty="0"/>
                  <a:t>（动力粘性系数）</a:t>
                </a:r>
                <a:endParaRPr lang="en-US" altLang="zh-CN" dirty="0"/>
              </a:p>
              <a:p>
                <a:pPr marL="742950" lvl="1" indent="-285750">
                  <a:buFont typeface="Arial" panose="020B0604020202020204" pitchFamily="34" charset="0"/>
                  <a:buChar char="•"/>
                </a:pPr>
                <a14:m>
                  <m:oMath xmlns:m="http://schemas.openxmlformats.org/officeDocument/2006/math">
                    <m:r>
                      <m:rPr>
                        <m:sty m:val="p"/>
                      </m:rPr>
                      <a:rPr lang="en-US" altLang="zh-CN" i="1">
                        <a:latin typeface="Cambria Math" panose="02040503050406030204" pitchFamily="18" charset="0"/>
                        <a:ea typeface="Cambria Math" panose="02040503050406030204" pitchFamily="18" charset="0"/>
                      </a:rPr>
                      <m:t>∇</m:t>
                    </m:r>
                  </m:oMath>
                </a14:m>
                <a:r>
                  <a:rPr lang="zh-CN" altLang="en-US" dirty="0"/>
                  <a:t>（梯度算子）</a:t>
                </a:r>
                <a:endParaRPr lang="en-US" altLang="zh-CN" dirty="0"/>
              </a:p>
              <a:p>
                <a:pPr marL="742950" lvl="1" indent="-285750">
                  <a:buFont typeface="Arial" panose="020B0604020202020204" pitchFamily="34" charset="0"/>
                  <a:buChar char="•"/>
                </a:pPr>
                <a14:m>
                  <m:oMath xmlns:m="http://schemas.openxmlformats.org/officeDocument/2006/math">
                    <m:r>
                      <a:rPr lang="zh-CN" altLang="en-US" i="1">
                        <a:latin typeface="Cambria Math" panose="02040503050406030204" pitchFamily="18" charset="0"/>
                        <a:ea typeface="Cambria Math" panose="02040503050406030204" pitchFamily="18" charset="0"/>
                      </a:rPr>
                      <m:t>∆</m:t>
                    </m:r>
                  </m:oMath>
                </a14:m>
                <a:r>
                  <a:rPr lang="zh-CN" altLang="en-US" dirty="0"/>
                  <a:t>（拉普拉斯算子）</a:t>
                </a:r>
                <a:endParaRPr lang="en-US" altLang="zh-CN" dirty="0"/>
              </a:p>
            </p:txBody>
          </p:sp>
        </mc:Choice>
        <mc:Fallback xmlns="">
          <p:sp>
            <p:nvSpPr>
              <p:cNvPr id="4" name="矩形 3">
                <a:extLst>
                  <a:ext uri="{FF2B5EF4-FFF2-40B4-BE49-F238E27FC236}">
                    <a16:creationId xmlns:a16="http://schemas.microsoft.com/office/drawing/2014/main" id="{A15BECD1-B1BA-4D40-81BE-855430B1ACA5}"/>
                  </a:ext>
                </a:extLst>
              </p:cNvPr>
              <p:cNvSpPr>
                <a:spLocks noRot="1" noChangeAspect="1" noMove="1" noResize="1" noEditPoints="1" noAdjustHandles="1" noChangeArrowheads="1" noChangeShapeType="1" noTextEdit="1"/>
              </p:cNvSpPr>
              <p:nvPr/>
            </p:nvSpPr>
            <p:spPr>
              <a:xfrm>
                <a:off x="6468094" y="2203448"/>
                <a:ext cx="6096000" cy="2031325"/>
              </a:xfrm>
              <a:prstGeom prst="rect">
                <a:avLst/>
              </a:prstGeom>
              <a:blipFill>
                <a:blip r:embed="rId3"/>
                <a:stretch>
                  <a:fillRect t="-1497" b="-35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87134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3E715-A577-4EBC-81F4-04F44C999901}"/>
              </a:ext>
            </a:extLst>
          </p:cNvPr>
          <p:cNvSpPr>
            <a:spLocks noGrp="1"/>
          </p:cNvSpPr>
          <p:nvPr>
            <p:ph type="title"/>
          </p:nvPr>
        </p:nvSpPr>
        <p:spPr/>
        <p:txBody>
          <a:bodyPr/>
          <a:lstStyle/>
          <a:p>
            <a:r>
              <a:rPr lang="zh-CN" altLang="en-US" dirty="0"/>
              <a:t>动量方程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5CE57D9-C340-4ED8-860C-477E916A6E6D}"/>
                  </a:ext>
                </a:extLst>
              </p:cNvPr>
              <p:cNvSpPr>
                <a:spLocks noGrp="1"/>
              </p:cNvSpPr>
              <p:nvPr>
                <p:ph idx="1"/>
              </p:nvPr>
            </p:nvSpPr>
            <p:spPr/>
            <p:txBody>
              <a:bodyPr>
                <a:normAutofit fontScale="92500" lnSpcReduction="20000"/>
              </a:bodyPr>
              <a:lstStyle/>
              <a:p>
                <a:r>
                  <a:rPr lang="zh-CN" altLang="en-US" dirty="0"/>
                  <a:t>牛顿第二定律：</a:t>
                </a:r>
                <a14:m>
                  <m:oMath xmlns:m="http://schemas.openxmlformats.org/officeDocument/2006/math">
                    <m:r>
                      <a:rPr lang="en-US" altLang="zh-CN" i="1">
                        <a:latin typeface="Cambria Math" panose="02040503050406030204" pitchFamily="18" charset="0"/>
                      </a:rPr>
                      <m:t>𝐹</m:t>
                    </m:r>
                    <m:r>
                      <a:rPr lang="en-US" altLang="zh-CN" i="1">
                        <a:latin typeface="Cambria Math" panose="02040503050406030204" pitchFamily="18" charset="0"/>
                      </a:rPr>
                      <m:t>=</m:t>
                    </m:r>
                    <m:r>
                      <a:rPr lang="en-US" altLang="zh-CN" b="0" i="1" smtClean="0">
                        <a:latin typeface="Cambria Math" panose="02040503050406030204" pitchFamily="18" charset="0"/>
                      </a:rPr>
                      <m:t>𝑚</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𝑎</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𝑚</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𝐷</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𝑢</m:t>
                            </m:r>
                          </m:e>
                        </m:acc>
                      </m:num>
                      <m:den>
                        <m:r>
                          <a:rPr lang="en-US" altLang="zh-CN" b="0" i="1" smtClean="0">
                            <a:latin typeface="Cambria Math" panose="02040503050406030204" pitchFamily="18" charset="0"/>
                          </a:rPr>
                          <m:t>𝐷𝑡</m:t>
                        </m:r>
                      </m:den>
                    </m:f>
                  </m:oMath>
                </a14:m>
                <a:endParaRPr lang="en-US" altLang="zh-CN" dirty="0"/>
              </a:p>
              <a:p>
                <a:r>
                  <a:rPr lang="zh-CN" altLang="en-US" dirty="0"/>
                  <a:t>受力分析</a:t>
                </a:r>
                <a:endParaRPr lang="en-US" altLang="zh-CN" dirty="0"/>
              </a:p>
              <a:p>
                <a:pPr lvl="1"/>
                <a:r>
                  <a:rPr lang="zh-CN" altLang="en-US" dirty="0"/>
                  <a:t>重力：</a:t>
                </a:r>
                <a:r>
                  <a:rPr lang="en-US" altLang="zh-CN" dirty="0"/>
                  <a:t> </a:t>
                </a:r>
                <a14:m>
                  <m:oMath xmlns:m="http://schemas.openxmlformats.org/officeDocument/2006/math">
                    <m:r>
                      <a:rPr lang="en-US" altLang="zh-CN" i="1">
                        <a:latin typeface="Cambria Math" panose="02040503050406030204" pitchFamily="18" charset="0"/>
                      </a:rPr>
                      <m:t>𝑚</m:t>
                    </m:r>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𝑔</m:t>
                        </m:r>
                      </m:e>
                    </m:acc>
                  </m:oMath>
                </a14:m>
                <a:endParaRPr lang="en-US" altLang="zh-CN" dirty="0"/>
              </a:p>
              <a:p>
                <a:pPr lvl="1"/>
                <a:r>
                  <a:rPr lang="zh-CN" altLang="en-US" dirty="0"/>
                  <a:t>压力：</a:t>
                </a:r>
                <a:r>
                  <a:rPr lang="en-US" altLang="zh-CN" dirty="0"/>
                  <a:t>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 </m:t>
                    </m:r>
                    <m:r>
                      <m:rPr>
                        <m:sty m:val="p"/>
                      </m:rPr>
                      <a:rPr lang="en-US" altLang="zh-CN" i="1">
                        <a:latin typeface="Cambria Math" panose="02040503050406030204" pitchFamily="18" charset="0"/>
                        <a:ea typeface="Cambria Math" panose="02040503050406030204" pitchFamily="18" charset="0"/>
                      </a:rPr>
                      <m:t>V</m:t>
                    </m:r>
                  </m:oMath>
                </a14:m>
                <a:endParaRPr lang="en-US" altLang="zh-CN" dirty="0"/>
              </a:p>
              <a:p>
                <a:pPr lvl="1"/>
                <a:r>
                  <a:rPr lang="zh-CN" altLang="en-US" dirty="0"/>
                  <a:t>黏力： </a:t>
                </a:r>
                <a14:m>
                  <m:oMath xmlns:m="http://schemas.openxmlformats.org/officeDocument/2006/math">
                    <m:r>
                      <m:rPr>
                        <m:sty m:val="p"/>
                      </m:rPr>
                      <a:rPr lang="en-US" altLang="zh-CN" i="1">
                        <a:latin typeface="Cambria Math" panose="02040503050406030204" pitchFamily="18" charset="0"/>
                        <a:ea typeface="Cambria Math" panose="02040503050406030204" pitchFamily="18" charset="0"/>
                      </a:rPr>
                      <m:t>V</m:t>
                    </m:r>
                    <m:r>
                      <a:rPr lang="zh-CN" altLang="en-US" i="1" smtClean="0">
                        <a:latin typeface="Cambria Math" panose="02040503050406030204" pitchFamily="18" charset="0"/>
                        <a:ea typeface="Cambria Math" panose="02040503050406030204" pitchFamily="18" charset="0"/>
                      </a:rPr>
                      <m:t>𝜇</m:t>
                    </m:r>
                    <m:r>
                      <m:rPr>
                        <m:sty m:val="p"/>
                      </m:rPr>
                      <a:rPr lang="zh-CN" altLang="en-US"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m:t>
                    </m:r>
                    <m:r>
                      <m:rPr>
                        <m:sty m:val="p"/>
                      </m:rPr>
                      <a:rPr lang="zh-CN" altLang="en-US" i="1" smtClean="0">
                        <a:latin typeface="Cambria Math" panose="02040503050406030204" pitchFamily="18" charset="0"/>
                        <a:ea typeface="Cambria Math" panose="02040503050406030204" pitchFamily="18" charset="0"/>
                      </a:rPr>
                      <m:t>∇</m:t>
                    </m:r>
                    <m:acc>
                      <m:accPr>
                        <m:chr m:val="⃗"/>
                        <m:ctrlPr>
                          <a:rPr lang="zh-CN" altLang="en-US"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r>
                      <a:rPr lang="en-US" altLang="zh-CN" b="0"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V</m:t>
                    </m:r>
                    <m:r>
                      <a:rPr lang="zh-CN" altLang="en-US" i="1">
                        <a:latin typeface="Cambria Math" panose="02040503050406030204" pitchFamily="18" charset="0"/>
                        <a:ea typeface="Cambria Math" panose="02040503050406030204" pitchFamily="18" charset="0"/>
                      </a:rPr>
                      <m:t>𝜇</m:t>
                    </m:r>
                    <m:sSup>
                      <m:sSupPr>
                        <m:ctrlPr>
                          <a:rPr lang="en-US" altLang="zh-CN" i="1" smtClean="0">
                            <a:latin typeface="Cambria Math" panose="02040503050406030204" pitchFamily="18" charset="0"/>
                            <a:ea typeface="Cambria Math" panose="02040503050406030204" pitchFamily="18" charset="0"/>
                          </a:rPr>
                        </m:ctrlPr>
                      </m:sSupPr>
                      <m:e>
                        <m:r>
                          <m:rPr>
                            <m:sty m:val="p"/>
                          </m:rPr>
                          <a:rPr lang="en-US" altLang="zh-CN" i="1" smtClean="0">
                            <a:latin typeface="Cambria Math" panose="02040503050406030204" pitchFamily="18" charset="0"/>
                            <a:ea typeface="Cambria Math" panose="02040503050406030204" pitchFamily="18" charset="0"/>
                          </a:rPr>
                          <m:t>∇</m:t>
                        </m:r>
                      </m:e>
                      <m:sup>
                        <m:r>
                          <a:rPr lang="en-US" altLang="zh-CN" b="0" i="1" smtClean="0">
                            <a:latin typeface="Cambria Math" panose="02040503050406030204" pitchFamily="18" charset="0"/>
                            <a:ea typeface="Cambria Math" panose="02040503050406030204" pitchFamily="18" charset="0"/>
                          </a:rPr>
                          <m:t>2</m:t>
                        </m:r>
                      </m:sup>
                    </m:sSup>
                    <m:acc>
                      <m:accPr>
                        <m:chr m:val="⃗"/>
                        <m:ctrlPr>
                          <a:rPr lang="zh-CN" altLang="en-US"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oMath>
                </a14:m>
                <a:endParaRPr lang="en-US" altLang="zh-CN" dirty="0"/>
              </a:p>
              <a:p>
                <a14:m>
                  <m:oMath xmlns:m="http://schemas.openxmlformats.org/officeDocument/2006/math">
                    <m:r>
                      <a:rPr lang="en-US" altLang="zh-CN" i="1">
                        <a:latin typeface="Cambria Math" panose="02040503050406030204" pitchFamily="18" charset="0"/>
                      </a:rPr>
                      <m:t>𝑚</m:t>
                    </m:r>
                    <m:f>
                      <m:fPr>
                        <m:ctrlPr>
                          <a:rPr lang="en-US" altLang="zh-CN" i="1">
                            <a:latin typeface="Cambria Math" panose="02040503050406030204" pitchFamily="18" charset="0"/>
                          </a:rPr>
                        </m:ctrlPr>
                      </m:fPr>
                      <m:num>
                        <m:r>
                          <a:rPr lang="en-US" altLang="zh-CN" i="1">
                            <a:latin typeface="Cambria Math" panose="02040503050406030204" pitchFamily="18" charset="0"/>
                          </a:rPr>
                          <m:t>𝐷</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en-US" altLang="zh-CN" i="1">
                            <a:latin typeface="Cambria Math" panose="02040503050406030204" pitchFamily="18" charset="0"/>
                          </a:rPr>
                          <m:t>𝐷𝑡</m:t>
                        </m:r>
                      </m:den>
                    </m:f>
                    <m:r>
                      <a:rPr lang="en-US" altLang="zh-CN" b="0" i="1" smtClean="0">
                        <a:latin typeface="Cambria Math" panose="02040503050406030204" pitchFamily="18" charset="0"/>
                      </a:rPr>
                      <m:t>=</m:t>
                    </m:r>
                    <m:r>
                      <a:rPr lang="en-US" altLang="zh-CN" i="1" smtClean="0">
                        <a:latin typeface="Cambria Math" panose="02040503050406030204" pitchFamily="18" charset="0"/>
                      </a:rPr>
                      <m:t>𝑚</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𝑔</m:t>
                        </m:r>
                      </m:e>
                    </m:acc>
                    <m:r>
                      <a:rPr lang="en-US" altLang="zh-CN" i="1">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 </m:t>
                    </m:r>
                    <m:r>
                      <m:rPr>
                        <m:sty m:val="p"/>
                      </m:rPr>
                      <a:rPr lang="en-US" altLang="zh-CN" i="1">
                        <a:latin typeface="Cambria Math" panose="02040503050406030204" pitchFamily="18" charset="0"/>
                        <a:ea typeface="Cambria Math" panose="02040503050406030204" pitchFamily="18" charset="0"/>
                      </a:rPr>
                      <m:t>V</m:t>
                    </m:r>
                    <m:r>
                      <a:rPr lang="en-US" altLang="zh-CN" b="0"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V</m:t>
                    </m:r>
                    <m:r>
                      <a:rPr lang="zh-CN" altLang="en-US" i="1">
                        <a:latin typeface="Cambria Math" panose="02040503050406030204" pitchFamily="18" charset="0"/>
                        <a:ea typeface="Cambria Math" panose="02040503050406030204" pitchFamily="18" charset="0"/>
                      </a:rPr>
                      <m:t>𝜇</m:t>
                    </m:r>
                    <m:sSup>
                      <m:sSupPr>
                        <m:ctrlPr>
                          <a:rPr lang="en-US" altLang="zh-CN" i="1">
                            <a:latin typeface="Cambria Math" panose="02040503050406030204" pitchFamily="18" charset="0"/>
                            <a:ea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m:t>
                        </m:r>
                      </m:e>
                      <m:sup>
                        <m:r>
                          <a:rPr lang="en-US" altLang="zh-CN" i="1">
                            <a:latin typeface="Cambria Math" panose="02040503050406030204" pitchFamily="18" charset="0"/>
                            <a:ea typeface="Cambria Math" panose="02040503050406030204" pitchFamily="18" charset="0"/>
                          </a:rPr>
                          <m:t>2</m:t>
                        </m:r>
                      </m:sup>
                    </m:sSup>
                    <m:acc>
                      <m:accPr>
                        <m:chr m:val="⃗"/>
                        <m:ctrlPr>
                          <a:rPr lang="zh-CN" altLang="en-US"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𝑢</m:t>
                        </m:r>
                      </m:e>
                    </m:acc>
                  </m:oMath>
                </a14:m>
                <a:endParaRPr lang="en-US" altLang="zh-CN" dirty="0"/>
              </a:p>
              <a:p>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𝐷</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en-US" altLang="zh-CN" i="1">
                            <a:latin typeface="Cambria Math" panose="02040503050406030204" pitchFamily="18" charset="0"/>
                          </a:rPr>
                          <m:t>𝐷𝑡</m:t>
                        </m:r>
                      </m:den>
                    </m:f>
                    <m:r>
                      <a:rPr lang="en-US" altLang="zh-CN" b="0" i="1" smtClean="0">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𝑔</m:t>
                        </m:r>
                      </m:e>
                    </m:acc>
                    <m:r>
                      <a:rPr lang="en-US" altLang="zh-CN" i="1">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zh-CN" altLang="en-US" i="1" smtClean="0">
                            <a:latin typeface="Cambria Math" panose="02040503050406030204" pitchFamily="18" charset="0"/>
                            <a:ea typeface="Cambria Math" panose="02040503050406030204" pitchFamily="18" charset="0"/>
                          </a:rPr>
                          <m:t>𝜌</m:t>
                        </m:r>
                      </m:den>
                    </m:f>
                    <m:r>
                      <m:rPr>
                        <m:sty m:val="p"/>
                      </m:rP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𝑝</m:t>
                    </m:r>
                    <m:r>
                      <a:rPr lang="en-US" altLang="zh-CN" i="1" smtClean="0">
                        <a:latin typeface="Cambria Math" panose="02040503050406030204" pitchFamily="18" charset="0"/>
                        <a:ea typeface="Cambria Math" panose="02040503050406030204" pitchFamily="18" charset="0"/>
                      </a:rPr>
                      <m:t> +</m:t>
                    </m:r>
                    <m:f>
                      <m:fPr>
                        <m:ctrlPr>
                          <a:rPr lang="en-US" altLang="zh-CN" i="1" smtClean="0">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𝜇</m:t>
                        </m:r>
                      </m:num>
                      <m:den>
                        <m:r>
                          <a:rPr lang="zh-CN" altLang="en-US" i="1" smtClean="0">
                            <a:latin typeface="Cambria Math" panose="02040503050406030204" pitchFamily="18" charset="0"/>
                            <a:ea typeface="Cambria Math" panose="02040503050406030204" pitchFamily="18" charset="0"/>
                          </a:rPr>
                          <m:t>𝜌</m:t>
                        </m:r>
                      </m:den>
                    </m:f>
                    <m:sSup>
                      <m:sSupPr>
                        <m:ctrlPr>
                          <a:rPr lang="en-US" altLang="zh-CN" i="1">
                            <a:latin typeface="Cambria Math" panose="02040503050406030204" pitchFamily="18" charset="0"/>
                            <a:ea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m:t>
                        </m:r>
                      </m:e>
                      <m:sup>
                        <m:r>
                          <a:rPr lang="en-US" altLang="zh-CN" i="1">
                            <a:latin typeface="Cambria Math" panose="02040503050406030204" pitchFamily="18" charset="0"/>
                            <a:ea typeface="Cambria Math" panose="02040503050406030204" pitchFamily="18" charset="0"/>
                          </a:rPr>
                          <m:t>2</m:t>
                        </m:r>
                      </m:sup>
                    </m:sSup>
                    <m:acc>
                      <m:accPr>
                        <m:chr m:val="⃗"/>
                        <m:ctrlPr>
                          <a:rPr lang="zh-CN" altLang="en-US"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𝑢</m:t>
                        </m:r>
                      </m:e>
                    </m:acc>
                  </m:oMath>
                </a14:m>
                <a:endParaRPr lang="en-US" altLang="zh-CN" dirty="0"/>
              </a:p>
              <a:p>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𝐷</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en-US" altLang="zh-CN" i="1">
                            <a:latin typeface="Cambria Math" panose="02040503050406030204" pitchFamily="18" charset="0"/>
                          </a:rPr>
                          <m:t>𝐷𝑡</m:t>
                        </m:r>
                      </m:den>
                    </m:f>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zh-CN" altLang="en-US" i="1">
                            <a:latin typeface="Cambria Math" panose="02040503050406030204" pitchFamily="18" charset="0"/>
                            <a:ea typeface="Cambria Math" panose="02040503050406030204" pitchFamily="18" charset="0"/>
                          </a:rPr>
                          <m:t>𝜌</m:t>
                        </m:r>
                      </m:den>
                    </m:f>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 +</m:t>
                    </m:r>
                    <m:r>
                      <a:rPr lang="en-US" altLang="zh-CN" b="0" i="1" smtClean="0">
                        <a:solidFill>
                          <a:schemeClr val="accent1">
                            <a:lumMod val="75000"/>
                          </a:schemeClr>
                        </a:solidFill>
                        <a:latin typeface="Cambria Math" panose="02040503050406030204" pitchFamily="18" charset="0"/>
                        <a:ea typeface="Cambria Math" panose="02040503050406030204" pitchFamily="18" charset="0"/>
                      </a:rPr>
                      <m:t>𝑣</m:t>
                    </m:r>
                    <m:sSup>
                      <m:sSupPr>
                        <m:ctrlPr>
                          <a:rPr lang="en-US" altLang="zh-CN" i="1">
                            <a:latin typeface="Cambria Math" panose="02040503050406030204" pitchFamily="18" charset="0"/>
                            <a:ea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m:t>
                        </m:r>
                      </m:e>
                      <m:sup>
                        <m:r>
                          <a:rPr lang="en-US" altLang="zh-CN" i="1">
                            <a:latin typeface="Cambria Math" panose="02040503050406030204" pitchFamily="18" charset="0"/>
                            <a:ea typeface="Cambria Math" panose="02040503050406030204" pitchFamily="18" charset="0"/>
                          </a:rPr>
                          <m:t>2</m:t>
                        </m:r>
                      </m:sup>
                    </m:sSup>
                    <m:acc>
                      <m:accPr>
                        <m:chr m:val="⃗"/>
                        <m:ctrlPr>
                          <a:rPr lang="zh-CN" altLang="en-US"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𝑢</m:t>
                        </m:r>
                      </m:e>
                    </m:acc>
                    <m:r>
                      <a:rPr lang="en-US" altLang="zh-CN" b="0" i="1" smtClean="0">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𝑔</m:t>
                        </m:r>
                      </m:e>
                    </m:acc>
                  </m:oMath>
                </a14:m>
                <a:r>
                  <a:rPr lang="zh-CN" altLang="en-US" dirty="0">
                    <a:solidFill>
                      <a:schemeClr val="accent1">
                        <a:lumMod val="75000"/>
                      </a:schemeClr>
                    </a:solidFill>
                  </a:rPr>
                  <a:t>（动力粘性系数）</a:t>
                </a:r>
                <a:endParaRPr lang="en-US" altLang="zh-CN" dirty="0">
                  <a:solidFill>
                    <a:schemeClr val="accent1">
                      <a:lumMod val="75000"/>
                    </a:schemeClr>
                  </a:solidFill>
                </a:endParaRPr>
              </a:p>
            </p:txBody>
          </p:sp>
        </mc:Choice>
        <mc:Fallback xmlns="">
          <p:sp>
            <p:nvSpPr>
              <p:cNvPr id="3" name="内容占位符 2">
                <a:extLst>
                  <a:ext uri="{FF2B5EF4-FFF2-40B4-BE49-F238E27FC236}">
                    <a16:creationId xmlns:a16="http://schemas.microsoft.com/office/drawing/2014/main" id="{B5CE57D9-C340-4ED8-860C-477E916A6E6D}"/>
                  </a:ext>
                </a:extLst>
              </p:cNvPr>
              <p:cNvSpPr>
                <a:spLocks noGrp="1" noRot="1" noChangeAspect="1" noMove="1" noResize="1" noEditPoints="1" noAdjustHandles="1" noChangeArrowheads="1" noChangeShapeType="1" noTextEdit="1"/>
              </p:cNvSpPr>
              <p:nvPr>
                <p:ph idx="1"/>
              </p:nvPr>
            </p:nvSpPr>
            <p:spPr>
              <a:blipFill>
                <a:blip r:embed="rId3"/>
                <a:stretch>
                  <a:fillRect l="-928" t="-560"/>
                </a:stretch>
              </a:blipFill>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BF0A58E8-C068-4DDA-8C93-820C32CAF881}"/>
              </a:ext>
            </a:extLst>
          </p:cNvPr>
          <p:cNvGrpSpPr/>
          <p:nvPr/>
        </p:nvGrpSpPr>
        <p:grpSpPr>
          <a:xfrm>
            <a:off x="6172201" y="2549923"/>
            <a:ext cx="3031044" cy="1758154"/>
            <a:chOff x="6172201" y="2549923"/>
            <a:chExt cx="3031044" cy="1758154"/>
          </a:xfrm>
        </p:grpSpPr>
        <p:grpSp>
          <p:nvGrpSpPr>
            <p:cNvPr id="39" name="组合 38">
              <a:extLst>
                <a:ext uri="{FF2B5EF4-FFF2-40B4-BE49-F238E27FC236}">
                  <a16:creationId xmlns:a16="http://schemas.microsoft.com/office/drawing/2014/main" id="{D12055AE-2015-4CCF-A3DE-5C7C977985F6}"/>
                </a:ext>
              </a:extLst>
            </p:cNvPr>
            <p:cNvGrpSpPr/>
            <p:nvPr/>
          </p:nvGrpSpPr>
          <p:grpSpPr>
            <a:xfrm>
              <a:off x="6172201" y="2549923"/>
              <a:ext cx="2081212" cy="1758154"/>
              <a:chOff x="6162676" y="2886075"/>
              <a:chExt cx="2081212" cy="1758154"/>
            </a:xfrm>
          </p:grpSpPr>
          <p:sp>
            <p:nvSpPr>
              <p:cNvPr id="5" name="椭圆 4">
                <a:extLst>
                  <a:ext uri="{FF2B5EF4-FFF2-40B4-BE49-F238E27FC236}">
                    <a16:creationId xmlns:a16="http://schemas.microsoft.com/office/drawing/2014/main" id="{A0F6692B-BD77-4768-8444-7F96E7B32D72}"/>
                  </a:ext>
                </a:extLst>
              </p:cNvPr>
              <p:cNvSpPr/>
              <p:nvPr/>
            </p:nvSpPr>
            <p:spPr>
              <a:xfrm>
                <a:off x="7000874" y="3562348"/>
                <a:ext cx="401243" cy="401243"/>
              </a:xfrm>
              <a:prstGeom prst="ellipse">
                <a:avLst/>
              </a:prstGeom>
              <a:solidFill>
                <a:schemeClr val="accent1">
                  <a:lumMod val="40000"/>
                  <a:lumOff val="60000"/>
                </a:schemeClr>
              </a:solidFill>
              <a:ln w="9525"/>
              <a:effectLst>
                <a:outerShdw blurRad="50800" dist="50800" dir="2400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a:extLst>
                  <a:ext uri="{FF2B5EF4-FFF2-40B4-BE49-F238E27FC236}">
                    <a16:creationId xmlns:a16="http://schemas.microsoft.com/office/drawing/2014/main" id="{8DDF2982-2BFD-4C16-81AF-442D6869F9F3}"/>
                  </a:ext>
                </a:extLst>
              </p:cNvPr>
              <p:cNvSpPr/>
              <p:nvPr/>
            </p:nvSpPr>
            <p:spPr>
              <a:xfrm>
                <a:off x="6723459" y="3287711"/>
                <a:ext cx="954882" cy="954882"/>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a:extLst>
                  <a:ext uri="{FF2B5EF4-FFF2-40B4-BE49-F238E27FC236}">
                    <a16:creationId xmlns:a16="http://schemas.microsoft.com/office/drawing/2014/main" id="{1FBDFA27-E4D5-4AAB-B269-5779F6E54419}"/>
                  </a:ext>
                </a:extLst>
              </p:cNvPr>
              <p:cNvCxnSpPr>
                <a:cxnSpLocks/>
              </p:cNvCxnSpPr>
              <p:nvPr/>
            </p:nvCxnSpPr>
            <p:spPr>
              <a:xfrm flipH="1">
                <a:off x="7343777" y="3117452"/>
                <a:ext cx="323849" cy="443706"/>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D271AB16-43A4-437E-9649-417728FB2FD8}"/>
                  </a:ext>
                </a:extLst>
              </p:cNvPr>
              <p:cNvCxnSpPr>
                <a:cxnSpLocks/>
                <a:endCxn id="6" idx="0"/>
              </p:cNvCxnSpPr>
              <p:nvPr/>
            </p:nvCxnSpPr>
            <p:spPr>
              <a:xfrm>
                <a:off x="7200900" y="2886075"/>
                <a:ext cx="0" cy="401636"/>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515D74BE-536F-41AA-8119-7F0545BFDFE6}"/>
                  </a:ext>
                </a:extLst>
              </p:cNvPr>
              <p:cNvCxnSpPr>
                <a:cxnSpLocks/>
              </p:cNvCxnSpPr>
              <p:nvPr/>
            </p:nvCxnSpPr>
            <p:spPr>
              <a:xfrm>
                <a:off x="6384131" y="2955231"/>
                <a:ext cx="358230" cy="363043"/>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CFE0013D-12D8-4DB9-BEDB-04159481EA1E}"/>
                  </a:ext>
                </a:extLst>
              </p:cNvPr>
              <p:cNvCxnSpPr>
                <a:cxnSpLocks/>
              </p:cNvCxnSpPr>
              <p:nvPr/>
            </p:nvCxnSpPr>
            <p:spPr>
              <a:xfrm>
                <a:off x="6419256" y="3152774"/>
                <a:ext cx="252708" cy="233559"/>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D46BCD8C-CA80-48F3-800D-9CE2C6DD7943}"/>
                  </a:ext>
                </a:extLst>
              </p:cNvPr>
              <p:cNvCxnSpPr>
                <a:cxnSpLocks/>
              </p:cNvCxnSpPr>
              <p:nvPr/>
            </p:nvCxnSpPr>
            <p:spPr>
              <a:xfrm>
                <a:off x="6162676" y="3736975"/>
                <a:ext cx="442911"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DFC42CE4-5A5F-466C-A852-83EC6CB08F97}"/>
                  </a:ext>
                </a:extLst>
              </p:cNvPr>
              <p:cNvCxnSpPr>
                <a:cxnSpLocks/>
              </p:cNvCxnSpPr>
              <p:nvPr/>
            </p:nvCxnSpPr>
            <p:spPr>
              <a:xfrm rot="10800000">
                <a:off x="7800977" y="3744912"/>
                <a:ext cx="442911"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0D246F1C-A487-43E9-8417-F6573F8667A1}"/>
                  </a:ext>
                </a:extLst>
              </p:cNvPr>
              <p:cNvCxnSpPr>
                <a:cxnSpLocks/>
              </p:cNvCxnSpPr>
              <p:nvPr/>
            </p:nvCxnSpPr>
            <p:spPr>
              <a:xfrm rot="10800000" flipH="1">
                <a:off x="6553796" y="4193577"/>
                <a:ext cx="323849" cy="443706"/>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FB0599D0-0EF6-439B-986F-ED4A7B29E8D9}"/>
                  </a:ext>
                </a:extLst>
              </p:cNvPr>
              <p:cNvCxnSpPr>
                <a:cxnSpLocks/>
              </p:cNvCxnSpPr>
              <p:nvPr/>
            </p:nvCxnSpPr>
            <p:spPr>
              <a:xfrm flipH="1">
                <a:off x="7430694" y="3223816"/>
                <a:ext cx="450203" cy="401437"/>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53B13820-A8FD-4F51-A91F-A08845BE5215}"/>
                  </a:ext>
                </a:extLst>
              </p:cNvPr>
              <p:cNvCxnSpPr>
                <a:cxnSpLocks/>
              </p:cNvCxnSpPr>
              <p:nvPr/>
            </p:nvCxnSpPr>
            <p:spPr>
              <a:xfrm rot="10800000">
                <a:off x="7210425" y="4242593"/>
                <a:ext cx="0" cy="401636"/>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B91870F0-3800-4C74-A3BA-0E6C52449E1E}"/>
                  </a:ext>
                </a:extLst>
              </p:cNvPr>
              <p:cNvCxnSpPr>
                <a:cxnSpLocks/>
              </p:cNvCxnSpPr>
              <p:nvPr/>
            </p:nvCxnSpPr>
            <p:spPr>
              <a:xfrm rot="10800000">
                <a:off x="7560398" y="4165299"/>
                <a:ext cx="358230" cy="363043"/>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1A03878E-E85F-44FC-87D7-7FC8E6DC2EEA}"/>
                  </a:ext>
                </a:extLst>
              </p:cNvPr>
              <p:cNvCxnSpPr>
                <a:cxnSpLocks/>
              </p:cNvCxnSpPr>
              <p:nvPr/>
            </p:nvCxnSpPr>
            <p:spPr>
              <a:xfrm rot="10800000">
                <a:off x="7628189" y="4072929"/>
                <a:ext cx="252708" cy="233559"/>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7" name="箭头: 右 36">
                <a:extLst>
                  <a:ext uri="{FF2B5EF4-FFF2-40B4-BE49-F238E27FC236}">
                    <a16:creationId xmlns:a16="http://schemas.microsoft.com/office/drawing/2014/main" id="{3CE35CF6-8503-4535-9AA0-6AF7DFEEA047}"/>
                  </a:ext>
                </a:extLst>
              </p:cNvPr>
              <p:cNvSpPr/>
              <p:nvPr/>
            </p:nvSpPr>
            <p:spPr>
              <a:xfrm rot="8344526">
                <a:off x="6729158" y="3870394"/>
                <a:ext cx="540000" cy="180000"/>
              </a:xfrm>
              <a:prstGeom prst="rightArrow">
                <a:avLst/>
              </a:prstGeom>
              <a:ln/>
              <a:effectLst>
                <a:outerShdw blurRad="50800" dist="50800" dir="5400000" algn="ctr" rotWithShape="0">
                  <a:schemeClr val="bg2">
                    <a:lumMod val="75000"/>
                  </a:scheme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42" name="矩形 41">
                  <a:extLst>
                    <a:ext uri="{FF2B5EF4-FFF2-40B4-BE49-F238E27FC236}">
                      <a16:creationId xmlns:a16="http://schemas.microsoft.com/office/drawing/2014/main" id="{4771BB32-E335-402D-8782-EAE8D385979C}"/>
                    </a:ext>
                  </a:extLst>
                </p:cNvPr>
                <p:cNvSpPr/>
                <p:nvPr/>
              </p:nvSpPr>
              <p:spPr>
                <a:xfrm>
                  <a:off x="8130515" y="2596634"/>
                  <a:ext cx="1072730" cy="523220"/>
                </a:xfrm>
                <a:prstGeom prst="rect">
                  <a:avLst/>
                </a:prstGeom>
              </p:spPr>
              <p:txBody>
                <a:bodyPr wrap="none">
                  <a:spAutoFit/>
                </a:bodyPr>
                <a:lstStyle/>
                <a:p>
                  <a14:m>
                    <m:oMath xmlns:m="http://schemas.openxmlformats.org/officeDocument/2006/math">
                      <m:r>
                        <a:rPr lang="en-US" altLang="zh-CN" sz="2800" i="1" smtClean="0">
                          <a:solidFill>
                            <a:schemeClr val="accent2">
                              <a:lumMod val="75000"/>
                            </a:schemeClr>
                          </a:solidFill>
                          <a:latin typeface="Cambria Math" panose="02040503050406030204" pitchFamily="18" charset="0"/>
                        </a:rPr>
                        <m:t>𝐹</m:t>
                      </m:r>
                      <m:r>
                        <a:rPr lang="en-US" altLang="zh-CN" sz="2800" i="1" smtClean="0">
                          <a:solidFill>
                            <a:schemeClr val="accent2">
                              <a:lumMod val="75000"/>
                            </a:schemeClr>
                          </a:solidFill>
                          <a:latin typeface="Cambria Math" panose="02040503050406030204" pitchFamily="18" charset="0"/>
                        </a:rPr>
                        <m:t>=</m:t>
                      </m:r>
                    </m:oMath>
                  </a14:m>
                  <a:r>
                    <a:rPr lang="zh-CN" altLang="en-US" sz="2800" dirty="0">
                      <a:solidFill>
                        <a:schemeClr val="accent2">
                          <a:lumMod val="75000"/>
                        </a:schemeClr>
                      </a:solidFill>
                    </a:rPr>
                    <a:t> </a:t>
                  </a:r>
                  <a:r>
                    <a:rPr lang="en-US" altLang="zh-CN" sz="2800" dirty="0">
                      <a:solidFill>
                        <a:schemeClr val="accent2">
                          <a:lumMod val="75000"/>
                        </a:schemeClr>
                      </a:solidFill>
                    </a:rPr>
                    <a:t>0</a:t>
                  </a:r>
                  <a:endParaRPr lang="zh-CN" altLang="en-US" sz="2800" dirty="0">
                    <a:solidFill>
                      <a:schemeClr val="accent2">
                        <a:lumMod val="75000"/>
                      </a:schemeClr>
                    </a:solidFill>
                  </a:endParaRPr>
                </a:p>
              </p:txBody>
            </p:sp>
          </mc:Choice>
          <mc:Fallback xmlns="">
            <p:sp>
              <p:nvSpPr>
                <p:cNvPr id="42" name="矩形 41">
                  <a:extLst>
                    <a:ext uri="{FF2B5EF4-FFF2-40B4-BE49-F238E27FC236}">
                      <a16:creationId xmlns:a16="http://schemas.microsoft.com/office/drawing/2014/main" id="{4771BB32-E335-402D-8782-EAE8D385979C}"/>
                    </a:ext>
                  </a:extLst>
                </p:cNvPr>
                <p:cNvSpPr>
                  <a:spLocks noRot="1" noChangeAspect="1" noMove="1" noResize="1" noEditPoints="1" noAdjustHandles="1" noChangeArrowheads="1" noChangeShapeType="1" noTextEdit="1"/>
                </p:cNvSpPr>
                <p:nvPr/>
              </p:nvSpPr>
              <p:spPr>
                <a:xfrm>
                  <a:off x="8130515" y="2596634"/>
                  <a:ext cx="1072730" cy="523220"/>
                </a:xfrm>
                <a:prstGeom prst="rect">
                  <a:avLst/>
                </a:prstGeom>
                <a:blipFill>
                  <a:blip r:embed="rId4"/>
                  <a:stretch>
                    <a:fillRect t="-12791" r="-10795" b="-31395"/>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F34B8D6C-0484-4DAC-91F0-932EFFDD0604}"/>
                  </a:ext>
                </a:extLst>
              </p:cNvPr>
              <p:cNvSpPr/>
              <p:nvPr/>
            </p:nvSpPr>
            <p:spPr>
              <a:xfrm>
                <a:off x="8248580" y="3578744"/>
                <a:ext cx="11101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solidFill>
                            <a:srgbClr val="92D050"/>
                          </a:solidFill>
                          <a:latin typeface="Cambria Math" panose="02040503050406030204" pitchFamily="18" charset="0"/>
                          <a:ea typeface="Cambria Math" panose="02040503050406030204" pitchFamily="18" charset="0"/>
                        </a:rPr>
                        <m:t>−</m:t>
                      </m:r>
                      <m:r>
                        <m:rPr>
                          <m:sty m:val="p"/>
                        </m:rPr>
                        <a:rPr lang="en-US" altLang="zh-CN" sz="2400" i="1" smtClean="0">
                          <a:solidFill>
                            <a:srgbClr val="92D050"/>
                          </a:solidFill>
                          <a:latin typeface="Cambria Math" panose="02040503050406030204" pitchFamily="18" charset="0"/>
                          <a:ea typeface="Cambria Math" panose="02040503050406030204" pitchFamily="18" charset="0"/>
                        </a:rPr>
                        <m:t>∇</m:t>
                      </m:r>
                      <m:r>
                        <a:rPr lang="en-US" altLang="zh-CN" sz="2400" i="1" smtClean="0">
                          <a:solidFill>
                            <a:srgbClr val="92D050"/>
                          </a:solidFill>
                          <a:latin typeface="Cambria Math" panose="02040503050406030204" pitchFamily="18" charset="0"/>
                          <a:ea typeface="Cambria Math" panose="02040503050406030204" pitchFamily="18" charset="0"/>
                        </a:rPr>
                        <m:t>𝑝</m:t>
                      </m:r>
                      <m:r>
                        <a:rPr lang="en-US" altLang="zh-CN" sz="2400" i="1" smtClean="0">
                          <a:solidFill>
                            <a:srgbClr val="92D050"/>
                          </a:solidFill>
                          <a:latin typeface="Cambria Math" panose="02040503050406030204" pitchFamily="18" charset="0"/>
                          <a:ea typeface="Cambria Math" panose="02040503050406030204" pitchFamily="18" charset="0"/>
                        </a:rPr>
                        <m:t> </m:t>
                      </m:r>
                      <m:r>
                        <m:rPr>
                          <m:sty m:val="p"/>
                        </m:rPr>
                        <a:rPr lang="en-US" altLang="zh-CN" sz="2400" i="1">
                          <a:solidFill>
                            <a:srgbClr val="92D050"/>
                          </a:solidFill>
                          <a:latin typeface="Cambria Math" panose="02040503050406030204" pitchFamily="18" charset="0"/>
                          <a:ea typeface="Cambria Math" panose="02040503050406030204" pitchFamily="18" charset="0"/>
                        </a:rPr>
                        <m:t>V</m:t>
                      </m:r>
                    </m:oMath>
                  </m:oMathPara>
                </a14:m>
                <a:endParaRPr lang="zh-CN" altLang="en-US" sz="2400" dirty="0">
                  <a:solidFill>
                    <a:srgbClr val="92D050"/>
                  </a:solidFill>
                </a:endParaRPr>
              </a:p>
            </p:txBody>
          </p:sp>
        </mc:Choice>
        <mc:Fallback xmlns="">
          <p:sp>
            <p:nvSpPr>
              <p:cNvPr id="7" name="矩形 6">
                <a:extLst>
                  <a:ext uri="{FF2B5EF4-FFF2-40B4-BE49-F238E27FC236}">
                    <a16:creationId xmlns:a16="http://schemas.microsoft.com/office/drawing/2014/main" id="{F34B8D6C-0484-4DAC-91F0-932EFFDD0604}"/>
                  </a:ext>
                </a:extLst>
              </p:cNvPr>
              <p:cNvSpPr>
                <a:spLocks noRot="1" noChangeAspect="1" noMove="1" noResize="1" noEditPoints="1" noAdjustHandles="1" noChangeArrowheads="1" noChangeShapeType="1" noTextEdit="1"/>
              </p:cNvSpPr>
              <p:nvPr/>
            </p:nvSpPr>
            <p:spPr>
              <a:xfrm>
                <a:off x="8248580" y="3578744"/>
                <a:ext cx="1110176" cy="461665"/>
              </a:xfrm>
              <a:prstGeom prst="rect">
                <a:avLst/>
              </a:prstGeom>
              <a:blipFill>
                <a:blip r:embed="rId5"/>
                <a:stretch>
                  <a:fillRect b="-105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1023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3E715-A577-4EBC-81F4-04F44C999901}"/>
              </a:ext>
            </a:extLst>
          </p:cNvPr>
          <p:cNvSpPr>
            <a:spLocks noGrp="1"/>
          </p:cNvSpPr>
          <p:nvPr>
            <p:ph type="title"/>
          </p:nvPr>
        </p:nvSpPr>
        <p:spPr/>
        <p:txBody>
          <a:bodyPr/>
          <a:lstStyle/>
          <a:p>
            <a:r>
              <a:rPr lang="zh-CN" altLang="en-US" dirty="0"/>
              <a:t>动量方程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5CE57D9-C340-4ED8-860C-477E916A6E6D}"/>
                  </a:ext>
                </a:extLst>
              </p:cNvPr>
              <p:cNvSpPr>
                <a:spLocks noGrp="1"/>
              </p:cNvSpPr>
              <p:nvPr>
                <p:ph idx="1"/>
              </p:nvPr>
            </p:nvSpPr>
            <p:spPr/>
            <p:txBody>
              <a:bodyPr>
                <a:normAutofit/>
              </a:bodyPr>
              <a:lstStyle/>
              <a:p>
                <a:r>
                  <a:rPr lang="zh-CN" altLang="en-US" dirty="0"/>
                  <a:t>拉格朗日视角</a:t>
                </a:r>
                <a:endParaRPr lang="en-US" altLang="zh-CN"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en-US" altLang="zh-CN" i="1">
                              <a:latin typeface="Cambria Math" panose="02040503050406030204" pitchFamily="18" charset="0"/>
                            </a:rPr>
                            <m:t>𝐷</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en-US" altLang="zh-CN" i="1">
                              <a:latin typeface="Cambria Math" panose="02040503050406030204" pitchFamily="18" charset="0"/>
                            </a:rPr>
                            <m:t>𝐷𝑡</m:t>
                          </m:r>
                        </m:den>
                      </m:f>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zh-CN" altLang="en-US" i="1">
                              <a:latin typeface="Cambria Math" panose="02040503050406030204" pitchFamily="18" charset="0"/>
                              <a:ea typeface="Cambria Math" panose="02040503050406030204" pitchFamily="18" charset="0"/>
                            </a:rPr>
                            <m:t>𝜌</m:t>
                          </m:r>
                        </m:den>
                      </m:f>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𝑣</m:t>
                      </m:r>
                      <m:sSup>
                        <m:sSupPr>
                          <m:ctrlPr>
                            <a:rPr lang="en-US" altLang="zh-CN" i="1">
                              <a:latin typeface="Cambria Math" panose="02040503050406030204" pitchFamily="18" charset="0"/>
                              <a:ea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m:t>
                          </m:r>
                        </m:e>
                        <m:sup>
                          <m:r>
                            <a:rPr lang="en-US" altLang="zh-CN" i="1">
                              <a:latin typeface="Cambria Math" panose="02040503050406030204" pitchFamily="18" charset="0"/>
                              <a:ea typeface="Cambria Math" panose="02040503050406030204" pitchFamily="18" charset="0"/>
                            </a:rPr>
                            <m:t>2</m:t>
                          </m:r>
                        </m:sup>
                      </m:sSup>
                      <m:acc>
                        <m:accPr>
                          <m:chr m:val="⃗"/>
                          <m:ctrlPr>
                            <a:rPr lang="zh-CN" altLang="en-US"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𝑢</m:t>
                          </m:r>
                        </m:e>
                      </m:acc>
                      <m:r>
                        <a:rPr lang="en-US" altLang="zh-CN" b="0" i="1" smtClean="0">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𝑔</m:t>
                          </m:r>
                        </m:e>
                      </m:acc>
                    </m:oMath>
                  </m:oMathPara>
                </a14:m>
                <a:endParaRPr lang="en-US" altLang="zh-CN" dirty="0"/>
              </a:p>
              <a:p>
                <a:r>
                  <a:rPr lang="zh-CN" altLang="en-US" dirty="0"/>
                  <a:t>欧拉视角</a:t>
                </a:r>
                <a:endParaRPr lang="en-US" altLang="zh-CN"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zh-CN" altLang="en-US" i="1" smtClean="0">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zh-CN" altLang="en-US" i="1" smtClean="0">
                              <a:latin typeface="Cambria Math" panose="02040503050406030204" pitchFamily="18" charset="0"/>
                            </a:rPr>
                            <m:t>𝜕</m:t>
                          </m:r>
                          <m:r>
                            <a:rPr lang="en-US" altLang="zh-CN" i="1">
                              <a:latin typeface="Cambria Math" panose="02040503050406030204" pitchFamily="18" charset="0"/>
                            </a:rPr>
                            <m:t>𝑡</m:t>
                          </m:r>
                        </m:den>
                      </m:f>
                      <m:r>
                        <a:rPr lang="en-US" altLang="zh-CN" b="0" i="1" smtClean="0">
                          <a:latin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r>
                        <a:rPr lang="en-US" altLang="zh-CN" i="1" smtClean="0">
                          <a:solidFill>
                            <a:srgbClr val="92D050"/>
                          </a:solidFill>
                          <a:latin typeface="Cambria Math" panose="02040503050406030204" pitchFamily="18" charset="0"/>
                          <a:ea typeface="Cambria Math" panose="02040503050406030204" pitchFamily="18" charset="0"/>
                        </a:rPr>
                        <m:t>∙</m:t>
                      </m:r>
                      <m:r>
                        <m:rPr>
                          <m:sty m:val="p"/>
                        </m:rPr>
                        <a:rPr lang="en-US" altLang="zh-CN" i="1" smtClean="0">
                          <a:solidFill>
                            <a:srgbClr val="92D050"/>
                          </a:solidFill>
                          <a:latin typeface="Cambria Math" panose="02040503050406030204" pitchFamily="18" charset="0"/>
                          <a:ea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zh-CN" altLang="en-US" i="1">
                              <a:latin typeface="Cambria Math" panose="02040503050406030204" pitchFamily="18" charset="0"/>
                              <a:ea typeface="Cambria Math" panose="02040503050406030204" pitchFamily="18" charset="0"/>
                            </a:rPr>
                            <m:t>𝜌</m:t>
                          </m:r>
                        </m:den>
                      </m:f>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𝑣</m:t>
                      </m:r>
                      <m:sSup>
                        <m:sSupPr>
                          <m:ctrlPr>
                            <a:rPr lang="en-US" altLang="zh-CN" i="1">
                              <a:latin typeface="Cambria Math" panose="02040503050406030204" pitchFamily="18" charset="0"/>
                              <a:ea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m:t>
                          </m:r>
                        </m:e>
                        <m:sup>
                          <m:r>
                            <a:rPr lang="en-US" altLang="zh-CN" i="1">
                              <a:latin typeface="Cambria Math" panose="02040503050406030204" pitchFamily="18" charset="0"/>
                              <a:ea typeface="Cambria Math" panose="02040503050406030204" pitchFamily="18" charset="0"/>
                            </a:rPr>
                            <m:t>2</m:t>
                          </m:r>
                        </m:sup>
                      </m:sSup>
                      <m:acc>
                        <m:accPr>
                          <m:chr m:val="⃗"/>
                          <m:ctrlPr>
                            <a:rPr lang="zh-CN" altLang="en-US"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𝑢</m:t>
                          </m:r>
                        </m:e>
                      </m:acc>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𝑔</m:t>
                          </m:r>
                        </m:e>
                      </m:acc>
                    </m:oMath>
                  </m:oMathPara>
                </a14:m>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B5CE57D9-C340-4ED8-860C-477E916A6E6D}"/>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33664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3E715-A577-4EBC-81F4-04F44C999901}"/>
              </a:ext>
            </a:extLst>
          </p:cNvPr>
          <p:cNvSpPr>
            <a:spLocks noGrp="1"/>
          </p:cNvSpPr>
          <p:nvPr>
            <p:ph type="title"/>
          </p:nvPr>
        </p:nvSpPr>
        <p:spPr/>
        <p:txBody>
          <a:bodyPr/>
          <a:lstStyle/>
          <a:p>
            <a:r>
              <a:rPr lang="zh-CN" altLang="en-US" dirty="0"/>
              <a:t>质量守恒方程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5CE57D9-C340-4ED8-860C-477E916A6E6D}"/>
                  </a:ext>
                </a:extLst>
              </p:cNvPr>
              <p:cNvSpPr>
                <a:spLocks noGrp="1"/>
              </p:cNvSpPr>
              <p:nvPr>
                <p:ph idx="1"/>
              </p:nvPr>
            </p:nvSpPr>
            <p:spPr/>
            <p:txBody>
              <a:bodyPr>
                <a:normAutofit/>
              </a:bodyPr>
              <a:lstStyle/>
              <a:p>
                <a:r>
                  <a:rPr lang="zh-CN" altLang="en-US" dirty="0"/>
                  <a:t>不可压缩性：体积和密度均为常数</a:t>
                </a:r>
                <a:endParaRPr lang="en-US" altLang="zh-CN" dirty="0"/>
              </a:p>
              <a:p>
                <a:r>
                  <a:rPr lang="zh-CN" altLang="en-US" dirty="0"/>
                  <a:t>体积</a:t>
                </a:r>
                <a14:m>
                  <m:oMath xmlns:m="http://schemas.openxmlformats.org/officeDocument/2006/math">
                    <m:r>
                      <a:rPr lang="en-US" altLang="zh-CN" b="0" i="1" smtClean="0">
                        <a:latin typeface="Cambria Math" panose="02040503050406030204" pitchFamily="18" charset="0"/>
                      </a:rPr>
                      <m:t>𝑉</m:t>
                    </m:r>
                  </m:oMath>
                </a14:m>
                <a:r>
                  <a:rPr lang="zh-CN" altLang="en-US" dirty="0"/>
                  <a:t>，边界曲面为</a:t>
                </a:r>
                <a14:m>
                  <m:oMath xmlns:m="http://schemas.openxmlformats.org/officeDocument/2006/math">
                    <m:r>
                      <a:rPr lang="en-US" altLang="zh-CN" b="0" i="1" smtClean="0">
                        <a:latin typeface="Cambria Math" panose="02040503050406030204" pitchFamily="18" charset="0"/>
                      </a:rPr>
                      <m:t>𝑆</m:t>
                    </m:r>
                  </m:oMath>
                </a14:m>
                <a:r>
                  <a:rPr lang="zh-CN" altLang="en-US" dirty="0"/>
                  <a:t>，其体积变化率为</a:t>
                </a:r>
                <a:endParaRPr lang="en-US" altLang="zh-CN" dirty="0"/>
              </a:p>
              <a:p>
                <a14:m>
                  <m:oMath xmlns:m="http://schemas.openxmlformats.org/officeDocument/2006/math">
                    <m:sSub>
                      <m:sSubPr>
                        <m:ctrlPr>
                          <a:rPr lang="en-US" altLang="zh-CN" i="1">
                            <a:latin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ea typeface="Cambria Math" panose="02040503050406030204" pitchFamily="18" charset="0"/>
                          </a:rPr>
                          <m:t>𝑆</m:t>
                        </m:r>
                      </m:sub>
                    </m:sSub>
                    <m:acc>
                      <m:accPr>
                        <m:chr m:val="⃗"/>
                        <m:ctrlPr>
                          <a:rPr lang="en-US" altLang="zh-CN" i="1">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𝑛</m:t>
                        </m:r>
                      </m:e>
                    </m:acc>
                    <m:r>
                      <a:rPr lang="en-US" altLang="zh-CN" i="1">
                        <a:latin typeface="Cambria Math" panose="02040503050406030204" pitchFamily="18" charset="0"/>
                        <a:ea typeface="Cambria Math" panose="02040503050406030204" pitchFamily="18" charset="0"/>
                      </a:rPr>
                      <m:t> </m:t>
                    </m:r>
                    <m:r>
                      <m:rPr>
                        <m:sty m:val="p"/>
                      </m:rPr>
                      <a:rPr lang="en-US" altLang="zh-CN" b="0" i="0" smtClean="0">
                        <a:latin typeface="Cambria Math" panose="02040503050406030204" pitchFamily="18" charset="0"/>
                        <a:ea typeface="Cambria Math" panose="02040503050406030204" pitchFamily="18" charset="0"/>
                      </a:rPr>
                      <m:t>d</m:t>
                    </m:r>
                    <m:r>
                      <a:rPr lang="en-US" altLang="zh-CN" b="0" i="1" smtClean="0">
                        <a:latin typeface="Cambria Math" panose="02040503050406030204" pitchFamily="18" charset="0"/>
                        <a:ea typeface="Cambria Math" panose="02040503050406030204" pitchFamily="18" charset="0"/>
                      </a:rPr>
                      <m:t>𝑆</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ea typeface="Cambria Math" panose="02040503050406030204" pitchFamily="18" charset="0"/>
                          </a:rPr>
                          <m:t>𝑉</m:t>
                        </m:r>
                      </m:sub>
                    </m:sSub>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𝑢</m:t>
                        </m:r>
                      </m:e>
                    </m:acc>
                  </m:oMath>
                </a14:m>
                <a:r>
                  <a:rPr lang="en-US" altLang="zh-CN" b="1" dirty="0"/>
                  <a:t>dV</a:t>
                </a:r>
                <a:endParaRPr lang="en-US" altLang="zh-CN" dirty="0"/>
              </a:p>
              <a:p>
                <a14:m>
                  <m:oMath xmlns:m="http://schemas.openxmlformats.org/officeDocument/2006/math">
                    <m:r>
                      <m:rPr>
                        <m:sty m:val="p"/>
                      </m:rPr>
                      <a:rPr lang="en-US" altLang="zh-CN" i="1" smtClean="0">
                        <a:latin typeface="Cambria Math" panose="02040503050406030204" pitchFamily="18" charset="0"/>
                        <a:ea typeface="Cambria Math" panose="02040503050406030204" pitchFamily="18" charset="0"/>
                      </a:rPr>
                      <m:t>V</m:t>
                    </m:r>
                    <m:r>
                      <a:rPr lang="el-GR"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oMath>
                </a14:m>
                <a:r>
                  <a:rPr lang="zh-CN" altLang="en-US" dirty="0"/>
                  <a:t>，</a:t>
                </a:r>
                <a14:m>
                  <m:oMath xmlns:m="http://schemas.openxmlformats.org/officeDocument/2006/math">
                    <m:r>
                      <m:rPr>
                        <m:sty m:val="p"/>
                      </m:rPr>
                      <a:rPr lang="zh-CN" altLang="en-US" i="1">
                        <a:solidFill>
                          <a:srgbClr val="FF0000"/>
                        </a:solidFill>
                        <a:latin typeface="Cambria Math" panose="02040503050406030204" pitchFamily="18" charset="0"/>
                      </a:rPr>
                      <m:t>∇</m:t>
                    </m:r>
                    <m:r>
                      <a:rPr lang="zh-CN" altLang="en-US" i="1">
                        <a:solidFill>
                          <a:srgbClr val="FF0000"/>
                        </a:solidFill>
                        <a:latin typeface="Cambria Math" panose="02040503050406030204" pitchFamily="18" charset="0"/>
                      </a:rPr>
                      <m:t>∙</m:t>
                    </m:r>
                    <m:acc>
                      <m:accPr>
                        <m:chr m:val="⃗"/>
                        <m:ctrlPr>
                          <a:rPr lang="zh-CN" altLang="en-US" i="1" smtClean="0">
                            <a:solidFill>
                              <a:srgbClr val="FF0000"/>
                            </a:solidFill>
                            <a:latin typeface="Cambria Math" panose="02040503050406030204" pitchFamily="18" charset="0"/>
                          </a:rPr>
                        </m:ctrlPr>
                      </m:accPr>
                      <m:e>
                        <m:r>
                          <a:rPr lang="en-US" altLang="zh-CN" b="0" i="1" smtClean="0">
                            <a:solidFill>
                              <a:srgbClr val="FF0000"/>
                            </a:solidFill>
                            <a:latin typeface="Cambria Math" panose="02040503050406030204" pitchFamily="18" charset="0"/>
                          </a:rPr>
                          <m:t>𝑢</m:t>
                        </m:r>
                      </m:e>
                    </m:acc>
                    <m:r>
                      <a:rPr lang="en-US" altLang="zh-CN" i="1">
                        <a:solidFill>
                          <a:srgbClr val="FF0000"/>
                        </a:solidFill>
                        <a:latin typeface="Cambria Math" panose="02040503050406030204" pitchFamily="18" charset="0"/>
                      </a:rPr>
                      <m:t>=0</m:t>
                    </m:r>
                  </m:oMath>
                </a14:m>
                <a:endParaRPr lang="en-US" altLang="zh-CN" dirty="0">
                  <a:solidFill>
                    <a:srgbClr val="FF0000"/>
                  </a:solidFill>
                </a:endParaRPr>
              </a:p>
              <a:p>
                <a:r>
                  <a:rPr lang="zh-CN" altLang="en-US" dirty="0"/>
                  <a:t>速度场无散度（有进必有出）</a:t>
                </a:r>
                <a:endParaRPr lang="en-US" altLang="zh-CN" dirty="0"/>
              </a:p>
              <a:p>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B5CE57D9-C340-4ED8-860C-477E916A6E6D}"/>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grpSp>
        <p:nvGrpSpPr>
          <p:cNvPr id="52" name="组合 51">
            <a:extLst>
              <a:ext uri="{FF2B5EF4-FFF2-40B4-BE49-F238E27FC236}">
                <a16:creationId xmlns:a16="http://schemas.microsoft.com/office/drawing/2014/main" id="{0569F420-69F5-49AB-9D32-71CF58238334}"/>
              </a:ext>
            </a:extLst>
          </p:cNvPr>
          <p:cNvGrpSpPr/>
          <p:nvPr/>
        </p:nvGrpSpPr>
        <p:grpSpPr>
          <a:xfrm>
            <a:off x="7769223" y="2351505"/>
            <a:ext cx="1672546" cy="1234618"/>
            <a:chOff x="7498402" y="2372854"/>
            <a:chExt cx="1672546" cy="1234618"/>
          </a:xfrm>
        </p:grpSpPr>
        <p:grpSp>
          <p:nvGrpSpPr>
            <p:cNvPr id="37" name="组合 36">
              <a:extLst>
                <a:ext uri="{FF2B5EF4-FFF2-40B4-BE49-F238E27FC236}">
                  <a16:creationId xmlns:a16="http://schemas.microsoft.com/office/drawing/2014/main" id="{CB7FCD4B-E353-48D1-8DDF-9784DF519B91}"/>
                </a:ext>
              </a:extLst>
            </p:cNvPr>
            <p:cNvGrpSpPr/>
            <p:nvPr/>
          </p:nvGrpSpPr>
          <p:grpSpPr>
            <a:xfrm>
              <a:off x="7498402" y="2372854"/>
              <a:ext cx="1672546" cy="700645"/>
              <a:chOff x="8028559" y="2291937"/>
              <a:chExt cx="1672546" cy="700645"/>
            </a:xfrm>
          </p:grpSpPr>
          <p:sp>
            <p:nvSpPr>
              <p:cNvPr id="4" name="椭圆 3">
                <a:extLst>
                  <a:ext uri="{FF2B5EF4-FFF2-40B4-BE49-F238E27FC236}">
                    <a16:creationId xmlns:a16="http://schemas.microsoft.com/office/drawing/2014/main" id="{BA04C165-236A-43D3-9E53-2118F234592C}"/>
                  </a:ext>
                </a:extLst>
              </p:cNvPr>
              <p:cNvSpPr/>
              <p:nvPr/>
            </p:nvSpPr>
            <p:spPr>
              <a:xfrm>
                <a:off x="8562109" y="2291937"/>
                <a:ext cx="700645" cy="700645"/>
              </a:xfrm>
              <a:prstGeom prst="ellipse">
                <a:avLst/>
              </a:prstGeom>
              <a:gradFill>
                <a:gsLst>
                  <a:gs pos="0">
                    <a:schemeClr val="accent1">
                      <a:lumMod val="110000"/>
                      <a:satMod val="105000"/>
                      <a:tint val="67000"/>
                    </a:schemeClr>
                  </a:gs>
                  <a:gs pos="0">
                    <a:schemeClr val="accent1">
                      <a:lumMod val="20000"/>
                      <a:lumOff val="80000"/>
                    </a:schemeClr>
                  </a:gs>
                  <a:gs pos="100000">
                    <a:schemeClr val="accent1">
                      <a:lumMod val="105000"/>
                      <a:satMod val="109000"/>
                      <a:tint val="81000"/>
                    </a:schemeClr>
                  </a:gs>
                </a:gsLst>
              </a:gradFill>
              <a:ln>
                <a:solidFill>
                  <a:schemeClr val="tx1">
                    <a:lumMod val="75000"/>
                    <a:lumOff val="2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grpSp>
            <p:nvGrpSpPr>
              <p:cNvPr id="30" name="组合 29">
                <a:extLst>
                  <a:ext uri="{FF2B5EF4-FFF2-40B4-BE49-F238E27FC236}">
                    <a16:creationId xmlns:a16="http://schemas.microsoft.com/office/drawing/2014/main" id="{06034B6C-0C7C-457E-9321-4096D201B38F}"/>
                  </a:ext>
                </a:extLst>
              </p:cNvPr>
              <p:cNvGrpSpPr/>
              <p:nvPr/>
            </p:nvGrpSpPr>
            <p:grpSpPr>
              <a:xfrm>
                <a:off x="8028559" y="2444337"/>
                <a:ext cx="787700" cy="395844"/>
                <a:chOff x="8028559" y="2444337"/>
                <a:chExt cx="787700" cy="395844"/>
              </a:xfrm>
            </p:grpSpPr>
            <p:cxnSp>
              <p:nvCxnSpPr>
                <p:cNvPr id="6" name="直接箭头连接符 5">
                  <a:extLst>
                    <a:ext uri="{FF2B5EF4-FFF2-40B4-BE49-F238E27FC236}">
                      <a16:creationId xmlns:a16="http://schemas.microsoft.com/office/drawing/2014/main" id="{329335CF-DF60-42B0-8564-2F04188E5B57}"/>
                    </a:ext>
                  </a:extLst>
                </p:cNvPr>
                <p:cNvCxnSpPr/>
                <p:nvPr/>
              </p:nvCxnSpPr>
              <p:spPr>
                <a:xfrm>
                  <a:off x="8070603" y="2543298"/>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A2DBB506-881E-4E45-99C1-3B6D18A05406}"/>
                    </a:ext>
                  </a:extLst>
                </p:cNvPr>
                <p:cNvCxnSpPr/>
                <p:nvPr/>
              </p:nvCxnSpPr>
              <p:spPr>
                <a:xfrm>
                  <a:off x="8071113" y="2741220"/>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D2A9DFEE-265B-48FE-9D4C-661D703FFAA8}"/>
                    </a:ext>
                  </a:extLst>
                </p:cNvPr>
                <p:cNvCxnSpPr/>
                <p:nvPr/>
              </p:nvCxnSpPr>
              <p:spPr>
                <a:xfrm>
                  <a:off x="8168259" y="2840181"/>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DD113963-6A5F-405F-9938-B3AD575BB440}"/>
                    </a:ext>
                  </a:extLst>
                </p:cNvPr>
                <p:cNvCxnSpPr/>
                <p:nvPr/>
              </p:nvCxnSpPr>
              <p:spPr>
                <a:xfrm>
                  <a:off x="8168259" y="2444337"/>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15723485-B1AC-43CE-98B1-0CAE29E34DBC}"/>
                    </a:ext>
                  </a:extLst>
                </p:cNvPr>
                <p:cNvCxnSpPr/>
                <p:nvPr/>
              </p:nvCxnSpPr>
              <p:spPr>
                <a:xfrm>
                  <a:off x="8028559" y="2642259"/>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 name="组合 30">
                <a:extLst>
                  <a:ext uri="{FF2B5EF4-FFF2-40B4-BE49-F238E27FC236}">
                    <a16:creationId xmlns:a16="http://schemas.microsoft.com/office/drawing/2014/main" id="{5F109970-35F1-46A9-A72D-2D1A969327DC}"/>
                  </a:ext>
                </a:extLst>
              </p:cNvPr>
              <p:cNvGrpSpPr/>
              <p:nvPr/>
            </p:nvGrpSpPr>
            <p:grpSpPr>
              <a:xfrm>
                <a:off x="8913405" y="2444337"/>
                <a:ext cx="787700" cy="395844"/>
                <a:chOff x="8028559" y="2444337"/>
                <a:chExt cx="787700" cy="395844"/>
              </a:xfrm>
            </p:grpSpPr>
            <p:cxnSp>
              <p:nvCxnSpPr>
                <p:cNvPr id="32" name="直接箭头连接符 31">
                  <a:extLst>
                    <a:ext uri="{FF2B5EF4-FFF2-40B4-BE49-F238E27FC236}">
                      <a16:creationId xmlns:a16="http://schemas.microsoft.com/office/drawing/2014/main" id="{B41460CA-7842-4FAC-A38D-A792C25454B2}"/>
                    </a:ext>
                  </a:extLst>
                </p:cNvPr>
                <p:cNvCxnSpPr/>
                <p:nvPr/>
              </p:nvCxnSpPr>
              <p:spPr>
                <a:xfrm>
                  <a:off x="8070603" y="2543298"/>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F13A1485-FA8F-4621-8415-1580485F0020}"/>
                    </a:ext>
                  </a:extLst>
                </p:cNvPr>
                <p:cNvCxnSpPr/>
                <p:nvPr/>
              </p:nvCxnSpPr>
              <p:spPr>
                <a:xfrm>
                  <a:off x="8071113" y="2741220"/>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563829A-729C-4483-B219-FBBC9C8B70FD}"/>
                    </a:ext>
                  </a:extLst>
                </p:cNvPr>
                <p:cNvCxnSpPr/>
                <p:nvPr/>
              </p:nvCxnSpPr>
              <p:spPr>
                <a:xfrm>
                  <a:off x="8168259" y="2840181"/>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54CB5CF0-0EC0-423A-B096-DED8A941075F}"/>
                    </a:ext>
                  </a:extLst>
                </p:cNvPr>
                <p:cNvCxnSpPr/>
                <p:nvPr/>
              </p:nvCxnSpPr>
              <p:spPr>
                <a:xfrm>
                  <a:off x="8168259" y="2444337"/>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AEB0E169-B0C9-4E4B-A963-B7AAAF8C9D36}"/>
                    </a:ext>
                  </a:extLst>
                </p:cNvPr>
                <p:cNvCxnSpPr/>
                <p:nvPr/>
              </p:nvCxnSpPr>
              <p:spPr>
                <a:xfrm>
                  <a:off x="8028559" y="2642259"/>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50" name="文本框 49">
              <a:extLst>
                <a:ext uri="{FF2B5EF4-FFF2-40B4-BE49-F238E27FC236}">
                  <a16:creationId xmlns:a16="http://schemas.microsoft.com/office/drawing/2014/main" id="{AD2DBFBE-4673-4201-9932-44DD1B731418}"/>
                </a:ext>
              </a:extLst>
            </p:cNvPr>
            <p:cNvSpPr txBox="1"/>
            <p:nvPr/>
          </p:nvSpPr>
          <p:spPr>
            <a:xfrm>
              <a:off x="7828276" y="3238140"/>
              <a:ext cx="1107996" cy="369332"/>
            </a:xfrm>
            <a:prstGeom prst="rect">
              <a:avLst/>
            </a:prstGeom>
            <a:noFill/>
          </p:spPr>
          <p:txBody>
            <a:bodyPr wrap="none" rtlCol="0">
              <a:spAutoFit/>
            </a:bodyPr>
            <a:lstStyle/>
            <a:p>
              <a:r>
                <a:rPr lang="zh-CN" altLang="en-US" b="1" dirty="0">
                  <a:solidFill>
                    <a:schemeClr val="accent1">
                      <a:lumMod val="60000"/>
                      <a:lumOff val="40000"/>
                    </a:schemeClr>
                  </a:solidFill>
                </a:rPr>
                <a:t>不可压缩</a:t>
              </a:r>
            </a:p>
          </p:txBody>
        </p:sp>
      </p:grpSp>
      <p:grpSp>
        <p:nvGrpSpPr>
          <p:cNvPr id="53" name="组合 52">
            <a:extLst>
              <a:ext uri="{FF2B5EF4-FFF2-40B4-BE49-F238E27FC236}">
                <a16:creationId xmlns:a16="http://schemas.microsoft.com/office/drawing/2014/main" id="{D0FF64CD-A45C-4711-9330-32A001B580F3}"/>
              </a:ext>
            </a:extLst>
          </p:cNvPr>
          <p:cNvGrpSpPr/>
          <p:nvPr/>
        </p:nvGrpSpPr>
        <p:grpSpPr>
          <a:xfrm>
            <a:off x="9728514" y="2156853"/>
            <a:ext cx="1282900" cy="1450619"/>
            <a:chOff x="9728514" y="2156853"/>
            <a:chExt cx="1282900" cy="1450619"/>
          </a:xfrm>
        </p:grpSpPr>
        <p:grpSp>
          <p:nvGrpSpPr>
            <p:cNvPr id="47" name="组合 46">
              <a:extLst>
                <a:ext uri="{FF2B5EF4-FFF2-40B4-BE49-F238E27FC236}">
                  <a16:creationId xmlns:a16="http://schemas.microsoft.com/office/drawing/2014/main" id="{E8E89282-CF48-4FAA-9DA7-77B88766913D}"/>
                </a:ext>
              </a:extLst>
            </p:cNvPr>
            <p:cNvGrpSpPr/>
            <p:nvPr/>
          </p:nvGrpSpPr>
          <p:grpSpPr>
            <a:xfrm>
              <a:off x="9728514" y="2156853"/>
              <a:ext cx="1282900" cy="1132645"/>
              <a:chOff x="10014264" y="2075937"/>
              <a:chExt cx="1282900" cy="1132645"/>
            </a:xfrm>
          </p:grpSpPr>
          <p:sp>
            <p:nvSpPr>
              <p:cNvPr id="38" name="椭圆 37">
                <a:extLst>
                  <a:ext uri="{FF2B5EF4-FFF2-40B4-BE49-F238E27FC236}">
                    <a16:creationId xmlns:a16="http://schemas.microsoft.com/office/drawing/2014/main" id="{33E5D748-4E56-4E73-9F46-E289E7669B24}"/>
                  </a:ext>
                </a:extLst>
              </p:cNvPr>
              <p:cNvSpPr/>
              <p:nvPr/>
            </p:nvSpPr>
            <p:spPr>
              <a:xfrm>
                <a:off x="10302009" y="2309007"/>
                <a:ext cx="700645" cy="700645"/>
              </a:xfrm>
              <a:prstGeom prst="ellipse">
                <a:avLst/>
              </a:prstGeom>
              <a:gradFill>
                <a:gsLst>
                  <a:gs pos="0">
                    <a:schemeClr val="accent1">
                      <a:lumMod val="110000"/>
                      <a:satMod val="105000"/>
                      <a:tint val="67000"/>
                    </a:schemeClr>
                  </a:gs>
                  <a:gs pos="0">
                    <a:schemeClr val="accent1">
                      <a:lumMod val="20000"/>
                      <a:lumOff val="80000"/>
                    </a:schemeClr>
                  </a:gs>
                  <a:gs pos="100000">
                    <a:schemeClr val="accent1">
                      <a:lumMod val="105000"/>
                      <a:satMod val="109000"/>
                      <a:tint val="81000"/>
                    </a:schemeClr>
                  </a:gs>
                </a:gsLst>
              </a:gradFill>
              <a:ln>
                <a:solidFill>
                  <a:schemeClr val="tx1">
                    <a:lumMod val="75000"/>
                    <a:lumOff val="2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9" name="直接箭头连接符 38">
                <a:extLst>
                  <a:ext uri="{FF2B5EF4-FFF2-40B4-BE49-F238E27FC236}">
                    <a16:creationId xmlns:a16="http://schemas.microsoft.com/office/drawing/2014/main" id="{DF6A207E-B161-4AC8-B41D-CDE1AB432D41}"/>
                  </a:ext>
                </a:extLst>
              </p:cNvPr>
              <p:cNvCxnSpPr/>
              <p:nvPr/>
            </p:nvCxnSpPr>
            <p:spPr>
              <a:xfrm>
                <a:off x="10014264" y="2659329"/>
                <a:ext cx="432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3DD38252-BB5A-4603-9B08-7583680AB748}"/>
                  </a:ext>
                </a:extLst>
              </p:cNvPr>
              <p:cNvCxnSpPr>
                <a:cxnSpLocks/>
              </p:cNvCxnSpPr>
              <p:nvPr/>
            </p:nvCxnSpPr>
            <p:spPr>
              <a:xfrm rot="10800000">
                <a:off x="10865164" y="2659329"/>
                <a:ext cx="432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D9E4C909-82F8-4DA5-90C2-19EEB2207B62}"/>
                  </a:ext>
                </a:extLst>
              </p:cNvPr>
              <p:cNvCxnSpPr>
                <a:cxnSpLocks/>
              </p:cNvCxnSpPr>
              <p:nvPr/>
            </p:nvCxnSpPr>
            <p:spPr>
              <a:xfrm rot="5400000">
                <a:off x="10407864" y="2291937"/>
                <a:ext cx="432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2351C58F-8F12-4AFD-B07F-D9D68D4C82E2}"/>
                  </a:ext>
                </a:extLst>
              </p:cNvPr>
              <p:cNvCxnSpPr>
                <a:cxnSpLocks/>
              </p:cNvCxnSpPr>
              <p:nvPr/>
            </p:nvCxnSpPr>
            <p:spPr>
              <a:xfrm rot="-5400000">
                <a:off x="10436331" y="2992582"/>
                <a:ext cx="432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95A8B663-232A-4B7B-B6A9-38BF27AF16DF}"/>
                  </a:ext>
                </a:extLst>
              </p:cNvPr>
              <p:cNvCxnSpPr>
                <a:cxnSpLocks/>
              </p:cNvCxnSpPr>
              <p:nvPr/>
            </p:nvCxnSpPr>
            <p:spPr>
              <a:xfrm rot="2700000">
                <a:off x="10156456" y="2378845"/>
                <a:ext cx="432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96B60936-F0DF-454F-8E4D-82CBABCCAC85}"/>
                  </a:ext>
                </a:extLst>
              </p:cNvPr>
              <p:cNvCxnSpPr>
                <a:cxnSpLocks/>
              </p:cNvCxnSpPr>
              <p:nvPr/>
            </p:nvCxnSpPr>
            <p:spPr>
              <a:xfrm rot="-2700000">
                <a:off x="10134293" y="2968872"/>
                <a:ext cx="432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4A1E9BA5-2D1D-4B63-9D9F-8799242C3D5F}"/>
                  </a:ext>
                </a:extLst>
              </p:cNvPr>
              <p:cNvCxnSpPr>
                <a:cxnSpLocks/>
              </p:cNvCxnSpPr>
              <p:nvPr/>
            </p:nvCxnSpPr>
            <p:spPr>
              <a:xfrm rot="8100000">
                <a:off x="10732591" y="2397897"/>
                <a:ext cx="432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5CA958A3-F632-466C-9E5E-244ECBEAD0D5}"/>
                  </a:ext>
                </a:extLst>
              </p:cNvPr>
              <p:cNvCxnSpPr>
                <a:cxnSpLocks/>
              </p:cNvCxnSpPr>
              <p:nvPr/>
            </p:nvCxnSpPr>
            <p:spPr>
              <a:xfrm rot="-8100000">
                <a:off x="10738369" y="2920763"/>
                <a:ext cx="432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1" name="文本框 50">
              <a:extLst>
                <a:ext uri="{FF2B5EF4-FFF2-40B4-BE49-F238E27FC236}">
                  <a16:creationId xmlns:a16="http://schemas.microsoft.com/office/drawing/2014/main" id="{6BC35873-C8F4-4FC2-BDEA-62515454FADB}"/>
                </a:ext>
              </a:extLst>
            </p:cNvPr>
            <p:cNvSpPr txBox="1"/>
            <p:nvPr/>
          </p:nvSpPr>
          <p:spPr>
            <a:xfrm>
              <a:off x="9911807" y="3238140"/>
              <a:ext cx="877163" cy="369332"/>
            </a:xfrm>
            <a:prstGeom prst="rect">
              <a:avLst/>
            </a:prstGeom>
            <a:noFill/>
          </p:spPr>
          <p:txBody>
            <a:bodyPr wrap="none" rtlCol="0">
              <a:spAutoFit/>
            </a:bodyPr>
            <a:lstStyle/>
            <a:p>
              <a:r>
                <a:rPr lang="zh-CN" altLang="en-US" b="1" dirty="0">
                  <a:solidFill>
                    <a:schemeClr val="accent1">
                      <a:lumMod val="60000"/>
                      <a:lumOff val="40000"/>
                    </a:schemeClr>
                  </a:solidFill>
                </a:rPr>
                <a:t>可压缩</a:t>
              </a:r>
            </a:p>
          </p:txBody>
        </p:sp>
      </p:grpSp>
      <p:grpSp>
        <p:nvGrpSpPr>
          <p:cNvPr id="66" name="组合 65">
            <a:extLst>
              <a:ext uri="{FF2B5EF4-FFF2-40B4-BE49-F238E27FC236}">
                <a16:creationId xmlns:a16="http://schemas.microsoft.com/office/drawing/2014/main" id="{4C43EAF0-394E-4EF8-AB6C-28C9DF5AEA0B}"/>
              </a:ext>
            </a:extLst>
          </p:cNvPr>
          <p:cNvGrpSpPr/>
          <p:nvPr/>
        </p:nvGrpSpPr>
        <p:grpSpPr>
          <a:xfrm>
            <a:off x="8451466" y="4368513"/>
            <a:ext cx="2159792" cy="1907410"/>
            <a:chOff x="8451466" y="4368513"/>
            <a:chExt cx="2159792" cy="1907410"/>
          </a:xfrm>
        </p:grpSpPr>
        <p:sp>
          <p:nvSpPr>
            <p:cNvPr id="65" name="矩形 64">
              <a:extLst>
                <a:ext uri="{FF2B5EF4-FFF2-40B4-BE49-F238E27FC236}">
                  <a16:creationId xmlns:a16="http://schemas.microsoft.com/office/drawing/2014/main" id="{8739FBD5-7762-4173-BEB5-AEEF4EF46A19}"/>
                </a:ext>
              </a:extLst>
            </p:cNvPr>
            <p:cNvSpPr/>
            <p:nvPr/>
          </p:nvSpPr>
          <p:spPr>
            <a:xfrm>
              <a:off x="8819365" y="4811437"/>
              <a:ext cx="868328" cy="868328"/>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40000"/>
                    <a:lumOff val="60000"/>
                  </a:schemeClr>
                </a:gs>
              </a:gsLst>
            </a:gradFill>
            <a:ln>
              <a:solidFill>
                <a:schemeClr val="tx1">
                  <a:lumMod val="75000"/>
                  <a:lumOff val="25000"/>
                </a:schemeClr>
              </a:solidFill>
            </a:ln>
            <a:effectLst>
              <a:outerShdw blurRad="50800" dist="50800" dir="5400000" algn="ctr" rotWithShape="0">
                <a:schemeClr val="bg2">
                  <a:lumMod val="50000"/>
                </a:scheme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grpSp>
          <p:nvGrpSpPr>
            <p:cNvPr id="64" name="组合 63">
              <a:extLst>
                <a:ext uri="{FF2B5EF4-FFF2-40B4-BE49-F238E27FC236}">
                  <a16:creationId xmlns:a16="http://schemas.microsoft.com/office/drawing/2014/main" id="{6C50604C-626F-4DC0-B596-F65A0D14AD1F}"/>
                </a:ext>
              </a:extLst>
            </p:cNvPr>
            <p:cNvGrpSpPr/>
            <p:nvPr/>
          </p:nvGrpSpPr>
          <p:grpSpPr>
            <a:xfrm>
              <a:off x="8451466" y="4368513"/>
              <a:ext cx="2159792" cy="1907410"/>
              <a:chOff x="9642869" y="3990444"/>
              <a:chExt cx="2159792" cy="1907410"/>
            </a:xfrm>
          </p:grpSpPr>
          <p:sp>
            <p:nvSpPr>
              <p:cNvPr id="55" name="箭头: 右 54">
                <a:extLst>
                  <a:ext uri="{FF2B5EF4-FFF2-40B4-BE49-F238E27FC236}">
                    <a16:creationId xmlns:a16="http://schemas.microsoft.com/office/drawing/2014/main" id="{98DDC02B-5F01-49C0-A481-173B22C600EE}"/>
                  </a:ext>
                </a:extLst>
              </p:cNvPr>
              <p:cNvSpPr/>
              <p:nvPr/>
            </p:nvSpPr>
            <p:spPr>
              <a:xfrm>
                <a:off x="9687382" y="4703544"/>
                <a:ext cx="288000" cy="324000"/>
              </a:xfrm>
              <a:prstGeom prst="rightArrow">
                <a:avLst/>
              </a:prstGeom>
              <a:ln>
                <a:solidFill>
                  <a:schemeClr val="tx1">
                    <a:lumMod val="65000"/>
                    <a:lumOff val="3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56" name="箭头: 右 55">
                <a:extLst>
                  <a:ext uri="{FF2B5EF4-FFF2-40B4-BE49-F238E27FC236}">
                    <a16:creationId xmlns:a16="http://schemas.microsoft.com/office/drawing/2014/main" id="{D762D51B-EDF7-4AD3-8185-2BC12CE01186}"/>
                  </a:ext>
                </a:extLst>
              </p:cNvPr>
              <p:cNvSpPr/>
              <p:nvPr/>
            </p:nvSpPr>
            <p:spPr>
              <a:xfrm rot="5400000">
                <a:off x="10234499" y="4044444"/>
                <a:ext cx="432000" cy="324000"/>
              </a:xfrm>
              <a:prstGeom prst="rightArrow">
                <a:avLst/>
              </a:prstGeom>
              <a:ln>
                <a:solidFill>
                  <a:schemeClr val="tx1">
                    <a:lumMod val="65000"/>
                    <a:lumOff val="35000"/>
                  </a:schemeClr>
                </a:solidFill>
              </a:ln>
              <a:effectLst>
                <a:outerShdw blurRad="50800" dist="50800" dir="5400000" algn="ctr" rotWithShape="0">
                  <a:schemeClr val="bg2">
                    <a:lumMod val="50000"/>
                  </a:scheme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57" name="箭头: 右 56">
                <a:extLst>
                  <a:ext uri="{FF2B5EF4-FFF2-40B4-BE49-F238E27FC236}">
                    <a16:creationId xmlns:a16="http://schemas.microsoft.com/office/drawing/2014/main" id="{2651EE25-3550-4457-A5B7-3F8A498DBF18}"/>
                  </a:ext>
                </a:extLst>
              </p:cNvPr>
              <p:cNvSpPr/>
              <p:nvPr/>
            </p:nvSpPr>
            <p:spPr>
              <a:xfrm rot="-5400000">
                <a:off x="10162928" y="5447854"/>
                <a:ext cx="576000" cy="324000"/>
              </a:xfrm>
              <a:prstGeom prst="rightArrow">
                <a:avLst/>
              </a:prstGeom>
              <a:ln>
                <a:solidFill>
                  <a:schemeClr val="tx1">
                    <a:lumMod val="65000"/>
                    <a:lumOff val="35000"/>
                  </a:schemeClr>
                </a:solidFill>
              </a:ln>
              <a:effectLst>
                <a:outerShdw blurRad="50800" dist="50800" dir="5400000" algn="ctr" rotWithShape="0">
                  <a:schemeClr val="bg2">
                    <a:lumMod val="50000"/>
                  </a:scheme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58" name="箭头: 右 57">
                <a:extLst>
                  <a:ext uri="{FF2B5EF4-FFF2-40B4-BE49-F238E27FC236}">
                    <a16:creationId xmlns:a16="http://schemas.microsoft.com/office/drawing/2014/main" id="{69BA3327-1529-45A6-8E7C-CA242E37C165}"/>
                  </a:ext>
                </a:extLst>
              </p:cNvPr>
              <p:cNvSpPr/>
              <p:nvPr/>
            </p:nvSpPr>
            <p:spPr>
              <a:xfrm>
                <a:off x="10904939" y="4565854"/>
                <a:ext cx="897722" cy="540000"/>
              </a:xfrm>
              <a:prstGeom prst="rightArrow">
                <a:avLst/>
              </a:prstGeom>
              <a:effectLst>
                <a:outerShdw blurRad="50800" dist="50800" dir="5400000" algn="ctr" rotWithShape="0">
                  <a:schemeClr val="bg2">
                    <a:lumMod val="50000"/>
                  </a:scheme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id="{CCF1FE14-674B-4698-A803-9F4015C1772F}"/>
                  </a:ext>
                </a:extLst>
              </p:cNvPr>
              <p:cNvSpPr/>
              <p:nvPr/>
            </p:nvSpPr>
            <p:spPr>
              <a:xfrm>
                <a:off x="9642869" y="4712514"/>
                <a:ext cx="377026" cy="276999"/>
              </a:xfrm>
              <a:prstGeom prst="rect">
                <a:avLst/>
              </a:prstGeom>
              <a:effectLst>
                <a:outerShdw blurRad="50800" dist="50800" dir="5400000" algn="ctr" rotWithShape="0">
                  <a:schemeClr val="bg2">
                    <a:lumMod val="50000"/>
                  </a:schemeClr>
                </a:outerShdw>
              </a:effectLst>
            </p:spPr>
            <p:txBody>
              <a:bodyPr wrap="none">
                <a:spAutoFit/>
              </a:bodyPr>
              <a:lstStyle/>
              <a:p>
                <a:r>
                  <a:rPr lang="en-US" altLang="zh-CN" sz="1200" b="1" dirty="0"/>
                  <a:t>+1</a:t>
                </a:r>
                <a:endParaRPr lang="zh-CN" altLang="en-US" sz="1200" b="1" dirty="0"/>
              </a:p>
            </p:txBody>
          </p:sp>
          <p:sp>
            <p:nvSpPr>
              <p:cNvPr id="61" name="矩形 60">
                <a:extLst>
                  <a:ext uri="{FF2B5EF4-FFF2-40B4-BE49-F238E27FC236}">
                    <a16:creationId xmlns:a16="http://schemas.microsoft.com/office/drawing/2014/main" id="{DB48B2AC-36DC-43D2-93FF-3E3DF2861FBC}"/>
                  </a:ext>
                </a:extLst>
              </p:cNvPr>
              <p:cNvSpPr/>
              <p:nvPr/>
            </p:nvSpPr>
            <p:spPr>
              <a:xfrm>
                <a:off x="10899360" y="4636345"/>
                <a:ext cx="428322" cy="369332"/>
              </a:xfrm>
              <a:prstGeom prst="rect">
                <a:avLst/>
              </a:prstGeom>
            </p:spPr>
            <p:txBody>
              <a:bodyPr wrap="none">
                <a:spAutoFit/>
              </a:bodyPr>
              <a:lstStyle/>
              <a:p>
                <a:r>
                  <a:rPr lang="en-US" altLang="zh-CN" b="1" dirty="0"/>
                  <a:t>-7</a:t>
                </a:r>
                <a:endParaRPr lang="zh-CN" altLang="en-US" b="1" dirty="0"/>
              </a:p>
            </p:txBody>
          </p:sp>
          <p:sp>
            <p:nvSpPr>
              <p:cNvPr id="62" name="矩形 61">
                <a:extLst>
                  <a:ext uri="{FF2B5EF4-FFF2-40B4-BE49-F238E27FC236}">
                    <a16:creationId xmlns:a16="http://schemas.microsoft.com/office/drawing/2014/main" id="{96C56E81-7AA3-4BAA-AB4F-63F2183EE005}"/>
                  </a:ext>
                </a:extLst>
              </p:cNvPr>
              <p:cNvSpPr/>
              <p:nvPr/>
            </p:nvSpPr>
            <p:spPr>
              <a:xfrm>
                <a:off x="10256146" y="4165603"/>
                <a:ext cx="377026" cy="276999"/>
              </a:xfrm>
              <a:prstGeom prst="rect">
                <a:avLst/>
              </a:prstGeom>
            </p:spPr>
            <p:txBody>
              <a:bodyPr wrap="none">
                <a:spAutoFit/>
              </a:bodyPr>
              <a:lstStyle/>
              <a:p>
                <a:r>
                  <a:rPr lang="en-US" altLang="zh-CN" sz="1200" b="1" dirty="0"/>
                  <a:t>+2</a:t>
                </a:r>
                <a:endParaRPr lang="zh-CN" altLang="en-US" sz="1200" b="1" dirty="0"/>
              </a:p>
            </p:txBody>
          </p:sp>
          <p:sp>
            <p:nvSpPr>
              <p:cNvPr id="63" name="矩形 62">
                <a:extLst>
                  <a:ext uri="{FF2B5EF4-FFF2-40B4-BE49-F238E27FC236}">
                    <a16:creationId xmlns:a16="http://schemas.microsoft.com/office/drawing/2014/main" id="{07CA014E-6C96-44CA-BA0D-B28A9B747550}"/>
                  </a:ext>
                </a:extLst>
              </p:cNvPr>
              <p:cNvSpPr/>
              <p:nvPr/>
            </p:nvSpPr>
            <p:spPr>
              <a:xfrm>
                <a:off x="10241151" y="5321854"/>
                <a:ext cx="377026" cy="276999"/>
              </a:xfrm>
              <a:prstGeom prst="rect">
                <a:avLst/>
              </a:prstGeom>
            </p:spPr>
            <p:txBody>
              <a:bodyPr wrap="none">
                <a:spAutoFit/>
              </a:bodyPr>
              <a:lstStyle/>
              <a:p>
                <a:r>
                  <a:rPr lang="en-US" altLang="zh-CN" sz="1200" b="1" dirty="0"/>
                  <a:t>+4</a:t>
                </a:r>
                <a:endParaRPr lang="zh-CN" altLang="en-US" sz="1200" b="1" dirty="0"/>
              </a:p>
            </p:txBody>
          </p:sp>
        </p:grpSp>
      </p:grpSp>
    </p:spTree>
    <p:extLst>
      <p:ext uri="{BB962C8B-B14F-4D97-AF65-F5344CB8AC3E}">
        <p14:creationId xmlns:p14="http://schemas.microsoft.com/office/powerpoint/2010/main" val="2819201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2D3BD-14B4-4AB5-967C-553E156B490E}"/>
              </a:ext>
            </a:extLst>
          </p:cNvPr>
          <p:cNvSpPr>
            <a:spLocks noGrp="1"/>
          </p:cNvSpPr>
          <p:nvPr>
            <p:ph type="title"/>
          </p:nvPr>
        </p:nvSpPr>
        <p:spPr/>
        <p:txBody>
          <a:bodyPr/>
          <a:lstStyle/>
          <a:p>
            <a:r>
              <a:rPr lang="en-US" altLang="zh-CN" dirty="0"/>
              <a:t>NS</a:t>
            </a:r>
            <a:r>
              <a:rPr lang="zh-CN" altLang="en-US" dirty="0"/>
              <a:t>方程的分步求解</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C9C6A66-524F-4FC8-8DA2-452EEEA29F70}"/>
                  </a:ext>
                </a:extLst>
              </p:cNvPr>
              <p:cNvSpPr>
                <a:spLocks noGrp="1"/>
              </p:cNvSpPr>
              <p:nvPr>
                <p:ph idx="1"/>
              </p:nvPr>
            </p:nvSpPr>
            <p:spPr/>
            <p:txBody>
              <a:bodyPr>
                <a:normAutofit fontScale="77500" lnSpcReduction="20000"/>
              </a:bodyPr>
              <a:lstStyle/>
              <a:p>
                <a14:m>
                  <m:oMath xmlns:m="http://schemas.openxmlformats.org/officeDocument/2006/math">
                    <m:f>
                      <m:fPr>
                        <m:ctrlPr>
                          <a:rPr lang="en-US" altLang="zh-CN" i="1" smtClean="0">
                            <a:latin typeface="Cambria Math" panose="02040503050406030204" pitchFamily="18" charset="0"/>
                          </a:rPr>
                        </m:ctrlPr>
                      </m:fPr>
                      <m:num>
                        <m:r>
                          <a:rPr lang="zh-CN" altLang="en-US"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zh-CN" altLang="en-US" i="1">
                            <a:latin typeface="Cambria Math" panose="02040503050406030204" pitchFamily="18" charset="0"/>
                          </a:rPr>
                          <m:t>𝜕</m:t>
                        </m:r>
                        <m:r>
                          <a:rPr lang="en-US" altLang="zh-CN" i="1">
                            <a:latin typeface="Cambria Math" panose="02040503050406030204" pitchFamily="18" charset="0"/>
                          </a:rPr>
                          <m:t>𝑡</m:t>
                        </m:r>
                      </m:den>
                    </m:f>
                    <m:r>
                      <a:rPr lang="en-US" altLang="zh-CN" i="1">
                        <a:latin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r>
                      <a:rPr lang="en-US" altLang="zh-CN" i="1">
                        <a:solidFill>
                          <a:srgbClr val="92D050"/>
                        </a:solidFill>
                        <a:latin typeface="Cambria Math" panose="02040503050406030204" pitchFamily="18" charset="0"/>
                        <a:ea typeface="Cambria Math" panose="02040503050406030204" pitchFamily="18" charset="0"/>
                      </a:rPr>
                      <m:t>∙</m:t>
                    </m:r>
                    <m:r>
                      <m:rPr>
                        <m:sty m:val="p"/>
                      </m:rPr>
                      <a:rPr lang="en-US" altLang="zh-CN" i="1">
                        <a:solidFill>
                          <a:srgbClr val="92D050"/>
                        </a:solidFill>
                        <a:latin typeface="Cambria Math" panose="02040503050406030204" pitchFamily="18" charset="0"/>
                        <a:ea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r>
                      <a:rPr lang="en-US" altLang="zh-CN" i="1">
                        <a:latin typeface="Cambria Math" panose="02040503050406030204" pitchFamily="18" charset="0"/>
                      </a:rPr>
                      <m:t>=</m:t>
                    </m:r>
                    <m:r>
                      <a:rPr lang="en-US" altLang="zh-CN" i="1" smtClean="0">
                        <a:solidFill>
                          <a:srgbClr val="E86E1A"/>
                        </a:solidFill>
                        <a:latin typeface="Cambria Math" panose="02040503050406030204" pitchFamily="18" charset="0"/>
                        <a:ea typeface="Cambria Math" panose="02040503050406030204" pitchFamily="18" charset="0"/>
                      </a:rPr>
                      <m:t>−</m:t>
                    </m:r>
                    <m:f>
                      <m:fPr>
                        <m:ctrlPr>
                          <a:rPr lang="en-US" altLang="zh-CN" i="1">
                            <a:solidFill>
                              <a:srgbClr val="E86E1A"/>
                            </a:solidFill>
                            <a:latin typeface="Cambria Math" panose="02040503050406030204" pitchFamily="18" charset="0"/>
                            <a:ea typeface="Cambria Math" panose="02040503050406030204" pitchFamily="18" charset="0"/>
                          </a:rPr>
                        </m:ctrlPr>
                      </m:fPr>
                      <m:num>
                        <m:r>
                          <a:rPr lang="en-US" altLang="zh-CN" i="1">
                            <a:solidFill>
                              <a:srgbClr val="E86E1A"/>
                            </a:solidFill>
                            <a:latin typeface="Cambria Math" panose="02040503050406030204" pitchFamily="18" charset="0"/>
                            <a:ea typeface="Cambria Math" panose="02040503050406030204" pitchFamily="18" charset="0"/>
                          </a:rPr>
                          <m:t>1</m:t>
                        </m:r>
                      </m:num>
                      <m:den>
                        <m:r>
                          <a:rPr lang="zh-CN" altLang="en-US" i="1">
                            <a:solidFill>
                              <a:srgbClr val="E86E1A"/>
                            </a:solidFill>
                            <a:latin typeface="Cambria Math" panose="02040503050406030204" pitchFamily="18" charset="0"/>
                            <a:ea typeface="Cambria Math" panose="02040503050406030204" pitchFamily="18" charset="0"/>
                          </a:rPr>
                          <m:t>𝜌</m:t>
                        </m:r>
                      </m:den>
                    </m:f>
                    <m:r>
                      <m:rPr>
                        <m:sty m:val="p"/>
                      </m:rPr>
                      <a:rPr lang="en-US" altLang="zh-CN" i="1">
                        <a:solidFill>
                          <a:srgbClr val="E86E1A"/>
                        </a:solidFill>
                        <a:latin typeface="Cambria Math" panose="02040503050406030204" pitchFamily="18" charset="0"/>
                        <a:ea typeface="Cambria Math" panose="02040503050406030204" pitchFamily="18" charset="0"/>
                      </a:rPr>
                      <m:t>∇</m:t>
                    </m:r>
                    <m:r>
                      <a:rPr lang="en-US" altLang="zh-CN" i="1">
                        <a:solidFill>
                          <a:srgbClr val="E86E1A"/>
                        </a:solidFill>
                        <a:latin typeface="Cambria Math" panose="02040503050406030204" pitchFamily="18" charset="0"/>
                        <a:ea typeface="Cambria Math" panose="02040503050406030204" pitchFamily="18" charset="0"/>
                      </a:rPr>
                      <m:t>𝑝</m:t>
                    </m:r>
                    <m:r>
                      <a:rPr lang="en-US" altLang="zh-CN" i="1">
                        <a:solidFill>
                          <a:srgbClr val="E86E1A"/>
                        </a:solidFill>
                        <a:latin typeface="Cambria Math" panose="02040503050406030204" pitchFamily="18" charset="0"/>
                        <a:ea typeface="Cambria Math" panose="02040503050406030204" pitchFamily="18" charset="0"/>
                      </a:rPr>
                      <m:t> +</m:t>
                    </m:r>
                    <m:r>
                      <a:rPr lang="en-US" altLang="zh-CN" i="1" smtClean="0">
                        <a:solidFill>
                          <a:schemeClr val="accent1">
                            <a:lumMod val="75000"/>
                          </a:schemeClr>
                        </a:solidFill>
                        <a:latin typeface="Cambria Math" panose="02040503050406030204" pitchFamily="18" charset="0"/>
                        <a:ea typeface="Cambria Math" panose="02040503050406030204" pitchFamily="18" charset="0"/>
                      </a:rPr>
                      <m:t>𝑣</m:t>
                    </m:r>
                    <m:sSup>
                      <m:sSupPr>
                        <m:ctrlPr>
                          <a:rPr lang="en-US" altLang="zh-CN" i="1" smtClean="0">
                            <a:solidFill>
                              <a:schemeClr val="accent1">
                                <a:lumMod val="75000"/>
                              </a:schemeClr>
                            </a:solidFill>
                            <a:latin typeface="Cambria Math" panose="02040503050406030204" pitchFamily="18" charset="0"/>
                            <a:ea typeface="Cambria Math" panose="02040503050406030204" pitchFamily="18" charset="0"/>
                          </a:rPr>
                        </m:ctrlPr>
                      </m:sSupPr>
                      <m:e>
                        <m:r>
                          <m:rPr>
                            <m:sty m:val="p"/>
                          </m:rPr>
                          <a:rPr lang="en-US" altLang="zh-CN" i="1" smtClean="0">
                            <a:solidFill>
                              <a:schemeClr val="accent1">
                                <a:lumMod val="75000"/>
                              </a:schemeClr>
                            </a:solidFill>
                            <a:latin typeface="Cambria Math" panose="02040503050406030204" pitchFamily="18" charset="0"/>
                            <a:ea typeface="Cambria Math" panose="02040503050406030204" pitchFamily="18" charset="0"/>
                          </a:rPr>
                          <m:t>∇</m:t>
                        </m:r>
                      </m:e>
                      <m:sup>
                        <m:r>
                          <a:rPr lang="en-US" altLang="zh-CN" b="0" i="1" smtClean="0">
                            <a:solidFill>
                              <a:schemeClr val="accent1">
                                <a:lumMod val="75000"/>
                              </a:schemeClr>
                            </a:solidFill>
                            <a:latin typeface="Cambria Math" panose="02040503050406030204" pitchFamily="18" charset="0"/>
                            <a:ea typeface="Cambria Math" panose="02040503050406030204" pitchFamily="18" charset="0"/>
                          </a:rPr>
                          <m:t>2</m:t>
                        </m:r>
                      </m:sup>
                    </m:sSup>
                    <m:acc>
                      <m:accPr>
                        <m:chr m:val="⃗"/>
                        <m:ctrlPr>
                          <a:rPr lang="zh-CN" altLang="en-US" i="1">
                            <a:solidFill>
                              <a:schemeClr val="accent1">
                                <a:lumMod val="75000"/>
                              </a:schemeClr>
                            </a:solidFill>
                            <a:latin typeface="Cambria Math" panose="02040503050406030204" pitchFamily="18" charset="0"/>
                            <a:ea typeface="Cambria Math" panose="02040503050406030204" pitchFamily="18" charset="0"/>
                          </a:rPr>
                        </m:ctrlPr>
                      </m:accPr>
                      <m:e>
                        <m:r>
                          <a:rPr lang="en-US" altLang="zh-CN" i="1">
                            <a:solidFill>
                              <a:schemeClr val="accent1">
                                <a:lumMod val="75000"/>
                              </a:schemeClr>
                            </a:solidFill>
                            <a:latin typeface="Cambria Math" panose="02040503050406030204" pitchFamily="18" charset="0"/>
                            <a:ea typeface="Cambria Math" panose="02040503050406030204" pitchFamily="18" charset="0"/>
                          </a:rPr>
                          <m:t>𝑢</m:t>
                        </m:r>
                      </m:e>
                    </m:acc>
                    <m:r>
                      <a:rPr lang="en-US" altLang="zh-CN" i="1">
                        <a:latin typeface="Cambria Math" panose="02040503050406030204" pitchFamily="18" charset="0"/>
                        <a:ea typeface="Cambria Math" panose="02040503050406030204" pitchFamily="18" charset="0"/>
                      </a:rPr>
                      <m:t>+</m:t>
                    </m:r>
                    <m:acc>
                      <m:accPr>
                        <m:chr m:val="⃗"/>
                        <m:ctrlPr>
                          <a:rPr lang="en-US" altLang="zh-CN" i="1" smtClean="0">
                            <a:solidFill>
                              <a:srgbClr val="EDBB00"/>
                            </a:solidFill>
                            <a:latin typeface="Cambria Math" panose="02040503050406030204" pitchFamily="18" charset="0"/>
                          </a:rPr>
                        </m:ctrlPr>
                      </m:accPr>
                      <m:e>
                        <m:r>
                          <a:rPr lang="en-US" altLang="zh-CN" i="1">
                            <a:solidFill>
                              <a:srgbClr val="EDBB00"/>
                            </a:solidFill>
                            <a:latin typeface="Cambria Math" panose="02040503050406030204" pitchFamily="18" charset="0"/>
                          </a:rPr>
                          <m:t>𝑔</m:t>
                        </m:r>
                      </m:e>
                    </m:acc>
                  </m:oMath>
                </a14:m>
                <a:endParaRPr lang="en-US" altLang="zh-CN" dirty="0">
                  <a:solidFill>
                    <a:srgbClr val="FFC60E"/>
                  </a:solidFill>
                </a:endParaRPr>
              </a:p>
              <a:p>
                <a14:m>
                  <m:oMath xmlns:m="http://schemas.openxmlformats.org/officeDocument/2006/math">
                    <m:r>
                      <m:rPr>
                        <m:sty m:val="p"/>
                      </m:rPr>
                      <a:rPr lang="zh-CN" altLang="en-US" i="1" smtClean="0">
                        <a:solidFill>
                          <a:srgbClr val="E86E1A"/>
                        </a:solidFill>
                        <a:latin typeface="Cambria Math" panose="02040503050406030204" pitchFamily="18" charset="0"/>
                      </a:rPr>
                      <m:t>∇</m:t>
                    </m:r>
                    <m:r>
                      <a:rPr lang="zh-CN" altLang="en-US" i="1" smtClean="0">
                        <a:solidFill>
                          <a:srgbClr val="E86E1A"/>
                        </a:solidFill>
                        <a:latin typeface="Cambria Math" panose="02040503050406030204" pitchFamily="18" charset="0"/>
                      </a:rPr>
                      <m:t>∙</m:t>
                    </m:r>
                    <m:acc>
                      <m:accPr>
                        <m:chr m:val="⃗"/>
                        <m:ctrlPr>
                          <a:rPr lang="zh-CN" altLang="en-US" i="1" smtClean="0">
                            <a:solidFill>
                              <a:srgbClr val="E86E1A"/>
                            </a:solidFill>
                            <a:latin typeface="Cambria Math" panose="02040503050406030204" pitchFamily="18" charset="0"/>
                          </a:rPr>
                        </m:ctrlPr>
                      </m:accPr>
                      <m:e>
                        <m:r>
                          <a:rPr lang="en-US" altLang="zh-CN" b="0" i="1" smtClean="0">
                            <a:solidFill>
                              <a:srgbClr val="E86E1A"/>
                            </a:solidFill>
                            <a:latin typeface="Cambria Math" panose="02040503050406030204" pitchFamily="18" charset="0"/>
                          </a:rPr>
                          <m:t>𝑢</m:t>
                        </m:r>
                      </m:e>
                    </m:acc>
                    <m:r>
                      <a:rPr lang="en-US" altLang="zh-CN" i="1">
                        <a:solidFill>
                          <a:srgbClr val="E86E1A"/>
                        </a:solidFill>
                        <a:latin typeface="Cambria Math" panose="02040503050406030204" pitchFamily="18" charset="0"/>
                      </a:rPr>
                      <m:t>=0</m:t>
                    </m:r>
                  </m:oMath>
                </a14:m>
                <a:endParaRPr lang="en-US" altLang="zh-CN" dirty="0">
                  <a:solidFill>
                    <a:srgbClr val="E86E1A"/>
                  </a:solidFill>
                </a:endParaRPr>
              </a:p>
              <a:p>
                <a:endParaRPr lang="en-US" altLang="zh-CN" dirty="0"/>
              </a:p>
              <a:p>
                <a:endParaRPr lang="en-US" altLang="zh-CN" dirty="0"/>
              </a:p>
              <a:p>
                <a:endParaRPr lang="en-US" altLang="zh-CN" dirty="0"/>
              </a:p>
              <a:p>
                <a:r>
                  <a:rPr lang="zh-CN" altLang="en-US" dirty="0"/>
                  <a:t>模拟步骤：</a:t>
                </a:r>
                <a:endParaRPr lang="en-US" altLang="zh-CN" dirty="0"/>
              </a:p>
              <a:p>
                <a:pPr lvl="1"/>
                <a:r>
                  <a:rPr lang="zh-CN" altLang="en-US" dirty="0"/>
                  <a:t>初始化速度场</a:t>
                </a:r>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𝑢</m:t>
                            </m:r>
                          </m:e>
                        </m:acc>
                      </m:e>
                      <m:sub>
                        <m:r>
                          <a:rPr lang="en-US" altLang="zh-CN" b="0" i="1" smtClean="0">
                            <a:latin typeface="Cambria Math" panose="02040503050406030204" pitchFamily="18" charset="0"/>
                          </a:rPr>
                          <m:t>𝑛</m:t>
                        </m:r>
                      </m:sub>
                    </m:sSub>
                    <m:r>
                      <a:rPr lang="zh-CN" altLang="en-US" i="1">
                        <a:latin typeface="Cambria Math" panose="02040503050406030204" pitchFamily="18" charset="0"/>
                      </a:rPr>
                      <m:t>，</m:t>
                    </m:r>
                  </m:oMath>
                </a14:m>
                <a:r>
                  <a:rPr lang="zh-CN" altLang="en-US" dirty="0"/>
                  <a:t>使得</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i="1">
                            <a:latin typeface="Cambria Math" panose="02040503050406030204" pitchFamily="18" charset="0"/>
                          </a:rPr>
                          <m:t>𝑛</m:t>
                        </m:r>
                      </m:sub>
                    </m:sSub>
                  </m:oMath>
                </a14:m>
                <a:r>
                  <a:rPr lang="zh-CN" altLang="en-US" dirty="0"/>
                  <a:t>无散度</a:t>
                </a:r>
                <a:endParaRPr lang="en-US" altLang="zh-CN" dirty="0"/>
              </a:p>
              <a:p>
                <a:pPr lvl="1"/>
                <a:r>
                  <a:rPr lang="zh-CN" altLang="en-US" dirty="0"/>
                  <a:t>对于每个时间步</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=0,1,2,…</m:t>
                    </m:r>
                  </m:oMath>
                </a14:m>
                <a:endParaRPr lang="en-US" altLang="zh-CN" dirty="0"/>
              </a:p>
              <a:p>
                <a:pPr lvl="2"/>
                <a:r>
                  <a:rPr lang="zh-CN" altLang="en-US" dirty="0"/>
                  <a:t>决定一个合理的时间步长</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𝑛</m:t>
                        </m:r>
                      </m:sub>
                    </m:sSub>
                  </m:oMath>
                </a14:m>
                <a:endParaRPr lang="en-US" altLang="zh-CN" dirty="0"/>
              </a:p>
              <a:p>
                <a:pPr lvl="2"/>
                <a:r>
                  <a:rPr lang="zh-CN" altLang="en-US" dirty="0"/>
                  <a:t>计算对流项</a:t>
                </a:r>
                <a14:m>
                  <m:oMath xmlns:m="http://schemas.openxmlformats.org/officeDocument/2006/math">
                    <m:sSub>
                      <m:sSubPr>
                        <m:ctrlPr>
                          <a:rPr lang="en-US" altLang="zh-CN" i="1" smtClean="0">
                            <a:solidFill>
                              <a:srgbClr val="92D050"/>
                            </a:solidFill>
                            <a:latin typeface="Cambria Math" panose="02040503050406030204" pitchFamily="18" charset="0"/>
                          </a:rPr>
                        </m:ctrlPr>
                      </m:sSubPr>
                      <m:e>
                        <m:acc>
                          <m:accPr>
                            <m:chr m:val="⃗"/>
                            <m:ctrlPr>
                              <a:rPr lang="en-US" altLang="zh-CN" i="1" smtClean="0">
                                <a:solidFill>
                                  <a:srgbClr val="92D050"/>
                                </a:solidFill>
                                <a:latin typeface="Cambria Math" panose="02040503050406030204" pitchFamily="18" charset="0"/>
                              </a:rPr>
                            </m:ctrlPr>
                          </m:accPr>
                          <m:e>
                            <m:r>
                              <a:rPr lang="en-US" altLang="zh-CN" b="0" i="1" smtClean="0">
                                <a:solidFill>
                                  <a:srgbClr val="92D050"/>
                                </a:solidFill>
                                <a:latin typeface="Cambria Math" panose="02040503050406030204" pitchFamily="18" charset="0"/>
                              </a:rPr>
                              <m:t>𝑢</m:t>
                            </m:r>
                          </m:e>
                        </m:acc>
                      </m:e>
                      <m:sub>
                        <m:r>
                          <a:rPr lang="en-US" altLang="zh-CN" b="0" i="1" smtClean="0">
                            <a:solidFill>
                              <a:srgbClr val="92D050"/>
                            </a:solidFill>
                            <a:latin typeface="Cambria Math" panose="02040503050406030204" pitchFamily="18" charset="0"/>
                          </a:rPr>
                          <m:t>𝐴</m:t>
                        </m:r>
                      </m:sub>
                    </m:sSub>
                    <m:r>
                      <a:rPr lang="en-US" altLang="zh-CN" b="0" i="1" smtClean="0">
                        <a:solidFill>
                          <a:srgbClr val="92D050"/>
                        </a:solidFill>
                        <a:latin typeface="Cambria Math" panose="02040503050406030204" pitchFamily="18" charset="0"/>
                      </a:rPr>
                      <m:t>=</m:t>
                    </m:r>
                    <m:r>
                      <a:rPr lang="en-US" altLang="zh-CN" b="0" i="1" smtClean="0">
                        <a:solidFill>
                          <a:srgbClr val="92D050"/>
                        </a:solidFill>
                        <a:latin typeface="Cambria Math" panose="02040503050406030204" pitchFamily="18" charset="0"/>
                      </a:rPr>
                      <m:t>𝑎𝑑𝑣𝑒𝑐𝑡</m:t>
                    </m:r>
                    <m:r>
                      <a:rPr lang="en-US" altLang="zh-CN" b="0" i="1" smtClean="0">
                        <a:solidFill>
                          <a:srgbClr val="92D050"/>
                        </a:solidFill>
                        <a:latin typeface="Cambria Math" panose="02040503050406030204" pitchFamily="18" charset="0"/>
                      </a:rPr>
                      <m:t>(</m:t>
                    </m:r>
                    <m:sSub>
                      <m:sSubPr>
                        <m:ctrlPr>
                          <a:rPr lang="en-US" altLang="zh-CN" i="1">
                            <a:solidFill>
                              <a:srgbClr val="92D050"/>
                            </a:solidFill>
                            <a:latin typeface="Cambria Math" panose="02040503050406030204" pitchFamily="18" charset="0"/>
                          </a:rPr>
                        </m:ctrlPr>
                      </m:sSubPr>
                      <m:e>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e>
                      <m:sub>
                        <m:r>
                          <a:rPr lang="en-US" altLang="zh-CN" i="1">
                            <a:solidFill>
                              <a:srgbClr val="92D050"/>
                            </a:solidFill>
                            <a:latin typeface="Cambria Math" panose="02040503050406030204" pitchFamily="18" charset="0"/>
                          </a:rPr>
                          <m:t>𝑛</m:t>
                        </m:r>
                      </m:sub>
                    </m:sSub>
                    <m:r>
                      <a:rPr lang="en-US" altLang="zh-CN" b="0" i="1" smtClean="0">
                        <a:solidFill>
                          <a:srgbClr val="92D050"/>
                        </a:solidFill>
                        <a:latin typeface="Cambria Math" panose="02040503050406030204" pitchFamily="18" charset="0"/>
                      </a:rPr>
                      <m:t>,</m:t>
                    </m:r>
                    <m:r>
                      <a:rPr lang="zh-CN" altLang="en-US" i="1">
                        <a:solidFill>
                          <a:srgbClr val="92D050"/>
                        </a:solidFill>
                        <a:latin typeface="Cambria Math" panose="02040503050406030204" pitchFamily="18" charset="0"/>
                      </a:rPr>
                      <m:t>∆</m:t>
                    </m:r>
                    <m:r>
                      <a:rPr lang="en-US" altLang="zh-CN" i="1">
                        <a:solidFill>
                          <a:srgbClr val="92D050"/>
                        </a:solidFill>
                        <a:latin typeface="Cambria Math" panose="02040503050406030204" pitchFamily="18" charset="0"/>
                      </a:rPr>
                      <m:t>𝑡</m:t>
                    </m:r>
                    <m:r>
                      <a:rPr lang="en-US" altLang="zh-CN" b="0" i="1" smtClean="0">
                        <a:solidFill>
                          <a:srgbClr val="92D050"/>
                        </a:solidFill>
                        <a:latin typeface="Cambria Math" panose="02040503050406030204" pitchFamily="18" charset="0"/>
                      </a:rPr>
                      <m:t>,</m:t>
                    </m:r>
                    <m:acc>
                      <m:accPr>
                        <m:chr m:val="⃗"/>
                        <m:ctrlPr>
                          <a:rPr lang="en-US" altLang="zh-CN" b="0" i="1" smtClean="0">
                            <a:solidFill>
                              <a:srgbClr val="92D050"/>
                            </a:solidFill>
                            <a:latin typeface="Cambria Math" panose="02040503050406030204" pitchFamily="18" charset="0"/>
                          </a:rPr>
                        </m:ctrlPr>
                      </m:accPr>
                      <m:e>
                        <m:r>
                          <a:rPr lang="en-US" altLang="zh-CN" b="0" i="1" smtClean="0">
                            <a:solidFill>
                              <a:srgbClr val="92D050"/>
                            </a:solidFill>
                            <a:latin typeface="Cambria Math" panose="02040503050406030204" pitchFamily="18" charset="0"/>
                          </a:rPr>
                          <m:t>𝑞</m:t>
                        </m:r>
                      </m:e>
                    </m:acc>
                    <m:r>
                      <a:rPr lang="en-US" altLang="zh-CN" b="0" i="1" smtClean="0">
                        <a:solidFill>
                          <a:srgbClr val="92D050"/>
                        </a:solidFill>
                        <a:latin typeface="Cambria Math" panose="02040503050406030204" pitchFamily="18" charset="0"/>
                      </a:rPr>
                      <m:t>)</m:t>
                    </m:r>
                  </m:oMath>
                </a14:m>
                <a:endParaRPr lang="en-US" altLang="zh-CN" dirty="0">
                  <a:solidFill>
                    <a:srgbClr val="92D050"/>
                  </a:solidFill>
                </a:endParaRPr>
              </a:p>
              <a:p>
                <a:pPr lvl="2"/>
                <a:r>
                  <a:rPr lang="zh-CN" altLang="en-US" dirty="0"/>
                  <a:t>计算体积力项</a:t>
                </a:r>
                <a14:m>
                  <m:oMath xmlns:m="http://schemas.openxmlformats.org/officeDocument/2006/math">
                    <m:sSub>
                      <m:sSubPr>
                        <m:ctrlPr>
                          <a:rPr lang="en-US" altLang="zh-CN" i="1" smtClean="0">
                            <a:solidFill>
                              <a:schemeClr val="accent4"/>
                            </a:solidFill>
                            <a:latin typeface="Cambria Math" panose="02040503050406030204" pitchFamily="18" charset="0"/>
                          </a:rPr>
                        </m:ctrlPr>
                      </m:sSubPr>
                      <m:e>
                        <m:acc>
                          <m:accPr>
                            <m:chr m:val="⃗"/>
                            <m:ctrlPr>
                              <a:rPr lang="en-US" altLang="zh-CN" i="1">
                                <a:solidFill>
                                  <a:schemeClr val="accent4"/>
                                </a:solidFill>
                                <a:latin typeface="Cambria Math" panose="02040503050406030204" pitchFamily="18" charset="0"/>
                              </a:rPr>
                            </m:ctrlPr>
                          </m:accPr>
                          <m:e>
                            <m:r>
                              <a:rPr lang="en-US" altLang="zh-CN" i="1">
                                <a:solidFill>
                                  <a:schemeClr val="accent4"/>
                                </a:solidFill>
                                <a:latin typeface="Cambria Math" panose="02040503050406030204" pitchFamily="18" charset="0"/>
                              </a:rPr>
                              <m:t>𝑢</m:t>
                            </m:r>
                          </m:e>
                        </m:acc>
                      </m:e>
                      <m:sub>
                        <m:r>
                          <a:rPr lang="en-US" altLang="zh-CN" b="0" i="1" smtClean="0">
                            <a:solidFill>
                              <a:schemeClr val="accent4"/>
                            </a:solidFill>
                            <a:latin typeface="Cambria Math" panose="02040503050406030204" pitchFamily="18" charset="0"/>
                          </a:rPr>
                          <m:t>𝐵</m:t>
                        </m:r>
                      </m:sub>
                    </m:sSub>
                  </m:oMath>
                </a14:m>
                <a:r>
                  <a:rPr lang="en-US" altLang="zh-CN" dirty="0">
                    <a:solidFill>
                      <a:schemeClr val="accent4"/>
                    </a:solidFill>
                  </a:rPr>
                  <a:t>= </a:t>
                </a:r>
                <a14:m>
                  <m:oMath xmlns:m="http://schemas.openxmlformats.org/officeDocument/2006/math">
                    <m:sSub>
                      <m:sSubPr>
                        <m:ctrlPr>
                          <a:rPr lang="en-US" altLang="zh-CN" i="1">
                            <a:solidFill>
                              <a:schemeClr val="accent4"/>
                            </a:solidFill>
                            <a:latin typeface="Cambria Math" panose="02040503050406030204" pitchFamily="18" charset="0"/>
                          </a:rPr>
                        </m:ctrlPr>
                      </m:sSubPr>
                      <m:e>
                        <m:acc>
                          <m:accPr>
                            <m:chr m:val="⃗"/>
                            <m:ctrlPr>
                              <a:rPr lang="en-US" altLang="zh-CN" i="1">
                                <a:solidFill>
                                  <a:schemeClr val="accent4"/>
                                </a:solidFill>
                                <a:latin typeface="Cambria Math" panose="02040503050406030204" pitchFamily="18" charset="0"/>
                              </a:rPr>
                            </m:ctrlPr>
                          </m:accPr>
                          <m:e>
                            <m:r>
                              <a:rPr lang="en-US" altLang="zh-CN" i="1">
                                <a:solidFill>
                                  <a:schemeClr val="accent4"/>
                                </a:solidFill>
                                <a:latin typeface="Cambria Math" panose="02040503050406030204" pitchFamily="18" charset="0"/>
                              </a:rPr>
                              <m:t>𝑢</m:t>
                            </m:r>
                          </m:e>
                        </m:acc>
                      </m:e>
                      <m:sub>
                        <m:r>
                          <a:rPr lang="en-US" altLang="zh-CN" i="1">
                            <a:solidFill>
                              <a:schemeClr val="accent4"/>
                            </a:solidFill>
                            <a:latin typeface="Cambria Math" panose="02040503050406030204" pitchFamily="18" charset="0"/>
                          </a:rPr>
                          <m:t>𝐴</m:t>
                        </m:r>
                      </m:sub>
                    </m:sSub>
                  </m:oMath>
                </a14:m>
                <a:r>
                  <a:rPr lang="en-US" altLang="zh-CN" dirty="0">
                    <a:solidFill>
                      <a:schemeClr val="accent4"/>
                    </a:solidFill>
                  </a:rPr>
                  <a:t>+</a:t>
                </a:r>
                <a:r>
                  <a:rPr lang="zh-CN" altLang="en-US" dirty="0">
                    <a:solidFill>
                      <a:schemeClr val="accent4"/>
                    </a:solidFill>
                  </a:rPr>
                  <a:t> </a:t>
                </a:r>
                <a14:m>
                  <m:oMath xmlns:m="http://schemas.openxmlformats.org/officeDocument/2006/math">
                    <m:r>
                      <a:rPr lang="zh-CN" altLang="en-US" i="1">
                        <a:solidFill>
                          <a:schemeClr val="accent4"/>
                        </a:solidFill>
                        <a:latin typeface="Cambria Math" panose="02040503050406030204" pitchFamily="18" charset="0"/>
                      </a:rPr>
                      <m:t>∆</m:t>
                    </m:r>
                    <m:r>
                      <a:rPr lang="en-US" altLang="zh-CN" i="1">
                        <a:solidFill>
                          <a:schemeClr val="accent4"/>
                        </a:solidFill>
                        <a:latin typeface="Cambria Math" panose="02040503050406030204" pitchFamily="18" charset="0"/>
                      </a:rPr>
                      <m:t>𝑡</m:t>
                    </m:r>
                    <m:acc>
                      <m:accPr>
                        <m:chr m:val="⃗"/>
                        <m:ctrlPr>
                          <a:rPr lang="en-US" altLang="zh-CN" i="1" smtClean="0">
                            <a:solidFill>
                              <a:schemeClr val="accent4"/>
                            </a:solidFill>
                            <a:latin typeface="Cambria Math" panose="02040503050406030204" pitchFamily="18" charset="0"/>
                          </a:rPr>
                        </m:ctrlPr>
                      </m:accPr>
                      <m:e>
                        <m:r>
                          <a:rPr lang="en-US" altLang="zh-CN" b="0" i="1" smtClean="0">
                            <a:solidFill>
                              <a:schemeClr val="accent4"/>
                            </a:solidFill>
                            <a:latin typeface="Cambria Math" panose="02040503050406030204" pitchFamily="18" charset="0"/>
                          </a:rPr>
                          <m:t>𝑔</m:t>
                        </m:r>
                      </m:e>
                    </m:acc>
                  </m:oMath>
                </a14:m>
                <a:endParaRPr lang="en-US" altLang="zh-CN" dirty="0"/>
              </a:p>
              <a:p>
                <a:pPr lvl="2"/>
                <a:r>
                  <a:rPr lang="zh-CN" altLang="en-US" dirty="0"/>
                  <a:t>无散度投影</a:t>
                </a:r>
                <a14:m>
                  <m:oMath xmlns:m="http://schemas.openxmlformats.org/officeDocument/2006/math">
                    <m:sSub>
                      <m:sSubPr>
                        <m:ctrlPr>
                          <a:rPr lang="en-US" altLang="zh-CN" i="1" smtClean="0">
                            <a:solidFill>
                              <a:schemeClr val="accent1"/>
                            </a:solidFill>
                            <a:latin typeface="Cambria Math" panose="02040503050406030204" pitchFamily="18" charset="0"/>
                          </a:rPr>
                        </m:ctrlPr>
                      </m:sSubPr>
                      <m:e>
                        <m:acc>
                          <m:accPr>
                            <m:chr m:val="⃗"/>
                            <m:ctrlPr>
                              <a:rPr lang="en-US" altLang="zh-CN" i="1">
                                <a:solidFill>
                                  <a:schemeClr val="accent1"/>
                                </a:solidFill>
                                <a:latin typeface="Cambria Math" panose="02040503050406030204" pitchFamily="18" charset="0"/>
                              </a:rPr>
                            </m:ctrlPr>
                          </m:accPr>
                          <m:e>
                            <m:r>
                              <a:rPr lang="en-US" altLang="zh-CN" i="1">
                                <a:solidFill>
                                  <a:schemeClr val="accent1"/>
                                </a:solidFill>
                                <a:latin typeface="Cambria Math" panose="02040503050406030204" pitchFamily="18" charset="0"/>
                              </a:rPr>
                              <m:t>𝑢</m:t>
                            </m:r>
                          </m:e>
                        </m:acc>
                      </m:e>
                      <m:sub>
                        <m:r>
                          <a:rPr lang="en-US" altLang="zh-CN" b="0" i="1" smtClean="0">
                            <a:solidFill>
                              <a:schemeClr val="accent1"/>
                            </a:solidFill>
                            <a:latin typeface="Cambria Math" panose="02040503050406030204" pitchFamily="18" charset="0"/>
                          </a:rPr>
                          <m:t>𝑛</m:t>
                        </m:r>
                        <m:r>
                          <a:rPr lang="en-US" altLang="zh-CN" b="0" i="1" smtClean="0">
                            <a:solidFill>
                              <a:schemeClr val="accent1"/>
                            </a:solidFill>
                            <a:latin typeface="Cambria Math" panose="02040503050406030204" pitchFamily="18" charset="0"/>
                          </a:rPr>
                          <m:t>+1</m:t>
                        </m:r>
                      </m:sub>
                    </m:sSub>
                    <m:r>
                      <a:rPr lang="en-US" altLang="zh-CN" i="1">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𝑝𝑟𝑜𝑗𝑒𝑐𝑡</m:t>
                    </m:r>
                    <m:r>
                      <a:rPr lang="en-US" altLang="zh-CN" i="1">
                        <a:solidFill>
                          <a:schemeClr val="accent1"/>
                        </a:solidFill>
                        <a:latin typeface="Cambria Math" panose="02040503050406030204" pitchFamily="18" charset="0"/>
                      </a:rPr>
                      <m:t>(</m:t>
                    </m:r>
                    <m:r>
                      <a:rPr lang="zh-CN" altLang="en-US" i="1">
                        <a:solidFill>
                          <a:schemeClr val="accent1"/>
                        </a:solidFill>
                        <a:latin typeface="Cambria Math" panose="02040503050406030204" pitchFamily="18" charset="0"/>
                      </a:rPr>
                      <m:t>∆</m:t>
                    </m:r>
                    <m:r>
                      <a:rPr lang="en-US" altLang="zh-CN" i="1">
                        <a:solidFill>
                          <a:schemeClr val="accent1"/>
                        </a:solidFill>
                        <a:latin typeface="Cambria Math" panose="02040503050406030204" pitchFamily="18" charset="0"/>
                      </a:rPr>
                      <m:t>𝑡</m:t>
                    </m:r>
                    <m:r>
                      <a:rPr lang="en-US" altLang="zh-CN" i="1">
                        <a:solidFill>
                          <a:schemeClr val="accent1"/>
                        </a:solidFill>
                        <a:latin typeface="Cambria Math" panose="02040503050406030204" pitchFamily="18" charset="0"/>
                      </a:rPr>
                      <m:t>,</m:t>
                    </m:r>
                    <m:sSub>
                      <m:sSubPr>
                        <m:ctrlPr>
                          <a:rPr lang="en-US" altLang="zh-CN" i="1">
                            <a:solidFill>
                              <a:schemeClr val="accent1"/>
                            </a:solidFill>
                            <a:latin typeface="Cambria Math" panose="02040503050406030204" pitchFamily="18" charset="0"/>
                          </a:rPr>
                        </m:ctrlPr>
                      </m:sSubPr>
                      <m:e>
                        <m:acc>
                          <m:accPr>
                            <m:chr m:val="⃗"/>
                            <m:ctrlPr>
                              <a:rPr lang="en-US" altLang="zh-CN" i="1">
                                <a:solidFill>
                                  <a:schemeClr val="accent1"/>
                                </a:solidFill>
                                <a:latin typeface="Cambria Math" panose="02040503050406030204" pitchFamily="18" charset="0"/>
                              </a:rPr>
                            </m:ctrlPr>
                          </m:accPr>
                          <m:e>
                            <m:r>
                              <a:rPr lang="en-US" altLang="zh-CN" i="1">
                                <a:solidFill>
                                  <a:schemeClr val="accent1"/>
                                </a:solidFill>
                                <a:latin typeface="Cambria Math" panose="02040503050406030204" pitchFamily="18" charset="0"/>
                              </a:rPr>
                              <m:t>𝑢</m:t>
                            </m:r>
                          </m:e>
                        </m:acc>
                      </m:e>
                      <m:sub>
                        <m:r>
                          <a:rPr lang="en-US" altLang="zh-CN" i="1">
                            <a:solidFill>
                              <a:schemeClr val="accent1"/>
                            </a:solidFill>
                            <a:latin typeface="Cambria Math" panose="02040503050406030204" pitchFamily="18" charset="0"/>
                          </a:rPr>
                          <m:t>𝐵</m:t>
                        </m:r>
                      </m:sub>
                    </m:sSub>
                    <m:r>
                      <a:rPr lang="en-US" altLang="zh-CN" i="1">
                        <a:solidFill>
                          <a:schemeClr val="accent1"/>
                        </a:solidFill>
                        <a:latin typeface="Cambria Math" panose="02040503050406030204" pitchFamily="18" charset="0"/>
                      </a:rPr>
                      <m:t>)</m:t>
                    </m:r>
                  </m:oMath>
                </a14:m>
                <a:endParaRPr lang="en-US" altLang="zh-CN" dirty="0"/>
              </a:p>
              <a:p>
                <a:pPr lvl="2"/>
                <a:endParaRPr lang="en-US" altLang="zh-CN" dirty="0"/>
              </a:p>
            </p:txBody>
          </p:sp>
        </mc:Choice>
        <mc:Fallback xmlns="">
          <p:sp>
            <p:nvSpPr>
              <p:cNvPr id="3" name="内容占位符 2">
                <a:extLst>
                  <a:ext uri="{FF2B5EF4-FFF2-40B4-BE49-F238E27FC236}">
                    <a16:creationId xmlns:a16="http://schemas.microsoft.com/office/drawing/2014/main" id="{4C9C6A66-524F-4FC8-8DA2-452EEEA29F70}"/>
                  </a:ext>
                </a:extLst>
              </p:cNvPr>
              <p:cNvSpPr>
                <a:spLocks noGrp="1" noRot="1" noChangeAspect="1" noMove="1" noResize="1" noEditPoints="1" noAdjustHandles="1" noChangeArrowheads="1" noChangeShapeType="1" noTextEdit="1"/>
              </p:cNvSpPr>
              <p:nvPr>
                <p:ph idx="1"/>
              </p:nvPr>
            </p:nvSpPr>
            <p:spPr>
              <a:blipFill>
                <a:blip r:embed="rId3"/>
                <a:stretch>
                  <a:fillRect l="-638" b="-840"/>
                </a:stretch>
              </a:blipFill>
            </p:spPr>
            <p:txBody>
              <a:bodyPr/>
              <a:lstStyle/>
              <a:p>
                <a:r>
                  <a:rPr lang="zh-CN" altLang="en-US">
                    <a:noFill/>
                  </a:rPr>
                  <a:t> </a:t>
                </a:r>
              </a:p>
            </p:txBody>
          </p:sp>
        </mc:Fallback>
      </mc:AlternateContent>
      <p:grpSp>
        <p:nvGrpSpPr>
          <p:cNvPr id="22" name="组合 21">
            <a:extLst>
              <a:ext uri="{FF2B5EF4-FFF2-40B4-BE49-F238E27FC236}">
                <a16:creationId xmlns:a16="http://schemas.microsoft.com/office/drawing/2014/main" id="{CC2F6576-3AED-40AA-9A65-3038DC7FBCAC}"/>
              </a:ext>
            </a:extLst>
          </p:cNvPr>
          <p:cNvGrpSpPr/>
          <p:nvPr/>
        </p:nvGrpSpPr>
        <p:grpSpPr>
          <a:xfrm>
            <a:off x="1046598" y="2993294"/>
            <a:ext cx="8621277" cy="1008000"/>
            <a:chOff x="1083685" y="3453686"/>
            <a:chExt cx="8621277" cy="1008000"/>
          </a:xfrm>
        </p:grpSpPr>
        <p:sp>
          <p:nvSpPr>
            <p:cNvPr id="5" name="矩形: 圆角 4">
              <a:extLst>
                <a:ext uri="{FF2B5EF4-FFF2-40B4-BE49-F238E27FC236}">
                  <a16:creationId xmlns:a16="http://schemas.microsoft.com/office/drawing/2014/main" id="{7140CD81-A5AC-4C82-9E3C-264B3758FAC0}"/>
                </a:ext>
              </a:extLst>
            </p:cNvPr>
            <p:cNvSpPr/>
            <p:nvPr/>
          </p:nvSpPr>
          <p:spPr>
            <a:xfrm>
              <a:off x="1083685" y="3453686"/>
              <a:ext cx="1800000" cy="1008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2400" dirty="0">
                  <a:solidFill>
                    <a:schemeClr val="bg1"/>
                  </a:solidFill>
                </a:rPr>
                <a:t>对流</a:t>
              </a:r>
              <a:endParaRPr lang="en-US" altLang="zh-CN" sz="2400" dirty="0">
                <a:solidFill>
                  <a:schemeClr val="bg1"/>
                </a:solidFill>
              </a:endParaRPr>
            </a:p>
            <a:p>
              <a:pPr algn="ctr"/>
              <a:r>
                <a:rPr lang="en-US" altLang="zh-CN" sz="2400" dirty="0">
                  <a:solidFill>
                    <a:schemeClr val="bg1"/>
                  </a:solidFill>
                </a:rPr>
                <a:t>Advection</a:t>
              </a:r>
              <a:endParaRPr lang="zh-CN" altLang="en-US" sz="1400" dirty="0">
                <a:solidFill>
                  <a:schemeClr val="bg1"/>
                </a:solidFill>
              </a:endParaRPr>
            </a:p>
          </p:txBody>
        </p:sp>
        <p:sp>
          <p:nvSpPr>
            <p:cNvPr id="6" name="箭头: 右 5">
              <a:extLst>
                <a:ext uri="{FF2B5EF4-FFF2-40B4-BE49-F238E27FC236}">
                  <a16:creationId xmlns:a16="http://schemas.microsoft.com/office/drawing/2014/main" id="{E5871D03-F911-4645-9026-EAAB5014E1D5}"/>
                </a:ext>
              </a:extLst>
            </p:cNvPr>
            <p:cNvSpPr/>
            <p:nvPr/>
          </p:nvSpPr>
          <p:spPr>
            <a:xfrm>
              <a:off x="2972123" y="3827058"/>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E4F73A62-9917-45E3-AA2B-A05E567A7DA6}"/>
                </a:ext>
              </a:extLst>
            </p:cNvPr>
            <p:cNvSpPr/>
            <p:nvPr/>
          </p:nvSpPr>
          <p:spPr>
            <a:xfrm>
              <a:off x="3357444" y="3453686"/>
              <a:ext cx="1800000" cy="10080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400" dirty="0">
                  <a:solidFill>
                    <a:schemeClr val="bg1"/>
                  </a:solidFill>
                </a:rPr>
                <a:t>体积力</a:t>
              </a:r>
              <a:endParaRPr lang="en-US" altLang="zh-CN" sz="2400" dirty="0">
                <a:solidFill>
                  <a:schemeClr val="bg1"/>
                </a:solidFill>
              </a:endParaRPr>
            </a:p>
            <a:p>
              <a:pPr algn="ctr"/>
              <a:r>
                <a:rPr lang="en-US" altLang="zh-CN" sz="2400" dirty="0">
                  <a:solidFill>
                    <a:schemeClr val="bg1"/>
                  </a:solidFill>
                </a:rPr>
                <a:t>Body Force</a:t>
              </a:r>
              <a:endParaRPr lang="zh-CN" altLang="en-US" sz="1400" dirty="0">
                <a:solidFill>
                  <a:schemeClr val="bg1"/>
                </a:solidFill>
              </a:endParaRPr>
            </a:p>
          </p:txBody>
        </p:sp>
        <p:sp>
          <p:nvSpPr>
            <p:cNvPr id="11" name="箭头: 右 10">
              <a:extLst>
                <a:ext uri="{FF2B5EF4-FFF2-40B4-BE49-F238E27FC236}">
                  <a16:creationId xmlns:a16="http://schemas.microsoft.com/office/drawing/2014/main" id="{76811C78-113C-4680-84EB-2D932623864C}"/>
                </a:ext>
              </a:extLst>
            </p:cNvPr>
            <p:cNvSpPr/>
            <p:nvPr/>
          </p:nvSpPr>
          <p:spPr>
            <a:xfrm>
              <a:off x="5245882" y="3827058"/>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0AE3AC34-05D6-4402-BB5F-24B3476AD06F}"/>
                </a:ext>
              </a:extLst>
            </p:cNvPr>
            <p:cNvSpPr/>
            <p:nvPr/>
          </p:nvSpPr>
          <p:spPr>
            <a:xfrm>
              <a:off x="5631203" y="3453686"/>
              <a:ext cx="1800000" cy="1008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400" dirty="0">
                  <a:solidFill>
                    <a:schemeClr val="bg1"/>
                  </a:solidFill>
                </a:rPr>
                <a:t>黏力</a:t>
              </a:r>
              <a:endParaRPr lang="en-US" altLang="zh-CN" sz="2400" dirty="0">
                <a:solidFill>
                  <a:schemeClr val="bg1"/>
                </a:solidFill>
              </a:endParaRPr>
            </a:p>
            <a:p>
              <a:pPr algn="ctr"/>
              <a:r>
                <a:rPr lang="en-US" altLang="zh-CN" sz="2400" dirty="0">
                  <a:solidFill>
                    <a:schemeClr val="bg1"/>
                  </a:solidFill>
                </a:rPr>
                <a:t>Viscosity</a:t>
              </a:r>
              <a:endParaRPr lang="zh-CN" altLang="en-US" sz="1400" dirty="0">
                <a:solidFill>
                  <a:schemeClr val="bg1"/>
                </a:solidFill>
              </a:endParaRPr>
            </a:p>
          </p:txBody>
        </p:sp>
        <p:sp>
          <p:nvSpPr>
            <p:cNvPr id="19" name="箭头: 右 18">
              <a:extLst>
                <a:ext uri="{FF2B5EF4-FFF2-40B4-BE49-F238E27FC236}">
                  <a16:creationId xmlns:a16="http://schemas.microsoft.com/office/drawing/2014/main" id="{126BD5BA-1E47-48C8-AD8E-8FB36E3098F6}"/>
                </a:ext>
              </a:extLst>
            </p:cNvPr>
            <p:cNvSpPr/>
            <p:nvPr/>
          </p:nvSpPr>
          <p:spPr>
            <a:xfrm>
              <a:off x="7519641" y="3827058"/>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0" name="矩形: 圆角 19">
              <a:extLst>
                <a:ext uri="{FF2B5EF4-FFF2-40B4-BE49-F238E27FC236}">
                  <a16:creationId xmlns:a16="http://schemas.microsoft.com/office/drawing/2014/main" id="{4F3D1931-190E-407C-B0EC-AEA2CE3C50BC}"/>
                </a:ext>
              </a:extLst>
            </p:cNvPr>
            <p:cNvSpPr/>
            <p:nvPr/>
          </p:nvSpPr>
          <p:spPr>
            <a:xfrm>
              <a:off x="7904962" y="3453686"/>
              <a:ext cx="1800000" cy="10080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400" dirty="0">
                  <a:solidFill>
                    <a:schemeClr val="bg1"/>
                  </a:solidFill>
                </a:rPr>
                <a:t>压力</a:t>
              </a:r>
              <a:endParaRPr lang="en-US" altLang="zh-CN" sz="2400" dirty="0">
                <a:solidFill>
                  <a:schemeClr val="bg1"/>
                </a:solidFill>
              </a:endParaRPr>
            </a:p>
            <a:p>
              <a:pPr algn="ctr"/>
              <a:r>
                <a:rPr lang="en-US" altLang="zh-CN" sz="2400" dirty="0">
                  <a:solidFill>
                    <a:schemeClr val="bg1"/>
                  </a:solidFill>
                </a:rPr>
                <a:t>Pressure</a:t>
              </a:r>
              <a:endParaRPr lang="zh-CN" altLang="en-US" sz="1400" dirty="0">
                <a:solidFill>
                  <a:schemeClr val="bg1"/>
                </a:solidFill>
              </a:endParaRPr>
            </a:p>
          </p:txBody>
        </p:sp>
      </p:grpSp>
    </p:spTree>
    <p:extLst>
      <p:ext uri="{BB962C8B-B14F-4D97-AF65-F5344CB8AC3E}">
        <p14:creationId xmlns:p14="http://schemas.microsoft.com/office/powerpoint/2010/main" val="1167069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6F0B28-5CB1-4D57-9CAB-0E65A988772B}"/>
              </a:ext>
            </a:extLst>
          </p:cNvPr>
          <p:cNvSpPr>
            <a:spLocks noGrp="1"/>
          </p:cNvSpPr>
          <p:nvPr>
            <p:ph type="title"/>
          </p:nvPr>
        </p:nvSpPr>
        <p:spPr/>
        <p:txBody>
          <a:bodyPr/>
          <a:lstStyle/>
          <a:p>
            <a:r>
              <a:rPr lang="en-US" altLang="zh-CN" dirty="0"/>
              <a:t>NS</a:t>
            </a:r>
            <a:r>
              <a:rPr lang="zh-CN" altLang="en-US" dirty="0"/>
              <a:t>方程的分步求解</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4830C85-F942-4F0C-974E-956EE612BC51}"/>
                  </a:ext>
                </a:extLst>
              </p:cNvPr>
              <p:cNvSpPr>
                <a:spLocks noGrp="1"/>
              </p:cNvSpPr>
              <p:nvPr>
                <p:ph sz="half" idx="1"/>
              </p:nvPr>
            </p:nvSpPr>
            <p:spPr/>
            <p:txBody>
              <a:bodyPr/>
              <a:lstStyle/>
              <a:p>
                <a:r>
                  <a:rPr lang="zh-CN" altLang="en-US" dirty="0"/>
                  <a:t>动量方程</a:t>
                </a:r>
                <a:endParaRPr lang="en-US" altLang="zh-CN" dirty="0"/>
              </a:p>
              <a:p>
                <a:pPr marL="0" indent="0">
                  <a:buNone/>
                </a:pPr>
                <a14:m>
                  <m:oMathPara xmlns:m="http://schemas.openxmlformats.org/officeDocument/2006/math">
                    <m:oMathParaPr>
                      <m:jc m:val="centerGroup"/>
                    </m:oMathParaPr>
                    <m:oMath xmlns:m="http://schemas.openxmlformats.org/officeDocument/2006/math">
                      <m:f>
                        <m:fPr>
                          <m:ctrlPr>
                            <a:rPr lang="en-US" altLang="zh-CN" sz="1600" i="1">
                              <a:latin typeface="Cambria Math" panose="02040503050406030204" pitchFamily="18" charset="0"/>
                            </a:rPr>
                          </m:ctrlPr>
                        </m:fPr>
                        <m:num>
                          <m:r>
                            <a:rPr lang="en-US" altLang="zh-CN" sz="1600" i="1">
                              <a:latin typeface="Cambria Math" panose="02040503050406030204" pitchFamily="18" charset="0"/>
                            </a:rPr>
                            <m:t>𝐷</m:t>
                          </m:r>
                          <m:acc>
                            <m:accPr>
                              <m:chr m:val="⃗"/>
                              <m:ctrlPr>
                                <a:rPr lang="en-US" altLang="zh-CN" sz="1600" i="1">
                                  <a:latin typeface="Cambria Math" panose="02040503050406030204" pitchFamily="18" charset="0"/>
                                </a:rPr>
                              </m:ctrlPr>
                            </m:accPr>
                            <m:e>
                              <m:r>
                                <a:rPr lang="en-US" altLang="zh-CN" sz="1600" i="1">
                                  <a:latin typeface="Cambria Math" panose="02040503050406030204" pitchFamily="18" charset="0"/>
                                </a:rPr>
                                <m:t>𝑢</m:t>
                              </m:r>
                            </m:e>
                          </m:acc>
                        </m:num>
                        <m:den>
                          <m:r>
                            <a:rPr lang="en-US" altLang="zh-CN" sz="1600" i="1">
                              <a:latin typeface="Cambria Math" panose="02040503050406030204" pitchFamily="18" charset="0"/>
                            </a:rPr>
                            <m:t>𝐷𝑡</m:t>
                          </m:r>
                        </m:den>
                      </m:f>
                      <m:r>
                        <a:rPr lang="en-US" altLang="zh-CN" sz="1600" i="1">
                          <a:latin typeface="Cambria Math" panose="02040503050406030204" pitchFamily="18" charset="0"/>
                        </a:rPr>
                        <m:t>=</m:t>
                      </m:r>
                      <m:r>
                        <a:rPr lang="en-US" altLang="zh-CN" sz="1600" i="1" smtClean="0">
                          <a:solidFill>
                            <a:schemeClr val="accent2"/>
                          </a:solidFill>
                          <a:latin typeface="Cambria Math" panose="02040503050406030204" pitchFamily="18" charset="0"/>
                          <a:ea typeface="Cambria Math" panose="02040503050406030204" pitchFamily="18" charset="0"/>
                        </a:rPr>
                        <m:t>−</m:t>
                      </m:r>
                      <m:f>
                        <m:fPr>
                          <m:ctrlPr>
                            <a:rPr lang="en-US" altLang="zh-CN" sz="1600" i="1">
                              <a:solidFill>
                                <a:schemeClr val="accent2"/>
                              </a:solidFill>
                              <a:latin typeface="Cambria Math" panose="02040503050406030204" pitchFamily="18" charset="0"/>
                              <a:ea typeface="Cambria Math" panose="02040503050406030204" pitchFamily="18" charset="0"/>
                            </a:rPr>
                          </m:ctrlPr>
                        </m:fPr>
                        <m:num>
                          <m:r>
                            <a:rPr lang="en-US" altLang="zh-CN" sz="1600" i="1">
                              <a:solidFill>
                                <a:schemeClr val="accent2"/>
                              </a:solidFill>
                              <a:latin typeface="Cambria Math" panose="02040503050406030204" pitchFamily="18" charset="0"/>
                              <a:ea typeface="Cambria Math" panose="02040503050406030204" pitchFamily="18" charset="0"/>
                            </a:rPr>
                            <m:t>1</m:t>
                          </m:r>
                        </m:num>
                        <m:den>
                          <m:r>
                            <a:rPr lang="zh-CN" altLang="en-US" sz="1600" i="1">
                              <a:solidFill>
                                <a:schemeClr val="accent2"/>
                              </a:solidFill>
                              <a:latin typeface="Cambria Math" panose="02040503050406030204" pitchFamily="18" charset="0"/>
                              <a:ea typeface="Cambria Math" panose="02040503050406030204" pitchFamily="18" charset="0"/>
                            </a:rPr>
                            <m:t>𝜌</m:t>
                          </m:r>
                        </m:den>
                      </m:f>
                      <m:r>
                        <m:rPr>
                          <m:sty m:val="p"/>
                        </m:rPr>
                        <a:rPr lang="en-US" altLang="zh-CN" sz="1600" i="1">
                          <a:solidFill>
                            <a:schemeClr val="accent2"/>
                          </a:solidFill>
                          <a:latin typeface="Cambria Math" panose="02040503050406030204" pitchFamily="18" charset="0"/>
                          <a:ea typeface="Cambria Math" panose="02040503050406030204" pitchFamily="18" charset="0"/>
                        </a:rPr>
                        <m:t>∇</m:t>
                      </m:r>
                      <m:r>
                        <a:rPr lang="en-US" altLang="zh-CN" sz="1600" i="1">
                          <a:solidFill>
                            <a:schemeClr val="accent2"/>
                          </a:solidFill>
                          <a:latin typeface="Cambria Math" panose="02040503050406030204" pitchFamily="18" charset="0"/>
                          <a:ea typeface="Cambria Math" panose="02040503050406030204" pitchFamily="18" charset="0"/>
                        </a:rPr>
                        <m:t>𝑝</m:t>
                      </m:r>
                      <m:r>
                        <a:rPr lang="en-US" altLang="zh-CN" sz="1600" i="1">
                          <a:solidFill>
                            <a:schemeClr val="accent2"/>
                          </a:solidFill>
                          <a:latin typeface="Cambria Math" panose="02040503050406030204" pitchFamily="18" charset="0"/>
                          <a:ea typeface="Cambria Math" panose="02040503050406030204" pitchFamily="18" charset="0"/>
                        </a:rPr>
                        <m:t> +</m:t>
                      </m:r>
                      <m:r>
                        <a:rPr lang="en-US" altLang="zh-CN" sz="1600" i="1" smtClean="0">
                          <a:solidFill>
                            <a:schemeClr val="accent1"/>
                          </a:solidFill>
                          <a:latin typeface="Cambria Math" panose="02040503050406030204" pitchFamily="18" charset="0"/>
                          <a:ea typeface="Cambria Math" panose="02040503050406030204" pitchFamily="18" charset="0"/>
                        </a:rPr>
                        <m:t>𝑣</m:t>
                      </m:r>
                      <m:sSup>
                        <m:sSupPr>
                          <m:ctrlPr>
                            <a:rPr lang="en-US" altLang="zh-CN" sz="1600" i="1">
                              <a:solidFill>
                                <a:schemeClr val="accent1"/>
                              </a:solidFill>
                              <a:latin typeface="Cambria Math" panose="02040503050406030204" pitchFamily="18" charset="0"/>
                              <a:ea typeface="Cambria Math" panose="02040503050406030204" pitchFamily="18" charset="0"/>
                            </a:rPr>
                          </m:ctrlPr>
                        </m:sSupPr>
                        <m:e>
                          <m:r>
                            <m:rPr>
                              <m:sty m:val="p"/>
                            </m:rPr>
                            <a:rPr lang="en-US" altLang="zh-CN" sz="1600" i="1">
                              <a:solidFill>
                                <a:schemeClr val="accent1"/>
                              </a:solidFill>
                              <a:latin typeface="Cambria Math" panose="02040503050406030204" pitchFamily="18" charset="0"/>
                              <a:ea typeface="Cambria Math" panose="02040503050406030204" pitchFamily="18" charset="0"/>
                            </a:rPr>
                            <m:t>∇</m:t>
                          </m:r>
                        </m:e>
                        <m:sup>
                          <m:r>
                            <a:rPr lang="en-US" altLang="zh-CN" sz="1600" i="1">
                              <a:solidFill>
                                <a:schemeClr val="accent1"/>
                              </a:solidFill>
                              <a:latin typeface="Cambria Math" panose="02040503050406030204" pitchFamily="18" charset="0"/>
                              <a:ea typeface="Cambria Math" panose="02040503050406030204" pitchFamily="18" charset="0"/>
                            </a:rPr>
                            <m:t>2</m:t>
                          </m:r>
                        </m:sup>
                      </m:sSup>
                      <m:acc>
                        <m:accPr>
                          <m:chr m:val="⃗"/>
                          <m:ctrlPr>
                            <a:rPr lang="zh-CN" altLang="en-US" sz="1600" i="1">
                              <a:solidFill>
                                <a:schemeClr val="accent1"/>
                              </a:solidFill>
                              <a:latin typeface="Cambria Math" panose="02040503050406030204" pitchFamily="18" charset="0"/>
                              <a:ea typeface="Cambria Math" panose="02040503050406030204" pitchFamily="18" charset="0"/>
                            </a:rPr>
                          </m:ctrlPr>
                        </m:accPr>
                        <m:e>
                          <m:r>
                            <a:rPr lang="en-US" altLang="zh-CN" sz="1600" i="1">
                              <a:solidFill>
                                <a:schemeClr val="accent1"/>
                              </a:solidFill>
                              <a:latin typeface="Cambria Math" panose="02040503050406030204" pitchFamily="18" charset="0"/>
                              <a:ea typeface="Cambria Math" panose="02040503050406030204" pitchFamily="18" charset="0"/>
                            </a:rPr>
                            <m:t>𝑢</m:t>
                          </m:r>
                        </m:e>
                      </m:acc>
                      <m:r>
                        <a:rPr lang="en-US" altLang="zh-CN" sz="1600" i="1">
                          <a:latin typeface="Cambria Math" panose="02040503050406030204" pitchFamily="18" charset="0"/>
                          <a:ea typeface="Cambria Math" panose="02040503050406030204" pitchFamily="18" charset="0"/>
                        </a:rPr>
                        <m:t>+</m:t>
                      </m:r>
                      <m:acc>
                        <m:accPr>
                          <m:chr m:val="⃗"/>
                          <m:ctrlPr>
                            <a:rPr lang="en-US" altLang="zh-CN" sz="1600" i="1" smtClean="0">
                              <a:solidFill>
                                <a:srgbClr val="FFC000"/>
                              </a:solidFill>
                              <a:latin typeface="Cambria Math" panose="02040503050406030204" pitchFamily="18" charset="0"/>
                            </a:rPr>
                          </m:ctrlPr>
                        </m:accPr>
                        <m:e>
                          <m:r>
                            <a:rPr lang="en-US" altLang="zh-CN" sz="1600" i="1">
                              <a:solidFill>
                                <a:srgbClr val="FFC000"/>
                              </a:solidFill>
                              <a:latin typeface="Cambria Math" panose="02040503050406030204" pitchFamily="18" charset="0"/>
                            </a:rPr>
                            <m:t>𝑔</m:t>
                          </m:r>
                        </m:e>
                      </m:acc>
                    </m:oMath>
                  </m:oMathPara>
                </a14:m>
                <a:endParaRPr lang="en-US" altLang="zh-CN" sz="1600" i="1" dirty="0">
                  <a:solidFill>
                    <a:srgbClr val="FFC00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sz="2000" i="1">
                              <a:latin typeface="Cambria Math" panose="02040503050406030204" pitchFamily="18" charset="0"/>
                            </a:rPr>
                          </m:ctrlPr>
                        </m:fPr>
                        <m:num>
                          <m:r>
                            <a:rPr lang="zh-CN" altLang="en-US" sz="2000" i="1">
                              <a:latin typeface="Cambria Math" panose="02040503050406030204" pitchFamily="18" charset="0"/>
                            </a:rPr>
                            <m:t>𝜕</m:t>
                          </m:r>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𝑢</m:t>
                              </m:r>
                            </m:e>
                          </m:acc>
                        </m:num>
                        <m:den>
                          <m:r>
                            <a:rPr lang="zh-CN" altLang="en-US" sz="2000" i="1">
                              <a:latin typeface="Cambria Math" panose="02040503050406030204" pitchFamily="18" charset="0"/>
                            </a:rPr>
                            <m:t>𝜕</m:t>
                          </m:r>
                          <m:r>
                            <a:rPr lang="en-US" altLang="zh-CN" sz="2000" i="1">
                              <a:latin typeface="Cambria Math" panose="02040503050406030204" pitchFamily="18" charset="0"/>
                            </a:rPr>
                            <m:t>𝑡</m:t>
                          </m:r>
                        </m:den>
                      </m:f>
                      <m:r>
                        <a:rPr lang="en-US" altLang="zh-CN" sz="2000" i="1">
                          <a:latin typeface="Cambria Math" panose="02040503050406030204" pitchFamily="18" charset="0"/>
                        </a:rPr>
                        <m:t>+</m:t>
                      </m:r>
                      <m:r>
                        <a:rPr lang="en-US" altLang="zh-CN" sz="2000" i="1">
                          <a:solidFill>
                            <a:srgbClr val="92D050"/>
                          </a:solidFill>
                          <a:latin typeface="Cambria Math" panose="02040503050406030204" pitchFamily="18" charset="0"/>
                          <a:ea typeface="Cambria Math" panose="02040503050406030204" pitchFamily="18" charset="0"/>
                        </a:rPr>
                        <m:t>(</m:t>
                      </m:r>
                      <m:acc>
                        <m:accPr>
                          <m:chr m:val="⃗"/>
                          <m:ctrlPr>
                            <a:rPr lang="en-US" altLang="zh-CN" sz="2000" i="1">
                              <a:solidFill>
                                <a:srgbClr val="92D050"/>
                              </a:solidFill>
                              <a:latin typeface="Cambria Math" panose="02040503050406030204" pitchFamily="18" charset="0"/>
                            </a:rPr>
                          </m:ctrlPr>
                        </m:accPr>
                        <m:e>
                          <m:r>
                            <a:rPr lang="en-US" altLang="zh-CN" sz="2000" i="1">
                              <a:solidFill>
                                <a:srgbClr val="92D050"/>
                              </a:solidFill>
                              <a:latin typeface="Cambria Math" panose="02040503050406030204" pitchFamily="18" charset="0"/>
                            </a:rPr>
                            <m:t>𝑢</m:t>
                          </m:r>
                        </m:e>
                      </m:acc>
                      <m:r>
                        <a:rPr lang="en-US" altLang="zh-CN" sz="2000" i="1">
                          <a:solidFill>
                            <a:srgbClr val="92D050"/>
                          </a:solidFill>
                          <a:latin typeface="Cambria Math" panose="02040503050406030204" pitchFamily="18" charset="0"/>
                          <a:ea typeface="Cambria Math" panose="02040503050406030204" pitchFamily="18" charset="0"/>
                        </a:rPr>
                        <m:t>∙</m:t>
                      </m:r>
                      <m:r>
                        <m:rPr>
                          <m:sty m:val="p"/>
                        </m:rPr>
                        <a:rPr lang="en-US" altLang="zh-CN" sz="2000" i="1">
                          <a:solidFill>
                            <a:srgbClr val="92D050"/>
                          </a:solidFill>
                          <a:latin typeface="Cambria Math" panose="02040503050406030204" pitchFamily="18" charset="0"/>
                          <a:ea typeface="Cambria Math" panose="02040503050406030204" pitchFamily="18" charset="0"/>
                        </a:rPr>
                        <m:t>∇</m:t>
                      </m:r>
                      <m:r>
                        <a:rPr lang="en-US" altLang="zh-CN" sz="2000" i="1">
                          <a:solidFill>
                            <a:srgbClr val="92D050"/>
                          </a:solidFill>
                          <a:latin typeface="Cambria Math" panose="02040503050406030204" pitchFamily="18" charset="0"/>
                          <a:ea typeface="Cambria Math" panose="02040503050406030204" pitchFamily="18" charset="0"/>
                        </a:rPr>
                        <m:t>)</m:t>
                      </m:r>
                      <m:acc>
                        <m:accPr>
                          <m:chr m:val="⃗"/>
                          <m:ctrlPr>
                            <a:rPr lang="en-US" altLang="zh-CN" sz="2000" i="1">
                              <a:solidFill>
                                <a:srgbClr val="92D050"/>
                              </a:solidFill>
                              <a:latin typeface="Cambria Math" panose="02040503050406030204" pitchFamily="18" charset="0"/>
                            </a:rPr>
                          </m:ctrlPr>
                        </m:accPr>
                        <m:e>
                          <m:r>
                            <a:rPr lang="en-US" altLang="zh-CN" sz="2000" i="1">
                              <a:solidFill>
                                <a:srgbClr val="92D050"/>
                              </a:solidFill>
                              <a:latin typeface="Cambria Math" panose="02040503050406030204" pitchFamily="18" charset="0"/>
                            </a:rPr>
                            <m:t>𝑢</m:t>
                          </m:r>
                        </m:e>
                      </m:acc>
                      <m:r>
                        <a:rPr lang="en-US" altLang="zh-CN" sz="2000" i="1">
                          <a:latin typeface="Cambria Math" panose="02040503050406030204" pitchFamily="18" charset="0"/>
                        </a:rPr>
                        <m:t>=</m:t>
                      </m:r>
                      <m:r>
                        <a:rPr lang="en-US" altLang="zh-CN" sz="2000" i="1">
                          <a:solidFill>
                            <a:srgbClr val="E86E1A"/>
                          </a:solidFill>
                          <a:latin typeface="Cambria Math" panose="02040503050406030204" pitchFamily="18" charset="0"/>
                          <a:ea typeface="Cambria Math" panose="02040503050406030204" pitchFamily="18" charset="0"/>
                        </a:rPr>
                        <m:t>−</m:t>
                      </m:r>
                      <m:f>
                        <m:fPr>
                          <m:ctrlPr>
                            <a:rPr lang="en-US" altLang="zh-CN" sz="2000" i="1">
                              <a:solidFill>
                                <a:srgbClr val="E86E1A"/>
                              </a:solidFill>
                              <a:latin typeface="Cambria Math" panose="02040503050406030204" pitchFamily="18" charset="0"/>
                              <a:ea typeface="Cambria Math" panose="02040503050406030204" pitchFamily="18" charset="0"/>
                            </a:rPr>
                          </m:ctrlPr>
                        </m:fPr>
                        <m:num>
                          <m:r>
                            <a:rPr lang="en-US" altLang="zh-CN" sz="2000" i="1">
                              <a:solidFill>
                                <a:srgbClr val="E86E1A"/>
                              </a:solidFill>
                              <a:latin typeface="Cambria Math" panose="02040503050406030204" pitchFamily="18" charset="0"/>
                              <a:ea typeface="Cambria Math" panose="02040503050406030204" pitchFamily="18" charset="0"/>
                            </a:rPr>
                            <m:t>1</m:t>
                          </m:r>
                        </m:num>
                        <m:den>
                          <m:r>
                            <a:rPr lang="zh-CN" altLang="en-US" sz="2000" i="1">
                              <a:solidFill>
                                <a:srgbClr val="E86E1A"/>
                              </a:solidFill>
                              <a:latin typeface="Cambria Math" panose="02040503050406030204" pitchFamily="18" charset="0"/>
                              <a:ea typeface="Cambria Math" panose="02040503050406030204" pitchFamily="18" charset="0"/>
                            </a:rPr>
                            <m:t>𝜌</m:t>
                          </m:r>
                        </m:den>
                      </m:f>
                      <m:r>
                        <m:rPr>
                          <m:sty m:val="p"/>
                        </m:rPr>
                        <a:rPr lang="en-US" altLang="zh-CN" sz="2000" i="1">
                          <a:solidFill>
                            <a:srgbClr val="E86E1A"/>
                          </a:solidFill>
                          <a:latin typeface="Cambria Math" panose="02040503050406030204" pitchFamily="18" charset="0"/>
                          <a:ea typeface="Cambria Math" panose="02040503050406030204" pitchFamily="18" charset="0"/>
                        </a:rPr>
                        <m:t>∇</m:t>
                      </m:r>
                      <m:r>
                        <a:rPr lang="en-US" altLang="zh-CN" sz="2000" i="1">
                          <a:solidFill>
                            <a:srgbClr val="E86E1A"/>
                          </a:solidFill>
                          <a:latin typeface="Cambria Math" panose="02040503050406030204" pitchFamily="18" charset="0"/>
                          <a:ea typeface="Cambria Math" panose="02040503050406030204" pitchFamily="18" charset="0"/>
                        </a:rPr>
                        <m:t>𝑝</m:t>
                      </m:r>
                      <m:r>
                        <a:rPr lang="en-US" altLang="zh-CN" sz="2000" i="1">
                          <a:solidFill>
                            <a:srgbClr val="E86E1A"/>
                          </a:solidFill>
                          <a:latin typeface="Cambria Math" panose="02040503050406030204" pitchFamily="18" charset="0"/>
                          <a:ea typeface="Cambria Math" panose="02040503050406030204" pitchFamily="18" charset="0"/>
                        </a:rPr>
                        <m:t> +</m:t>
                      </m:r>
                      <m:r>
                        <a:rPr lang="en-US" altLang="zh-CN" sz="2000" i="1">
                          <a:solidFill>
                            <a:schemeClr val="accent1">
                              <a:lumMod val="75000"/>
                            </a:schemeClr>
                          </a:solidFill>
                          <a:latin typeface="Cambria Math" panose="02040503050406030204" pitchFamily="18" charset="0"/>
                          <a:ea typeface="Cambria Math" panose="02040503050406030204" pitchFamily="18" charset="0"/>
                        </a:rPr>
                        <m:t>𝑣</m:t>
                      </m:r>
                      <m:sSup>
                        <m:sSupPr>
                          <m:ctrlPr>
                            <a:rPr lang="en-US" altLang="zh-CN" sz="2000" i="1">
                              <a:solidFill>
                                <a:schemeClr val="accent1">
                                  <a:lumMod val="75000"/>
                                </a:schemeClr>
                              </a:solidFill>
                              <a:latin typeface="Cambria Math" panose="02040503050406030204" pitchFamily="18" charset="0"/>
                              <a:ea typeface="Cambria Math" panose="02040503050406030204" pitchFamily="18" charset="0"/>
                            </a:rPr>
                          </m:ctrlPr>
                        </m:sSupPr>
                        <m:e>
                          <m:r>
                            <m:rPr>
                              <m:sty m:val="p"/>
                            </m:rPr>
                            <a:rPr lang="en-US" altLang="zh-CN" sz="2000" i="1">
                              <a:solidFill>
                                <a:schemeClr val="accent1">
                                  <a:lumMod val="75000"/>
                                </a:schemeClr>
                              </a:solidFill>
                              <a:latin typeface="Cambria Math" panose="02040503050406030204" pitchFamily="18" charset="0"/>
                              <a:ea typeface="Cambria Math" panose="02040503050406030204" pitchFamily="18" charset="0"/>
                            </a:rPr>
                            <m:t>∇</m:t>
                          </m:r>
                        </m:e>
                        <m:sup>
                          <m:r>
                            <a:rPr lang="en-US" altLang="zh-CN" sz="2000" i="1">
                              <a:solidFill>
                                <a:schemeClr val="accent1">
                                  <a:lumMod val="75000"/>
                                </a:schemeClr>
                              </a:solidFill>
                              <a:latin typeface="Cambria Math" panose="02040503050406030204" pitchFamily="18" charset="0"/>
                              <a:ea typeface="Cambria Math" panose="02040503050406030204" pitchFamily="18" charset="0"/>
                            </a:rPr>
                            <m:t>2</m:t>
                          </m:r>
                        </m:sup>
                      </m:sSup>
                      <m:acc>
                        <m:accPr>
                          <m:chr m:val="⃗"/>
                          <m:ctrlPr>
                            <a:rPr lang="zh-CN" altLang="en-US" sz="2000" i="1">
                              <a:solidFill>
                                <a:schemeClr val="accent1">
                                  <a:lumMod val="75000"/>
                                </a:schemeClr>
                              </a:solidFill>
                              <a:latin typeface="Cambria Math" panose="02040503050406030204" pitchFamily="18" charset="0"/>
                              <a:ea typeface="Cambria Math" panose="02040503050406030204" pitchFamily="18" charset="0"/>
                            </a:rPr>
                          </m:ctrlPr>
                        </m:accPr>
                        <m:e>
                          <m:r>
                            <a:rPr lang="en-US" altLang="zh-CN" sz="2000" i="1">
                              <a:solidFill>
                                <a:schemeClr val="accent1">
                                  <a:lumMod val="75000"/>
                                </a:schemeClr>
                              </a:solidFill>
                              <a:latin typeface="Cambria Math" panose="02040503050406030204" pitchFamily="18" charset="0"/>
                              <a:ea typeface="Cambria Math" panose="02040503050406030204" pitchFamily="18" charset="0"/>
                            </a:rPr>
                            <m:t>𝑢</m:t>
                          </m:r>
                        </m:e>
                      </m:acc>
                      <m:r>
                        <a:rPr lang="en-US" altLang="zh-CN" sz="2000" i="1">
                          <a:latin typeface="Cambria Math" panose="02040503050406030204" pitchFamily="18" charset="0"/>
                          <a:ea typeface="Cambria Math" panose="02040503050406030204" pitchFamily="18" charset="0"/>
                        </a:rPr>
                        <m:t>+</m:t>
                      </m:r>
                      <m:acc>
                        <m:accPr>
                          <m:chr m:val="⃗"/>
                          <m:ctrlPr>
                            <a:rPr lang="en-US" altLang="zh-CN" sz="2000" i="1">
                              <a:solidFill>
                                <a:srgbClr val="EDBB00"/>
                              </a:solidFill>
                              <a:latin typeface="Cambria Math" panose="02040503050406030204" pitchFamily="18" charset="0"/>
                            </a:rPr>
                          </m:ctrlPr>
                        </m:accPr>
                        <m:e>
                          <m:r>
                            <a:rPr lang="en-US" altLang="zh-CN" sz="2000" i="1">
                              <a:solidFill>
                                <a:srgbClr val="EDBB00"/>
                              </a:solidFill>
                              <a:latin typeface="Cambria Math" panose="02040503050406030204" pitchFamily="18" charset="0"/>
                            </a:rPr>
                            <m:t>𝑔</m:t>
                          </m:r>
                        </m:e>
                      </m:acc>
                    </m:oMath>
                  </m:oMathPara>
                </a14:m>
                <a:endParaRPr lang="en-US" altLang="zh-CN" dirty="0"/>
              </a:p>
              <a:p>
                <a:r>
                  <a:rPr lang="zh-CN" altLang="en-US" dirty="0"/>
                  <a:t>质量守恒方程</a:t>
                </a:r>
                <a:endParaRPr lang="en-US" altLang="zh-CN" dirty="0"/>
              </a:p>
              <a:p>
                <a:pPr marL="457200" lvl="1" indent="0">
                  <a:buNone/>
                </a:pPr>
                <a14:m>
                  <m:oMathPara xmlns:m="http://schemas.openxmlformats.org/officeDocument/2006/math">
                    <m:oMathParaPr>
                      <m:jc m:val="centerGroup"/>
                    </m:oMathParaPr>
                    <m:oMath xmlns:m="http://schemas.openxmlformats.org/officeDocument/2006/math">
                      <m:r>
                        <m:rPr>
                          <m:sty m:val="p"/>
                        </m:rPr>
                        <a:rPr lang="zh-CN" altLang="en-US" sz="2000" i="1">
                          <a:solidFill>
                            <a:srgbClr val="E86E1A"/>
                          </a:solidFill>
                          <a:latin typeface="Cambria Math" panose="02040503050406030204" pitchFamily="18" charset="0"/>
                        </a:rPr>
                        <m:t>∇</m:t>
                      </m:r>
                      <m:r>
                        <a:rPr lang="zh-CN" altLang="en-US" sz="2000" i="1">
                          <a:solidFill>
                            <a:srgbClr val="E86E1A"/>
                          </a:solidFill>
                          <a:latin typeface="Cambria Math" panose="02040503050406030204" pitchFamily="18" charset="0"/>
                        </a:rPr>
                        <m:t>∙</m:t>
                      </m:r>
                      <m:acc>
                        <m:accPr>
                          <m:chr m:val="⃗"/>
                          <m:ctrlPr>
                            <a:rPr lang="zh-CN" altLang="en-US" sz="2000" i="1">
                              <a:solidFill>
                                <a:srgbClr val="E86E1A"/>
                              </a:solidFill>
                              <a:latin typeface="Cambria Math" panose="02040503050406030204" pitchFamily="18" charset="0"/>
                            </a:rPr>
                          </m:ctrlPr>
                        </m:accPr>
                        <m:e>
                          <m:r>
                            <a:rPr lang="en-US" altLang="zh-CN" sz="2000" i="1">
                              <a:solidFill>
                                <a:srgbClr val="E86E1A"/>
                              </a:solidFill>
                              <a:latin typeface="Cambria Math" panose="02040503050406030204" pitchFamily="18" charset="0"/>
                            </a:rPr>
                            <m:t>𝑢</m:t>
                          </m:r>
                        </m:e>
                      </m:acc>
                      <m:r>
                        <a:rPr lang="en-US" altLang="zh-CN" sz="2000" i="1">
                          <a:solidFill>
                            <a:srgbClr val="E86E1A"/>
                          </a:solidFill>
                          <a:latin typeface="Cambria Math" panose="02040503050406030204" pitchFamily="18" charset="0"/>
                        </a:rPr>
                        <m:t>=0</m:t>
                      </m:r>
                    </m:oMath>
                  </m:oMathPara>
                </a14:m>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C4830C85-F942-4F0C-974E-956EE612BC51}"/>
                  </a:ext>
                </a:extLst>
              </p:cNvPr>
              <p:cNvSpPr>
                <a:spLocks noGrp="1" noRot="1" noChangeAspect="1" noMove="1" noResize="1" noEditPoints="1" noAdjustHandles="1" noChangeArrowheads="1" noChangeShapeType="1" noTextEdit="1"/>
              </p:cNvSpPr>
              <p:nvPr>
                <p:ph sz="half" idx="1"/>
              </p:nvPr>
            </p:nvSpPr>
            <p:spPr>
              <a:blipFill>
                <a:blip r:embed="rId3"/>
                <a:stretch>
                  <a:fillRect l="-2118" t="-14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EFB91A54-5FEB-49EE-813A-7D859BF48A3E}"/>
                  </a:ext>
                </a:extLst>
              </p:cNvPr>
              <p:cNvSpPr>
                <a:spLocks noGrp="1"/>
              </p:cNvSpPr>
              <p:nvPr>
                <p:ph sz="half" idx="2"/>
              </p:nvPr>
            </p:nvSpPr>
            <p:spPr/>
            <p:txBody>
              <a:bodyPr/>
              <a:lstStyle/>
              <a:p>
                <a:pPr lvl="1"/>
                <a:r>
                  <a:rPr lang="zh-CN" altLang="en-US" dirty="0"/>
                  <a:t>初始化</a:t>
                </a:r>
                <a:r>
                  <a:rPr lang="zh-CN" altLang="en-US" dirty="0">
                    <a:solidFill>
                      <a:schemeClr val="accent1"/>
                    </a:solidFill>
                  </a:rPr>
                  <a:t>无散度</a:t>
                </a:r>
                <a:r>
                  <a:rPr lang="zh-CN" altLang="en-US" dirty="0"/>
                  <a:t>速度场</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i="1">
                            <a:latin typeface="Cambria Math" panose="02040503050406030204" pitchFamily="18" charset="0"/>
                          </a:rPr>
                          <m:t>𝑛</m:t>
                        </m:r>
                      </m:sub>
                    </m:sSub>
                  </m:oMath>
                </a14:m>
                <a:endParaRPr lang="en-US" altLang="zh-CN" dirty="0"/>
              </a:p>
              <a:p>
                <a:pPr lvl="1"/>
                <a:r>
                  <a:rPr lang="zh-CN" altLang="en-US" dirty="0"/>
                  <a:t>对于每个时间步</a:t>
                </a:r>
                <a14:m>
                  <m:oMath xmlns:m="http://schemas.openxmlformats.org/officeDocument/2006/math">
                    <m:r>
                      <a:rPr lang="en-US" altLang="zh-CN" i="1">
                        <a:latin typeface="Cambria Math" panose="02040503050406030204" pitchFamily="18" charset="0"/>
                      </a:rPr>
                      <m:t>𝑛</m:t>
                    </m:r>
                    <m:r>
                      <a:rPr lang="en-US" altLang="zh-CN" i="1">
                        <a:latin typeface="Cambria Math" panose="02040503050406030204" pitchFamily="18" charset="0"/>
                      </a:rPr>
                      <m:t>=0,1,2,…</m:t>
                    </m:r>
                  </m:oMath>
                </a14:m>
                <a:endParaRPr lang="en-US" altLang="zh-CN" dirty="0"/>
              </a:p>
              <a:p>
                <a:pPr lvl="2"/>
                <a:r>
                  <a:rPr lang="zh-CN" altLang="en-US" dirty="0"/>
                  <a:t>决定一个合理的时间步长</a:t>
                </a:r>
                <a14:m>
                  <m:oMath xmlns:m="http://schemas.openxmlformats.org/officeDocument/2006/math">
                    <m:r>
                      <a:rPr lang="zh-CN" altLang="en-US"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𝑛</m:t>
                        </m:r>
                        <m:r>
                          <a:rPr lang="en-US" altLang="zh-CN" i="1">
                            <a:latin typeface="Cambria Math" panose="02040503050406030204" pitchFamily="18" charset="0"/>
                          </a:rPr>
                          <m:t>+1</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𝑛</m:t>
                        </m:r>
                      </m:sub>
                    </m:sSub>
                  </m:oMath>
                </a14:m>
                <a:endParaRPr lang="en-US" altLang="zh-CN" dirty="0"/>
              </a:p>
              <a:p>
                <a:pPr lvl="2"/>
                <a:r>
                  <a:rPr lang="zh-CN" altLang="en-US" dirty="0"/>
                  <a:t>计算对流项</a:t>
                </a:r>
                <a14:m>
                  <m:oMath xmlns:m="http://schemas.openxmlformats.org/officeDocument/2006/math">
                    <m:sSub>
                      <m:sSubPr>
                        <m:ctrlPr>
                          <a:rPr lang="en-US" altLang="zh-CN" i="1">
                            <a:solidFill>
                              <a:srgbClr val="92D050"/>
                            </a:solidFill>
                            <a:latin typeface="Cambria Math" panose="02040503050406030204" pitchFamily="18" charset="0"/>
                          </a:rPr>
                        </m:ctrlPr>
                      </m:sSubPr>
                      <m:e>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e>
                      <m:sub>
                        <m:r>
                          <a:rPr lang="en-US" altLang="zh-CN" i="1">
                            <a:solidFill>
                              <a:srgbClr val="92D050"/>
                            </a:solidFill>
                            <a:latin typeface="Cambria Math" panose="02040503050406030204" pitchFamily="18" charset="0"/>
                          </a:rPr>
                          <m:t>𝐴</m:t>
                        </m:r>
                      </m:sub>
                    </m:sSub>
                    <m:r>
                      <a:rPr lang="en-US" altLang="zh-CN" i="1">
                        <a:solidFill>
                          <a:srgbClr val="92D050"/>
                        </a:solidFill>
                        <a:latin typeface="Cambria Math" panose="02040503050406030204" pitchFamily="18" charset="0"/>
                      </a:rPr>
                      <m:t>=</m:t>
                    </m:r>
                    <m:r>
                      <a:rPr lang="en-US" altLang="zh-CN" i="1">
                        <a:solidFill>
                          <a:srgbClr val="92D050"/>
                        </a:solidFill>
                        <a:latin typeface="Cambria Math" panose="02040503050406030204" pitchFamily="18" charset="0"/>
                      </a:rPr>
                      <m:t>𝑎𝑑𝑣𝑒𝑐𝑡</m:t>
                    </m:r>
                    <m:r>
                      <a:rPr lang="en-US" altLang="zh-CN" i="1">
                        <a:solidFill>
                          <a:srgbClr val="92D050"/>
                        </a:solidFill>
                        <a:latin typeface="Cambria Math" panose="02040503050406030204" pitchFamily="18" charset="0"/>
                      </a:rPr>
                      <m:t>(</m:t>
                    </m:r>
                    <m:sSub>
                      <m:sSubPr>
                        <m:ctrlPr>
                          <a:rPr lang="en-US" altLang="zh-CN" i="1">
                            <a:solidFill>
                              <a:srgbClr val="92D050"/>
                            </a:solidFill>
                            <a:latin typeface="Cambria Math" panose="02040503050406030204" pitchFamily="18" charset="0"/>
                          </a:rPr>
                        </m:ctrlPr>
                      </m:sSubPr>
                      <m:e>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e>
                      <m:sub>
                        <m:r>
                          <a:rPr lang="en-US" altLang="zh-CN" i="1">
                            <a:solidFill>
                              <a:srgbClr val="92D050"/>
                            </a:solidFill>
                            <a:latin typeface="Cambria Math" panose="02040503050406030204" pitchFamily="18" charset="0"/>
                          </a:rPr>
                          <m:t>𝑛</m:t>
                        </m:r>
                      </m:sub>
                    </m:sSub>
                    <m:r>
                      <a:rPr lang="en-US" altLang="zh-CN" i="1">
                        <a:solidFill>
                          <a:srgbClr val="92D050"/>
                        </a:solidFill>
                        <a:latin typeface="Cambria Math" panose="02040503050406030204" pitchFamily="18" charset="0"/>
                      </a:rPr>
                      <m:t>,</m:t>
                    </m:r>
                    <m:r>
                      <a:rPr lang="zh-CN" altLang="en-US" i="1">
                        <a:solidFill>
                          <a:srgbClr val="92D050"/>
                        </a:solidFill>
                        <a:latin typeface="Cambria Math" panose="02040503050406030204" pitchFamily="18" charset="0"/>
                      </a:rPr>
                      <m:t>∆</m:t>
                    </m:r>
                    <m:r>
                      <a:rPr lang="en-US" altLang="zh-CN" i="1">
                        <a:solidFill>
                          <a:srgbClr val="92D050"/>
                        </a:solidFill>
                        <a:latin typeface="Cambria Math" panose="02040503050406030204" pitchFamily="18" charset="0"/>
                      </a:rPr>
                      <m:t>𝑡</m:t>
                    </m:r>
                    <m:r>
                      <a:rPr lang="en-US" altLang="zh-CN" i="1">
                        <a:solidFill>
                          <a:srgbClr val="92D050"/>
                        </a:solidFill>
                        <a:latin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𝑞</m:t>
                        </m:r>
                      </m:e>
                    </m:acc>
                    <m:r>
                      <a:rPr lang="en-US" altLang="zh-CN" i="1">
                        <a:solidFill>
                          <a:srgbClr val="92D050"/>
                        </a:solidFill>
                        <a:latin typeface="Cambria Math" panose="02040503050406030204" pitchFamily="18" charset="0"/>
                      </a:rPr>
                      <m:t>)</m:t>
                    </m:r>
                  </m:oMath>
                </a14:m>
                <a:endParaRPr lang="en-US" altLang="zh-CN" dirty="0">
                  <a:solidFill>
                    <a:srgbClr val="92D050"/>
                  </a:solidFill>
                </a:endParaRPr>
              </a:p>
              <a:p>
                <a:pPr lvl="2"/>
                <a:r>
                  <a:rPr lang="zh-CN" altLang="en-US" dirty="0"/>
                  <a:t>计算体积力项</a:t>
                </a:r>
                <a14:m>
                  <m:oMath xmlns:m="http://schemas.openxmlformats.org/officeDocument/2006/math">
                    <m:sSub>
                      <m:sSubPr>
                        <m:ctrlPr>
                          <a:rPr lang="en-US" altLang="zh-CN" i="1">
                            <a:solidFill>
                              <a:schemeClr val="accent4"/>
                            </a:solidFill>
                            <a:latin typeface="Cambria Math" panose="02040503050406030204" pitchFamily="18" charset="0"/>
                          </a:rPr>
                        </m:ctrlPr>
                      </m:sSubPr>
                      <m:e>
                        <m:acc>
                          <m:accPr>
                            <m:chr m:val="⃗"/>
                            <m:ctrlPr>
                              <a:rPr lang="en-US" altLang="zh-CN" i="1">
                                <a:solidFill>
                                  <a:schemeClr val="accent4"/>
                                </a:solidFill>
                                <a:latin typeface="Cambria Math" panose="02040503050406030204" pitchFamily="18" charset="0"/>
                              </a:rPr>
                            </m:ctrlPr>
                          </m:accPr>
                          <m:e>
                            <m:r>
                              <a:rPr lang="en-US" altLang="zh-CN" i="1">
                                <a:solidFill>
                                  <a:schemeClr val="accent4"/>
                                </a:solidFill>
                                <a:latin typeface="Cambria Math" panose="02040503050406030204" pitchFamily="18" charset="0"/>
                              </a:rPr>
                              <m:t>𝑢</m:t>
                            </m:r>
                          </m:e>
                        </m:acc>
                      </m:e>
                      <m:sub>
                        <m:r>
                          <a:rPr lang="en-US" altLang="zh-CN" i="1">
                            <a:solidFill>
                              <a:schemeClr val="accent4"/>
                            </a:solidFill>
                            <a:latin typeface="Cambria Math" panose="02040503050406030204" pitchFamily="18" charset="0"/>
                          </a:rPr>
                          <m:t>𝐵</m:t>
                        </m:r>
                      </m:sub>
                    </m:sSub>
                  </m:oMath>
                </a14:m>
                <a:r>
                  <a:rPr lang="en-US" altLang="zh-CN" dirty="0">
                    <a:solidFill>
                      <a:schemeClr val="accent4"/>
                    </a:solidFill>
                  </a:rPr>
                  <a:t>= </a:t>
                </a:r>
                <a14:m>
                  <m:oMath xmlns:m="http://schemas.openxmlformats.org/officeDocument/2006/math">
                    <m:sSub>
                      <m:sSubPr>
                        <m:ctrlPr>
                          <a:rPr lang="en-US" altLang="zh-CN" i="1">
                            <a:solidFill>
                              <a:schemeClr val="accent4"/>
                            </a:solidFill>
                            <a:latin typeface="Cambria Math" panose="02040503050406030204" pitchFamily="18" charset="0"/>
                          </a:rPr>
                        </m:ctrlPr>
                      </m:sSubPr>
                      <m:e>
                        <m:acc>
                          <m:accPr>
                            <m:chr m:val="⃗"/>
                            <m:ctrlPr>
                              <a:rPr lang="en-US" altLang="zh-CN" i="1">
                                <a:solidFill>
                                  <a:schemeClr val="accent4"/>
                                </a:solidFill>
                                <a:latin typeface="Cambria Math" panose="02040503050406030204" pitchFamily="18" charset="0"/>
                              </a:rPr>
                            </m:ctrlPr>
                          </m:accPr>
                          <m:e>
                            <m:r>
                              <a:rPr lang="en-US" altLang="zh-CN" i="1">
                                <a:solidFill>
                                  <a:schemeClr val="accent4"/>
                                </a:solidFill>
                                <a:latin typeface="Cambria Math" panose="02040503050406030204" pitchFamily="18" charset="0"/>
                              </a:rPr>
                              <m:t>𝑢</m:t>
                            </m:r>
                          </m:e>
                        </m:acc>
                      </m:e>
                      <m:sub>
                        <m:r>
                          <a:rPr lang="en-US" altLang="zh-CN" i="1">
                            <a:solidFill>
                              <a:schemeClr val="accent4"/>
                            </a:solidFill>
                            <a:latin typeface="Cambria Math" panose="02040503050406030204" pitchFamily="18" charset="0"/>
                          </a:rPr>
                          <m:t>𝐴</m:t>
                        </m:r>
                      </m:sub>
                    </m:sSub>
                  </m:oMath>
                </a14:m>
                <a:r>
                  <a:rPr lang="en-US" altLang="zh-CN" dirty="0">
                    <a:solidFill>
                      <a:schemeClr val="accent4"/>
                    </a:solidFill>
                  </a:rPr>
                  <a:t>+</a:t>
                </a:r>
                <a:r>
                  <a:rPr lang="zh-CN" altLang="en-US" dirty="0">
                    <a:solidFill>
                      <a:schemeClr val="accent4"/>
                    </a:solidFill>
                  </a:rPr>
                  <a:t> </a:t>
                </a:r>
                <a14:m>
                  <m:oMath xmlns:m="http://schemas.openxmlformats.org/officeDocument/2006/math">
                    <m:r>
                      <a:rPr lang="zh-CN" altLang="en-US" i="1">
                        <a:solidFill>
                          <a:schemeClr val="accent4"/>
                        </a:solidFill>
                        <a:latin typeface="Cambria Math" panose="02040503050406030204" pitchFamily="18" charset="0"/>
                      </a:rPr>
                      <m:t>∆</m:t>
                    </m:r>
                    <m:r>
                      <a:rPr lang="en-US" altLang="zh-CN" i="1">
                        <a:solidFill>
                          <a:schemeClr val="accent4"/>
                        </a:solidFill>
                        <a:latin typeface="Cambria Math" panose="02040503050406030204" pitchFamily="18" charset="0"/>
                      </a:rPr>
                      <m:t>𝑡</m:t>
                    </m:r>
                    <m:acc>
                      <m:accPr>
                        <m:chr m:val="⃗"/>
                        <m:ctrlPr>
                          <a:rPr lang="en-US" altLang="zh-CN" i="1">
                            <a:solidFill>
                              <a:schemeClr val="accent4"/>
                            </a:solidFill>
                            <a:latin typeface="Cambria Math" panose="02040503050406030204" pitchFamily="18" charset="0"/>
                          </a:rPr>
                        </m:ctrlPr>
                      </m:accPr>
                      <m:e>
                        <m:r>
                          <a:rPr lang="en-US" altLang="zh-CN" i="1">
                            <a:solidFill>
                              <a:schemeClr val="accent4"/>
                            </a:solidFill>
                            <a:latin typeface="Cambria Math" panose="02040503050406030204" pitchFamily="18" charset="0"/>
                          </a:rPr>
                          <m:t>𝑔</m:t>
                        </m:r>
                      </m:e>
                    </m:acc>
                  </m:oMath>
                </a14:m>
                <a:endParaRPr lang="en-US" altLang="zh-CN" dirty="0"/>
              </a:p>
              <a:p>
                <a:pPr lvl="2"/>
                <a:r>
                  <a:rPr lang="zh-CN" altLang="en-US" dirty="0"/>
                  <a:t>无散度投影</a:t>
                </a:r>
                <a14:m>
                  <m:oMath xmlns:m="http://schemas.openxmlformats.org/officeDocument/2006/math">
                    <m:sSub>
                      <m:sSubPr>
                        <m:ctrlPr>
                          <a:rPr lang="en-US" altLang="zh-CN" i="1" smtClean="0">
                            <a:solidFill>
                              <a:schemeClr val="accent2"/>
                            </a:solidFill>
                            <a:latin typeface="Cambria Math" panose="02040503050406030204" pitchFamily="18" charset="0"/>
                          </a:rPr>
                        </m:ctrlPr>
                      </m:sSubPr>
                      <m:e>
                        <m:acc>
                          <m:accPr>
                            <m:chr m:val="⃗"/>
                            <m:ctrlPr>
                              <a:rPr lang="en-US" altLang="zh-CN" i="1">
                                <a:solidFill>
                                  <a:schemeClr val="accent2"/>
                                </a:solidFill>
                                <a:latin typeface="Cambria Math" panose="02040503050406030204" pitchFamily="18" charset="0"/>
                              </a:rPr>
                            </m:ctrlPr>
                          </m:accPr>
                          <m:e>
                            <m:r>
                              <a:rPr lang="en-US" altLang="zh-CN" i="1">
                                <a:solidFill>
                                  <a:schemeClr val="accent2"/>
                                </a:solidFill>
                                <a:latin typeface="Cambria Math" panose="02040503050406030204" pitchFamily="18" charset="0"/>
                              </a:rPr>
                              <m:t>𝑢</m:t>
                            </m:r>
                          </m:e>
                        </m:acc>
                      </m:e>
                      <m:sub>
                        <m:r>
                          <a:rPr lang="en-US" altLang="zh-CN" i="1">
                            <a:solidFill>
                              <a:schemeClr val="accent2"/>
                            </a:solidFill>
                            <a:latin typeface="Cambria Math" panose="02040503050406030204" pitchFamily="18" charset="0"/>
                          </a:rPr>
                          <m:t>𝑛</m:t>
                        </m:r>
                        <m:r>
                          <a:rPr lang="en-US" altLang="zh-CN" i="1">
                            <a:solidFill>
                              <a:schemeClr val="accent2"/>
                            </a:solidFill>
                            <a:latin typeface="Cambria Math" panose="02040503050406030204" pitchFamily="18" charset="0"/>
                          </a:rPr>
                          <m:t>+1</m:t>
                        </m:r>
                      </m:sub>
                    </m:sSub>
                    <m:r>
                      <a:rPr lang="en-US" altLang="zh-CN" i="1">
                        <a:solidFill>
                          <a:schemeClr val="accent2"/>
                        </a:solidFill>
                        <a:latin typeface="Cambria Math" panose="02040503050406030204" pitchFamily="18" charset="0"/>
                      </a:rPr>
                      <m:t>=</m:t>
                    </m:r>
                    <m:r>
                      <a:rPr lang="en-US" altLang="zh-CN" i="1">
                        <a:solidFill>
                          <a:schemeClr val="accent2"/>
                        </a:solidFill>
                        <a:latin typeface="Cambria Math" panose="02040503050406030204" pitchFamily="18" charset="0"/>
                      </a:rPr>
                      <m:t>𝑝𝑟𝑜𝑗𝑒𝑐𝑡</m:t>
                    </m:r>
                    <m:r>
                      <a:rPr lang="en-US" altLang="zh-CN" i="1">
                        <a:solidFill>
                          <a:schemeClr val="accent2"/>
                        </a:solidFill>
                        <a:latin typeface="Cambria Math" panose="02040503050406030204" pitchFamily="18" charset="0"/>
                      </a:rPr>
                      <m:t>(∆</m:t>
                    </m:r>
                    <m:r>
                      <a:rPr lang="en-US" altLang="zh-CN" i="1">
                        <a:solidFill>
                          <a:schemeClr val="accent2"/>
                        </a:solidFill>
                        <a:latin typeface="Cambria Math" panose="02040503050406030204" pitchFamily="18" charset="0"/>
                      </a:rPr>
                      <m:t>𝑡</m:t>
                    </m:r>
                    <m:r>
                      <a:rPr lang="en-US" altLang="zh-CN" i="1">
                        <a:solidFill>
                          <a:schemeClr val="accent2"/>
                        </a:solidFill>
                        <a:latin typeface="Cambria Math" panose="02040503050406030204" pitchFamily="18" charset="0"/>
                      </a:rPr>
                      <m:t>,</m:t>
                    </m:r>
                    <m:sSub>
                      <m:sSubPr>
                        <m:ctrlPr>
                          <a:rPr lang="en-US" altLang="zh-CN" i="1">
                            <a:solidFill>
                              <a:schemeClr val="accent2"/>
                            </a:solidFill>
                            <a:latin typeface="Cambria Math" panose="02040503050406030204" pitchFamily="18" charset="0"/>
                          </a:rPr>
                        </m:ctrlPr>
                      </m:sSubPr>
                      <m:e>
                        <m:acc>
                          <m:accPr>
                            <m:chr m:val="⃗"/>
                            <m:ctrlPr>
                              <a:rPr lang="en-US" altLang="zh-CN" i="1">
                                <a:solidFill>
                                  <a:schemeClr val="accent2"/>
                                </a:solidFill>
                                <a:latin typeface="Cambria Math" panose="02040503050406030204" pitchFamily="18" charset="0"/>
                              </a:rPr>
                            </m:ctrlPr>
                          </m:accPr>
                          <m:e>
                            <m:r>
                              <a:rPr lang="en-US" altLang="zh-CN" i="1">
                                <a:solidFill>
                                  <a:schemeClr val="accent2"/>
                                </a:solidFill>
                                <a:latin typeface="Cambria Math" panose="02040503050406030204" pitchFamily="18" charset="0"/>
                              </a:rPr>
                              <m:t>𝑢</m:t>
                            </m:r>
                          </m:e>
                        </m:acc>
                      </m:e>
                      <m:sub>
                        <m:r>
                          <a:rPr lang="en-US" altLang="zh-CN" i="1">
                            <a:solidFill>
                              <a:schemeClr val="accent2"/>
                            </a:solidFill>
                            <a:latin typeface="Cambria Math" panose="02040503050406030204" pitchFamily="18" charset="0"/>
                          </a:rPr>
                          <m:t>𝐵</m:t>
                        </m:r>
                      </m:sub>
                    </m:sSub>
                    <m:r>
                      <a:rPr lang="en-US" altLang="zh-CN" i="1">
                        <a:solidFill>
                          <a:schemeClr val="accent2"/>
                        </a:solidFill>
                        <a:latin typeface="Cambria Math" panose="02040503050406030204" pitchFamily="18" charset="0"/>
                      </a:rPr>
                      <m:t>)</m:t>
                    </m:r>
                  </m:oMath>
                </a14:m>
                <a:endParaRPr lang="en-US" altLang="zh-CN" dirty="0"/>
              </a:p>
              <a:p>
                <a:endParaRPr lang="zh-CN" altLang="en-US" dirty="0"/>
              </a:p>
            </p:txBody>
          </p:sp>
        </mc:Choice>
        <mc:Fallback xmlns="">
          <p:sp>
            <p:nvSpPr>
              <p:cNvPr id="4" name="内容占位符 3">
                <a:extLst>
                  <a:ext uri="{FF2B5EF4-FFF2-40B4-BE49-F238E27FC236}">
                    <a16:creationId xmlns:a16="http://schemas.microsoft.com/office/drawing/2014/main" id="{EFB91A54-5FEB-49EE-813A-7D859BF48A3E}"/>
                  </a:ext>
                </a:extLst>
              </p:cNvPr>
              <p:cNvSpPr>
                <a:spLocks noGrp="1" noRot="1" noChangeAspect="1" noMove="1" noResize="1" noEditPoints="1" noAdjustHandles="1" noChangeArrowheads="1" noChangeShapeType="1" noTextEdit="1"/>
              </p:cNvSpPr>
              <p:nvPr>
                <p:ph sz="half" idx="2"/>
              </p:nvPr>
            </p:nvSpPr>
            <p:spPr>
              <a:blipFill>
                <a:blip r:embed="rId4"/>
                <a:stretch>
                  <a:fillRect t="-1120" r="-1765"/>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B9275204-C1D8-4EBA-A963-2BD020ABA6F4}"/>
              </a:ext>
            </a:extLst>
          </p:cNvPr>
          <p:cNvGrpSpPr/>
          <p:nvPr/>
        </p:nvGrpSpPr>
        <p:grpSpPr>
          <a:xfrm>
            <a:off x="1785361" y="5148325"/>
            <a:ext cx="8621277" cy="1008000"/>
            <a:chOff x="1083685" y="3453686"/>
            <a:chExt cx="8621277" cy="1008000"/>
          </a:xfrm>
        </p:grpSpPr>
        <p:sp>
          <p:nvSpPr>
            <p:cNvPr id="7" name="矩形: 圆角 6">
              <a:extLst>
                <a:ext uri="{FF2B5EF4-FFF2-40B4-BE49-F238E27FC236}">
                  <a16:creationId xmlns:a16="http://schemas.microsoft.com/office/drawing/2014/main" id="{E503E252-69F4-4591-A114-B476064604B3}"/>
                </a:ext>
              </a:extLst>
            </p:cNvPr>
            <p:cNvSpPr/>
            <p:nvPr/>
          </p:nvSpPr>
          <p:spPr>
            <a:xfrm>
              <a:off x="1083685" y="3453686"/>
              <a:ext cx="1800000" cy="1008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2400" dirty="0">
                  <a:solidFill>
                    <a:schemeClr val="bg1"/>
                  </a:solidFill>
                </a:rPr>
                <a:t>对流</a:t>
              </a:r>
              <a:endParaRPr lang="en-US" altLang="zh-CN" sz="2400" dirty="0">
                <a:solidFill>
                  <a:schemeClr val="bg1"/>
                </a:solidFill>
              </a:endParaRPr>
            </a:p>
            <a:p>
              <a:pPr algn="ctr"/>
              <a:r>
                <a:rPr lang="en-US" altLang="zh-CN" sz="2400" dirty="0">
                  <a:solidFill>
                    <a:schemeClr val="bg1"/>
                  </a:solidFill>
                </a:rPr>
                <a:t>Advection</a:t>
              </a:r>
              <a:endParaRPr lang="zh-CN" altLang="en-US" sz="1400" dirty="0">
                <a:solidFill>
                  <a:schemeClr val="bg1"/>
                </a:solidFill>
              </a:endParaRPr>
            </a:p>
          </p:txBody>
        </p:sp>
        <p:sp>
          <p:nvSpPr>
            <p:cNvPr id="8" name="箭头: 右 7">
              <a:extLst>
                <a:ext uri="{FF2B5EF4-FFF2-40B4-BE49-F238E27FC236}">
                  <a16:creationId xmlns:a16="http://schemas.microsoft.com/office/drawing/2014/main" id="{DA9A2FFD-E542-4515-BBC4-F4A92303A0FA}"/>
                </a:ext>
              </a:extLst>
            </p:cNvPr>
            <p:cNvSpPr/>
            <p:nvPr/>
          </p:nvSpPr>
          <p:spPr>
            <a:xfrm>
              <a:off x="2972123" y="3827058"/>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005D7172-FC5E-4F0D-8499-5EA3357442F0}"/>
                </a:ext>
              </a:extLst>
            </p:cNvPr>
            <p:cNvSpPr/>
            <p:nvPr/>
          </p:nvSpPr>
          <p:spPr>
            <a:xfrm>
              <a:off x="3357444" y="3453686"/>
              <a:ext cx="1800000" cy="10080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400" dirty="0">
                  <a:solidFill>
                    <a:schemeClr val="bg1"/>
                  </a:solidFill>
                </a:rPr>
                <a:t>体积力</a:t>
              </a:r>
              <a:endParaRPr lang="en-US" altLang="zh-CN" sz="2400" dirty="0">
                <a:solidFill>
                  <a:schemeClr val="bg1"/>
                </a:solidFill>
              </a:endParaRPr>
            </a:p>
            <a:p>
              <a:pPr algn="ctr"/>
              <a:r>
                <a:rPr lang="en-US" altLang="zh-CN" sz="2400" dirty="0">
                  <a:solidFill>
                    <a:schemeClr val="bg1"/>
                  </a:solidFill>
                </a:rPr>
                <a:t>Body Force</a:t>
              </a:r>
              <a:endParaRPr lang="zh-CN" altLang="en-US" sz="1400" dirty="0">
                <a:solidFill>
                  <a:schemeClr val="bg1"/>
                </a:solidFill>
              </a:endParaRPr>
            </a:p>
          </p:txBody>
        </p:sp>
        <p:sp>
          <p:nvSpPr>
            <p:cNvPr id="10" name="箭头: 右 9">
              <a:extLst>
                <a:ext uri="{FF2B5EF4-FFF2-40B4-BE49-F238E27FC236}">
                  <a16:creationId xmlns:a16="http://schemas.microsoft.com/office/drawing/2014/main" id="{4F4BDEFF-DD88-43E9-B3D6-F16016615215}"/>
                </a:ext>
              </a:extLst>
            </p:cNvPr>
            <p:cNvSpPr/>
            <p:nvPr/>
          </p:nvSpPr>
          <p:spPr>
            <a:xfrm>
              <a:off x="5245882" y="3827058"/>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FEF986A9-8B1D-4913-9D78-3027905B6DBC}"/>
                </a:ext>
              </a:extLst>
            </p:cNvPr>
            <p:cNvSpPr/>
            <p:nvPr/>
          </p:nvSpPr>
          <p:spPr>
            <a:xfrm>
              <a:off x="5631203" y="3453686"/>
              <a:ext cx="1800000" cy="1008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400" dirty="0">
                  <a:solidFill>
                    <a:schemeClr val="bg1"/>
                  </a:solidFill>
                </a:rPr>
                <a:t>黏力</a:t>
              </a:r>
              <a:endParaRPr lang="en-US" altLang="zh-CN" sz="2400" dirty="0">
                <a:solidFill>
                  <a:schemeClr val="bg1"/>
                </a:solidFill>
              </a:endParaRPr>
            </a:p>
            <a:p>
              <a:pPr algn="ctr"/>
              <a:r>
                <a:rPr lang="en-US" altLang="zh-CN" sz="2400" dirty="0">
                  <a:solidFill>
                    <a:schemeClr val="bg1"/>
                  </a:solidFill>
                </a:rPr>
                <a:t>Viscosity</a:t>
              </a:r>
              <a:endParaRPr lang="zh-CN" altLang="en-US" sz="1400" dirty="0">
                <a:solidFill>
                  <a:schemeClr val="bg1"/>
                </a:solidFill>
              </a:endParaRPr>
            </a:p>
          </p:txBody>
        </p:sp>
        <p:sp>
          <p:nvSpPr>
            <p:cNvPr id="12" name="箭头: 右 11">
              <a:extLst>
                <a:ext uri="{FF2B5EF4-FFF2-40B4-BE49-F238E27FC236}">
                  <a16:creationId xmlns:a16="http://schemas.microsoft.com/office/drawing/2014/main" id="{84B31565-7573-42C1-87AE-5432AF76BEF1}"/>
                </a:ext>
              </a:extLst>
            </p:cNvPr>
            <p:cNvSpPr/>
            <p:nvPr/>
          </p:nvSpPr>
          <p:spPr>
            <a:xfrm>
              <a:off x="7519641" y="3827058"/>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1A555B2A-0F75-4E1A-8A9D-7046B9E59C41}"/>
                </a:ext>
              </a:extLst>
            </p:cNvPr>
            <p:cNvSpPr/>
            <p:nvPr/>
          </p:nvSpPr>
          <p:spPr>
            <a:xfrm>
              <a:off x="7904962" y="3453686"/>
              <a:ext cx="1800000" cy="10080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400" dirty="0">
                  <a:solidFill>
                    <a:schemeClr val="bg1"/>
                  </a:solidFill>
                </a:rPr>
                <a:t>压力</a:t>
              </a:r>
              <a:endParaRPr lang="en-US" altLang="zh-CN" sz="2400" dirty="0">
                <a:solidFill>
                  <a:schemeClr val="bg1"/>
                </a:solidFill>
              </a:endParaRPr>
            </a:p>
            <a:p>
              <a:pPr algn="ctr"/>
              <a:r>
                <a:rPr lang="en-US" altLang="zh-CN" sz="2400" dirty="0">
                  <a:solidFill>
                    <a:schemeClr val="bg1"/>
                  </a:solidFill>
                </a:rPr>
                <a:t>Pressure</a:t>
              </a:r>
              <a:endParaRPr lang="zh-CN" altLang="en-US" sz="1400" dirty="0">
                <a:solidFill>
                  <a:schemeClr val="bg1"/>
                </a:solidFill>
              </a:endParaRPr>
            </a:p>
          </p:txBody>
        </p:sp>
      </p:grpSp>
    </p:spTree>
    <p:extLst>
      <p:ext uri="{BB962C8B-B14F-4D97-AF65-F5344CB8AC3E}">
        <p14:creationId xmlns:p14="http://schemas.microsoft.com/office/powerpoint/2010/main" val="1056891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33132A-D64A-48CF-A3D4-087B179A32C5}"/>
              </a:ext>
            </a:extLst>
          </p:cNvPr>
          <p:cNvSpPr>
            <a:spLocks noGrp="1"/>
          </p:cNvSpPr>
          <p:nvPr>
            <p:ph type="title"/>
          </p:nvPr>
        </p:nvSpPr>
        <p:spPr/>
        <p:txBody>
          <a:bodyPr/>
          <a:lstStyle/>
          <a:p>
            <a:r>
              <a:rPr lang="en-US" altLang="zh-CN" dirty="0"/>
              <a:t>NS</a:t>
            </a:r>
            <a:r>
              <a:rPr lang="zh-CN" altLang="en-US" dirty="0"/>
              <a:t>方程的分步求解</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F632D22-A840-4C2F-8A14-3158433FDFCF}"/>
                  </a:ext>
                </a:extLst>
              </p:cNvPr>
              <p:cNvSpPr>
                <a:spLocks noGrp="1"/>
              </p:cNvSpPr>
              <p:nvPr>
                <p:ph idx="1"/>
              </p:nvPr>
            </p:nvSpPr>
            <p:spPr/>
            <p:txBody>
              <a:bodyPr/>
              <a:lstStyle/>
              <a:p>
                <a:r>
                  <a:rPr lang="en-US" altLang="zh-CN" dirty="0"/>
                  <a:t>MAC(marker and cell)</a:t>
                </a:r>
              </a:p>
              <a:p>
                <a:r>
                  <a:rPr lang="zh-CN" altLang="en-US" dirty="0"/>
                  <a:t>交叉排列的网格</a:t>
                </a:r>
                <a:endParaRPr lang="en-US" altLang="zh-CN" dirty="0"/>
              </a:p>
              <a:p>
                <a:r>
                  <a:rPr lang="zh-CN" altLang="en-US" dirty="0"/>
                  <a:t>不同类型的物理量存储于网格的不同位置</a:t>
                </a:r>
                <a:endParaRPr lang="en-US" altLang="zh-CN" dirty="0"/>
              </a:p>
              <a:p>
                <a:r>
                  <a:rPr lang="zh-CN" altLang="en-US" dirty="0"/>
                  <a:t>中心差分法</a:t>
                </a:r>
                <a:endParaRPr lang="en-US" altLang="zh-CN" dirty="0"/>
              </a:p>
              <a:p>
                <a:pPr lvl="1"/>
                <a14:m>
                  <m:oMath xmlns:m="http://schemas.openxmlformats.org/officeDocument/2006/math">
                    <m:sSub>
                      <m:sSubPr>
                        <m:ctrlPr>
                          <a:rPr lang="en-US" altLang="zh-CN" i="1" smtClean="0">
                            <a:latin typeface="Cambria Math" panose="02040503050406030204" pitchFamily="18" charset="0"/>
                          </a:rPr>
                        </m:ctrlPr>
                      </m:sSubPr>
                      <m:e>
                        <m:d>
                          <m:dPr>
                            <m:ctrlPr>
                              <a:rPr lang="en-US" altLang="zh-CN" i="1" smtClean="0">
                                <a:latin typeface="Cambria Math" panose="02040503050406030204" pitchFamily="18" charset="0"/>
                              </a:rPr>
                            </m:ctrlPr>
                          </m:dPr>
                          <m:e>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r>
                                  <a:rPr lang="en-US" altLang="zh-CN" b="0" i="1" smtClean="0">
                                    <a:latin typeface="Cambria Math" panose="02040503050406030204" pitchFamily="18" charset="0"/>
                                  </a:rPr>
                                  <m:t>𝑞</m:t>
                                </m:r>
                              </m:num>
                              <m:den>
                                <m:r>
                                  <a:rPr lang="zh-CN" altLang="en-US" i="1" smtClean="0">
                                    <a:latin typeface="Cambria Math" panose="02040503050406030204" pitchFamily="18" charset="0"/>
                                  </a:rPr>
                                  <m:t>𝜕</m:t>
                                </m:r>
                                <m:r>
                                  <a:rPr lang="en-US" altLang="zh-CN" b="0" i="1" smtClean="0">
                                    <a:latin typeface="Cambria Math" panose="02040503050406030204" pitchFamily="18" charset="0"/>
                                  </a:rPr>
                                  <m:t>𝑥</m:t>
                                </m:r>
                              </m:den>
                            </m:f>
                          </m:e>
                        </m:d>
                      </m:e>
                      <m:sub>
                        <m:r>
                          <a:rPr lang="en-US" altLang="zh-CN" b="0" i="1" smtClean="0">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−1/2</m:t>
                            </m:r>
                          </m:sub>
                        </m:sSub>
                      </m:num>
                      <m:den>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den>
                    </m:f>
                  </m:oMath>
                </a14:m>
                <a:endParaRPr lang="en-US" altLang="zh-CN" dirty="0"/>
              </a:p>
              <a:p>
                <a:pPr lvl="1"/>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𝑢</m:t>
                            </m:r>
                          </m:e>
                        </m:acc>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−1/2,</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i="1">
                                <a:latin typeface="Cambria Math" panose="02040503050406030204" pitchFamily="18" charset="0"/>
                              </a:rPr>
                              <m:t>1/2,</m:t>
                            </m:r>
                            <m:r>
                              <a:rPr lang="en-US" altLang="zh-CN" i="1">
                                <a:latin typeface="Cambria Math" panose="02040503050406030204" pitchFamily="18" charset="0"/>
                              </a:rPr>
                              <m:t>𝑗</m:t>
                            </m:r>
                          </m:sub>
                        </m:sSub>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−1/2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+1/2</m:t>
                            </m:r>
                          </m:sub>
                        </m:sSub>
                      </m:num>
                      <m:den>
                        <m:r>
                          <a:rPr lang="en-US" altLang="zh-CN" i="1">
                            <a:latin typeface="Cambria Math" panose="02040503050406030204" pitchFamily="18" charset="0"/>
                          </a:rPr>
                          <m:t>2</m:t>
                        </m:r>
                      </m:den>
                    </m:f>
                    <m:r>
                      <a:rPr lang="en-US" altLang="zh-CN" b="0" i="1" smtClean="0">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BF632D22-A840-4C2F-8A14-3158433FDFCF}"/>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grpSp>
        <p:nvGrpSpPr>
          <p:cNvPr id="53" name="组合 52">
            <a:extLst>
              <a:ext uri="{FF2B5EF4-FFF2-40B4-BE49-F238E27FC236}">
                <a16:creationId xmlns:a16="http://schemas.microsoft.com/office/drawing/2014/main" id="{EB365D4C-056D-4C3D-BBE6-A902608422AF}"/>
              </a:ext>
            </a:extLst>
          </p:cNvPr>
          <p:cNvGrpSpPr/>
          <p:nvPr/>
        </p:nvGrpSpPr>
        <p:grpSpPr>
          <a:xfrm>
            <a:off x="8646152" y="2353824"/>
            <a:ext cx="2747786" cy="2918597"/>
            <a:chOff x="8308519" y="3043372"/>
            <a:chExt cx="2747786" cy="2918597"/>
          </a:xfrm>
        </p:grpSpPr>
        <p:grpSp>
          <p:nvGrpSpPr>
            <p:cNvPr id="51" name="组合 50">
              <a:extLst>
                <a:ext uri="{FF2B5EF4-FFF2-40B4-BE49-F238E27FC236}">
                  <a16:creationId xmlns:a16="http://schemas.microsoft.com/office/drawing/2014/main" id="{54CE79FD-A2F2-4C0C-8850-17698A7F420E}"/>
                </a:ext>
              </a:extLst>
            </p:cNvPr>
            <p:cNvGrpSpPr/>
            <p:nvPr/>
          </p:nvGrpSpPr>
          <p:grpSpPr>
            <a:xfrm>
              <a:off x="8308519" y="3043372"/>
              <a:ext cx="2747786" cy="2567424"/>
              <a:chOff x="1229539" y="2715712"/>
              <a:chExt cx="2747786" cy="2567424"/>
            </a:xfrm>
          </p:grpSpPr>
          <p:cxnSp>
            <p:nvCxnSpPr>
              <p:cNvPr id="7" name="直接连接符 6">
                <a:extLst>
                  <a:ext uri="{FF2B5EF4-FFF2-40B4-BE49-F238E27FC236}">
                    <a16:creationId xmlns:a16="http://schemas.microsoft.com/office/drawing/2014/main" id="{9948D774-8AAC-4127-BDFF-667BF8B26EC5}"/>
                  </a:ext>
                </a:extLst>
              </p:cNvPr>
              <p:cNvCxnSpPr/>
              <p:nvPr/>
            </p:nvCxnSpPr>
            <p:spPr>
              <a:xfrm>
                <a:off x="1765302" y="3429000"/>
                <a:ext cx="2160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6405A9C3-17C9-4D3E-AC76-7957C1E9BBE3}"/>
                  </a:ext>
                </a:extLst>
              </p:cNvPr>
              <p:cNvCxnSpPr/>
              <p:nvPr/>
            </p:nvCxnSpPr>
            <p:spPr>
              <a:xfrm>
                <a:off x="1765302" y="4152900"/>
                <a:ext cx="2160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5B7E665-30A2-4A06-BA54-60312B78BA27}"/>
                  </a:ext>
                </a:extLst>
              </p:cNvPr>
              <p:cNvCxnSpPr>
                <a:cxnSpLocks/>
              </p:cNvCxnSpPr>
              <p:nvPr/>
            </p:nvCxnSpPr>
            <p:spPr>
              <a:xfrm rot="5400000">
                <a:off x="1379537" y="3795712"/>
                <a:ext cx="2160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1EB22F0C-1218-41C0-95AE-E48453A5EECF}"/>
                  </a:ext>
                </a:extLst>
              </p:cNvPr>
              <p:cNvCxnSpPr>
                <a:cxnSpLocks/>
              </p:cNvCxnSpPr>
              <p:nvPr/>
            </p:nvCxnSpPr>
            <p:spPr>
              <a:xfrm rot="5400000">
                <a:off x="2098675" y="3795712"/>
                <a:ext cx="2160000" cy="0"/>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A52AFAE4-98D4-48E6-A1D2-703C673FB4D4}"/>
                      </a:ext>
                    </a:extLst>
                  </p:cNvPr>
                  <p:cNvSpPr/>
                  <p:nvPr/>
                </p:nvSpPr>
                <p:spPr>
                  <a:xfrm>
                    <a:off x="2705506" y="3546193"/>
                    <a:ext cx="415883" cy="2752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5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𝑝</m:t>
                              </m:r>
                            </m:e>
                            <m:sub>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𝑖</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𝑗</m:t>
                              </m:r>
                            </m:sub>
                          </m:sSub>
                        </m:oMath>
                      </m:oMathPara>
                    </a14:m>
                    <a:endParaRPr lang="zh-CN" altLang="en-US" sz="1050" dirty="0"/>
                  </a:p>
                </p:txBody>
              </p:sp>
            </mc:Choice>
            <mc:Fallback xmlns="">
              <p:sp>
                <p:nvSpPr>
                  <p:cNvPr id="11" name="矩形 10">
                    <a:extLst>
                      <a:ext uri="{FF2B5EF4-FFF2-40B4-BE49-F238E27FC236}">
                        <a16:creationId xmlns:a16="http://schemas.microsoft.com/office/drawing/2014/main" id="{A52AFAE4-98D4-48E6-A1D2-703C673FB4D4}"/>
                      </a:ext>
                    </a:extLst>
                  </p:cNvPr>
                  <p:cNvSpPr>
                    <a:spLocks noRot="1" noChangeAspect="1" noMove="1" noResize="1" noEditPoints="1" noAdjustHandles="1" noChangeArrowheads="1" noChangeShapeType="1" noTextEdit="1"/>
                  </p:cNvSpPr>
                  <p:nvPr/>
                </p:nvSpPr>
                <p:spPr>
                  <a:xfrm>
                    <a:off x="2705506" y="3546193"/>
                    <a:ext cx="415883" cy="275204"/>
                  </a:xfrm>
                  <a:prstGeom prst="rect">
                    <a:avLst/>
                  </a:prstGeom>
                  <a:blipFill>
                    <a:blip r:embed="rId4"/>
                    <a:stretch>
                      <a:fillRect/>
                    </a:stretch>
                  </a:blipFill>
                </p:spPr>
                <p:txBody>
                  <a:bodyPr/>
                  <a:lstStyle/>
                  <a:p>
                    <a:r>
                      <a:rPr lang="zh-CN" altLang="en-US">
                        <a:noFill/>
                      </a:rPr>
                      <a:t> </a:t>
                    </a:r>
                  </a:p>
                </p:txBody>
              </p:sp>
            </mc:Fallback>
          </mc:AlternateContent>
          <p:sp>
            <p:nvSpPr>
              <p:cNvPr id="12" name="椭圆 11">
                <a:extLst>
                  <a:ext uri="{FF2B5EF4-FFF2-40B4-BE49-F238E27FC236}">
                    <a16:creationId xmlns:a16="http://schemas.microsoft.com/office/drawing/2014/main" id="{D3D6D187-03AE-4493-9281-498CE76E09BC}"/>
                  </a:ext>
                </a:extLst>
              </p:cNvPr>
              <p:cNvSpPr/>
              <p:nvPr/>
            </p:nvSpPr>
            <p:spPr>
              <a:xfrm>
                <a:off x="2828244" y="3773704"/>
                <a:ext cx="45720" cy="45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A1E21B59-3AF2-4BD6-AC22-62010E887756}"/>
                  </a:ext>
                </a:extLst>
              </p:cNvPr>
              <p:cNvSpPr/>
              <p:nvPr/>
            </p:nvSpPr>
            <p:spPr>
              <a:xfrm>
                <a:off x="2082344" y="3773704"/>
                <a:ext cx="45720" cy="45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33EF8687-E4A5-4BF0-B7F0-20D49172AD6F}"/>
                  </a:ext>
                </a:extLst>
              </p:cNvPr>
              <p:cNvSpPr/>
              <p:nvPr/>
            </p:nvSpPr>
            <p:spPr>
              <a:xfrm>
                <a:off x="3574144" y="3773704"/>
                <a:ext cx="45720" cy="45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C27EA84F-754D-4315-AED7-9475212E4B7F}"/>
                  </a:ext>
                </a:extLst>
              </p:cNvPr>
              <p:cNvSpPr/>
              <p:nvPr/>
            </p:nvSpPr>
            <p:spPr>
              <a:xfrm>
                <a:off x="2828244" y="3066348"/>
                <a:ext cx="45720" cy="45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8D36C63B-5A58-4C34-97A1-95E56F29E19E}"/>
                  </a:ext>
                </a:extLst>
              </p:cNvPr>
              <p:cNvSpPr/>
              <p:nvPr/>
            </p:nvSpPr>
            <p:spPr>
              <a:xfrm>
                <a:off x="2082344" y="3066348"/>
                <a:ext cx="45720" cy="45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CEED903B-B013-4D31-9B3E-426156BF12EB}"/>
                  </a:ext>
                </a:extLst>
              </p:cNvPr>
              <p:cNvSpPr/>
              <p:nvPr/>
            </p:nvSpPr>
            <p:spPr>
              <a:xfrm>
                <a:off x="3574144" y="3066348"/>
                <a:ext cx="45720" cy="45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E71CAC87-2B56-40D4-AC2A-B14616CB1C30}"/>
                  </a:ext>
                </a:extLst>
              </p:cNvPr>
              <p:cNvSpPr/>
              <p:nvPr/>
            </p:nvSpPr>
            <p:spPr>
              <a:xfrm>
                <a:off x="2828244" y="4485442"/>
                <a:ext cx="45720" cy="45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6DDC7883-BE2C-4282-9F6A-0059C0CEE6A8}"/>
                  </a:ext>
                </a:extLst>
              </p:cNvPr>
              <p:cNvSpPr/>
              <p:nvPr/>
            </p:nvSpPr>
            <p:spPr>
              <a:xfrm>
                <a:off x="2082344" y="4485442"/>
                <a:ext cx="45720" cy="45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A8ADC698-2E04-4B97-ADA2-A8266A6E44CB}"/>
                  </a:ext>
                </a:extLst>
              </p:cNvPr>
              <p:cNvSpPr/>
              <p:nvPr/>
            </p:nvSpPr>
            <p:spPr>
              <a:xfrm>
                <a:off x="3574144" y="4485442"/>
                <a:ext cx="45720" cy="45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3DF5BD67-32A4-4400-8BE1-60A92497B9E2}"/>
                      </a:ext>
                    </a:extLst>
                  </p:cNvPr>
                  <p:cNvSpPr/>
                  <p:nvPr/>
                </p:nvSpPr>
                <p:spPr>
                  <a:xfrm>
                    <a:off x="2646419" y="4485830"/>
                    <a:ext cx="534057" cy="2669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5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𝑝</m:t>
                              </m:r>
                            </m:e>
                            <m:sub>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𝑖</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𝑗</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sub>
                          </m:sSub>
                        </m:oMath>
                      </m:oMathPara>
                    </a14:m>
                    <a:endParaRPr lang="zh-CN" altLang="en-US" sz="1050" dirty="0"/>
                  </a:p>
                </p:txBody>
              </p:sp>
            </mc:Choice>
            <mc:Fallback xmlns="">
              <p:sp>
                <p:nvSpPr>
                  <p:cNvPr id="28" name="矩形 27">
                    <a:extLst>
                      <a:ext uri="{FF2B5EF4-FFF2-40B4-BE49-F238E27FC236}">
                        <a16:creationId xmlns:a16="http://schemas.microsoft.com/office/drawing/2014/main" id="{3DF5BD67-32A4-4400-8BE1-60A92497B9E2}"/>
                      </a:ext>
                    </a:extLst>
                  </p:cNvPr>
                  <p:cNvSpPr>
                    <a:spLocks noRot="1" noChangeAspect="1" noMove="1" noResize="1" noEditPoints="1" noAdjustHandles="1" noChangeArrowheads="1" noChangeShapeType="1" noTextEdit="1"/>
                  </p:cNvSpPr>
                  <p:nvPr/>
                </p:nvSpPr>
                <p:spPr>
                  <a:xfrm>
                    <a:off x="2646419" y="4485830"/>
                    <a:ext cx="534057" cy="26693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F81157F1-DC86-401E-A1AD-E6FB625E4550}"/>
                      </a:ext>
                    </a:extLst>
                  </p:cNvPr>
                  <p:cNvSpPr/>
                  <p:nvPr/>
                </p:nvSpPr>
                <p:spPr>
                  <a:xfrm>
                    <a:off x="2646419" y="2817212"/>
                    <a:ext cx="534057" cy="2669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5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𝑝</m:t>
                              </m:r>
                            </m:e>
                            <m:sub>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𝑖</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𝑗</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sub>
                          </m:sSub>
                        </m:oMath>
                      </m:oMathPara>
                    </a14:m>
                    <a:endParaRPr lang="zh-CN" altLang="en-US" sz="1050" dirty="0"/>
                  </a:p>
                </p:txBody>
              </p:sp>
            </mc:Choice>
            <mc:Fallback xmlns="">
              <p:sp>
                <p:nvSpPr>
                  <p:cNvPr id="30" name="矩形 29">
                    <a:extLst>
                      <a:ext uri="{FF2B5EF4-FFF2-40B4-BE49-F238E27FC236}">
                        <a16:creationId xmlns:a16="http://schemas.microsoft.com/office/drawing/2014/main" id="{F81157F1-DC86-401E-A1AD-E6FB625E4550}"/>
                      </a:ext>
                    </a:extLst>
                  </p:cNvPr>
                  <p:cNvSpPr>
                    <a:spLocks noRot="1" noChangeAspect="1" noMove="1" noResize="1" noEditPoints="1" noAdjustHandles="1" noChangeArrowheads="1" noChangeShapeType="1" noTextEdit="1"/>
                  </p:cNvSpPr>
                  <p:nvPr/>
                </p:nvSpPr>
                <p:spPr>
                  <a:xfrm>
                    <a:off x="2646419" y="2817212"/>
                    <a:ext cx="534057" cy="266933"/>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a:extLst>
                      <a:ext uri="{FF2B5EF4-FFF2-40B4-BE49-F238E27FC236}">
                        <a16:creationId xmlns:a16="http://schemas.microsoft.com/office/drawing/2014/main" id="{EE160CDA-AFBE-4065-96E9-FCBEBAF77D21}"/>
                      </a:ext>
                    </a:extLst>
                  </p:cNvPr>
                  <p:cNvSpPr/>
                  <p:nvPr/>
                </p:nvSpPr>
                <p:spPr>
                  <a:xfrm>
                    <a:off x="1872339" y="3550329"/>
                    <a:ext cx="534057" cy="2669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5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𝑝</m:t>
                              </m:r>
                            </m:e>
                            <m:sub>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𝑖</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𝑗</m:t>
                              </m:r>
                            </m:sub>
                          </m:sSub>
                        </m:oMath>
                      </m:oMathPara>
                    </a14:m>
                    <a:endParaRPr lang="zh-CN" altLang="en-US" sz="1050" dirty="0"/>
                  </a:p>
                </p:txBody>
              </p:sp>
            </mc:Choice>
            <mc:Fallback xmlns="">
              <p:sp>
                <p:nvSpPr>
                  <p:cNvPr id="31" name="矩形 30">
                    <a:extLst>
                      <a:ext uri="{FF2B5EF4-FFF2-40B4-BE49-F238E27FC236}">
                        <a16:creationId xmlns:a16="http://schemas.microsoft.com/office/drawing/2014/main" id="{EE160CDA-AFBE-4065-96E9-FCBEBAF77D21}"/>
                      </a:ext>
                    </a:extLst>
                  </p:cNvPr>
                  <p:cNvSpPr>
                    <a:spLocks noRot="1" noChangeAspect="1" noMove="1" noResize="1" noEditPoints="1" noAdjustHandles="1" noChangeArrowheads="1" noChangeShapeType="1" noTextEdit="1"/>
                  </p:cNvSpPr>
                  <p:nvPr/>
                </p:nvSpPr>
                <p:spPr>
                  <a:xfrm>
                    <a:off x="1872339" y="3550329"/>
                    <a:ext cx="534057" cy="266933"/>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2043D720-2090-43D7-8066-B2EEF6E9595C}"/>
                      </a:ext>
                    </a:extLst>
                  </p:cNvPr>
                  <p:cNvSpPr/>
                  <p:nvPr/>
                </p:nvSpPr>
                <p:spPr>
                  <a:xfrm>
                    <a:off x="1808219" y="4485830"/>
                    <a:ext cx="662297" cy="2669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5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𝑝</m:t>
                              </m:r>
                            </m:e>
                            <m:sub>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𝑖</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𝑗</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sub>
                          </m:sSub>
                        </m:oMath>
                      </m:oMathPara>
                    </a14:m>
                    <a:endParaRPr lang="zh-CN" altLang="en-US" sz="1050" dirty="0"/>
                  </a:p>
                </p:txBody>
              </p:sp>
            </mc:Choice>
            <mc:Fallback xmlns="">
              <p:sp>
                <p:nvSpPr>
                  <p:cNvPr id="32" name="矩形 31">
                    <a:extLst>
                      <a:ext uri="{FF2B5EF4-FFF2-40B4-BE49-F238E27FC236}">
                        <a16:creationId xmlns:a16="http://schemas.microsoft.com/office/drawing/2014/main" id="{2043D720-2090-43D7-8066-B2EEF6E9595C}"/>
                      </a:ext>
                    </a:extLst>
                  </p:cNvPr>
                  <p:cNvSpPr>
                    <a:spLocks noRot="1" noChangeAspect="1" noMove="1" noResize="1" noEditPoints="1" noAdjustHandles="1" noChangeArrowheads="1" noChangeShapeType="1" noTextEdit="1"/>
                  </p:cNvSpPr>
                  <p:nvPr/>
                </p:nvSpPr>
                <p:spPr>
                  <a:xfrm>
                    <a:off x="1808219" y="4485830"/>
                    <a:ext cx="662297" cy="266933"/>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a:extLst>
                      <a:ext uri="{FF2B5EF4-FFF2-40B4-BE49-F238E27FC236}">
                        <a16:creationId xmlns:a16="http://schemas.microsoft.com/office/drawing/2014/main" id="{20550EBB-1781-4A94-9BC8-06ECF79B4A96}"/>
                      </a:ext>
                    </a:extLst>
                  </p:cNvPr>
                  <p:cNvSpPr/>
                  <p:nvPr/>
                </p:nvSpPr>
                <p:spPr>
                  <a:xfrm>
                    <a:off x="1808219" y="2817212"/>
                    <a:ext cx="662297" cy="2669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5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𝑝</m:t>
                              </m:r>
                            </m:e>
                            <m:sub>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𝑖</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𝑗</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sub>
                          </m:sSub>
                        </m:oMath>
                      </m:oMathPara>
                    </a14:m>
                    <a:endParaRPr lang="zh-CN" altLang="en-US" sz="1050" dirty="0"/>
                  </a:p>
                </p:txBody>
              </p:sp>
            </mc:Choice>
            <mc:Fallback xmlns="">
              <p:sp>
                <p:nvSpPr>
                  <p:cNvPr id="33" name="矩形 32">
                    <a:extLst>
                      <a:ext uri="{FF2B5EF4-FFF2-40B4-BE49-F238E27FC236}">
                        <a16:creationId xmlns:a16="http://schemas.microsoft.com/office/drawing/2014/main" id="{20550EBB-1781-4A94-9BC8-06ECF79B4A96}"/>
                      </a:ext>
                    </a:extLst>
                  </p:cNvPr>
                  <p:cNvSpPr>
                    <a:spLocks noRot="1" noChangeAspect="1" noMove="1" noResize="1" noEditPoints="1" noAdjustHandles="1" noChangeArrowheads="1" noChangeShapeType="1" noTextEdit="1"/>
                  </p:cNvSpPr>
                  <p:nvPr/>
                </p:nvSpPr>
                <p:spPr>
                  <a:xfrm>
                    <a:off x="1808219" y="2817212"/>
                    <a:ext cx="662297" cy="266933"/>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2646288B-9E88-4EB2-A8A5-4EFB721AE36C}"/>
                      </a:ext>
                    </a:extLst>
                  </p:cNvPr>
                  <p:cNvSpPr/>
                  <p:nvPr/>
                </p:nvSpPr>
                <p:spPr>
                  <a:xfrm>
                    <a:off x="3379148" y="3550329"/>
                    <a:ext cx="534057" cy="2669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5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𝑝</m:t>
                              </m:r>
                            </m:e>
                            <m:sub>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𝑖</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𝑗</m:t>
                              </m:r>
                            </m:sub>
                          </m:sSub>
                        </m:oMath>
                      </m:oMathPara>
                    </a14:m>
                    <a:endParaRPr lang="zh-CN" altLang="en-US" sz="1050" dirty="0"/>
                  </a:p>
                </p:txBody>
              </p:sp>
            </mc:Choice>
            <mc:Fallback xmlns="">
              <p:sp>
                <p:nvSpPr>
                  <p:cNvPr id="34" name="矩形 33">
                    <a:extLst>
                      <a:ext uri="{FF2B5EF4-FFF2-40B4-BE49-F238E27FC236}">
                        <a16:creationId xmlns:a16="http://schemas.microsoft.com/office/drawing/2014/main" id="{2646288B-9E88-4EB2-A8A5-4EFB721AE36C}"/>
                      </a:ext>
                    </a:extLst>
                  </p:cNvPr>
                  <p:cNvSpPr>
                    <a:spLocks noRot="1" noChangeAspect="1" noMove="1" noResize="1" noEditPoints="1" noAdjustHandles="1" noChangeArrowheads="1" noChangeShapeType="1" noTextEdit="1"/>
                  </p:cNvSpPr>
                  <p:nvPr/>
                </p:nvSpPr>
                <p:spPr>
                  <a:xfrm>
                    <a:off x="3379148" y="3550329"/>
                    <a:ext cx="534057" cy="266933"/>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矩形 34">
                    <a:extLst>
                      <a:ext uri="{FF2B5EF4-FFF2-40B4-BE49-F238E27FC236}">
                        <a16:creationId xmlns:a16="http://schemas.microsoft.com/office/drawing/2014/main" id="{63C3941F-F0AC-4E03-9195-B97BA8479626}"/>
                      </a:ext>
                    </a:extLst>
                  </p:cNvPr>
                  <p:cNvSpPr/>
                  <p:nvPr/>
                </p:nvSpPr>
                <p:spPr>
                  <a:xfrm>
                    <a:off x="3315028" y="4485830"/>
                    <a:ext cx="662297" cy="2669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5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𝑝</m:t>
                              </m:r>
                            </m:e>
                            <m:sub>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𝑖</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𝑗</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sub>
                          </m:sSub>
                        </m:oMath>
                      </m:oMathPara>
                    </a14:m>
                    <a:endParaRPr lang="zh-CN" altLang="en-US" sz="1050" dirty="0"/>
                  </a:p>
                </p:txBody>
              </p:sp>
            </mc:Choice>
            <mc:Fallback xmlns="">
              <p:sp>
                <p:nvSpPr>
                  <p:cNvPr id="35" name="矩形 34">
                    <a:extLst>
                      <a:ext uri="{FF2B5EF4-FFF2-40B4-BE49-F238E27FC236}">
                        <a16:creationId xmlns:a16="http://schemas.microsoft.com/office/drawing/2014/main" id="{63C3941F-F0AC-4E03-9195-B97BA8479626}"/>
                      </a:ext>
                    </a:extLst>
                  </p:cNvPr>
                  <p:cNvSpPr>
                    <a:spLocks noRot="1" noChangeAspect="1" noMove="1" noResize="1" noEditPoints="1" noAdjustHandles="1" noChangeArrowheads="1" noChangeShapeType="1" noTextEdit="1"/>
                  </p:cNvSpPr>
                  <p:nvPr/>
                </p:nvSpPr>
                <p:spPr>
                  <a:xfrm>
                    <a:off x="3315028" y="4485830"/>
                    <a:ext cx="662297" cy="266933"/>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矩形 35">
                    <a:extLst>
                      <a:ext uri="{FF2B5EF4-FFF2-40B4-BE49-F238E27FC236}">
                        <a16:creationId xmlns:a16="http://schemas.microsoft.com/office/drawing/2014/main" id="{68BD18C5-6131-4F5A-97B3-8FFACE7FD839}"/>
                      </a:ext>
                    </a:extLst>
                  </p:cNvPr>
                  <p:cNvSpPr/>
                  <p:nvPr/>
                </p:nvSpPr>
                <p:spPr>
                  <a:xfrm>
                    <a:off x="3315028" y="2817212"/>
                    <a:ext cx="662297" cy="2669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5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𝑝</m:t>
                              </m:r>
                            </m:e>
                            <m:sub>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𝑖</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𝑗</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sub>
                          </m:sSub>
                        </m:oMath>
                      </m:oMathPara>
                    </a14:m>
                    <a:endParaRPr lang="zh-CN" altLang="en-US" sz="1050" dirty="0"/>
                  </a:p>
                </p:txBody>
              </p:sp>
            </mc:Choice>
            <mc:Fallback xmlns="">
              <p:sp>
                <p:nvSpPr>
                  <p:cNvPr id="36" name="矩形 35">
                    <a:extLst>
                      <a:ext uri="{FF2B5EF4-FFF2-40B4-BE49-F238E27FC236}">
                        <a16:creationId xmlns:a16="http://schemas.microsoft.com/office/drawing/2014/main" id="{68BD18C5-6131-4F5A-97B3-8FFACE7FD839}"/>
                      </a:ext>
                    </a:extLst>
                  </p:cNvPr>
                  <p:cNvSpPr>
                    <a:spLocks noRot="1" noChangeAspect="1" noMove="1" noResize="1" noEditPoints="1" noAdjustHandles="1" noChangeArrowheads="1" noChangeShapeType="1" noTextEdit="1"/>
                  </p:cNvSpPr>
                  <p:nvPr/>
                </p:nvSpPr>
                <p:spPr>
                  <a:xfrm>
                    <a:off x="3315028" y="2817212"/>
                    <a:ext cx="662297" cy="266933"/>
                  </a:xfrm>
                  <a:prstGeom prst="rect">
                    <a:avLst/>
                  </a:prstGeom>
                  <a:blipFill>
                    <a:blip r:embed="rId12"/>
                    <a:stretch>
                      <a:fillRect/>
                    </a:stretch>
                  </a:blipFill>
                </p:spPr>
                <p:txBody>
                  <a:bodyPr/>
                  <a:lstStyle/>
                  <a:p>
                    <a:r>
                      <a:rPr lang="zh-CN" altLang="en-US">
                        <a:noFill/>
                      </a:rPr>
                      <a:t> </a:t>
                    </a:r>
                  </a:p>
                </p:txBody>
              </p:sp>
            </mc:Fallback>
          </mc:AlternateContent>
          <p:cxnSp>
            <p:nvCxnSpPr>
              <p:cNvPr id="38" name="直接箭头连接符 37">
                <a:extLst>
                  <a:ext uri="{FF2B5EF4-FFF2-40B4-BE49-F238E27FC236}">
                    <a16:creationId xmlns:a16="http://schemas.microsoft.com/office/drawing/2014/main" id="{7AE24CF0-1A76-4985-B6B8-4F0F0C74B913}"/>
                  </a:ext>
                </a:extLst>
              </p:cNvPr>
              <p:cNvCxnSpPr/>
              <p:nvPr/>
            </p:nvCxnSpPr>
            <p:spPr>
              <a:xfrm>
                <a:off x="2459537" y="3798212"/>
                <a:ext cx="180000" cy="0"/>
              </a:xfrm>
              <a:prstGeom prst="straightConnector1">
                <a:avLst/>
              </a:prstGeom>
              <a:ln w="9525">
                <a:solidFill>
                  <a:schemeClr val="tx1"/>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726FB060-7ED6-4ED1-BDBC-E402810E4C4B}"/>
                  </a:ext>
                </a:extLst>
              </p:cNvPr>
              <p:cNvCxnSpPr/>
              <p:nvPr/>
            </p:nvCxnSpPr>
            <p:spPr>
              <a:xfrm>
                <a:off x="3216098" y="3805474"/>
                <a:ext cx="180000" cy="0"/>
              </a:xfrm>
              <a:prstGeom prst="straightConnector1">
                <a:avLst/>
              </a:prstGeom>
              <a:ln w="9525">
                <a:solidFill>
                  <a:schemeClr val="tx1"/>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447159FD-74D5-4B06-B4AF-FC40D9848E88}"/>
                  </a:ext>
                </a:extLst>
              </p:cNvPr>
              <p:cNvCxnSpPr>
                <a:cxnSpLocks/>
              </p:cNvCxnSpPr>
              <p:nvPr/>
            </p:nvCxnSpPr>
            <p:spPr>
              <a:xfrm rot="-5400000">
                <a:off x="2751892" y="3316418"/>
                <a:ext cx="180000" cy="0"/>
              </a:xfrm>
              <a:prstGeom prst="straightConnector1">
                <a:avLst/>
              </a:prstGeom>
              <a:ln w="9525">
                <a:solidFill>
                  <a:schemeClr val="tx1"/>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ECCD3144-8A50-4FC5-98F6-81C9242BB750}"/>
                  </a:ext>
                </a:extLst>
              </p:cNvPr>
              <p:cNvCxnSpPr>
                <a:cxnSpLocks/>
              </p:cNvCxnSpPr>
              <p:nvPr/>
            </p:nvCxnSpPr>
            <p:spPr>
              <a:xfrm rot="-5400000">
                <a:off x="2755334" y="4040662"/>
                <a:ext cx="180000" cy="0"/>
              </a:xfrm>
              <a:prstGeom prst="straightConnector1">
                <a:avLst/>
              </a:prstGeom>
              <a:ln w="9525">
                <a:solidFill>
                  <a:schemeClr val="tx1"/>
                </a:solidFill>
                <a:headEnd type="oval"/>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矩形 42">
                    <a:extLst>
                      <a:ext uri="{FF2B5EF4-FFF2-40B4-BE49-F238E27FC236}">
                        <a16:creationId xmlns:a16="http://schemas.microsoft.com/office/drawing/2014/main" id="{9E9611B9-74F8-4320-89A7-E91FDF2A9EC0}"/>
                      </a:ext>
                    </a:extLst>
                  </p:cNvPr>
                  <p:cNvSpPr/>
                  <p:nvPr/>
                </p:nvSpPr>
                <p:spPr>
                  <a:xfrm>
                    <a:off x="2389031" y="3716673"/>
                    <a:ext cx="644151" cy="2684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50" i="1" smtClean="0">
                                  <a:solidFill>
                                    <a:schemeClr val="tx1"/>
                                  </a:solidFill>
                                  <a:latin typeface="Cambria Math" panose="02040503050406030204" pitchFamily="18" charset="0"/>
                                  <a:ea typeface="Cambria Math" panose="02040503050406030204" pitchFamily="18" charset="0"/>
                                </a:rPr>
                              </m:ctrlPr>
                            </m:sSubPr>
                            <m:e>
                              <m:r>
                                <a:rPr lang="en-US" altLang="zh-CN" sz="1050" b="0" i="1" smtClean="0">
                                  <a:solidFill>
                                    <a:schemeClr val="tx1"/>
                                  </a:solidFill>
                                  <a:latin typeface="Cambria Math" panose="02040503050406030204" pitchFamily="18" charset="0"/>
                                  <a:ea typeface="Cambria Math" panose="02040503050406030204" pitchFamily="18" charset="0"/>
                                </a:rPr>
                                <m:t>𝑢</m:t>
                              </m:r>
                            </m:e>
                            <m:sub>
                              <m:r>
                                <a:rPr lang="en-US" altLang="zh-CN" sz="1050" b="0" i="1" smtClean="0">
                                  <a:solidFill>
                                    <a:schemeClr val="tx1"/>
                                  </a:solidFill>
                                  <a:latin typeface="Cambria Math" panose="02040503050406030204" pitchFamily="18" charset="0"/>
                                  <a:ea typeface="Cambria Math" panose="02040503050406030204" pitchFamily="18" charset="0"/>
                                </a:rPr>
                                <m:t>𝑖</m:t>
                              </m:r>
                              <m:r>
                                <a:rPr lang="en-US" altLang="zh-CN" sz="1050" b="0" i="1" smtClean="0">
                                  <a:solidFill>
                                    <a:schemeClr val="tx1"/>
                                  </a:solidFill>
                                  <a:latin typeface="Cambria Math" panose="02040503050406030204" pitchFamily="18" charset="0"/>
                                  <a:ea typeface="Cambria Math" panose="02040503050406030204" pitchFamily="18" charset="0"/>
                                </a:rPr>
                                <m:t>−1/2,</m:t>
                              </m:r>
                              <m:r>
                                <a:rPr lang="en-US" altLang="zh-CN" sz="1050" b="0" i="1" smtClean="0">
                                  <a:solidFill>
                                    <a:schemeClr val="tx1"/>
                                  </a:solidFill>
                                  <a:latin typeface="Cambria Math" panose="02040503050406030204" pitchFamily="18" charset="0"/>
                                  <a:ea typeface="Cambria Math" panose="02040503050406030204" pitchFamily="18" charset="0"/>
                                </a:rPr>
                                <m:t>𝑗</m:t>
                              </m:r>
                            </m:sub>
                          </m:sSub>
                        </m:oMath>
                      </m:oMathPara>
                    </a14:m>
                    <a:endParaRPr lang="zh-CN" altLang="en-US" sz="1050" dirty="0">
                      <a:solidFill>
                        <a:schemeClr val="tx1"/>
                      </a:solidFill>
                    </a:endParaRPr>
                  </a:p>
                </p:txBody>
              </p:sp>
            </mc:Choice>
            <mc:Fallback xmlns="">
              <p:sp>
                <p:nvSpPr>
                  <p:cNvPr id="43" name="矩形 42">
                    <a:extLst>
                      <a:ext uri="{FF2B5EF4-FFF2-40B4-BE49-F238E27FC236}">
                        <a16:creationId xmlns:a16="http://schemas.microsoft.com/office/drawing/2014/main" id="{9E9611B9-74F8-4320-89A7-E91FDF2A9EC0}"/>
                      </a:ext>
                    </a:extLst>
                  </p:cNvPr>
                  <p:cNvSpPr>
                    <a:spLocks noRot="1" noChangeAspect="1" noMove="1" noResize="1" noEditPoints="1" noAdjustHandles="1" noChangeArrowheads="1" noChangeShapeType="1" noTextEdit="1"/>
                  </p:cNvSpPr>
                  <p:nvPr/>
                </p:nvSpPr>
                <p:spPr>
                  <a:xfrm>
                    <a:off x="2389031" y="3716673"/>
                    <a:ext cx="644151" cy="268407"/>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矩形 43">
                    <a:extLst>
                      <a:ext uri="{FF2B5EF4-FFF2-40B4-BE49-F238E27FC236}">
                        <a16:creationId xmlns:a16="http://schemas.microsoft.com/office/drawing/2014/main" id="{36B29DAA-C605-4AAE-9C15-1CE85E95409B}"/>
                      </a:ext>
                    </a:extLst>
                  </p:cNvPr>
                  <p:cNvSpPr/>
                  <p:nvPr/>
                </p:nvSpPr>
                <p:spPr>
                  <a:xfrm>
                    <a:off x="2535425" y="3351758"/>
                    <a:ext cx="639599" cy="2684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50" i="1" smtClean="0">
                                  <a:solidFill>
                                    <a:schemeClr val="tx1"/>
                                  </a:solidFill>
                                  <a:latin typeface="Cambria Math" panose="02040503050406030204" pitchFamily="18" charset="0"/>
                                  <a:ea typeface="Cambria Math" panose="02040503050406030204" pitchFamily="18" charset="0"/>
                                </a:rPr>
                              </m:ctrlPr>
                            </m:sSubPr>
                            <m:e>
                              <m:r>
                                <a:rPr lang="en-US" altLang="zh-CN" sz="1050" b="0" i="1" smtClean="0">
                                  <a:solidFill>
                                    <a:schemeClr val="tx1"/>
                                  </a:solidFill>
                                  <a:latin typeface="Cambria Math" panose="02040503050406030204" pitchFamily="18" charset="0"/>
                                  <a:ea typeface="Cambria Math" panose="02040503050406030204" pitchFamily="18" charset="0"/>
                                </a:rPr>
                                <m:t>𝑣</m:t>
                              </m:r>
                            </m:e>
                            <m:sub>
                              <m:r>
                                <a:rPr lang="en-US" altLang="zh-CN" sz="1050" b="0" i="1" smtClean="0">
                                  <a:solidFill>
                                    <a:schemeClr val="tx1"/>
                                  </a:solidFill>
                                  <a:latin typeface="Cambria Math" panose="02040503050406030204" pitchFamily="18" charset="0"/>
                                  <a:ea typeface="Cambria Math" panose="02040503050406030204" pitchFamily="18" charset="0"/>
                                </a:rPr>
                                <m:t>𝑖</m:t>
                              </m:r>
                              <m:r>
                                <a:rPr lang="en-US" altLang="zh-CN" sz="1050" b="0" i="1" smtClean="0">
                                  <a:solidFill>
                                    <a:schemeClr val="tx1"/>
                                  </a:solidFill>
                                  <a:latin typeface="Cambria Math" panose="02040503050406030204" pitchFamily="18" charset="0"/>
                                  <a:ea typeface="Cambria Math" panose="02040503050406030204" pitchFamily="18" charset="0"/>
                                </a:rPr>
                                <m:t>,</m:t>
                              </m:r>
                              <m:r>
                                <a:rPr lang="en-US" altLang="zh-CN" sz="1050" b="0" i="1" smtClean="0">
                                  <a:solidFill>
                                    <a:schemeClr val="tx1"/>
                                  </a:solidFill>
                                  <a:latin typeface="Cambria Math" panose="02040503050406030204" pitchFamily="18" charset="0"/>
                                  <a:ea typeface="Cambria Math" panose="02040503050406030204" pitchFamily="18" charset="0"/>
                                </a:rPr>
                                <m:t>𝑗</m:t>
                              </m:r>
                              <m:r>
                                <a:rPr lang="en-US" altLang="zh-CN" sz="1050" b="0" i="1" smtClean="0">
                                  <a:solidFill>
                                    <a:schemeClr val="tx1"/>
                                  </a:solidFill>
                                  <a:latin typeface="Cambria Math" panose="02040503050406030204" pitchFamily="18" charset="0"/>
                                  <a:ea typeface="Cambria Math" panose="02040503050406030204" pitchFamily="18" charset="0"/>
                                </a:rPr>
                                <m:t>+1/2</m:t>
                              </m:r>
                            </m:sub>
                          </m:sSub>
                        </m:oMath>
                      </m:oMathPara>
                    </a14:m>
                    <a:endParaRPr lang="zh-CN" altLang="en-US" sz="1050" dirty="0">
                      <a:solidFill>
                        <a:schemeClr val="tx1"/>
                      </a:solidFill>
                    </a:endParaRPr>
                  </a:p>
                </p:txBody>
              </p:sp>
            </mc:Choice>
            <mc:Fallback xmlns="">
              <p:sp>
                <p:nvSpPr>
                  <p:cNvPr id="44" name="矩形 43">
                    <a:extLst>
                      <a:ext uri="{FF2B5EF4-FFF2-40B4-BE49-F238E27FC236}">
                        <a16:creationId xmlns:a16="http://schemas.microsoft.com/office/drawing/2014/main" id="{36B29DAA-C605-4AAE-9C15-1CE85E95409B}"/>
                      </a:ext>
                    </a:extLst>
                  </p:cNvPr>
                  <p:cNvSpPr>
                    <a:spLocks noRot="1" noChangeAspect="1" noMove="1" noResize="1" noEditPoints="1" noAdjustHandles="1" noChangeArrowheads="1" noChangeShapeType="1" noTextEdit="1"/>
                  </p:cNvSpPr>
                  <p:nvPr/>
                </p:nvSpPr>
                <p:spPr>
                  <a:xfrm>
                    <a:off x="2535425" y="3351758"/>
                    <a:ext cx="639599" cy="268407"/>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矩形 44">
                    <a:extLst>
                      <a:ext uri="{FF2B5EF4-FFF2-40B4-BE49-F238E27FC236}">
                        <a16:creationId xmlns:a16="http://schemas.microsoft.com/office/drawing/2014/main" id="{4A42C266-C7DA-4ABA-9D1D-4881E81A72E3}"/>
                      </a:ext>
                    </a:extLst>
                  </p:cNvPr>
                  <p:cNvSpPr/>
                  <p:nvPr/>
                </p:nvSpPr>
                <p:spPr>
                  <a:xfrm>
                    <a:off x="3303758" y="3885287"/>
                    <a:ext cx="644151" cy="2684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50" i="1" smtClean="0">
                                  <a:solidFill>
                                    <a:schemeClr val="tx1"/>
                                  </a:solidFill>
                                  <a:latin typeface="Cambria Math" panose="02040503050406030204" pitchFamily="18" charset="0"/>
                                  <a:ea typeface="Cambria Math" panose="02040503050406030204" pitchFamily="18" charset="0"/>
                                </a:rPr>
                              </m:ctrlPr>
                            </m:sSubPr>
                            <m:e>
                              <m:r>
                                <a:rPr lang="en-US" altLang="zh-CN" sz="1050" b="0" i="1" smtClean="0">
                                  <a:solidFill>
                                    <a:schemeClr val="tx1"/>
                                  </a:solidFill>
                                  <a:latin typeface="Cambria Math" panose="02040503050406030204" pitchFamily="18" charset="0"/>
                                  <a:ea typeface="Cambria Math" panose="02040503050406030204" pitchFamily="18" charset="0"/>
                                </a:rPr>
                                <m:t>𝑢</m:t>
                              </m:r>
                            </m:e>
                            <m:sub>
                              <m:r>
                                <a:rPr lang="en-US" altLang="zh-CN" sz="1050" b="0" i="1" smtClean="0">
                                  <a:solidFill>
                                    <a:schemeClr val="tx1"/>
                                  </a:solidFill>
                                  <a:latin typeface="Cambria Math" panose="02040503050406030204" pitchFamily="18" charset="0"/>
                                  <a:ea typeface="Cambria Math" panose="02040503050406030204" pitchFamily="18" charset="0"/>
                                </a:rPr>
                                <m:t>𝑖</m:t>
                              </m:r>
                              <m:r>
                                <a:rPr lang="en-US" altLang="zh-CN" sz="1050" b="0" i="1" smtClean="0">
                                  <a:solidFill>
                                    <a:schemeClr val="tx1"/>
                                  </a:solidFill>
                                  <a:latin typeface="Cambria Math" panose="02040503050406030204" pitchFamily="18" charset="0"/>
                                  <a:ea typeface="Cambria Math" panose="02040503050406030204" pitchFamily="18" charset="0"/>
                                </a:rPr>
                                <m:t>+1/2,</m:t>
                              </m:r>
                              <m:r>
                                <a:rPr lang="en-US" altLang="zh-CN" sz="1050" b="0" i="1" smtClean="0">
                                  <a:solidFill>
                                    <a:schemeClr val="tx1"/>
                                  </a:solidFill>
                                  <a:latin typeface="Cambria Math" panose="02040503050406030204" pitchFamily="18" charset="0"/>
                                  <a:ea typeface="Cambria Math" panose="02040503050406030204" pitchFamily="18" charset="0"/>
                                </a:rPr>
                                <m:t>𝑗</m:t>
                              </m:r>
                            </m:sub>
                          </m:sSub>
                        </m:oMath>
                      </m:oMathPara>
                    </a14:m>
                    <a:endParaRPr lang="zh-CN" altLang="en-US" sz="1050" dirty="0">
                      <a:solidFill>
                        <a:schemeClr val="tx1"/>
                      </a:solidFill>
                    </a:endParaRPr>
                  </a:p>
                </p:txBody>
              </p:sp>
            </mc:Choice>
            <mc:Fallback xmlns="">
              <p:sp>
                <p:nvSpPr>
                  <p:cNvPr id="45" name="矩形 44">
                    <a:extLst>
                      <a:ext uri="{FF2B5EF4-FFF2-40B4-BE49-F238E27FC236}">
                        <a16:creationId xmlns:a16="http://schemas.microsoft.com/office/drawing/2014/main" id="{4A42C266-C7DA-4ABA-9D1D-4881E81A72E3}"/>
                      </a:ext>
                    </a:extLst>
                  </p:cNvPr>
                  <p:cNvSpPr>
                    <a:spLocks noRot="1" noChangeAspect="1" noMove="1" noResize="1" noEditPoints="1" noAdjustHandles="1" noChangeArrowheads="1" noChangeShapeType="1" noTextEdit="1"/>
                  </p:cNvSpPr>
                  <p:nvPr/>
                </p:nvSpPr>
                <p:spPr>
                  <a:xfrm>
                    <a:off x="3303758" y="3885287"/>
                    <a:ext cx="644151" cy="268407"/>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矩形 45">
                    <a:extLst>
                      <a:ext uri="{FF2B5EF4-FFF2-40B4-BE49-F238E27FC236}">
                        <a16:creationId xmlns:a16="http://schemas.microsoft.com/office/drawing/2014/main" id="{812E2671-045C-4C55-A672-3C198BBC3E4E}"/>
                      </a:ext>
                    </a:extLst>
                  </p:cNvPr>
                  <p:cNvSpPr/>
                  <p:nvPr/>
                </p:nvSpPr>
                <p:spPr>
                  <a:xfrm>
                    <a:off x="2497392" y="4094086"/>
                    <a:ext cx="639599" cy="2684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50" i="1" smtClean="0">
                                  <a:solidFill>
                                    <a:schemeClr val="tx1"/>
                                  </a:solidFill>
                                  <a:latin typeface="Cambria Math" panose="02040503050406030204" pitchFamily="18" charset="0"/>
                                  <a:ea typeface="Cambria Math" panose="02040503050406030204" pitchFamily="18" charset="0"/>
                                </a:rPr>
                              </m:ctrlPr>
                            </m:sSubPr>
                            <m:e>
                              <m:r>
                                <a:rPr lang="en-US" altLang="zh-CN" sz="1050" b="0" i="1" smtClean="0">
                                  <a:solidFill>
                                    <a:schemeClr val="tx1"/>
                                  </a:solidFill>
                                  <a:latin typeface="Cambria Math" panose="02040503050406030204" pitchFamily="18" charset="0"/>
                                  <a:ea typeface="Cambria Math" panose="02040503050406030204" pitchFamily="18" charset="0"/>
                                </a:rPr>
                                <m:t>𝑣</m:t>
                              </m:r>
                            </m:e>
                            <m:sub>
                              <m:r>
                                <a:rPr lang="en-US" altLang="zh-CN" sz="1050" b="0" i="1" smtClean="0">
                                  <a:solidFill>
                                    <a:schemeClr val="tx1"/>
                                  </a:solidFill>
                                  <a:latin typeface="Cambria Math" panose="02040503050406030204" pitchFamily="18" charset="0"/>
                                  <a:ea typeface="Cambria Math" panose="02040503050406030204" pitchFamily="18" charset="0"/>
                                </a:rPr>
                                <m:t>𝑖</m:t>
                              </m:r>
                              <m:r>
                                <a:rPr lang="en-US" altLang="zh-CN" sz="1050" b="0" i="1" smtClean="0">
                                  <a:solidFill>
                                    <a:schemeClr val="tx1"/>
                                  </a:solidFill>
                                  <a:latin typeface="Cambria Math" panose="02040503050406030204" pitchFamily="18" charset="0"/>
                                  <a:ea typeface="Cambria Math" panose="02040503050406030204" pitchFamily="18" charset="0"/>
                                </a:rPr>
                                <m:t>,</m:t>
                              </m:r>
                              <m:r>
                                <a:rPr lang="en-US" altLang="zh-CN" sz="1050" b="0" i="1" smtClean="0">
                                  <a:solidFill>
                                    <a:schemeClr val="tx1"/>
                                  </a:solidFill>
                                  <a:latin typeface="Cambria Math" panose="02040503050406030204" pitchFamily="18" charset="0"/>
                                  <a:ea typeface="Cambria Math" panose="02040503050406030204" pitchFamily="18" charset="0"/>
                                </a:rPr>
                                <m:t>𝑗</m:t>
                              </m:r>
                              <m:r>
                                <a:rPr lang="en-US" altLang="zh-CN" sz="1050" b="0" i="1" smtClean="0">
                                  <a:solidFill>
                                    <a:schemeClr val="tx1"/>
                                  </a:solidFill>
                                  <a:latin typeface="Cambria Math" panose="02040503050406030204" pitchFamily="18" charset="0"/>
                                  <a:ea typeface="Cambria Math" panose="02040503050406030204" pitchFamily="18" charset="0"/>
                                </a:rPr>
                                <m:t>−1/2</m:t>
                              </m:r>
                            </m:sub>
                          </m:sSub>
                        </m:oMath>
                      </m:oMathPara>
                    </a14:m>
                    <a:endParaRPr lang="zh-CN" altLang="en-US" sz="1050" dirty="0">
                      <a:solidFill>
                        <a:schemeClr val="tx1"/>
                      </a:solidFill>
                    </a:endParaRPr>
                  </a:p>
                </p:txBody>
              </p:sp>
            </mc:Choice>
            <mc:Fallback xmlns="">
              <p:sp>
                <p:nvSpPr>
                  <p:cNvPr id="46" name="矩形 45">
                    <a:extLst>
                      <a:ext uri="{FF2B5EF4-FFF2-40B4-BE49-F238E27FC236}">
                        <a16:creationId xmlns:a16="http://schemas.microsoft.com/office/drawing/2014/main" id="{812E2671-045C-4C55-A672-3C198BBC3E4E}"/>
                      </a:ext>
                    </a:extLst>
                  </p:cNvPr>
                  <p:cNvSpPr>
                    <a:spLocks noRot="1" noChangeAspect="1" noMove="1" noResize="1" noEditPoints="1" noAdjustHandles="1" noChangeArrowheads="1" noChangeShapeType="1" noTextEdit="1"/>
                  </p:cNvSpPr>
                  <p:nvPr/>
                </p:nvSpPr>
                <p:spPr>
                  <a:xfrm>
                    <a:off x="2497392" y="4094086"/>
                    <a:ext cx="639599" cy="268407"/>
                  </a:xfrm>
                  <a:prstGeom prst="rect">
                    <a:avLst/>
                  </a:prstGeom>
                  <a:blipFill>
                    <a:blip r:embed="rId16"/>
                    <a:stretch>
                      <a:fillRect/>
                    </a:stretch>
                  </a:blipFill>
                </p:spPr>
                <p:txBody>
                  <a:bodyPr/>
                  <a:lstStyle/>
                  <a:p>
                    <a:r>
                      <a:rPr lang="zh-CN" altLang="en-US">
                        <a:noFill/>
                      </a:rPr>
                      <a:t> </a:t>
                    </a:r>
                  </a:p>
                </p:txBody>
              </p:sp>
            </mc:Fallback>
          </mc:AlternateContent>
          <p:cxnSp>
            <p:nvCxnSpPr>
              <p:cNvPr id="47" name="直接连接符 46">
                <a:extLst>
                  <a:ext uri="{FF2B5EF4-FFF2-40B4-BE49-F238E27FC236}">
                    <a16:creationId xmlns:a16="http://schemas.microsoft.com/office/drawing/2014/main" id="{4D2628AF-C272-47F4-A509-1D8B48258FAD}"/>
                  </a:ext>
                </a:extLst>
              </p:cNvPr>
              <p:cNvCxnSpPr/>
              <p:nvPr/>
            </p:nvCxnSpPr>
            <p:spPr>
              <a:xfrm>
                <a:off x="1491912" y="5073169"/>
                <a:ext cx="900000" cy="0"/>
              </a:xfrm>
              <a:prstGeom prst="line">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290CE239-3BBB-42FC-A465-0AD26EC6F399}"/>
                  </a:ext>
                </a:extLst>
              </p:cNvPr>
              <p:cNvCxnSpPr>
                <a:cxnSpLocks/>
              </p:cNvCxnSpPr>
              <p:nvPr/>
            </p:nvCxnSpPr>
            <p:spPr>
              <a:xfrm rot="-5400000">
                <a:off x="1041912" y="4623169"/>
                <a:ext cx="900000" cy="0"/>
              </a:xfrm>
              <a:prstGeom prst="line">
                <a:avLst/>
              </a:prstGeom>
              <a:ln w="952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矩形 48">
                    <a:extLst>
                      <a:ext uri="{FF2B5EF4-FFF2-40B4-BE49-F238E27FC236}">
                        <a16:creationId xmlns:a16="http://schemas.microsoft.com/office/drawing/2014/main" id="{107B6F70-C7CB-4343-817C-9FB62ED25AC2}"/>
                      </a:ext>
                    </a:extLst>
                  </p:cNvPr>
                  <p:cNvSpPr/>
                  <p:nvPr/>
                </p:nvSpPr>
                <p:spPr>
                  <a:xfrm>
                    <a:off x="2244864" y="5029220"/>
                    <a:ext cx="297774" cy="2539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𝑥</m:t>
                          </m:r>
                        </m:oMath>
                      </m:oMathPara>
                    </a14:m>
                    <a:endParaRPr lang="zh-CN" altLang="en-US" sz="1050" dirty="0"/>
                  </a:p>
                </p:txBody>
              </p:sp>
            </mc:Choice>
            <mc:Fallback xmlns="">
              <p:sp>
                <p:nvSpPr>
                  <p:cNvPr id="49" name="矩形 48">
                    <a:extLst>
                      <a:ext uri="{FF2B5EF4-FFF2-40B4-BE49-F238E27FC236}">
                        <a16:creationId xmlns:a16="http://schemas.microsoft.com/office/drawing/2014/main" id="{107B6F70-C7CB-4343-817C-9FB62ED25AC2}"/>
                      </a:ext>
                    </a:extLst>
                  </p:cNvPr>
                  <p:cNvSpPr>
                    <a:spLocks noRot="1" noChangeAspect="1" noMove="1" noResize="1" noEditPoints="1" noAdjustHandles="1" noChangeArrowheads="1" noChangeShapeType="1" noTextEdit="1"/>
                  </p:cNvSpPr>
                  <p:nvPr/>
                </p:nvSpPr>
                <p:spPr>
                  <a:xfrm>
                    <a:off x="2244864" y="5029220"/>
                    <a:ext cx="297774" cy="253916"/>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矩形 49">
                    <a:extLst>
                      <a:ext uri="{FF2B5EF4-FFF2-40B4-BE49-F238E27FC236}">
                        <a16:creationId xmlns:a16="http://schemas.microsoft.com/office/drawing/2014/main" id="{CAFD6254-715E-43BC-A2E4-FD83B005F2AB}"/>
                      </a:ext>
                    </a:extLst>
                  </p:cNvPr>
                  <p:cNvSpPr/>
                  <p:nvPr/>
                </p:nvSpPr>
                <p:spPr>
                  <a:xfrm>
                    <a:off x="1229539" y="4242295"/>
                    <a:ext cx="299184" cy="2539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𝑦</m:t>
                          </m:r>
                        </m:oMath>
                      </m:oMathPara>
                    </a14:m>
                    <a:endParaRPr lang="zh-CN" altLang="en-US" sz="1050" dirty="0"/>
                  </a:p>
                </p:txBody>
              </p:sp>
            </mc:Choice>
            <mc:Fallback xmlns="">
              <p:sp>
                <p:nvSpPr>
                  <p:cNvPr id="50" name="矩形 49">
                    <a:extLst>
                      <a:ext uri="{FF2B5EF4-FFF2-40B4-BE49-F238E27FC236}">
                        <a16:creationId xmlns:a16="http://schemas.microsoft.com/office/drawing/2014/main" id="{CAFD6254-715E-43BC-A2E4-FD83B005F2AB}"/>
                      </a:ext>
                    </a:extLst>
                  </p:cNvPr>
                  <p:cNvSpPr>
                    <a:spLocks noRot="1" noChangeAspect="1" noMove="1" noResize="1" noEditPoints="1" noAdjustHandles="1" noChangeArrowheads="1" noChangeShapeType="1" noTextEdit="1"/>
                  </p:cNvSpPr>
                  <p:nvPr/>
                </p:nvSpPr>
                <p:spPr>
                  <a:xfrm>
                    <a:off x="1229539" y="4242295"/>
                    <a:ext cx="299184" cy="253916"/>
                  </a:xfrm>
                  <a:prstGeom prst="rect">
                    <a:avLst/>
                  </a:prstGeom>
                  <a:blipFill>
                    <a:blip r:embed="rId18"/>
                    <a:stretch>
                      <a:fillRect/>
                    </a:stretch>
                  </a:blipFill>
                </p:spPr>
                <p:txBody>
                  <a:bodyPr/>
                  <a:lstStyle/>
                  <a:p>
                    <a:r>
                      <a:rPr lang="zh-CN" altLang="en-US">
                        <a:noFill/>
                      </a:rPr>
                      <a:t> </a:t>
                    </a:r>
                  </a:p>
                </p:txBody>
              </p:sp>
            </mc:Fallback>
          </mc:AlternateContent>
        </p:grpSp>
        <p:sp>
          <p:nvSpPr>
            <p:cNvPr id="52" name="矩形 51">
              <a:extLst>
                <a:ext uri="{FF2B5EF4-FFF2-40B4-BE49-F238E27FC236}">
                  <a16:creationId xmlns:a16="http://schemas.microsoft.com/office/drawing/2014/main" id="{3AB367B5-8701-4D78-9789-2462B04FC4AA}"/>
                </a:ext>
              </a:extLst>
            </p:cNvPr>
            <p:cNvSpPr/>
            <p:nvPr/>
          </p:nvSpPr>
          <p:spPr>
            <a:xfrm>
              <a:off x="9165177" y="5592637"/>
              <a:ext cx="1559979" cy="369332"/>
            </a:xfrm>
            <a:prstGeom prst="rect">
              <a:avLst/>
            </a:prstGeom>
          </p:spPr>
          <p:txBody>
            <a:bodyPr wrap="none">
              <a:spAutoFit/>
            </a:bodyPr>
            <a:lstStyle/>
            <a:p>
              <a:r>
                <a:rPr lang="zh-CN" altLang="en-US" dirty="0">
                  <a:solidFill>
                    <a:schemeClr val="accent1"/>
                  </a:solidFill>
                  <a:latin typeface="Varela Round"/>
                </a:rPr>
                <a:t>二维</a:t>
              </a:r>
              <a:r>
                <a:rPr lang="en-US" altLang="zh-CN" dirty="0">
                  <a:solidFill>
                    <a:schemeClr val="accent1"/>
                  </a:solidFill>
                  <a:latin typeface="Varela Round"/>
                </a:rPr>
                <a:t>MAC</a:t>
              </a:r>
              <a:r>
                <a:rPr lang="zh-CN" altLang="en-US" dirty="0">
                  <a:solidFill>
                    <a:schemeClr val="accent1"/>
                  </a:solidFill>
                  <a:latin typeface="Varela Round"/>
                </a:rPr>
                <a:t>网格</a:t>
              </a:r>
              <a:endParaRPr lang="zh-CN" altLang="en-US" dirty="0">
                <a:solidFill>
                  <a:schemeClr val="accent1"/>
                </a:solidFill>
              </a:endParaRPr>
            </a:p>
          </p:txBody>
        </p:sp>
      </p:grpSp>
    </p:spTree>
    <p:extLst>
      <p:ext uri="{BB962C8B-B14F-4D97-AF65-F5344CB8AC3E}">
        <p14:creationId xmlns:p14="http://schemas.microsoft.com/office/powerpoint/2010/main" val="3921230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33132A-D64A-48CF-A3D4-087B179A32C5}"/>
              </a:ext>
            </a:extLst>
          </p:cNvPr>
          <p:cNvSpPr>
            <a:spLocks noGrp="1"/>
          </p:cNvSpPr>
          <p:nvPr>
            <p:ph type="title"/>
          </p:nvPr>
        </p:nvSpPr>
        <p:spPr/>
        <p:txBody>
          <a:bodyPr/>
          <a:lstStyle/>
          <a:p>
            <a:r>
              <a:rPr lang="en-US" altLang="zh-CN" dirty="0"/>
              <a:t>NS</a:t>
            </a:r>
            <a:r>
              <a:rPr lang="zh-CN" altLang="en-US" dirty="0"/>
              <a:t>方程的分步求解</a:t>
            </a:r>
            <a:r>
              <a:rPr lang="en-US" altLang="zh-CN" dirty="0"/>
              <a:t>——</a:t>
            </a:r>
            <a:r>
              <a:rPr lang="zh-CN" altLang="en-US" dirty="0"/>
              <a:t>对流项</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F632D22-A840-4C2F-8A14-3158433FDFCF}"/>
                  </a:ext>
                </a:extLst>
              </p:cNvPr>
              <p:cNvSpPr>
                <a:spLocks noGrp="1"/>
              </p:cNvSpPr>
              <p:nvPr>
                <p:ph idx="1"/>
              </p:nvPr>
            </p:nvSpPr>
            <p:spPr/>
            <p:txBody>
              <a:bodyPr/>
              <a:lstStyle/>
              <a:p>
                <a:r>
                  <a:rPr lang="zh-CN" altLang="en-US" dirty="0"/>
                  <a:t>基于粒子的方法不需要做对流</a:t>
                </a:r>
                <a:endParaRPr lang="en-US" altLang="zh-CN" dirty="0"/>
              </a:p>
              <a:p>
                <a:r>
                  <a:rPr lang="zh-CN" altLang="en-US" dirty="0"/>
                  <a:t>半拉格朗日对流法</a:t>
                </a:r>
                <a:endParaRPr lang="en-US" altLang="zh-CN" dirty="0"/>
              </a:p>
              <a:p>
                <a:r>
                  <a:rPr lang="zh-CN" altLang="en-US" dirty="0"/>
                  <a:t>求</a:t>
                </a:r>
                <a:r>
                  <a:rPr lang="en-US" altLang="zh-CN" dirty="0"/>
                  <a:t>G</a:t>
                </a:r>
                <a:r>
                  <a:rPr lang="zh-CN" altLang="en-US" dirty="0"/>
                  <a:t>点在第</a:t>
                </a:r>
                <a:r>
                  <a:rPr lang="en-US" altLang="zh-CN" dirty="0"/>
                  <a:t>n+1</a:t>
                </a:r>
                <a:r>
                  <a:rPr lang="zh-CN" altLang="en-US" dirty="0"/>
                  <a:t>个时间步长的物理量</a:t>
                </a:r>
                <a:r>
                  <a:rPr lang="en-US" altLang="zh-CN" dirty="0"/>
                  <a:t>: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𝐺</m:t>
                        </m:r>
                      </m:sub>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sSubSup>
                  </m:oMath>
                </a14:m>
                <a:endParaRPr lang="en-US" altLang="zh-CN" dirty="0"/>
              </a:p>
              <a:p>
                <a:r>
                  <a:rPr lang="zh-CN" altLang="en-US" dirty="0"/>
                  <a:t>相当于</a:t>
                </a:r>
                <a:r>
                  <a:rPr lang="en-US" altLang="zh-CN" dirty="0"/>
                  <a:t>P</a:t>
                </a:r>
                <a:r>
                  <a:rPr lang="zh-CN" altLang="en-US" dirty="0"/>
                  <a:t>点在第</a:t>
                </a:r>
                <a:r>
                  <a:rPr lang="en-US" altLang="zh-CN" dirty="0"/>
                  <a:t>n</a:t>
                </a:r>
                <a:r>
                  <a:rPr lang="zh-CN" altLang="en-US" dirty="0"/>
                  <a:t>个时间步长的物理量</a:t>
                </a:r>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𝑞</m:t>
                        </m:r>
                      </m:e>
                      <m:sub>
                        <m:r>
                          <a:rPr lang="en-US" altLang="zh-CN" b="0" i="1" smtClean="0">
                            <a:latin typeface="Cambria Math" panose="02040503050406030204" pitchFamily="18" charset="0"/>
                          </a:rPr>
                          <m:t>𝑃</m:t>
                        </m:r>
                      </m:sub>
                      <m:sup>
                        <m:r>
                          <a:rPr lang="en-US" altLang="zh-CN" i="1">
                            <a:latin typeface="Cambria Math" panose="02040503050406030204" pitchFamily="18" charset="0"/>
                          </a:rPr>
                          <m:t>𝑛</m:t>
                        </m:r>
                      </m:sup>
                    </m:sSubSup>
                  </m:oMath>
                </a14:m>
                <a:endParaRPr lang="en-US" altLang="zh-CN" dirty="0"/>
              </a:p>
              <a:p>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𝑑</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𝑥</m:t>
                            </m:r>
                          </m:e>
                        </m:acc>
                      </m:num>
                      <m:den>
                        <m:r>
                          <a:rPr lang="en-US" altLang="zh-CN" b="0" i="1" smtClean="0">
                            <a:latin typeface="Cambria Math" panose="02040503050406030204" pitchFamily="18" charset="0"/>
                          </a:rPr>
                          <m:t>𝑑𝑡</m:t>
                        </m:r>
                      </m:den>
                    </m:f>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𝑢</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𝑥</m:t>
                        </m:r>
                      </m:e>
                    </m:acc>
                    <m:r>
                      <a:rPr lang="en-US" altLang="zh-CN" b="0" i="1" smtClean="0">
                        <a:latin typeface="Cambria Math" panose="02040503050406030204" pitchFamily="18" charset="0"/>
                      </a:rPr>
                      <m:t>)</m:t>
                    </m:r>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𝑥</m:t>
                            </m:r>
                          </m:e>
                        </m:acc>
                      </m:e>
                      <m:sub>
                        <m:r>
                          <a:rPr lang="en-US" altLang="zh-CN" b="0" i="1" smtClean="0">
                            <a:latin typeface="Cambria Math" panose="02040503050406030204" pitchFamily="18" charset="0"/>
                          </a:rPr>
                          <m:t>𝑃</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𝑥</m:t>
                            </m:r>
                          </m:e>
                        </m:acc>
                      </m:e>
                      <m:sub>
                        <m:r>
                          <a:rPr lang="en-US" altLang="zh-CN" b="0" i="1" smtClean="0">
                            <a:latin typeface="Cambria Math" panose="02040503050406030204" pitchFamily="18" charset="0"/>
                          </a:rPr>
                          <m:t>𝐺</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r>
                      <a:rPr lang="en-US" altLang="zh-CN" i="1">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𝑥</m:t>
                            </m:r>
                          </m:e>
                        </m:acc>
                      </m:e>
                      <m:sub>
                        <m:r>
                          <a:rPr lang="en-US" altLang="zh-CN" i="1">
                            <a:latin typeface="Cambria Math" panose="02040503050406030204" pitchFamily="18" charset="0"/>
                          </a:rPr>
                          <m:t>𝐺</m:t>
                        </m:r>
                      </m:sub>
                    </m:sSub>
                    <m:r>
                      <a:rPr lang="en-US" altLang="zh-CN" i="1">
                        <a:latin typeface="Cambria Math" panose="02040503050406030204" pitchFamily="18" charset="0"/>
                      </a:rPr>
                      <m:t>)</m:t>
                    </m:r>
                  </m:oMath>
                </a14:m>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BF632D22-A840-4C2F-8A14-3158433FDFCF}"/>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67E5C069-E9A9-4E6A-B23A-8AC483ADCF40}"/>
              </a:ext>
            </a:extLst>
          </p:cNvPr>
          <p:cNvPicPr>
            <a:picLocks noChangeAspect="1"/>
          </p:cNvPicPr>
          <p:nvPr/>
        </p:nvPicPr>
        <p:blipFill>
          <a:blip r:embed="rId4"/>
          <a:stretch>
            <a:fillRect/>
          </a:stretch>
        </p:blipFill>
        <p:spPr>
          <a:xfrm>
            <a:off x="7932737" y="2583362"/>
            <a:ext cx="3351213" cy="3083377"/>
          </a:xfrm>
          <a:prstGeom prst="rect">
            <a:avLst/>
          </a:prstGeom>
        </p:spPr>
      </p:pic>
    </p:spTree>
    <p:extLst>
      <p:ext uri="{BB962C8B-B14F-4D97-AF65-F5344CB8AC3E}">
        <p14:creationId xmlns:p14="http://schemas.microsoft.com/office/powerpoint/2010/main" val="1794026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2D3BD-14B4-4AB5-967C-553E156B490E}"/>
              </a:ext>
            </a:extLst>
          </p:cNvPr>
          <p:cNvSpPr>
            <a:spLocks noGrp="1"/>
          </p:cNvSpPr>
          <p:nvPr>
            <p:ph type="title"/>
          </p:nvPr>
        </p:nvSpPr>
        <p:spPr/>
        <p:txBody>
          <a:bodyPr/>
          <a:lstStyle/>
          <a:p>
            <a:r>
              <a:rPr lang="en-US" altLang="zh-CN" dirty="0"/>
              <a:t>NS</a:t>
            </a:r>
            <a:r>
              <a:rPr lang="zh-CN" altLang="en-US" dirty="0"/>
              <a:t>方程的分步求解</a:t>
            </a:r>
            <a:r>
              <a:rPr lang="en-US" altLang="zh-CN" dirty="0"/>
              <a:t>——</a:t>
            </a:r>
            <a:r>
              <a:rPr lang="zh-CN" altLang="en-US" dirty="0"/>
              <a:t>压力项</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C9C6A66-524F-4FC8-8DA2-452EEEA29F70}"/>
                  </a:ext>
                </a:extLst>
              </p:cNvPr>
              <p:cNvSpPr>
                <a:spLocks noGrp="1"/>
              </p:cNvSpPr>
              <p:nvPr>
                <p:ph idx="1"/>
              </p:nvPr>
            </p:nvSpPr>
            <p:spPr/>
            <p:txBody>
              <a:bodyPr>
                <a:normAutofit/>
              </a:bodyPr>
              <a:lstStyle/>
              <a:p>
                <a14:m>
                  <m:oMath xmlns:m="http://schemas.openxmlformats.org/officeDocument/2006/math">
                    <m:f>
                      <m:fPr>
                        <m:ctrlPr>
                          <a:rPr lang="en-US" altLang="zh-CN" i="1" smtClean="0">
                            <a:solidFill>
                              <a:schemeClr val="tx1"/>
                            </a:solidFill>
                            <a:latin typeface="Cambria Math" panose="02040503050406030204" pitchFamily="18" charset="0"/>
                          </a:rPr>
                        </m:ctrlPr>
                      </m:fPr>
                      <m:num>
                        <m:r>
                          <a:rPr lang="zh-CN" altLang="en-US" i="1">
                            <a:solidFill>
                              <a:schemeClr val="tx1"/>
                            </a:solidFill>
                            <a:latin typeface="Cambria Math" panose="02040503050406030204" pitchFamily="18" charset="0"/>
                          </a:rPr>
                          <m:t>𝜕</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𝑢</m:t>
                            </m:r>
                          </m:e>
                        </m:acc>
                      </m:num>
                      <m:den>
                        <m:r>
                          <a:rPr lang="zh-CN" altLang="en-US"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𝑡</m:t>
                        </m:r>
                      </m:den>
                    </m:f>
                    <m:r>
                      <a:rPr lang="en-US" altLang="zh-CN" i="1">
                        <a:solidFill>
                          <a:schemeClr val="tx1"/>
                        </a:solidFill>
                        <a:latin typeface="Cambria Math" panose="02040503050406030204" pitchFamily="18" charset="0"/>
                      </a:rPr>
                      <m:t>+</m:t>
                    </m:r>
                    <m:d>
                      <m:dPr>
                        <m:ctrlPr>
                          <a:rPr lang="en-US" altLang="zh-CN" b="0" i="1" smtClean="0">
                            <a:solidFill>
                              <a:schemeClr val="tx1"/>
                            </a:solidFill>
                            <a:latin typeface="Cambria Math" panose="02040503050406030204" pitchFamily="18" charset="0"/>
                            <a:ea typeface="Cambria Math" panose="02040503050406030204" pitchFamily="18" charset="0"/>
                          </a:rPr>
                        </m:ctrlPr>
                      </m:dPr>
                      <m:e>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𝑢</m:t>
                            </m:r>
                          </m:e>
                        </m:acc>
                        <m:r>
                          <a:rPr lang="en-US" altLang="zh-CN" i="1">
                            <a:solidFill>
                              <a:schemeClr val="tx1"/>
                            </a:solidFill>
                            <a:latin typeface="Cambria Math" panose="02040503050406030204" pitchFamily="18" charset="0"/>
                            <a:ea typeface="Cambria Math" panose="02040503050406030204" pitchFamily="18" charset="0"/>
                          </a:rPr>
                          <m:t>∙</m:t>
                        </m:r>
                        <m:r>
                          <m:rPr>
                            <m:sty m:val="p"/>
                          </m:rPr>
                          <a:rPr lang="en-US" altLang="zh-CN" i="1">
                            <a:solidFill>
                              <a:schemeClr val="tx1"/>
                            </a:solidFill>
                            <a:latin typeface="Cambria Math" panose="02040503050406030204" pitchFamily="18" charset="0"/>
                            <a:ea typeface="Cambria Math" panose="02040503050406030204" pitchFamily="18" charset="0"/>
                          </a:rPr>
                          <m:t>∇</m:t>
                        </m:r>
                      </m:e>
                    </m:d>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𝑢</m:t>
                        </m:r>
                      </m:e>
                    </m:acc>
                    <m:r>
                      <a:rPr lang="en-US" altLang="zh-CN" i="1">
                        <a:solidFill>
                          <a:schemeClr val="tx1"/>
                        </a:solidFill>
                        <a:latin typeface="Cambria Math" panose="02040503050406030204" pitchFamily="18" charset="0"/>
                      </a:rPr>
                      <m:t>=</m:t>
                    </m:r>
                    <m:r>
                      <a:rPr lang="en-US" altLang="zh-CN" i="1" smtClean="0">
                        <a:solidFill>
                          <a:schemeClr val="accent2"/>
                        </a:solidFill>
                        <a:latin typeface="Cambria Math" panose="02040503050406030204" pitchFamily="18" charset="0"/>
                        <a:ea typeface="Cambria Math" panose="02040503050406030204" pitchFamily="18" charset="0"/>
                      </a:rPr>
                      <m:t>−</m:t>
                    </m:r>
                    <m:f>
                      <m:fPr>
                        <m:ctrlPr>
                          <a:rPr lang="en-US" altLang="zh-CN" i="1">
                            <a:solidFill>
                              <a:schemeClr val="accent2"/>
                            </a:solidFill>
                            <a:latin typeface="Cambria Math" panose="02040503050406030204" pitchFamily="18" charset="0"/>
                            <a:ea typeface="Cambria Math" panose="02040503050406030204" pitchFamily="18" charset="0"/>
                          </a:rPr>
                        </m:ctrlPr>
                      </m:fPr>
                      <m:num>
                        <m:r>
                          <a:rPr lang="en-US" altLang="zh-CN" i="1">
                            <a:solidFill>
                              <a:schemeClr val="accent2"/>
                            </a:solidFill>
                            <a:latin typeface="Cambria Math" panose="02040503050406030204" pitchFamily="18" charset="0"/>
                            <a:ea typeface="Cambria Math" panose="02040503050406030204" pitchFamily="18" charset="0"/>
                          </a:rPr>
                          <m:t>1</m:t>
                        </m:r>
                      </m:num>
                      <m:den>
                        <m:r>
                          <a:rPr lang="zh-CN" altLang="en-US" i="1">
                            <a:solidFill>
                              <a:schemeClr val="accent2"/>
                            </a:solidFill>
                            <a:latin typeface="Cambria Math" panose="02040503050406030204" pitchFamily="18" charset="0"/>
                            <a:ea typeface="Cambria Math" panose="02040503050406030204" pitchFamily="18" charset="0"/>
                          </a:rPr>
                          <m:t>𝜌</m:t>
                        </m:r>
                      </m:den>
                    </m:f>
                    <m:r>
                      <m:rPr>
                        <m:sty m:val="p"/>
                      </m:rPr>
                      <a:rPr lang="en-US" altLang="zh-CN" i="1">
                        <a:solidFill>
                          <a:schemeClr val="accent2"/>
                        </a:solidFill>
                        <a:latin typeface="Cambria Math" panose="02040503050406030204" pitchFamily="18" charset="0"/>
                        <a:ea typeface="Cambria Math" panose="02040503050406030204" pitchFamily="18" charset="0"/>
                      </a:rPr>
                      <m:t>∇</m:t>
                    </m:r>
                    <m:r>
                      <a:rPr lang="en-US" altLang="zh-CN" i="1">
                        <a:solidFill>
                          <a:schemeClr val="accent2"/>
                        </a:solidFill>
                        <a:latin typeface="Cambria Math" panose="02040503050406030204" pitchFamily="18" charset="0"/>
                        <a:ea typeface="Cambria Math" panose="02040503050406030204" pitchFamily="18" charset="0"/>
                      </a:rPr>
                      <m:t>𝑝</m:t>
                    </m:r>
                    <m:r>
                      <a:rPr lang="en-US" altLang="zh-CN" i="1">
                        <a:solidFill>
                          <a:schemeClr val="accent2"/>
                        </a:solidFill>
                        <a:latin typeface="Cambria Math" panose="02040503050406030204" pitchFamily="18" charset="0"/>
                        <a:ea typeface="Cambria Math" panose="02040503050406030204" pitchFamily="18" charset="0"/>
                      </a:rPr>
                      <m:t> +</m:t>
                    </m:r>
                    <m:r>
                      <a:rPr lang="en-US" altLang="zh-CN" i="1" smtClean="0">
                        <a:solidFill>
                          <a:schemeClr val="tx1"/>
                        </a:solidFill>
                        <a:latin typeface="Cambria Math" panose="02040503050406030204" pitchFamily="18" charset="0"/>
                        <a:ea typeface="Cambria Math" panose="02040503050406030204" pitchFamily="18" charset="0"/>
                      </a:rPr>
                      <m:t>𝑣</m:t>
                    </m:r>
                    <m:sSup>
                      <m:sSupPr>
                        <m:ctrlPr>
                          <a:rPr lang="en-US" altLang="zh-CN" i="1" smtClean="0">
                            <a:solidFill>
                              <a:schemeClr val="tx1"/>
                            </a:solidFill>
                            <a:latin typeface="Cambria Math" panose="02040503050406030204" pitchFamily="18" charset="0"/>
                            <a:ea typeface="Cambria Math" panose="02040503050406030204" pitchFamily="18" charset="0"/>
                          </a:rPr>
                        </m:ctrlPr>
                      </m:sSupPr>
                      <m:e>
                        <m:r>
                          <m:rPr>
                            <m:sty m:val="p"/>
                          </m:rPr>
                          <a:rPr lang="en-US" altLang="zh-CN" i="1" smtClean="0">
                            <a:solidFill>
                              <a:schemeClr val="tx1"/>
                            </a:solidFill>
                            <a:latin typeface="Cambria Math" panose="02040503050406030204" pitchFamily="18" charset="0"/>
                            <a:ea typeface="Cambria Math" panose="02040503050406030204" pitchFamily="18" charset="0"/>
                          </a:rPr>
                          <m:t>∇</m:t>
                        </m:r>
                      </m:e>
                      <m:sup>
                        <m:r>
                          <a:rPr lang="en-US" altLang="zh-CN" b="0" i="1" smtClean="0">
                            <a:solidFill>
                              <a:schemeClr val="tx1"/>
                            </a:solidFill>
                            <a:latin typeface="Cambria Math" panose="02040503050406030204" pitchFamily="18" charset="0"/>
                            <a:ea typeface="Cambria Math" panose="02040503050406030204" pitchFamily="18" charset="0"/>
                          </a:rPr>
                          <m:t>2</m:t>
                        </m:r>
                      </m:sup>
                    </m:sSup>
                    <m:acc>
                      <m:accPr>
                        <m:chr m:val="⃗"/>
                        <m:ctrlPr>
                          <a:rPr lang="zh-CN" altLang="en-US" i="1">
                            <a:solidFill>
                              <a:schemeClr val="tx1"/>
                            </a:solidFill>
                            <a:latin typeface="Cambria Math" panose="02040503050406030204" pitchFamily="18" charset="0"/>
                            <a:ea typeface="Cambria Math" panose="02040503050406030204" pitchFamily="18" charset="0"/>
                          </a:rPr>
                        </m:ctrlPr>
                      </m:accPr>
                      <m:e>
                        <m:r>
                          <a:rPr lang="en-US" altLang="zh-CN" i="1">
                            <a:solidFill>
                              <a:schemeClr val="tx1"/>
                            </a:solidFill>
                            <a:latin typeface="Cambria Math" panose="02040503050406030204" pitchFamily="18" charset="0"/>
                            <a:ea typeface="Cambria Math" panose="02040503050406030204" pitchFamily="18" charset="0"/>
                          </a:rPr>
                          <m:t>𝑢</m:t>
                        </m:r>
                      </m:e>
                    </m:acc>
                    <m:r>
                      <a:rPr lang="en-US" altLang="zh-CN" i="1">
                        <a:solidFill>
                          <a:schemeClr val="tx1"/>
                        </a:solidFill>
                        <a:latin typeface="Cambria Math" panose="02040503050406030204" pitchFamily="18" charset="0"/>
                        <a:ea typeface="Cambria Math" panose="02040503050406030204" pitchFamily="18" charset="0"/>
                      </a:rPr>
                      <m:t>+</m:t>
                    </m:r>
                    <m:acc>
                      <m:accPr>
                        <m:chr m:val="⃗"/>
                        <m:ctrlPr>
                          <a:rPr lang="en-US" altLang="zh-CN" i="1" smtClean="0">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𝑔</m:t>
                        </m:r>
                      </m:e>
                    </m:acc>
                  </m:oMath>
                </a14:m>
                <a:endParaRPr lang="en-US" altLang="zh-CN" dirty="0">
                  <a:solidFill>
                    <a:srgbClr val="FFC60E"/>
                  </a:solidFill>
                </a:endParaRPr>
              </a:p>
              <a:p>
                <a14:m>
                  <m:oMath xmlns:m="http://schemas.openxmlformats.org/officeDocument/2006/math">
                    <m:r>
                      <m:rPr>
                        <m:sty m:val="p"/>
                      </m:rPr>
                      <a:rPr lang="zh-CN" altLang="en-US" i="1">
                        <a:solidFill>
                          <a:srgbClr val="E86E1A"/>
                        </a:solidFill>
                        <a:latin typeface="Cambria Math" panose="02040503050406030204" pitchFamily="18" charset="0"/>
                      </a:rPr>
                      <m:t>∇</m:t>
                    </m:r>
                    <m:r>
                      <a:rPr lang="zh-CN" altLang="en-US" i="1">
                        <a:solidFill>
                          <a:srgbClr val="E86E1A"/>
                        </a:solidFill>
                        <a:latin typeface="Cambria Math" panose="02040503050406030204" pitchFamily="18" charset="0"/>
                      </a:rPr>
                      <m:t>∙</m:t>
                    </m:r>
                    <m:acc>
                      <m:accPr>
                        <m:chr m:val="⃗"/>
                        <m:ctrlPr>
                          <a:rPr lang="zh-CN" altLang="en-US" i="1">
                            <a:solidFill>
                              <a:srgbClr val="E86E1A"/>
                            </a:solidFill>
                            <a:latin typeface="Cambria Math" panose="02040503050406030204" pitchFamily="18" charset="0"/>
                          </a:rPr>
                        </m:ctrlPr>
                      </m:accPr>
                      <m:e>
                        <m:r>
                          <a:rPr lang="en-US" altLang="zh-CN" i="1">
                            <a:solidFill>
                              <a:srgbClr val="E86E1A"/>
                            </a:solidFill>
                            <a:latin typeface="Cambria Math" panose="02040503050406030204" pitchFamily="18" charset="0"/>
                          </a:rPr>
                          <m:t>𝑢</m:t>
                        </m:r>
                      </m:e>
                    </m:acc>
                    <m:r>
                      <a:rPr lang="en-US" altLang="zh-CN" i="1">
                        <a:solidFill>
                          <a:srgbClr val="E86E1A"/>
                        </a:solidFill>
                        <a:latin typeface="Cambria Math" panose="02040503050406030204" pitchFamily="18" charset="0"/>
                      </a:rPr>
                      <m:t>=0</m:t>
                    </m:r>
                  </m:oMath>
                </a14:m>
                <a:endParaRPr lang="en-US" altLang="zh-CN" dirty="0">
                  <a:solidFill>
                    <a:srgbClr val="E86E1A"/>
                  </a:solidFill>
                </a:endParaRPr>
              </a:p>
              <a:p>
                <a:r>
                  <a:rPr lang="zh-CN" altLang="en-US" dirty="0"/>
                  <a:t>如何用压力梯度来更新速度</a:t>
                </a:r>
                <a:endParaRPr lang="en-US" altLang="zh-CN" dirty="0"/>
              </a:p>
              <a:p>
                <a:r>
                  <a:rPr lang="zh-CN" altLang="en-US" dirty="0"/>
                  <a:t>如何评估散度</a:t>
                </a:r>
                <a:endParaRPr lang="en-US" altLang="zh-CN" dirty="0"/>
              </a:p>
            </p:txBody>
          </p:sp>
        </mc:Choice>
        <mc:Fallback xmlns="">
          <p:sp>
            <p:nvSpPr>
              <p:cNvPr id="3" name="内容占位符 2">
                <a:extLst>
                  <a:ext uri="{FF2B5EF4-FFF2-40B4-BE49-F238E27FC236}">
                    <a16:creationId xmlns:a16="http://schemas.microsoft.com/office/drawing/2014/main" id="{4C9C6A66-524F-4FC8-8DA2-452EEEA29F70}"/>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9714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B7F4E-798D-41E2-B0AF-417D34DF420A}"/>
              </a:ext>
            </a:extLst>
          </p:cNvPr>
          <p:cNvSpPr>
            <a:spLocks noGrp="1"/>
          </p:cNvSpPr>
          <p:nvPr>
            <p:ph type="title"/>
          </p:nvPr>
        </p:nvSpPr>
        <p:spPr/>
        <p:txBody>
          <a:bodyPr/>
          <a:lstStyle/>
          <a:p>
            <a:r>
              <a:rPr lang="zh-CN" altLang="en-US" dirty="0"/>
              <a:t>观察视角</a:t>
            </a:r>
          </a:p>
        </p:txBody>
      </p:sp>
      <p:sp>
        <p:nvSpPr>
          <p:cNvPr id="3" name="内容占位符 2">
            <a:extLst>
              <a:ext uri="{FF2B5EF4-FFF2-40B4-BE49-F238E27FC236}">
                <a16:creationId xmlns:a16="http://schemas.microsoft.com/office/drawing/2014/main" id="{6AAB50DB-DE9E-4622-94F5-5466DA66D94A}"/>
              </a:ext>
            </a:extLst>
          </p:cNvPr>
          <p:cNvSpPr>
            <a:spLocks noGrp="1"/>
          </p:cNvSpPr>
          <p:nvPr>
            <p:ph sz="half" idx="1"/>
          </p:nvPr>
        </p:nvSpPr>
        <p:spPr/>
        <p:txBody>
          <a:bodyPr/>
          <a:lstStyle/>
          <a:p>
            <a:r>
              <a:rPr lang="zh-CN" altLang="en-US" dirty="0"/>
              <a:t>拉格朗日视角</a:t>
            </a:r>
            <a:endParaRPr lang="en-US" altLang="zh-CN" dirty="0"/>
          </a:p>
          <a:p>
            <a:pPr lvl="1"/>
            <a:r>
              <a:rPr lang="zh-CN" altLang="en-US" dirty="0"/>
              <a:t>运动的粒子</a:t>
            </a:r>
            <a:endParaRPr lang="en-US" altLang="zh-CN" dirty="0"/>
          </a:p>
          <a:p>
            <a:pPr lvl="1"/>
            <a:r>
              <a:rPr lang="zh-CN" altLang="en-US" dirty="0"/>
              <a:t>粒子携带对应的物理量</a:t>
            </a:r>
          </a:p>
        </p:txBody>
      </p:sp>
      <p:sp>
        <p:nvSpPr>
          <p:cNvPr id="4" name="内容占位符 3">
            <a:extLst>
              <a:ext uri="{FF2B5EF4-FFF2-40B4-BE49-F238E27FC236}">
                <a16:creationId xmlns:a16="http://schemas.microsoft.com/office/drawing/2014/main" id="{9E9E4C16-9052-4C8C-9F04-4F3387F3F5FC}"/>
              </a:ext>
            </a:extLst>
          </p:cNvPr>
          <p:cNvSpPr>
            <a:spLocks noGrp="1"/>
          </p:cNvSpPr>
          <p:nvPr>
            <p:ph sz="half" idx="2"/>
          </p:nvPr>
        </p:nvSpPr>
        <p:spPr/>
        <p:txBody>
          <a:bodyPr/>
          <a:lstStyle/>
          <a:p>
            <a:r>
              <a:rPr lang="zh-CN" altLang="en-US" dirty="0"/>
              <a:t>欧拉视角</a:t>
            </a:r>
            <a:endParaRPr lang="en-US" altLang="zh-CN" dirty="0"/>
          </a:p>
          <a:p>
            <a:pPr lvl="1"/>
            <a:r>
              <a:rPr lang="zh-CN" altLang="en-US" dirty="0"/>
              <a:t>固定位置</a:t>
            </a:r>
            <a:endParaRPr lang="en-US" altLang="zh-CN" dirty="0"/>
          </a:p>
          <a:p>
            <a:pPr lvl="1"/>
            <a:r>
              <a:rPr lang="zh-CN" altLang="en-US" dirty="0"/>
              <a:t>流体流过时测量物理量</a:t>
            </a:r>
          </a:p>
        </p:txBody>
      </p:sp>
      <p:grpSp>
        <p:nvGrpSpPr>
          <p:cNvPr id="90" name="组合 89">
            <a:extLst>
              <a:ext uri="{FF2B5EF4-FFF2-40B4-BE49-F238E27FC236}">
                <a16:creationId xmlns:a16="http://schemas.microsoft.com/office/drawing/2014/main" id="{946AAE48-6F2F-40F2-958C-A98791A938DE}"/>
              </a:ext>
            </a:extLst>
          </p:cNvPr>
          <p:cNvGrpSpPr/>
          <p:nvPr/>
        </p:nvGrpSpPr>
        <p:grpSpPr>
          <a:xfrm>
            <a:off x="6471902" y="3774541"/>
            <a:ext cx="3636136" cy="2718334"/>
            <a:chOff x="6400798" y="2755365"/>
            <a:chExt cx="3636136" cy="2718334"/>
          </a:xfrm>
        </p:grpSpPr>
        <p:grpSp>
          <p:nvGrpSpPr>
            <p:cNvPr id="18" name="组合 17">
              <a:extLst>
                <a:ext uri="{FF2B5EF4-FFF2-40B4-BE49-F238E27FC236}">
                  <a16:creationId xmlns:a16="http://schemas.microsoft.com/office/drawing/2014/main" id="{2E966AF3-0CA8-42A9-9537-29EFE9E3DA5A}"/>
                </a:ext>
              </a:extLst>
            </p:cNvPr>
            <p:cNvGrpSpPr/>
            <p:nvPr/>
          </p:nvGrpSpPr>
          <p:grpSpPr>
            <a:xfrm>
              <a:off x="6400799" y="2940766"/>
              <a:ext cx="3636135" cy="2520233"/>
              <a:chOff x="1409700" y="4441970"/>
              <a:chExt cx="1955800" cy="1355580"/>
            </a:xfrm>
          </p:grpSpPr>
          <p:sp>
            <p:nvSpPr>
              <p:cNvPr id="19" name="波形 18">
                <a:extLst>
                  <a:ext uri="{FF2B5EF4-FFF2-40B4-BE49-F238E27FC236}">
                    <a16:creationId xmlns:a16="http://schemas.microsoft.com/office/drawing/2014/main" id="{03309B3E-310A-45C3-A4F8-52E12613C60D}"/>
                  </a:ext>
                </a:extLst>
              </p:cNvPr>
              <p:cNvSpPr/>
              <p:nvPr/>
            </p:nvSpPr>
            <p:spPr>
              <a:xfrm>
                <a:off x="1409700" y="4445000"/>
                <a:ext cx="977900" cy="901700"/>
              </a:xfrm>
              <a:prstGeom prst="wav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波形 19">
                <a:extLst>
                  <a:ext uri="{FF2B5EF4-FFF2-40B4-BE49-F238E27FC236}">
                    <a16:creationId xmlns:a16="http://schemas.microsoft.com/office/drawing/2014/main" id="{7CB574B3-2EC3-404E-81AC-F62852F04625}"/>
                  </a:ext>
                </a:extLst>
              </p:cNvPr>
              <p:cNvSpPr/>
              <p:nvPr/>
            </p:nvSpPr>
            <p:spPr>
              <a:xfrm>
                <a:off x="2387600" y="4441970"/>
                <a:ext cx="977900" cy="901700"/>
              </a:xfrm>
              <a:prstGeom prst="wav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D376B216-B05C-4B8A-BD15-2AB50B54CEB1}"/>
                  </a:ext>
                </a:extLst>
              </p:cNvPr>
              <p:cNvSpPr/>
              <p:nvPr/>
            </p:nvSpPr>
            <p:spPr>
              <a:xfrm>
                <a:off x="1409700" y="4895850"/>
                <a:ext cx="1955800" cy="901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3" name="直接连接符 22">
              <a:extLst>
                <a:ext uri="{FF2B5EF4-FFF2-40B4-BE49-F238E27FC236}">
                  <a16:creationId xmlns:a16="http://schemas.microsoft.com/office/drawing/2014/main" id="{A9EF3BB8-B2FD-4AA0-96E5-B8C4F7C2F209}"/>
                </a:ext>
              </a:extLst>
            </p:cNvPr>
            <p:cNvCxnSpPr/>
            <p:nvPr/>
          </p:nvCxnSpPr>
          <p:spPr>
            <a:xfrm>
              <a:off x="6400798"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0ADE89A-DC75-46D9-B3C5-4A74DAFB322D}"/>
                </a:ext>
              </a:extLst>
            </p:cNvPr>
            <p:cNvCxnSpPr/>
            <p:nvPr/>
          </p:nvCxnSpPr>
          <p:spPr>
            <a:xfrm>
              <a:off x="7006821"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B8B6A3E5-823A-4058-BDCC-9C2161EF1129}"/>
                </a:ext>
              </a:extLst>
            </p:cNvPr>
            <p:cNvCxnSpPr/>
            <p:nvPr/>
          </p:nvCxnSpPr>
          <p:spPr>
            <a:xfrm>
              <a:off x="7612844"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C4ADE2FE-18DC-49C9-AC2E-46293ABE621A}"/>
                </a:ext>
              </a:extLst>
            </p:cNvPr>
            <p:cNvCxnSpPr/>
            <p:nvPr/>
          </p:nvCxnSpPr>
          <p:spPr>
            <a:xfrm>
              <a:off x="8218867"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CC9ED16B-0BEF-44D4-9749-1B8B037DB073}"/>
                </a:ext>
              </a:extLst>
            </p:cNvPr>
            <p:cNvCxnSpPr/>
            <p:nvPr/>
          </p:nvCxnSpPr>
          <p:spPr>
            <a:xfrm>
              <a:off x="10036933"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E0B457CD-7809-4D71-A20C-CA951DE66149}"/>
                </a:ext>
              </a:extLst>
            </p:cNvPr>
            <p:cNvCxnSpPr/>
            <p:nvPr/>
          </p:nvCxnSpPr>
          <p:spPr>
            <a:xfrm>
              <a:off x="8824890"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83A8F34F-11A9-4ED4-A500-AE8DD3850C1F}"/>
                </a:ext>
              </a:extLst>
            </p:cNvPr>
            <p:cNvCxnSpPr/>
            <p:nvPr/>
          </p:nvCxnSpPr>
          <p:spPr>
            <a:xfrm>
              <a:off x="9430913"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3AF42AD1-1FD1-4DE5-8DB5-58D52870B535}"/>
                </a:ext>
              </a:extLst>
            </p:cNvPr>
            <p:cNvCxnSpPr/>
            <p:nvPr/>
          </p:nvCxnSpPr>
          <p:spPr>
            <a:xfrm>
              <a:off x="6400799" y="5460999"/>
              <a:ext cx="36361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6BE4EDA3-889C-4209-AB63-A31AE9161FD6}"/>
                </a:ext>
              </a:extLst>
            </p:cNvPr>
            <p:cNvCxnSpPr/>
            <p:nvPr/>
          </p:nvCxnSpPr>
          <p:spPr>
            <a:xfrm>
              <a:off x="6400799" y="5473699"/>
              <a:ext cx="36361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DEB400C0-D498-4C44-B851-65886F8F5E1C}"/>
                </a:ext>
              </a:extLst>
            </p:cNvPr>
            <p:cNvCxnSpPr/>
            <p:nvPr/>
          </p:nvCxnSpPr>
          <p:spPr>
            <a:xfrm>
              <a:off x="6400799" y="2755365"/>
              <a:ext cx="36361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EEF8191E-B231-4F2D-9378-6387EB9B21F9}"/>
                </a:ext>
              </a:extLst>
            </p:cNvPr>
            <p:cNvCxnSpPr/>
            <p:nvPr/>
          </p:nvCxnSpPr>
          <p:spPr>
            <a:xfrm>
              <a:off x="6400799" y="3434948"/>
              <a:ext cx="36361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2073FF86-B55A-4DB8-A2F2-3F10F3B2E817}"/>
                </a:ext>
              </a:extLst>
            </p:cNvPr>
            <p:cNvCxnSpPr/>
            <p:nvPr/>
          </p:nvCxnSpPr>
          <p:spPr>
            <a:xfrm>
              <a:off x="6400799" y="4114531"/>
              <a:ext cx="36361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3BBB60D8-81F3-4B27-B707-912607FBE42F}"/>
                </a:ext>
              </a:extLst>
            </p:cNvPr>
            <p:cNvCxnSpPr/>
            <p:nvPr/>
          </p:nvCxnSpPr>
          <p:spPr>
            <a:xfrm>
              <a:off x="6400799" y="4794114"/>
              <a:ext cx="36361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B7854DB8-6787-444D-9285-DFD0E139154E}"/>
                </a:ext>
              </a:extLst>
            </p:cNvPr>
            <p:cNvCxnSpPr>
              <a:cxnSpLocks/>
            </p:cNvCxnSpPr>
            <p:nvPr/>
          </p:nvCxnSpPr>
          <p:spPr>
            <a:xfrm rot="-3900000">
              <a:off x="6592648" y="2826130"/>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3" name="直接箭头连接符 62">
              <a:extLst>
                <a:ext uri="{FF2B5EF4-FFF2-40B4-BE49-F238E27FC236}">
                  <a16:creationId xmlns:a16="http://schemas.microsoft.com/office/drawing/2014/main" id="{94F0518A-8E0B-4AF2-A1D7-35EBDC7D0B3F}"/>
                </a:ext>
              </a:extLst>
            </p:cNvPr>
            <p:cNvCxnSpPr>
              <a:cxnSpLocks/>
            </p:cNvCxnSpPr>
            <p:nvPr/>
          </p:nvCxnSpPr>
          <p:spPr>
            <a:xfrm rot="-900000">
              <a:off x="7246475" y="3085298"/>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6" name="直接箭头连接符 65">
              <a:extLst>
                <a:ext uri="{FF2B5EF4-FFF2-40B4-BE49-F238E27FC236}">
                  <a16:creationId xmlns:a16="http://schemas.microsoft.com/office/drawing/2014/main" id="{0CE70388-4C5F-45E5-94E2-E22444243DFF}"/>
                </a:ext>
              </a:extLst>
            </p:cNvPr>
            <p:cNvCxnSpPr>
              <a:cxnSpLocks/>
            </p:cNvCxnSpPr>
            <p:nvPr/>
          </p:nvCxnSpPr>
          <p:spPr>
            <a:xfrm>
              <a:off x="7856081" y="3835215"/>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7" name="直接箭头连接符 66">
              <a:extLst>
                <a:ext uri="{FF2B5EF4-FFF2-40B4-BE49-F238E27FC236}">
                  <a16:creationId xmlns:a16="http://schemas.microsoft.com/office/drawing/2014/main" id="{F1F8DD31-4205-4D36-B425-D3132D5E77E3}"/>
                </a:ext>
              </a:extLst>
            </p:cNvPr>
            <p:cNvCxnSpPr>
              <a:cxnSpLocks/>
            </p:cNvCxnSpPr>
            <p:nvPr/>
          </p:nvCxnSpPr>
          <p:spPr>
            <a:xfrm flipV="1">
              <a:off x="7838745" y="4400864"/>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9" name="直接箭头连接符 68">
              <a:extLst>
                <a:ext uri="{FF2B5EF4-FFF2-40B4-BE49-F238E27FC236}">
                  <a16:creationId xmlns:a16="http://schemas.microsoft.com/office/drawing/2014/main" id="{6F5DB75F-6BBA-4030-8514-3B7CA892200F}"/>
                </a:ext>
              </a:extLst>
            </p:cNvPr>
            <p:cNvCxnSpPr>
              <a:cxnSpLocks/>
            </p:cNvCxnSpPr>
            <p:nvPr/>
          </p:nvCxnSpPr>
          <p:spPr>
            <a:xfrm flipV="1">
              <a:off x="6620421" y="3651742"/>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0" name="直接箭头连接符 69">
              <a:extLst>
                <a:ext uri="{FF2B5EF4-FFF2-40B4-BE49-F238E27FC236}">
                  <a16:creationId xmlns:a16="http://schemas.microsoft.com/office/drawing/2014/main" id="{E2EEED92-7795-4F07-9315-CB09226A5C54}"/>
                </a:ext>
              </a:extLst>
            </p:cNvPr>
            <p:cNvCxnSpPr>
              <a:cxnSpLocks/>
            </p:cNvCxnSpPr>
            <p:nvPr/>
          </p:nvCxnSpPr>
          <p:spPr>
            <a:xfrm rot="2220000" flipV="1">
              <a:off x="6603521" y="5032443"/>
              <a:ext cx="126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1" name="直接箭头连接符 70">
              <a:extLst>
                <a:ext uri="{FF2B5EF4-FFF2-40B4-BE49-F238E27FC236}">
                  <a16:creationId xmlns:a16="http://schemas.microsoft.com/office/drawing/2014/main" id="{6D88B839-87E4-42E5-9666-2CA43479E33C}"/>
                </a:ext>
              </a:extLst>
            </p:cNvPr>
            <p:cNvCxnSpPr>
              <a:cxnSpLocks/>
            </p:cNvCxnSpPr>
            <p:nvPr/>
          </p:nvCxnSpPr>
          <p:spPr>
            <a:xfrm rot="5400000" flipV="1">
              <a:off x="7303271" y="3698592"/>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2" name="直接箭头连接符 71">
              <a:extLst>
                <a:ext uri="{FF2B5EF4-FFF2-40B4-BE49-F238E27FC236}">
                  <a16:creationId xmlns:a16="http://schemas.microsoft.com/office/drawing/2014/main" id="{6569C8A9-83DF-4798-BD47-464EBBA6E319}"/>
                </a:ext>
              </a:extLst>
            </p:cNvPr>
            <p:cNvCxnSpPr>
              <a:cxnSpLocks/>
            </p:cNvCxnSpPr>
            <p:nvPr/>
          </p:nvCxnSpPr>
          <p:spPr>
            <a:xfrm rot="2700000" flipV="1">
              <a:off x="7813982" y="3262618"/>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直接箭头连接符 72">
              <a:extLst>
                <a:ext uri="{FF2B5EF4-FFF2-40B4-BE49-F238E27FC236}">
                  <a16:creationId xmlns:a16="http://schemas.microsoft.com/office/drawing/2014/main" id="{0406424E-13CD-432C-B66E-C9ED21F42455}"/>
                </a:ext>
              </a:extLst>
            </p:cNvPr>
            <p:cNvCxnSpPr>
              <a:cxnSpLocks/>
            </p:cNvCxnSpPr>
            <p:nvPr/>
          </p:nvCxnSpPr>
          <p:spPr>
            <a:xfrm rot="1800000" flipV="1">
              <a:off x="6605138" y="4284526"/>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4" name="直接箭头连接符 73">
              <a:extLst>
                <a:ext uri="{FF2B5EF4-FFF2-40B4-BE49-F238E27FC236}">
                  <a16:creationId xmlns:a16="http://schemas.microsoft.com/office/drawing/2014/main" id="{D88805A9-5433-4058-8836-5C61477F35B0}"/>
                </a:ext>
              </a:extLst>
            </p:cNvPr>
            <p:cNvCxnSpPr>
              <a:cxnSpLocks/>
            </p:cNvCxnSpPr>
            <p:nvPr/>
          </p:nvCxnSpPr>
          <p:spPr>
            <a:xfrm flipV="1">
              <a:off x="8473890" y="3726861"/>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5" name="直接箭头连接符 74">
              <a:extLst>
                <a:ext uri="{FF2B5EF4-FFF2-40B4-BE49-F238E27FC236}">
                  <a16:creationId xmlns:a16="http://schemas.microsoft.com/office/drawing/2014/main" id="{AB63A895-4449-4BE9-B12A-626BD85C28D3}"/>
                </a:ext>
              </a:extLst>
            </p:cNvPr>
            <p:cNvCxnSpPr>
              <a:cxnSpLocks/>
            </p:cNvCxnSpPr>
            <p:nvPr/>
          </p:nvCxnSpPr>
          <p:spPr>
            <a:xfrm rot="1200000" flipV="1">
              <a:off x="8418104" y="4347708"/>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6" name="直接箭头连接符 75">
              <a:extLst>
                <a:ext uri="{FF2B5EF4-FFF2-40B4-BE49-F238E27FC236}">
                  <a16:creationId xmlns:a16="http://schemas.microsoft.com/office/drawing/2014/main" id="{B7CF4989-064D-472E-8F94-E280D616CC23}"/>
                </a:ext>
              </a:extLst>
            </p:cNvPr>
            <p:cNvCxnSpPr>
              <a:cxnSpLocks/>
            </p:cNvCxnSpPr>
            <p:nvPr/>
          </p:nvCxnSpPr>
          <p:spPr>
            <a:xfrm rot="2400000" flipV="1">
              <a:off x="8438956" y="5070409"/>
              <a:ext cx="9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直接箭头连接符 77">
              <a:extLst>
                <a:ext uri="{FF2B5EF4-FFF2-40B4-BE49-F238E27FC236}">
                  <a16:creationId xmlns:a16="http://schemas.microsoft.com/office/drawing/2014/main" id="{978AB9B3-448D-4687-AF39-2B787EEA826D}"/>
                </a:ext>
              </a:extLst>
            </p:cNvPr>
            <p:cNvCxnSpPr>
              <a:cxnSpLocks/>
            </p:cNvCxnSpPr>
            <p:nvPr/>
          </p:nvCxnSpPr>
          <p:spPr>
            <a:xfrm rot="1200000" flipV="1">
              <a:off x="7255648" y="5069853"/>
              <a:ext cx="126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9" name="直接箭头连接符 78">
              <a:extLst>
                <a:ext uri="{FF2B5EF4-FFF2-40B4-BE49-F238E27FC236}">
                  <a16:creationId xmlns:a16="http://schemas.microsoft.com/office/drawing/2014/main" id="{4EA1C2B2-014A-4E81-A495-6EFD5B9AFB81}"/>
                </a:ext>
              </a:extLst>
            </p:cNvPr>
            <p:cNvCxnSpPr>
              <a:cxnSpLocks/>
            </p:cNvCxnSpPr>
            <p:nvPr/>
          </p:nvCxnSpPr>
          <p:spPr>
            <a:xfrm rot="1800000" flipV="1">
              <a:off x="7893191" y="5077477"/>
              <a:ext cx="108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直接箭头连接符 79">
              <a:extLst>
                <a:ext uri="{FF2B5EF4-FFF2-40B4-BE49-F238E27FC236}">
                  <a16:creationId xmlns:a16="http://schemas.microsoft.com/office/drawing/2014/main" id="{C5BB38A3-152E-4913-951E-8DE4F28AE289}"/>
                </a:ext>
              </a:extLst>
            </p:cNvPr>
            <p:cNvCxnSpPr>
              <a:cxnSpLocks/>
            </p:cNvCxnSpPr>
            <p:nvPr/>
          </p:nvCxnSpPr>
          <p:spPr>
            <a:xfrm rot="3000000" flipV="1">
              <a:off x="9099607" y="5077719"/>
              <a:ext cx="9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1" name="直接箭头连接符 80">
              <a:extLst>
                <a:ext uri="{FF2B5EF4-FFF2-40B4-BE49-F238E27FC236}">
                  <a16:creationId xmlns:a16="http://schemas.microsoft.com/office/drawing/2014/main" id="{73D5F04B-AB8A-40F5-9364-EA60474CCCB5}"/>
                </a:ext>
              </a:extLst>
            </p:cNvPr>
            <p:cNvCxnSpPr>
              <a:cxnSpLocks/>
            </p:cNvCxnSpPr>
            <p:nvPr/>
          </p:nvCxnSpPr>
          <p:spPr>
            <a:xfrm rot="4200000" flipV="1">
              <a:off x="9714554" y="5044480"/>
              <a:ext cx="72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2" name="直接箭头连接符 81">
              <a:extLst>
                <a:ext uri="{FF2B5EF4-FFF2-40B4-BE49-F238E27FC236}">
                  <a16:creationId xmlns:a16="http://schemas.microsoft.com/office/drawing/2014/main" id="{377F83D4-C19E-4469-A1AD-B3682A58B445}"/>
                </a:ext>
              </a:extLst>
            </p:cNvPr>
            <p:cNvCxnSpPr>
              <a:cxnSpLocks/>
            </p:cNvCxnSpPr>
            <p:nvPr/>
          </p:nvCxnSpPr>
          <p:spPr>
            <a:xfrm flipV="1">
              <a:off x="7192831" y="4390059"/>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3" name="直接箭头连接符 82">
              <a:extLst>
                <a:ext uri="{FF2B5EF4-FFF2-40B4-BE49-F238E27FC236}">
                  <a16:creationId xmlns:a16="http://schemas.microsoft.com/office/drawing/2014/main" id="{BE0333AD-1CE4-4182-BA35-D892F0115F0B}"/>
                </a:ext>
              </a:extLst>
            </p:cNvPr>
            <p:cNvCxnSpPr>
              <a:cxnSpLocks/>
            </p:cNvCxnSpPr>
            <p:nvPr/>
          </p:nvCxnSpPr>
          <p:spPr>
            <a:xfrm flipV="1">
              <a:off x="8916313" y="4326126"/>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4" name="直接箭头连接符 83">
              <a:extLst>
                <a:ext uri="{FF2B5EF4-FFF2-40B4-BE49-F238E27FC236}">
                  <a16:creationId xmlns:a16="http://schemas.microsoft.com/office/drawing/2014/main" id="{463D22E2-63D1-4447-934B-08F39DFFC73E}"/>
                </a:ext>
              </a:extLst>
            </p:cNvPr>
            <p:cNvCxnSpPr>
              <a:cxnSpLocks/>
            </p:cNvCxnSpPr>
            <p:nvPr/>
          </p:nvCxnSpPr>
          <p:spPr>
            <a:xfrm flipV="1">
              <a:off x="9594514" y="4389847"/>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直接箭头连接符 84">
              <a:extLst>
                <a:ext uri="{FF2B5EF4-FFF2-40B4-BE49-F238E27FC236}">
                  <a16:creationId xmlns:a16="http://schemas.microsoft.com/office/drawing/2014/main" id="{1ADEBC0E-037C-4481-9FEE-B589BFF59964}"/>
                </a:ext>
              </a:extLst>
            </p:cNvPr>
            <p:cNvCxnSpPr>
              <a:cxnSpLocks/>
            </p:cNvCxnSpPr>
            <p:nvPr/>
          </p:nvCxnSpPr>
          <p:spPr>
            <a:xfrm flipV="1">
              <a:off x="9126525" y="3767125"/>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直接箭头连接符 85">
              <a:extLst>
                <a:ext uri="{FF2B5EF4-FFF2-40B4-BE49-F238E27FC236}">
                  <a16:creationId xmlns:a16="http://schemas.microsoft.com/office/drawing/2014/main" id="{0E899516-0760-4DED-802C-14B66AD635E1}"/>
                </a:ext>
              </a:extLst>
            </p:cNvPr>
            <p:cNvCxnSpPr>
              <a:cxnSpLocks/>
            </p:cNvCxnSpPr>
            <p:nvPr/>
          </p:nvCxnSpPr>
          <p:spPr>
            <a:xfrm flipV="1">
              <a:off x="9721128" y="3678580"/>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7" name="直接箭头连接符 86">
              <a:extLst>
                <a:ext uri="{FF2B5EF4-FFF2-40B4-BE49-F238E27FC236}">
                  <a16:creationId xmlns:a16="http://schemas.microsoft.com/office/drawing/2014/main" id="{13329530-76A0-4949-B92B-BF78DD6AD3DE}"/>
                </a:ext>
              </a:extLst>
            </p:cNvPr>
            <p:cNvCxnSpPr>
              <a:cxnSpLocks/>
            </p:cNvCxnSpPr>
            <p:nvPr/>
          </p:nvCxnSpPr>
          <p:spPr>
            <a:xfrm rot="1800000" flipV="1">
              <a:off x="8402809" y="2851838"/>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8" name="直接箭头连接符 87">
              <a:extLst>
                <a:ext uri="{FF2B5EF4-FFF2-40B4-BE49-F238E27FC236}">
                  <a16:creationId xmlns:a16="http://schemas.microsoft.com/office/drawing/2014/main" id="{69B81110-06E6-46F3-9E31-96492A960882}"/>
                </a:ext>
              </a:extLst>
            </p:cNvPr>
            <p:cNvCxnSpPr>
              <a:cxnSpLocks/>
            </p:cNvCxnSpPr>
            <p:nvPr/>
          </p:nvCxnSpPr>
          <p:spPr>
            <a:xfrm rot="4200000" flipV="1">
              <a:off x="9010900" y="3052625"/>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9" name="直接箭头连接符 88">
              <a:extLst>
                <a:ext uri="{FF2B5EF4-FFF2-40B4-BE49-F238E27FC236}">
                  <a16:creationId xmlns:a16="http://schemas.microsoft.com/office/drawing/2014/main" id="{04302F36-5E03-4CA6-8E26-16EAA0E1006C}"/>
                </a:ext>
              </a:extLst>
            </p:cNvPr>
            <p:cNvCxnSpPr>
              <a:cxnSpLocks/>
            </p:cNvCxnSpPr>
            <p:nvPr/>
          </p:nvCxnSpPr>
          <p:spPr>
            <a:xfrm rot="1800000" flipV="1">
              <a:off x="9688408" y="3219900"/>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117" name="组合 116">
            <a:extLst>
              <a:ext uri="{FF2B5EF4-FFF2-40B4-BE49-F238E27FC236}">
                <a16:creationId xmlns:a16="http://schemas.microsoft.com/office/drawing/2014/main" id="{E3E1A46A-5211-42F3-9AFC-2F625784BAC5}"/>
              </a:ext>
            </a:extLst>
          </p:cNvPr>
          <p:cNvGrpSpPr/>
          <p:nvPr/>
        </p:nvGrpSpPr>
        <p:grpSpPr>
          <a:xfrm>
            <a:off x="1039452" y="3859495"/>
            <a:ext cx="3636135" cy="2621560"/>
            <a:chOff x="1180477" y="2781095"/>
            <a:chExt cx="3636135" cy="2621560"/>
          </a:xfrm>
        </p:grpSpPr>
        <p:grpSp>
          <p:nvGrpSpPr>
            <p:cNvPr id="91" name="组合 90">
              <a:extLst>
                <a:ext uri="{FF2B5EF4-FFF2-40B4-BE49-F238E27FC236}">
                  <a16:creationId xmlns:a16="http://schemas.microsoft.com/office/drawing/2014/main" id="{F9EBEE57-487F-4AE5-89D3-D2A824CD9F0B}"/>
                </a:ext>
              </a:extLst>
            </p:cNvPr>
            <p:cNvGrpSpPr/>
            <p:nvPr/>
          </p:nvGrpSpPr>
          <p:grpSpPr>
            <a:xfrm>
              <a:off x="1180477" y="2877657"/>
              <a:ext cx="3636135" cy="2524998"/>
              <a:chOff x="1130299" y="2936001"/>
              <a:chExt cx="3636135" cy="2524998"/>
            </a:xfrm>
          </p:grpSpPr>
          <p:grpSp>
            <p:nvGrpSpPr>
              <p:cNvPr id="17" name="组合 16">
                <a:extLst>
                  <a:ext uri="{FF2B5EF4-FFF2-40B4-BE49-F238E27FC236}">
                    <a16:creationId xmlns:a16="http://schemas.microsoft.com/office/drawing/2014/main" id="{15A79F86-D573-4E6F-80A9-287C8D9ECDD5}"/>
                  </a:ext>
                </a:extLst>
              </p:cNvPr>
              <p:cNvGrpSpPr/>
              <p:nvPr/>
            </p:nvGrpSpPr>
            <p:grpSpPr>
              <a:xfrm>
                <a:off x="1130299" y="2940766"/>
                <a:ext cx="3636135" cy="2520233"/>
                <a:chOff x="1409700" y="4441970"/>
                <a:chExt cx="1955800" cy="1355580"/>
              </a:xfrm>
            </p:grpSpPr>
            <p:sp>
              <p:nvSpPr>
                <p:cNvPr id="14" name="波形 13">
                  <a:extLst>
                    <a:ext uri="{FF2B5EF4-FFF2-40B4-BE49-F238E27FC236}">
                      <a16:creationId xmlns:a16="http://schemas.microsoft.com/office/drawing/2014/main" id="{82602E7C-4A2A-430A-96FA-470AE70EF7C0}"/>
                    </a:ext>
                  </a:extLst>
                </p:cNvPr>
                <p:cNvSpPr/>
                <p:nvPr/>
              </p:nvSpPr>
              <p:spPr>
                <a:xfrm>
                  <a:off x="1409700" y="4445000"/>
                  <a:ext cx="977900" cy="901700"/>
                </a:xfrm>
                <a:prstGeom prst="wav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波形 14">
                  <a:extLst>
                    <a:ext uri="{FF2B5EF4-FFF2-40B4-BE49-F238E27FC236}">
                      <a16:creationId xmlns:a16="http://schemas.microsoft.com/office/drawing/2014/main" id="{FAE54C21-AB9E-4C94-AA70-912C1320A2F4}"/>
                    </a:ext>
                  </a:extLst>
                </p:cNvPr>
                <p:cNvSpPr/>
                <p:nvPr/>
              </p:nvSpPr>
              <p:spPr>
                <a:xfrm>
                  <a:off x="2387600" y="4441970"/>
                  <a:ext cx="977900" cy="901700"/>
                </a:xfrm>
                <a:prstGeom prst="wav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C8B9782B-BE10-42B9-B0ED-12E39DFA1898}"/>
                    </a:ext>
                  </a:extLst>
                </p:cNvPr>
                <p:cNvSpPr/>
                <p:nvPr/>
              </p:nvSpPr>
              <p:spPr>
                <a:xfrm>
                  <a:off x="1409700" y="4895850"/>
                  <a:ext cx="1955800" cy="901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椭圆 37">
                <a:extLst>
                  <a:ext uri="{FF2B5EF4-FFF2-40B4-BE49-F238E27FC236}">
                    <a16:creationId xmlns:a16="http://schemas.microsoft.com/office/drawing/2014/main" id="{9730B7CA-0E3F-4205-A5CE-CCE84F0AD53E}"/>
                  </a:ext>
                </a:extLst>
              </p:cNvPr>
              <p:cNvSpPr/>
              <p:nvPr/>
            </p:nvSpPr>
            <p:spPr>
              <a:xfrm>
                <a:off x="1522480" y="4929247"/>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1CFB1535-354C-4130-B888-6AFAFA7C4547}"/>
                  </a:ext>
                </a:extLst>
              </p:cNvPr>
              <p:cNvSpPr/>
              <p:nvPr/>
            </p:nvSpPr>
            <p:spPr>
              <a:xfrm>
                <a:off x="2512006" y="4404301"/>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C9DA38A0-6D22-4DCE-849B-631C1CC3CC31}"/>
                  </a:ext>
                </a:extLst>
              </p:cNvPr>
              <p:cNvSpPr/>
              <p:nvPr/>
            </p:nvSpPr>
            <p:spPr>
              <a:xfrm>
                <a:off x="1933884" y="4646174"/>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F239A2DF-0F32-412F-8A0C-1D8CFCE1770D}"/>
                  </a:ext>
                </a:extLst>
              </p:cNvPr>
              <p:cNvSpPr/>
              <p:nvPr/>
            </p:nvSpPr>
            <p:spPr>
              <a:xfrm>
                <a:off x="1675595" y="3772792"/>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AC4E9CCB-A135-4466-9E6B-B32F5868E44A}"/>
                  </a:ext>
                </a:extLst>
              </p:cNvPr>
              <p:cNvSpPr/>
              <p:nvPr/>
            </p:nvSpPr>
            <p:spPr>
              <a:xfrm>
                <a:off x="2984676" y="4094084"/>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53A54ED2-283F-4390-8BC9-28884023B162}"/>
                  </a:ext>
                </a:extLst>
              </p:cNvPr>
              <p:cNvSpPr/>
              <p:nvPr/>
            </p:nvSpPr>
            <p:spPr>
              <a:xfrm>
                <a:off x="2253445" y="3916796"/>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568322EB-C1C1-4496-8B43-4AD9D7C4864A}"/>
                  </a:ext>
                </a:extLst>
              </p:cNvPr>
              <p:cNvSpPr/>
              <p:nvPr/>
            </p:nvSpPr>
            <p:spPr>
              <a:xfrm>
                <a:off x="1780772" y="4237226"/>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2BCA16EF-6D04-4921-894B-250600008862}"/>
                  </a:ext>
                </a:extLst>
              </p:cNvPr>
              <p:cNvSpPr/>
              <p:nvPr/>
            </p:nvSpPr>
            <p:spPr>
              <a:xfrm>
                <a:off x="1231002" y="2936001"/>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7DC07C89-D3F5-49FA-8412-0FE991D62A66}"/>
                  </a:ext>
                </a:extLst>
              </p:cNvPr>
              <p:cNvSpPr/>
              <p:nvPr/>
            </p:nvSpPr>
            <p:spPr>
              <a:xfrm>
                <a:off x="1768784" y="2992001"/>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A5AA166B-61DB-44BF-B15A-8451D084FE39}"/>
                  </a:ext>
                </a:extLst>
              </p:cNvPr>
              <p:cNvSpPr/>
              <p:nvPr/>
            </p:nvSpPr>
            <p:spPr>
              <a:xfrm>
                <a:off x="2871270" y="3078084"/>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7B27BF2B-733E-46EE-8667-829B2D8D9911}"/>
                  </a:ext>
                </a:extLst>
              </p:cNvPr>
              <p:cNvSpPr/>
              <p:nvPr/>
            </p:nvSpPr>
            <p:spPr>
              <a:xfrm>
                <a:off x="2434017" y="3340098"/>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BB3A2DF9-613A-4FEF-9CBE-3E22E442E575}"/>
                  </a:ext>
                </a:extLst>
              </p:cNvPr>
              <p:cNvSpPr/>
              <p:nvPr/>
            </p:nvSpPr>
            <p:spPr>
              <a:xfrm>
                <a:off x="3729952" y="3089632"/>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10B1A8FD-3625-480C-B152-307FE8DCC091}"/>
                  </a:ext>
                </a:extLst>
              </p:cNvPr>
              <p:cNvSpPr/>
              <p:nvPr/>
            </p:nvSpPr>
            <p:spPr>
              <a:xfrm>
                <a:off x="4340985" y="3340100"/>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B9820039-B10D-4A7F-ADEA-A3E0E13DC9F4}"/>
                  </a:ext>
                </a:extLst>
              </p:cNvPr>
              <p:cNvSpPr/>
              <p:nvPr/>
            </p:nvSpPr>
            <p:spPr>
              <a:xfrm>
                <a:off x="2457001" y="4889500"/>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03B4397C-C908-452A-930C-534F3AC6B25E}"/>
                  </a:ext>
                </a:extLst>
              </p:cNvPr>
              <p:cNvSpPr/>
              <p:nvPr/>
            </p:nvSpPr>
            <p:spPr>
              <a:xfrm>
                <a:off x="4265138" y="3894225"/>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1401D5F9-509A-4786-9F3F-AFD6B3026BD2}"/>
                  </a:ext>
                </a:extLst>
              </p:cNvPr>
              <p:cNvSpPr/>
              <p:nvPr/>
            </p:nvSpPr>
            <p:spPr>
              <a:xfrm>
                <a:off x="4135062" y="4957635"/>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5A5F9F32-1AE6-4240-8918-054215078676}"/>
                  </a:ext>
                </a:extLst>
              </p:cNvPr>
              <p:cNvSpPr/>
              <p:nvPr/>
            </p:nvSpPr>
            <p:spPr>
              <a:xfrm>
                <a:off x="3556940" y="5199508"/>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FF1E5D1B-2C2C-4472-8128-AF166B2D2905}"/>
                  </a:ext>
                </a:extLst>
              </p:cNvPr>
              <p:cNvSpPr/>
              <p:nvPr/>
            </p:nvSpPr>
            <p:spPr>
              <a:xfrm>
                <a:off x="3298651" y="4326126"/>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F7E9B2B7-F222-4B83-AF2A-0E5101C20CF5}"/>
                  </a:ext>
                </a:extLst>
              </p:cNvPr>
              <p:cNvSpPr/>
              <p:nvPr/>
            </p:nvSpPr>
            <p:spPr>
              <a:xfrm>
                <a:off x="3679601" y="3657061"/>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2EBB6EB0-FA46-45E5-8BED-8C57AE8B0E47}"/>
                  </a:ext>
                </a:extLst>
              </p:cNvPr>
              <p:cNvSpPr/>
              <p:nvPr/>
            </p:nvSpPr>
            <p:spPr>
              <a:xfrm>
                <a:off x="4283611" y="4419388"/>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id="{454F91A8-728D-43FA-B6A1-B515B5C07EF4}"/>
                  </a:ext>
                </a:extLst>
              </p:cNvPr>
              <p:cNvSpPr/>
              <p:nvPr/>
            </p:nvSpPr>
            <p:spPr>
              <a:xfrm>
                <a:off x="2960170" y="4968081"/>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60" name="直接箭头连接符 59">
                <a:extLst>
                  <a:ext uri="{FF2B5EF4-FFF2-40B4-BE49-F238E27FC236}">
                    <a16:creationId xmlns:a16="http://schemas.microsoft.com/office/drawing/2014/main" id="{DF54BBC9-07BC-49BC-865E-2EA504473403}"/>
                  </a:ext>
                </a:extLst>
              </p:cNvPr>
              <p:cNvCxnSpPr>
                <a:cxnSpLocks/>
              </p:cNvCxnSpPr>
              <p:nvPr/>
            </p:nvCxnSpPr>
            <p:spPr>
              <a:xfrm>
                <a:off x="2037591" y="4752079"/>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cxnSp>
          <p:nvCxnSpPr>
            <p:cNvPr id="92" name="直接箭头连接符 91">
              <a:extLst>
                <a:ext uri="{FF2B5EF4-FFF2-40B4-BE49-F238E27FC236}">
                  <a16:creationId xmlns:a16="http://schemas.microsoft.com/office/drawing/2014/main" id="{DA8827C9-F081-4F00-A0D3-48131247CEF4}"/>
                </a:ext>
              </a:extLst>
            </p:cNvPr>
            <p:cNvCxnSpPr>
              <a:cxnSpLocks/>
            </p:cNvCxnSpPr>
            <p:nvPr/>
          </p:nvCxnSpPr>
          <p:spPr>
            <a:xfrm rot="-4800000">
              <a:off x="1376252" y="2790570"/>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直接箭头连接符 93">
              <a:extLst>
                <a:ext uri="{FF2B5EF4-FFF2-40B4-BE49-F238E27FC236}">
                  <a16:creationId xmlns:a16="http://schemas.microsoft.com/office/drawing/2014/main" id="{488FA150-1F53-4A51-8FFB-4F2B866E52EF}"/>
                </a:ext>
              </a:extLst>
            </p:cNvPr>
            <p:cNvCxnSpPr>
              <a:cxnSpLocks/>
            </p:cNvCxnSpPr>
            <p:nvPr/>
          </p:nvCxnSpPr>
          <p:spPr>
            <a:xfrm rot="-900000">
              <a:off x="1934177" y="2965828"/>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5" name="直接箭头连接符 94">
              <a:extLst>
                <a:ext uri="{FF2B5EF4-FFF2-40B4-BE49-F238E27FC236}">
                  <a16:creationId xmlns:a16="http://schemas.microsoft.com/office/drawing/2014/main" id="{565067C8-B0E6-4243-B9AE-DC952A3053D9}"/>
                </a:ext>
              </a:extLst>
            </p:cNvPr>
            <p:cNvCxnSpPr>
              <a:cxnSpLocks/>
            </p:cNvCxnSpPr>
            <p:nvPr/>
          </p:nvCxnSpPr>
          <p:spPr>
            <a:xfrm rot="-1200000">
              <a:off x="1818962" y="3770254"/>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6" name="直接箭头连接符 95">
              <a:extLst>
                <a:ext uri="{FF2B5EF4-FFF2-40B4-BE49-F238E27FC236}">
                  <a16:creationId xmlns:a16="http://schemas.microsoft.com/office/drawing/2014/main" id="{1A8F5CB5-25E6-499C-817E-3CB0FFD49E81}"/>
                </a:ext>
              </a:extLst>
            </p:cNvPr>
            <p:cNvCxnSpPr>
              <a:cxnSpLocks/>
            </p:cNvCxnSpPr>
            <p:nvPr/>
          </p:nvCxnSpPr>
          <p:spPr>
            <a:xfrm>
              <a:off x="2392523" y="3932765"/>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直接箭头连接符 97">
              <a:extLst>
                <a:ext uri="{FF2B5EF4-FFF2-40B4-BE49-F238E27FC236}">
                  <a16:creationId xmlns:a16="http://schemas.microsoft.com/office/drawing/2014/main" id="{6F12948F-9A17-436E-A158-88E22770FF83}"/>
                </a:ext>
              </a:extLst>
            </p:cNvPr>
            <p:cNvCxnSpPr>
              <a:cxnSpLocks/>
            </p:cNvCxnSpPr>
            <p:nvPr/>
          </p:nvCxnSpPr>
          <p:spPr>
            <a:xfrm rot="4200000">
              <a:off x="1732753" y="4299074"/>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9" name="直接箭头连接符 98">
              <a:extLst>
                <a:ext uri="{FF2B5EF4-FFF2-40B4-BE49-F238E27FC236}">
                  <a16:creationId xmlns:a16="http://schemas.microsoft.com/office/drawing/2014/main" id="{508C295C-A3C8-4CF3-AFEC-D073EAB5EEC7}"/>
                </a:ext>
              </a:extLst>
            </p:cNvPr>
            <p:cNvCxnSpPr>
              <a:cxnSpLocks/>
            </p:cNvCxnSpPr>
            <p:nvPr/>
          </p:nvCxnSpPr>
          <p:spPr>
            <a:xfrm rot="-1200000">
              <a:off x="1691495" y="4900955"/>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1" name="直接箭头连接符 100">
              <a:extLst>
                <a:ext uri="{FF2B5EF4-FFF2-40B4-BE49-F238E27FC236}">
                  <a16:creationId xmlns:a16="http://schemas.microsoft.com/office/drawing/2014/main" id="{CFE22E14-9BDE-4DF5-A8C6-77610426F640}"/>
                </a:ext>
              </a:extLst>
            </p:cNvPr>
            <p:cNvCxnSpPr>
              <a:cxnSpLocks/>
            </p:cNvCxnSpPr>
            <p:nvPr/>
          </p:nvCxnSpPr>
          <p:spPr>
            <a:xfrm rot="-1200000">
              <a:off x="3139933" y="4070882"/>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2" name="直接箭头连接符 101">
              <a:extLst>
                <a:ext uri="{FF2B5EF4-FFF2-40B4-BE49-F238E27FC236}">
                  <a16:creationId xmlns:a16="http://schemas.microsoft.com/office/drawing/2014/main" id="{4F883421-14EA-4FC6-8598-2405236D2330}"/>
                </a:ext>
              </a:extLst>
            </p:cNvPr>
            <p:cNvCxnSpPr>
              <a:cxnSpLocks/>
            </p:cNvCxnSpPr>
            <p:nvPr/>
          </p:nvCxnSpPr>
          <p:spPr>
            <a:xfrm rot="-1200000">
              <a:off x="3458269" y="4304427"/>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3" name="直接箭头连接符 102">
              <a:extLst>
                <a:ext uri="{FF2B5EF4-FFF2-40B4-BE49-F238E27FC236}">
                  <a16:creationId xmlns:a16="http://schemas.microsoft.com/office/drawing/2014/main" id="{4FE10434-8472-457D-B90D-2458C09B0D74}"/>
                </a:ext>
              </a:extLst>
            </p:cNvPr>
            <p:cNvCxnSpPr>
              <a:cxnSpLocks/>
            </p:cNvCxnSpPr>
            <p:nvPr/>
          </p:nvCxnSpPr>
          <p:spPr>
            <a:xfrm rot="-1200000">
              <a:off x="2656174" y="4364575"/>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4" name="直接箭头连接符 103">
              <a:extLst>
                <a:ext uri="{FF2B5EF4-FFF2-40B4-BE49-F238E27FC236}">
                  <a16:creationId xmlns:a16="http://schemas.microsoft.com/office/drawing/2014/main" id="{86444911-D440-47C2-87BF-F236492C8369}"/>
                </a:ext>
              </a:extLst>
            </p:cNvPr>
            <p:cNvCxnSpPr>
              <a:cxnSpLocks/>
            </p:cNvCxnSpPr>
            <p:nvPr/>
          </p:nvCxnSpPr>
          <p:spPr>
            <a:xfrm rot="-1200000">
              <a:off x="3966374" y="3108288"/>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5" name="直接箭头连接符 104">
              <a:extLst>
                <a:ext uri="{FF2B5EF4-FFF2-40B4-BE49-F238E27FC236}">
                  <a16:creationId xmlns:a16="http://schemas.microsoft.com/office/drawing/2014/main" id="{AC42FBCA-088F-480E-AE83-0A4743869D10}"/>
                </a:ext>
              </a:extLst>
            </p:cNvPr>
            <p:cNvCxnSpPr>
              <a:cxnSpLocks/>
            </p:cNvCxnSpPr>
            <p:nvPr/>
          </p:nvCxnSpPr>
          <p:spPr>
            <a:xfrm rot="-2400000">
              <a:off x="2630267" y="3262654"/>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6" name="直接箭头连接符 105">
              <a:extLst>
                <a:ext uri="{FF2B5EF4-FFF2-40B4-BE49-F238E27FC236}">
                  <a16:creationId xmlns:a16="http://schemas.microsoft.com/office/drawing/2014/main" id="{16DB2870-8715-4541-8BCE-B1B5055AB7C5}"/>
                </a:ext>
              </a:extLst>
            </p:cNvPr>
            <p:cNvCxnSpPr>
              <a:cxnSpLocks/>
            </p:cNvCxnSpPr>
            <p:nvPr/>
          </p:nvCxnSpPr>
          <p:spPr>
            <a:xfrm rot="-3600000">
              <a:off x="4489588" y="3221230"/>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7" name="直接箭头连接符 106">
              <a:extLst>
                <a:ext uri="{FF2B5EF4-FFF2-40B4-BE49-F238E27FC236}">
                  <a16:creationId xmlns:a16="http://schemas.microsoft.com/office/drawing/2014/main" id="{86C4D215-7447-491D-8DF3-A979C4AE3A62}"/>
                </a:ext>
              </a:extLst>
            </p:cNvPr>
            <p:cNvCxnSpPr>
              <a:cxnSpLocks/>
            </p:cNvCxnSpPr>
            <p:nvPr/>
          </p:nvCxnSpPr>
          <p:spPr>
            <a:xfrm rot="-4800000">
              <a:off x="3000120" y="2916808"/>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8" name="直接箭头连接符 107">
              <a:extLst>
                <a:ext uri="{FF2B5EF4-FFF2-40B4-BE49-F238E27FC236}">
                  <a16:creationId xmlns:a16="http://schemas.microsoft.com/office/drawing/2014/main" id="{772F4CF8-B9B3-4886-940E-1E3735D65F62}"/>
                </a:ext>
              </a:extLst>
            </p:cNvPr>
            <p:cNvCxnSpPr>
              <a:cxnSpLocks/>
            </p:cNvCxnSpPr>
            <p:nvPr/>
          </p:nvCxnSpPr>
          <p:spPr>
            <a:xfrm rot="-1200000">
              <a:off x="3114189" y="4960788"/>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9" name="直接箭头连接符 108">
              <a:extLst>
                <a:ext uri="{FF2B5EF4-FFF2-40B4-BE49-F238E27FC236}">
                  <a16:creationId xmlns:a16="http://schemas.microsoft.com/office/drawing/2014/main" id="{68F8D2CC-3DBC-4994-9EF9-ECD7AB9A0260}"/>
                </a:ext>
              </a:extLst>
            </p:cNvPr>
            <p:cNvCxnSpPr>
              <a:cxnSpLocks/>
            </p:cNvCxnSpPr>
            <p:nvPr/>
          </p:nvCxnSpPr>
          <p:spPr>
            <a:xfrm rot="7200000">
              <a:off x="3544403" y="3606448"/>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0" name="直接箭头连接符 109">
              <a:extLst>
                <a:ext uri="{FF2B5EF4-FFF2-40B4-BE49-F238E27FC236}">
                  <a16:creationId xmlns:a16="http://schemas.microsoft.com/office/drawing/2014/main" id="{B4B61428-94D6-4D1E-BAC4-A1705AC38FC5}"/>
                </a:ext>
              </a:extLst>
            </p:cNvPr>
            <p:cNvCxnSpPr>
              <a:cxnSpLocks/>
            </p:cNvCxnSpPr>
            <p:nvPr/>
          </p:nvCxnSpPr>
          <p:spPr>
            <a:xfrm rot="-1200000">
              <a:off x="2591239" y="4875555"/>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3" name="直接箭头连接符 112">
              <a:extLst>
                <a:ext uri="{FF2B5EF4-FFF2-40B4-BE49-F238E27FC236}">
                  <a16:creationId xmlns:a16="http://schemas.microsoft.com/office/drawing/2014/main" id="{62D2DF3F-8692-44EB-A550-3003FE65C292}"/>
                </a:ext>
              </a:extLst>
            </p:cNvPr>
            <p:cNvCxnSpPr>
              <a:cxnSpLocks/>
            </p:cNvCxnSpPr>
            <p:nvPr/>
          </p:nvCxnSpPr>
          <p:spPr>
            <a:xfrm rot="7200000">
              <a:off x="4192499" y="4393692"/>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4" name="直接箭头连接符 113">
              <a:extLst>
                <a:ext uri="{FF2B5EF4-FFF2-40B4-BE49-F238E27FC236}">
                  <a16:creationId xmlns:a16="http://schemas.microsoft.com/office/drawing/2014/main" id="{60E06BB7-EF17-473B-939E-D3B2586F94AB}"/>
                </a:ext>
              </a:extLst>
            </p:cNvPr>
            <p:cNvCxnSpPr>
              <a:cxnSpLocks/>
            </p:cNvCxnSpPr>
            <p:nvPr/>
          </p:nvCxnSpPr>
          <p:spPr>
            <a:xfrm rot="7200000">
              <a:off x="4141170" y="3874104"/>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5" name="直接箭头连接符 114">
              <a:extLst>
                <a:ext uri="{FF2B5EF4-FFF2-40B4-BE49-F238E27FC236}">
                  <a16:creationId xmlns:a16="http://schemas.microsoft.com/office/drawing/2014/main" id="{DC0DE083-A315-4633-B47A-5B348D665DBE}"/>
                </a:ext>
              </a:extLst>
            </p:cNvPr>
            <p:cNvCxnSpPr>
              <a:cxnSpLocks/>
            </p:cNvCxnSpPr>
            <p:nvPr/>
          </p:nvCxnSpPr>
          <p:spPr>
            <a:xfrm rot="7200000">
              <a:off x="4027320" y="4940703"/>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6" name="直接箭头连接符 115">
              <a:extLst>
                <a:ext uri="{FF2B5EF4-FFF2-40B4-BE49-F238E27FC236}">
                  <a16:creationId xmlns:a16="http://schemas.microsoft.com/office/drawing/2014/main" id="{4B675B8E-5E9A-44B5-A72C-D94B588D4037}"/>
                </a:ext>
              </a:extLst>
            </p:cNvPr>
            <p:cNvCxnSpPr>
              <a:cxnSpLocks/>
            </p:cNvCxnSpPr>
            <p:nvPr/>
          </p:nvCxnSpPr>
          <p:spPr>
            <a:xfrm rot="-7200000">
              <a:off x="3609389" y="5007134"/>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188912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2D3BD-14B4-4AB5-967C-553E156B490E}"/>
              </a:ext>
            </a:extLst>
          </p:cNvPr>
          <p:cNvSpPr>
            <a:spLocks noGrp="1"/>
          </p:cNvSpPr>
          <p:nvPr>
            <p:ph type="title"/>
          </p:nvPr>
        </p:nvSpPr>
        <p:spPr/>
        <p:txBody>
          <a:bodyPr/>
          <a:lstStyle/>
          <a:p>
            <a:r>
              <a:rPr lang="en-US" altLang="zh-CN" dirty="0"/>
              <a:t>NS</a:t>
            </a:r>
            <a:r>
              <a:rPr lang="zh-CN" altLang="en-US" dirty="0"/>
              <a:t>方程的分步求解</a:t>
            </a:r>
            <a:r>
              <a:rPr lang="en-US" altLang="zh-CN" dirty="0"/>
              <a:t>——</a:t>
            </a:r>
            <a:r>
              <a:rPr lang="zh-CN" altLang="en-US" dirty="0"/>
              <a:t>压力项</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C9C6A66-524F-4FC8-8DA2-452EEEA29F70}"/>
                  </a:ext>
                </a:extLst>
              </p:cNvPr>
              <p:cNvSpPr>
                <a:spLocks noGrp="1"/>
              </p:cNvSpPr>
              <p:nvPr>
                <p:ph idx="1"/>
              </p:nvPr>
            </p:nvSpPr>
            <p:spPr/>
            <p:txBody>
              <a:bodyPr>
                <a:normAutofit fontScale="55000" lnSpcReduction="20000"/>
              </a:bodyPr>
              <a:lstStyle/>
              <a:p>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𝐷𝑞</m:t>
                        </m:r>
                      </m:num>
                      <m:den>
                        <m:r>
                          <a:rPr lang="en-US" altLang="zh-CN" b="0" i="1" smtClean="0">
                            <a:latin typeface="Cambria Math" panose="02040503050406030204" pitchFamily="18" charset="0"/>
                          </a:rPr>
                          <m:t>𝐷𝑡</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m:t>
                        </m:r>
                        <m:r>
                          <a:rPr lang="en-US" altLang="zh-CN" b="0" i="1" smtClean="0">
                            <a:latin typeface="Cambria Math" panose="02040503050406030204" pitchFamily="18" charset="0"/>
                          </a:rPr>
                          <m:t>𝑞</m:t>
                        </m:r>
                      </m:num>
                      <m:den>
                        <m:r>
                          <a:rPr lang="zh-CN" altLang="en-US" b="0" i="1" smtClean="0">
                            <a:latin typeface="Cambria Math" panose="02040503050406030204" pitchFamily="18" charset="0"/>
                          </a:rPr>
                          <m:t>𝜕</m:t>
                        </m:r>
                        <m:r>
                          <a:rPr lang="en-US" altLang="zh-CN" b="0" i="1" smtClean="0">
                            <a:latin typeface="Cambria Math" panose="02040503050406030204" pitchFamily="18" charset="0"/>
                          </a:rPr>
                          <m:t>𝑡</m:t>
                        </m:r>
                      </m:den>
                    </m:f>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𝑢</m:t>
                        </m:r>
                      </m:e>
                    </m:acc>
                    <m:r>
                      <a:rPr lang="en-US" altLang="zh-CN" i="1" smtClean="0">
                        <a:latin typeface="Cambria Math" panose="02040503050406030204" pitchFamily="18" charset="0"/>
                        <a:ea typeface="Cambria Math" panose="02040503050406030204" pitchFamily="18" charset="0"/>
                      </a:rPr>
                      <m:t>∙</m:t>
                    </m:r>
                    <m:r>
                      <m:rPr>
                        <m:sty m:val="p"/>
                      </m:rP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𝑞</m:t>
                    </m:r>
                    <m:r>
                      <a:rPr lang="en-US" altLang="zh-CN" b="0" i="1" smtClean="0">
                        <a:latin typeface="Cambria Math" panose="02040503050406030204" pitchFamily="18" charset="0"/>
                        <a:ea typeface="Cambria Math" panose="02040503050406030204" pitchFamily="18" charset="0"/>
                      </a:rPr>
                      <m:t>=0</m:t>
                    </m:r>
                  </m:oMath>
                </a14:m>
                <a:endParaRPr lang="en-US" altLang="zh-CN" i="1" dirty="0">
                  <a:latin typeface="Cambria Math" panose="02040503050406030204" pitchFamily="18" charset="0"/>
                </a:endParaRPr>
              </a:p>
              <a:p>
                <a:r>
                  <a:rPr lang="zh-CN" altLang="en-US" dirty="0"/>
                  <a:t>压力梯度离散化</a:t>
                </a:r>
                <a:r>
                  <a:rPr lang="en-US" altLang="zh-CN" dirty="0"/>
                  <a:t>(The Discrete Pressure Gradient)</a:t>
                </a:r>
              </a:p>
              <a:p>
                <a:pPr lvl="1"/>
                <a14:m>
                  <m:oMath xmlns:m="http://schemas.openxmlformats.org/officeDocument/2006/math">
                    <m:sSup>
                      <m:sSupPr>
                        <m:ctrlPr>
                          <a:rPr lang="en-US" altLang="zh-CN" i="1" smtClean="0">
                            <a:latin typeface="Cambria Math" panose="02040503050406030204" pitchFamily="18" charset="0"/>
                          </a:rPr>
                        </m:ctrlPr>
                      </m:s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p>
                        <m:r>
                          <a:rPr lang="en-US" altLang="zh-CN" i="1">
                            <a:latin typeface="Cambria Math" panose="02040503050406030204" pitchFamily="18" charset="0"/>
                          </a:rPr>
                          <m:t>𝑛</m:t>
                        </m:r>
                        <m:r>
                          <a:rPr lang="en-US" altLang="zh-CN" i="1">
                            <a:latin typeface="Cambria Math" panose="02040503050406030204" pitchFamily="18" charset="0"/>
                          </a:rPr>
                          <m:t>+1</m:t>
                        </m:r>
                      </m:sup>
                    </m:sSup>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𝑢</m:t>
                        </m:r>
                      </m:e>
                    </m:acc>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𝑡</m:t>
                        </m:r>
                      </m:num>
                      <m:den>
                        <m:r>
                          <a:rPr lang="zh-CN" altLang="en-US" i="1">
                            <a:latin typeface="Cambria Math" panose="02040503050406030204" pitchFamily="18" charset="0"/>
                          </a:rPr>
                          <m:t>𝜌</m:t>
                        </m:r>
                      </m:den>
                    </m:f>
                    <m:r>
                      <m:rPr>
                        <m:sty m:val="p"/>
                      </m:rPr>
                      <a:rPr lang="zh-CN" altLang="en-US" i="1">
                        <a:latin typeface="Cambria Math" panose="02040503050406030204" pitchFamily="18" charset="0"/>
                      </a:rPr>
                      <m:t>∇</m:t>
                    </m:r>
                    <m:r>
                      <a:rPr lang="en-US" altLang="zh-CN" i="1">
                        <a:latin typeface="Cambria Math" panose="02040503050406030204" pitchFamily="18" charset="0"/>
                      </a:rPr>
                      <m:t>𝑝</m:t>
                    </m:r>
                  </m:oMath>
                </a14:m>
                <a:endParaRPr lang="en-US" altLang="zh-CN" i="1" dirty="0">
                  <a:latin typeface="Cambria Math" panose="02040503050406030204" pitchFamily="18" charset="0"/>
                </a:endParaRPr>
              </a:p>
              <a:p>
                <a:pPr lvl="1"/>
                <a14:m>
                  <m:oMath xmlns:m="http://schemas.openxmlformats.org/officeDocument/2006/math">
                    <m:r>
                      <m:rPr>
                        <m:sty m:val="p"/>
                      </m:rPr>
                      <a:rPr lang="zh-CN" altLang="en-US" i="1">
                        <a:latin typeface="Cambria Math" panose="02040503050406030204" pitchFamily="18" charset="0"/>
                      </a:rPr>
                      <m:t>∇</m:t>
                    </m:r>
                    <m:r>
                      <a:rPr lang="en-US" altLang="zh-CN" i="1">
                        <a:latin typeface="Cambria Math" panose="02040503050406030204" pitchFamily="18" charset="0"/>
                      </a:rPr>
                      <m:t>𝑝</m:t>
                    </m:r>
                    <m:r>
                      <a:rPr lang="en-US" altLang="zh-CN" b="0" i="1" smtClean="0">
                        <a:latin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i="1">
                                <a:latin typeface="Cambria Math" panose="02040503050406030204" pitchFamily="18" charset="0"/>
                              </a:rPr>
                              <m:t>𝑖</m:t>
                            </m:r>
                            <m:r>
                              <a:rPr lang="en-US" altLang="zh-CN" i="1">
                                <a:latin typeface="Cambria Math" panose="02040503050406030204" pitchFamily="18" charset="0"/>
                              </a:rPr>
                              <m:t>+1,</m:t>
                            </m:r>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num>
                      <m:den>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den>
                    </m:f>
                    <m:r>
                      <a:rPr lang="en-US" altLang="zh-CN" b="0" i="1" smtClean="0">
                        <a:latin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b="0" i="1" smtClean="0">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num>
                      <m:den>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den>
                    </m:f>
                    <m:r>
                      <a:rPr lang="en-US" altLang="zh-CN" b="0" i="1" smtClean="0">
                        <a:latin typeface="Cambria Math" panose="02040503050406030204" pitchFamily="18" charset="0"/>
                      </a:rPr>
                      <m:t>)</m:t>
                    </m:r>
                  </m:oMath>
                </a14:m>
                <a:endParaRPr lang="en-US" altLang="zh-CN" i="1" dirty="0">
                  <a:latin typeface="Cambria Math" panose="02040503050406030204" pitchFamily="18" charset="0"/>
                </a:endParaRPr>
              </a:p>
              <a:p>
                <a:r>
                  <a:rPr lang="zh-CN" altLang="en-US" dirty="0"/>
                  <a:t>速度散度离散化</a:t>
                </a:r>
                <a:r>
                  <a:rPr lang="en-US" altLang="zh-CN" dirty="0"/>
                  <a:t>(The Discrete Divergence)</a:t>
                </a:r>
              </a:p>
              <a:p>
                <a:pPr lvl="1"/>
                <a:r>
                  <a:rPr lang="en-US" altLang="zh-CN" dirty="0"/>
                  <a:t> </a:t>
                </a:r>
                <a14:m>
                  <m:oMath xmlns:m="http://schemas.openxmlformats.org/officeDocument/2006/math">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𝑣</m:t>
                        </m:r>
                      </m:num>
                      <m:den>
                        <m:r>
                          <a:rPr lang="zh-CN" altLang="en-US" i="1">
                            <a:latin typeface="Cambria Math" panose="02040503050406030204" pitchFamily="18" charset="0"/>
                          </a:rPr>
                          <m:t>𝜕</m:t>
                        </m:r>
                        <m:r>
                          <a:rPr lang="en-US" altLang="zh-CN" i="1">
                            <a:latin typeface="Cambria Math" panose="02040503050406030204" pitchFamily="18" charset="0"/>
                          </a:rPr>
                          <m:t>𝑦</m:t>
                        </m:r>
                      </m:den>
                    </m:f>
                  </m:oMath>
                </a14:m>
                <a:endParaRPr lang="en-US" altLang="zh-CN" dirty="0"/>
              </a:p>
              <a:p>
                <a:pPr lvl="1"/>
                <a14:m>
                  <m:oMath xmlns:m="http://schemas.openxmlformats.org/officeDocument/2006/math">
                    <m:sSub>
                      <m:sSubPr>
                        <m:ctrlPr>
                          <a:rPr lang="en-US" altLang="zh-CN" i="1" smtClean="0">
                            <a:latin typeface="Cambria Math" panose="02040503050406030204" pitchFamily="18" charset="0"/>
                          </a:rPr>
                        </m:ctrlPr>
                      </m:sSubPr>
                      <m:e>
                        <m:d>
                          <m:dPr>
                            <m:ctrlPr>
                              <a:rPr lang="en-US" altLang="zh-CN" i="1" smtClean="0">
                                <a:latin typeface="Cambria Math" panose="02040503050406030204" pitchFamily="18" charset="0"/>
                              </a:rPr>
                            </m:ctrlPr>
                          </m:dPr>
                          <m:e>
                            <m:r>
                              <m:rPr>
                                <m:sty m:val="p"/>
                              </m:rPr>
                              <a:rPr lang="zh-CN" altLang="en-US" i="1">
                                <a:latin typeface="Cambria Math" panose="02040503050406030204" pitchFamily="18" charset="0"/>
                              </a:rPr>
                              <m:t>∇</m:t>
                            </m:r>
                            <m:r>
                              <a:rPr lang="zh-CN" altLang="en-US" i="1">
                                <a:latin typeface="Cambria Math" panose="02040503050406030204" pitchFamily="18" charset="0"/>
                              </a:rPr>
                              <m:t>∙</m:t>
                            </m:r>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𝑢</m:t>
                                </m:r>
                              </m:e>
                            </m:acc>
                          </m:e>
                        </m:d>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 </m:t>
                        </m:r>
                      </m:sub>
                    </m:sSub>
                    <m:r>
                      <a:rPr lang="en-US" altLang="zh-CN" i="1">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i="1">
                                <a:latin typeface="Cambria Math" panose="02040503050406030204" pitchFamily="18" charset="0"/>
                              </a:rPr>
                              <m:t>1/2,</m:t>
                            </m:r>
                            <m:r>
                              <a:rPr lang="en-US" altLang="zh-CN" i="1">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i="1">
                                <a:latin typeface="Cambria Math" panose="02040503050406030204" pitchFamily="18" charset="0"/>
                              </a:rPr>
                              <m:t>1/2,</m:t>
                            </m:r>
                            <m:r>
                              <a:rPr lang="en-US" altLang="zh-CN" i="1">
                                <a:latin typeface="Cambria Math" panose="02040503050406030204" pitchFamily="18" charset="0"/>
                              </a:rPr>
                              <m:t>𝑗</m:t>
                            </m:r>
                          </m:sub>
                        </m:sSub>
                      </m:num>
                      <m:den>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den>
                    </m:f>
                  </m:oMath>
                </a14:m>
                <a:r>
                  <a:rPr lang="en-US" altLang="zh-CN" dirty="0"/>
                  <a:t>+</a:t>
                </a:r>
                <a:r>
                  <a:rPr lang="en-US" altLang="zh-CN" dirty="0">
                    <a:ea typeface="Cambria Math" panose="02040503050406030204" pitchFamily="18" charset="0"/>
                  </a:rPr>
                  <a:t> </a:t>
                </a:r>
                <a14:m>
                  <m:oMath xmlns:m="http://schemas.openxmlformats.org/officeDocument/2006/math">
                    <m:f>
                      <m:fPr>
                        <m:ctrlPr>
                          <a:rPr lang="en-US" altLang="zh-CN" i="1">
                            <a:latin typeface="Cambria Math" panose="02040503050406030204" pitchFamily="18" charset="0"/>
                            <a:ea typeface="Cambria Math" panose="02040503050406030204" pitchFamily="18" charset="0"/>
                          </a:rPr>
                        </m:ctrlPr>
                      </m:fPr>
                      <m:num>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i="1">
                                <a:latin typeface="Cambria Math" panose="02040503050406030204" pitchFamily="18" charset="0"/>
                              </a:rPr>
                              <m:t>+1/2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i="1">
                                <a:latin typeface="Cambria Math" panose="02040503050406030204" pitchFamily="18" charset="0"/>
                              </a:rPr>
                              <m:t>−1/2</m:t>
                            </m:r>
                          </m:sub>
                        </m:sSub>
                      </m:num>
                      <m:den>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den>
                    </m:f>
                  </m:oMath>
                </a14:m>
                <a:endParaRPr lang="en-US" altLang="zh-CN" dirty="0"/>
              </a:p>
              <a:p>
                <a:pPr lvl="1"/>
                <a14:m>
                  <m:oMath xmlns:m="http://schemas.openxmlformats.org/officeDocument/2006/math">
                    <m:f>
                      <m:fPr>
                        <m:ctrlPr>
                          <a:rPr lang="en-US" altLang="zh-CN" i="1">
                            <a:latin typeface="Cambria Math" panose="02040503050406030204" pitchFamily="18" charset="0"/>
                            <a:ea typeface="Cambria Math" panose="02040503050406030204" pitchFamily="18" charset="0"/>
                          </a:rPr>
                        </m:ctrlPr>
                      </m:fPr>
                      <m:num>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𝑢</m:t>
                            </m:r>
                          </m:e>
                          <m:sub>
                            <m:r>
                              <a:rPr lang="en-US" altLang="zh-CN" i="1">
                                <a:latin typeface="Cambria Math" panose="02040503050406030204" pitchFamily="18" charset="0"/>
                              </a:rPr>
                              <m:t>𝑖</m:t>
                            </m:r>
                            <m:r>
                              <a:rPr lang="en-US" altLang="zh-CN" i="1">
                                <a:latin typeface="Cambria Math" panose="02040503050406030204" pitchFamily="18" charset="0"/>
                              </a:rPr>
                              <m:t>+1/2,</m:t>
                            </m:r>
                            <m:r>
                              <a:rPr lang="en-US" altLang="zh-CN" i="1">
                                <a:latin typeface="Cambria Math" panose="02040503050406030204" pitchFamily="18" charset="0"/>
                              </a:rPr>
                              <m:t>𝑗</m:t>
                            </m:r>
                          </m:sub>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i="1">
                                <a:latin typeface="Cambria Math" panose="02040503050406030204" pitchFamily="18" charset="0"/>
                              </a:rPr>
                              <m:t>1/2,</m:t>
                            </m:r>
                            <m:r>
                              <a:rPr lang="en-US" altLang="zh-CN" i="1">
                                <a:latin typeface="Cambria Math" panose="02040503050406030204" pitchFamily="18" charset="0"/>
                              </a:rPr>
                              <m:t>𝑗</m:t>
                            </m:r>
                          </m:sub>
                          <m:sup>
                            <m:r>
                              <a:rPr lang="en-US" altLang="zh-CN" i="1">
                                <a:latin typeface="Cambria Math" panose="02040503050406030204" pitchFamily="18" charset="0"/>
                              </a:rPr>
                              <m:t>𝑛</m:t>
                            </m:r>
                            <m:r>
                              <a:rPr lang="en-US" altLang="zh-CN" i="1">
                                <a:latin typeface="Cambria Math" panose="02040503050406030204" pitchFamily="18" charset="0"/>
                              </a:rPr>
                              <m:t>+1</m:t>
                            </m:r>
                          </m:sup>
                        </m:sSubSup>
                      </m:num>
                      <m:den>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den>
                    </m:f>
                    <m:r>
                      <a:rPr lang="en-US" altLang="zh-CN" b="0"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𝑣</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i="1">
                                <a:latin typeface="Cambria Math" panose="02040503050406030204" pitchFamily="18" charset="0"/>
                              </a:rPr>
                              <m:t>+1/2</m:t>
                            </m:r>
                          </m:sub>
                          <m:sup>
                            <m:r>
                              <a:rPr lang="en-US" altLang="zh-CN" i="1">
                                <a:latin typeface="Cambria Math" panose="02040503050406030204" pitchFamily="18" charset="0"/>
                              </a:rPr>
                              <m:t>𝑛</m:t>
                            </m:r>
                            <m:r>
                              <a:rPr lang="en-US" altLang="zh-CN" i="1">
                                <a:latin typeface="Cambria Math" panose="02040503050406030204" pitchFamily="18" charset="0"/>
                              </a:rPr>
                              <m:t>+1</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𝑣</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i="1">
                                <a:latin typeface="Cambria Math" panose="02040503050406030204" pitchFamily="18" charset="0"/>
                              </a:rPr>
                              <m:t>−1/2</m:t>
                            </m:r>
                          </m:sub>
                          <m:sup>
                            <m:r>
                              <a:rPr lang="en-US" altLang="zh-CN" i="1">
                                <a:latin typeface="Cambria Math" panose="02040503050406030204" pitchFamily="18" charset="0"/>
                              </a:rPr>
                              <m:t>𝑛</m:t>
                            </m:r>
                            <m:r>
                              <a:rPr lang="en-US" altLang="zh-CN" i="1">
                                <a:latin typeface="Cambria Math" panose="02040503050406030204" pitchFamily="18" charset="0"/>
                              </a:rPr>
                              <m:t>+1</m:t>
                            </m:r>
                          </m:sup>
                        </m:sSubSup>
                      </m:num>
                      <m:den>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den>
                    </m:f>
                  </m:oMath>
                </a14:m>
                <a:r>
                  <a:rPr lang="en-US" altLang="zh-CN" dirty="0"/>
                  <a:t>=0</a:t>
                </a:r>
              </a:p>
              <a:p>
                <a:r>
                  <a:rPr lang="zh-CN" altLang="en-US" dirty="0"/>
                  <a:t>压力方程</a:t>
                </a:r>
                <a:r>
                  <a:rPr lang="en-US" altLang="zh-CN" dirty="0"/>
                  <a:t>(The Pressure Equations)</a:t>
                </a:r>
              </a:p>
              <a:p>
                <a:pPr lvl="1"/>
                <a14:m>
                  <m:oMath xmlns:m="http://schemas.openxmlformats.org/officeDocument/2006/math">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num>
                      <m:den>
                        <m:r>
                          <a:rPr lang="zh-CN" altLang="en-US" b="0" i="1" smtClean="0">
                            <a:latin typeface="Cambria Math" panose="02040503050406030204" pitchFamily="18" charset="0"/>
                            <a:ea typeface="Cambria Math" panose="02040503050406030204" pitchFamily="18" charset="0"/>
                          </a:rPr>
                          <m:t>𝜌</m:t>
                        </m:r>
                      </m:den>
                    </m:f>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4</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𝑝</m:t>
                            </m:r>
                          </m:e>
                          <m:sub>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smtClean="0">
                                <a:latin typeface="Cambria Math" panose="02040503050406030204" pitchFamily="18" charset="0"/>
                                <a:ea typeface="Cambria Math" panose="02040503050406030204" pitchFamily="18" charset="0"/>
                              </a:rPr>
                              <m:t>𝑖</m:t>
                            </m:r>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1</m:t>
                            </m:r>
                          </m:sub>
                        </m:sSub>
                      </m:num>
                      <m:den>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e>
                          <m:sup>
                            <m:r>
                              <a:rPr lang="en-US" altLang="zh-CN" b="0" i="1" smtClean="0">
                                <a:latin typeface="Cambria Math" panose="02040503050406030204" pitchFamily="18" charset="0"/>
                                <a:ea typeface="Cambria Math" panose="02040503050406030204" pitchFamily="18" charset="0"/>
                              </a:rPr>
                              <m:t>2</m:t>
                            </m:r>
                          </m:sup>
                        </m:sSup>
                      </m:den>
                    </m:f>
                    <m:r>
                      <a:rPr lang="en-US" altLang="zh-CN" b="0"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𝑖</m:t>
                            </m:r>
                            <m:r>
                              <a:rPr lang="en-US" altLang="zh-CN" i="1">
                                <a:latin typeface="Cambria Math" panose="02040503050406030204" pitchFamily="18" charset="0"/>
                              </a:rPr>
                              <m:t>+1/2,</m:t>
                            </m:r>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𝑖</m:t>
                            </m:r>
                            <m:r>
                              <a:rPr lang="en-US" altLang="zh-CN" i="1">
                                <a:latin typeface="Cambria Math" panose="02040503050406030204" pitchFamily="18" charset="0"/>
                              </a:rPr>
                              <m:t>−1/2,</m:t>
                            </m:r>
                            <m:r>
                              <a:rPr lang="en-US" altLang="zh-CN" i="1">
                                <a:latin typeface="Cambria Math" panose="02040503050406030204" pitchFamily="18" charset="0"/>
                              </a:rPr>
                              <m:t>𝑗</m:t>
                            </m:r>
                          </m:sub>
                        </m:sSub>
                      </m:num>
                      <m:den>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den>
                    </m:f>
                    <m:r>
                      <m:rPr>
                        <m:nor/>
                      </m:rPr>
                      <a:rPr lang="en-US" altLang="zh-CN" dirty="0"/>
                      <m:t>+</m:t>
                    </m:r>
                    <m:r>
                      <m:rPr>
                        <m:nor/>
                      </m:rPr>
                      <a:rPr lang="en-US" altLang="zh-CN" dirty="0">
                        <a:ea typeface="Cambria Math" panose="02040503050406030204" pitchFamily="18" charset="0"/>
                      </a:rPr>
                      <m:t> </m:t>
                    </m:r>
                    <m:f>
                      <m:fPr>
                        <m:ctrlPr>
                          <a:rPr lang="en-US" altLang="zh-CN" i="1">
                            <a:latin typeface="Cambria Math" panose="02040503050406030204" pitchFamily="18" charset="0"/>
                            <a:ea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+1/2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−1/2</m:t>
                            </m:r>
                          </m:sub>
                        </m:sSub>
                      </m:num>
                      <m:den>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den>
                    </m:f>
                    <m:r>
                      <a:rPr lang="en-US" altLang="zh-CN" b="0" i="1" smtClean="0">
                        <a:latin typeface="Cambria Math" panose="02040503050406030204" pitchFamily="18" charset="0"/>
                        <a:ea typeface="Cambria Math" panose="02040503050406030204" pitchFamily="18" charset="0"/>
                      </a:rPr>
                      <m:t>)</m:t>
                    </m:r>
                  </m:oMath>
                </a14:m>
                <a:endParaRPr lang="en-US" altLang="zh-CN" dirty="0"/>
              </a:p>
              <a:p>
                <a:pPr lvl="1"/>
                <a14:m>
                  <m:oMath xmlns:m="http://schemas.openxmlformats.org/officeDocument/2006/math">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num>
                      <m:den>
                        <m:r>
                          <a:rPr lang="zh-CN" altLang="en-US" b="0" i="1" smtClean="0">
                            <a:latin typeface="Cambria Math" panose="02040503050406030204" pitchFamily="18" charset="0"/>
                          </a:rPr>
                          <m:t>𝜌</m:t>
                        </m:r>
                      </m:den>
                    </m:f>
                    <m:r>
                      <m:rPr>
                        <m:sty m:val="p"/>
                      </m:rPr>
                      <a:rPr lang="zh-CN" altLang="en-US" i="1">
                        <a:latin typeface="Cambria Math" panose="02040503050406030204" pitchFamily="18" charset="0"/>
                      </a:rPr>
                      <m:t>∇</m:t>
                    </m:r>
                    <m:r>
                      <a:rPr lang="zh-CN" altLang="en-US" i="1">
                        <a:latin typeface="Cambria Math" panose="02040503050406030204" pitchFamily="18" charset="0"/>
                      </a:rPr>
                      <m:t>∙</m:t>
                    </m:r>
                    <m:r>
                      <m:rPr>
                        <m:sty m:val="p"/>
                      </m:rPr>
                      <a:rPr lang="zh-CN" altLang="en-US" i="1">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m:rPr>
                        <m:sty m:val="p"/>
                      </m:rPr>
                      <a:rPr lang="zh-CN" altLang="en-US" i="1">
                        <a:latin typeface="Cambria Math" panose="02040503050406030204" pitchFamily="18" charset="0"/>
                      </a:rPr>
                      <m:t>∇</m:t>
                    </m:r>
                    <m:r>
                      <a:rPr lang="zh-CN" altLang="en-US" i="1">
                        <a:latin typeface="Cambria Math" panose="02040503050406030204" pitchFamily="18" charset="0"/>
                      </a:rPr>
                      <m:t>∙</m:t>
                    </m:r>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𝑢</m:t>
                        </m:r>
                      </m:e>
                    </m:acc>
                  </m:oMath>
                </a14:m>
                <a:endParaRPr lang="en-US" altLang="zh-CN" dirty="0"/>
              </a:p>
              <a:p>
                <a14:m>
                  <m:oMath xmlns:m="http://schemas.openxmlformats.org/officeDocument/2006/math">
                    <m:r>
                      <a:rPr lang="en-US" altLang="zh-CN" b="0" i="1" smtClean="0">
                        <a:latin typeface="Cambria Math" panose="02040503050406030204" pitchFamily="18" charset="0"/>
                      </a:rPr>
                      <m:t>𝐴𝑝</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endParaRPr lang="en-US" altLang="zh-CN" b="0" dirty="0"/>
              </a:p>
            </p:txBody>
          </p:sp>
        </mc:Choice>
        <mc:Fallback xmlns="">
          <p:sp>
            <p:nvSpPr>
              <p:cNvPr id="3" name="内容占位符 2">
                <a:extLst>
                  <a:ext uri="{FF2B5EF4-FFF2-40B4-BE49-F238E27FC236}">
                    <a16:creationId xmlns:a16="http://schemas.microsoft.com/office/drawing/2014/main" id="{4C9C6A66-524F-4FC8-8DA2-452EEEA29F70}"/>
                  </a:ext>
                </a:extLst>
              </p:cNvPr>
              <p:cNvSpPr>
                <a:spLocks noGrp="1" noRot="1" noChangeAspect="1" noMove="1" noResize="1" noEditPoints="1" noAdjustHandles="1" noChangeArrowheads="1" noChangeShapeType="1" noTextEdit="1"/>
              </p:cNvSpPr>
              <p:nvPr>
                <p:ph idx="1"/>
              </p:nvPr>
            </p:nvSpPr>
            <p:spPr>
              <a:blipFill>
                <a:blip r:embed="rId3"/>
                <a:stretch>
                  <a:fillRect l="-1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084D478A-8330-4149-8D2D-B700AF1B85B4}"/>
                  </a:ext>
                </a:extLst>
              </p:cNvPr>
              <p:cNvSpPr/>
              <p:nvPr/>
            </p:nvSpPr>
            <p:spPr>
              <a:xfrm>
                <a:off x="4538953" y="4049462"/>
                <a:ext cx="1479700"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2400" i="1" smtClean="0">
                              <a:solidFill>
                                <a:schemeClr val="accent1"/>
                              </a:solidFill>
                              <a:latin typeface="Cambria Math" panose="02040503050406030204" pitchFamily="18" charset="0"/>
                            </a:rPr>
                          </m:ctrlPr>
                        </m:sSupPr>
                        <m:e>
                          <m:acc>
                            <m:accPr>
                              <m:chr m:val="⃗"/>
                              <m:ctrlPr>
                                <a:rPr lang="en-US" altLang="zh-CN" sz="2400" i="1">
                                  <a:solidFill>
                                    <a:schemeClr val="accent1"/>
                                  </a:solidFill>
                                  <a:latin typeface="Cambria Math" panose="02040503050406030204" pitchFamily="18" charset="0"/>
                                </a:rPr>
                              </m:ctrlPr>
                            </m:accPr>
                            <m:e>
                              <m:r>
                                <a:rPr lang="en-US" altLang="zh-CN" sz="2400" i="1">
                                  <a:solidFill>
                                    <a:schemeClr val="accent1"/>
                                  </a:solidFill>
                                  <a:latin typeface="Cambria Math" panose="02040503050406030204" pitchFamily="18" charset="0"/>
                                </a:rPr>
                                <m:t>𝑢</m:t>
                              </m:r>
                            </m:e>
                          </m:acc>
                        </m:e>
                        <m:sup>
                          <m:r>
                            <a:rPr lang="en-US" altLang="zh-CN" sz="2400" i="1">
                              <a:solidFill>
                                <a:schemeClr val="accent1"/>
                              </a:solidFill>
                              <a:latin typeface="Cambria Math" panose="02040503050406030204" pitchFamily="18" charset="0"/>
                            </a:rPr>
                            <m:t>𝑛</m:t>
                          </m:r>
                          <m:r>
                            <a:rPr lang="en-US" altLang="zh-CN" sz="2400" i="1">
                              <a:solidFill>
                                <a:schemeClr val="accent1"/>
                              </a:solidFill>
                              <a:latin typeface="Cambria Math" panose="02040503050406030204" pitchFamily="18" charset="0"/>
                            </a:rPr>
                            <m:t>+1</m:t>
                          </m:r>
                        </m:sup>
                      </m:sSup>
                      <m:r>
                        <a:rPr lang="en-US" altLang="zh-CN" sz="2400" b="0" i="0" smtClean="0">
                          <a:solidFill>
                            <a:schemeClr val="accent1"/>
                          </a:solidFill>
                          <a:latin typeface="Cambria Math" panose="02040503050406030204" pitchFamily="18" charset="0"/>
                        </a:rPr>
                        <m:t>=0</m:t>
                      </m:r>
                    </m:oMath>
                  </m:oMathPara>
                </a14:m>
                <a:endParaRPr lang="zh-CN" altLang="en-US" sz="2400" dirty="0">
                  <a:solidFill>
                    <a:schemeClr val="accent1"/>
                  </a:solidFill>
                </a:endParaRPr>
              </a:p>
            </p:txBody>
          </p:sp>
        </mc:Choice>
        <mc:Fallback xmlns="">
          <p:sp>
            <p:nvSpPr>
              <p:cNvPr id="4" name="矩形 3">
                <a:extLst>
                  <a:ext uri="{FF2B5EF4-FFF2-40B4-BE49-F238E27FC236}">
                    <a16:creationId xmlns:a16="http://schemas.microsoft.com/office/drawing/2014/main" id="{084D478A-8330-4149-8D2D-B700AF1B85B4}"/>
                  </a:ext>
                </a:extLst>
              </p:cNvPr>
              <p:cNvSpPr>
                <a:spLocks noRot="1" noChangeAspect="1" noMove="1" noResize="1" noEditPoints="1" noAdjustHandles="1" noChangeArrowheads="1" noChangeShapeType="1" noTextEdit="1"/>
              </p:cNvSpPr>
              <p:nvPr/>
            </p:nvSpPr>
            <p:spPr>
              <a:xfrm>
                <a:off x="4538953" y="4049462"/>
                <a:ext cx="1479700" cy="461665"/>
              </a:xfrm>
              <a:prstGeom prst="rect">
                <a:avLst/>
              </a:prstGeom>
              <a:blipFill>
                <a:blip r:embed="rId4"/>
                <a:stretch>
                  <a:fillRect/>
                </a:stretch>
              </a:blipFill>
            </p:spPr>
            <p:txBody>
              <a:bodyPr/>
              <a:lstStyle/>
              <a:p>
                <a:r>
                  <a:rPr lang="zh-CN" altLang="en-US">
                    <a:noFill/>
                  </a:rPr>
                  <a:t> </a:t>
                </a:r>
              </a:p>
            </p:txBody>
          </p:sp>
        </mc:Fallback>
      </mc:AlternateContent>
      <p:sp>
        <p:nvSpPr>
          <p:cNvPr id="7" name="任意多边形: 形状 6">
            <a:extLst>
              <a:ext uri="{FF2B5EF4-FFF2-40B4-BE49-F238E27FC236}">
                <a16:creationId xmlns:a16="http://schemas.microsoft.com/office/drawing/2014/main" id="{2EC740DB-78A5-4307-9DA8-F6C4E494A1D4}"/>
              </a:ext>
            </a:extLst>
          </p:cNvPr>
          <p:cNvSpPr/>
          <p:nvPr/>
        </p:nvSpPr>
        <p:spPr>
          <a:xfrm>
            <a:off x="4105275" y="4049462"/>
            <a:ext cx="590550" cy="351088"/>
          </a:xfrm>
          <a:custGeom>
            <a:avLst/>
            <a:gdLst>
              <a:gd name="connsiteX0" fmla="*/ 904875 w 1153556"/>
              <a:gd name="connsiteY0" fmla="*/ 0 h 685800"/>
              <a:gd name="connsiteX1" fmla="*/ 1095375 w 1153556"/>
              <a:gd name="connsiteY1" fmla="*/ 123825 h 685800"/>
              <a:gd name="connsiteX2" fmla="*/ 0 w 1153556"/>
              <a:gd name="connsiteY2" fmla="*/ 685800 h 685800"/>
              <a:gd name="connsiteX3" fmla="*/ 0 w 1153556"/>
              <a:gd name="connsiteY3" fmla="*/ 685800 h 685800"/>
            </a:gdLst>
            <a:ahLst/>
            <a:cxnLst>
              <a:cxn ang="0">
                <a:pos x="connsiteX0" y="connsiteY0"/>
              </a:cxn>
              <a:cxn ang="0">
                <a:pos x="connsiteX1" y="connsiteY1"/>
              </a:cxn>
              <a:cxn ang="0">
                <a:pos x="connsiteX2" y="connsiteY2"/>
              </a:cxn>
              <a:cxn ang="0">
                <a:pos x="connsiteX3" y="connsiteY3"/>
              </a:cxn>
            </a:cxnLst>
            <a:rect l="l" t="t" r="r" b="b"/>
            <a:pathLst>
              <a:path w="1153556" h="685800">
                <a:moveTo>
                  <a:pt x="904875" y="0"/>
                </a:moveTo>
                <a:cubicBezTo>
                  <a:pt x="1075531" y="4762"/>
                  <a:pt x="1246187" y="9525"/>
                  <a:pt x="1095375" y="123825"/>
                </a:cubicBezTo>
                <a:cubicBezTo>
                  <a:pt x="944563" y="238125"/>
                  <a:pt x="0" y="685800"/>
                  <a:pt x="0" y="685800"/>
                </a:cubicBezTo>
                <a:lnTo>
                  <a:pt x="0" y="685800"/>
                </a:lnTo>
              </a:path>
            </a:pathLst>
          </a:custGeom>
          <a:noFill/>
          <a:ln w="31750">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69040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2D3BD-14B4-4AB5-967C-553E156B490E}"/>
              </a:ext>
            </a:extLst>
          </p:cNvPr>
          <p:cNvSpPr>
            <a:spLocks noGrp="1"/>
          </p:cNvSpPr>
          <p:nvPr>
            <p:ph type="title"/>
          </p:nvPr>
        </p:nvSpPr>
        <p:spPr/>
        <p:txBody>
          <a:bodyPr/>
          <a:lstStyle/>
          <a:p>
            <a:r>
              <a:rPr lang="en-US" altLang="zh-CN" dirty="0"/>
              <a:t>SPH</a:t>
            </a:r>
            <a:r>
              <a:rPr lang="zh-CN" altLang="en-US" dirty="0"/>
              <a:t>近似求解</a:t>
            </a:r>
            <a:r>
              <a:rPr lang="en-US" altLang="zh-CN" dirty="0"/>
              <a:t>NS</a:t>
            </a:r>
            <a:r>
              <a:rPr lang="zh-CN" altLang="en-US" dirty="0"/>
              <a:t>方程</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C9C6A66-524F-4FC8-8DA2-452EEEA29F70}"/>
                  </a:ext>
                </a:extLst>
              </p:cNvPr>
              <p:cNvSpPr>
                <a:spLocks noGrp="1"/>
              </p:cNvSpPr>
              <p:nvPr>
                <p:ph idx="1"/>
              </p:nvPr>
            </p:nvSpPr>
            <p:spPr/>
            <p:txBody>
              <a:bodyPr/>
              <a:lstStyle/>
              <a:p>
                <a14:m>
                  <m:oMath xmlns:m="http://schemas.openxmlformats.org/officeDocument/2006/math">
                    <m:f>
                      <m:fPr>
                        <m:ctrlPr>
                          <a:rPr lang="en-US" altLang="zh-CN" i="1" smtClean="0">
                            <a:latin typeface="Cambria Math" panose="02040503050406030204" pitchFamily="18" charset="0"/>
                          </a:rPr>
                        </m:ctrlPr>
                      </m:fPr>
                      <m:num>
                        <m:r>
                          <a:rPr lang="zh-CN" altLang="en-US"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zh-CN" altLang="en-US" i="1">
                            <a:latin typeface="Cambria Math" panose="02040503050406030204" pitchFamily="18" charset="0"/>
                          </a:rPr>
                          <m:t>𝜕</m:t>
                        </m:r>
                        <m:r>
                          <a:rPr lang="en-US" altLang="zh-CN" i="1">
                            <a:latin typeface="Cambria Math" panose="02040503050406030204" pitchFamily="18" charset="0"/>
                          </a:rPr>
                          <m:t>𝑡</m:t>
                        </m:r>
                      </m:den>
                    </m:f>
                    <m:r>
                      <a:rPr lang="en-US" altLang="zh-CN" i="1">
                        <a:latin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r>
                      <a:rPr lang="en-US" altLang="zh-CN" i="1">
                        <a:solidFill>
                          <a:srgbClr val="92D050"/>
                        </a:solidFill>
                        <a:latin typeface="Cambria Math" panose="02040503050406030204" pitchFamily="18" charset="0"/>
                        <a:ea typeface="Cambria Math" panose="02040503050406030204" pitchFamily="18" charset="0"/>
                      </a:rPr>
                      <m:t>∙</m:t>
                    </m:r>
                    <m:r>
                      <m:rPr>
                        <m:sty m:val="p"/>
                      </m:rPr>
                      <a:rPr lang="en-US" altLang="zh-CN" i="1">
                        <a:solidFill>
                          <a:srgbClr val="92D050"/>
                        </a:solidFill>
                        <a:latin typeface="Cambria Math" panose="02040503050406030204" pitchFamily="18" charset="0"/>
                        <a:ea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r>
                      <a:rPr lang="en-US" altLang="zh-CN" i="1">
                        <a:latin typeface="Cambria Math" panose="02040503050406030204" pitchFamily="18" charset="0"/>
                      </a:rPr>
                      <m:t>=</m:t>
                    </m:r>
                    <m:r>
                      <a:rPr lang="en-US" altLang="zh-CN" i="1" smtClean="0">
                        <a:solidFill>
                          <a:srgbClr val="E86E1A"/>
                        </a:solidFill>
                        <a:latin typeface="Cambria Math" panose="02040503050406030204" pitchFamily="18" charset="0"/>
                        <a:ea typeface="Cambria Math" panose="02040503050406030204" pitchFamily="18" charset="0"/>
                      </a:rPr>
                      <m:t>−</m:t>
                    </m:r>
                    <m:f>
                      <m:fPr>
                        <m:ctrlPr>
                          <a:rPr lang="en-US" altLang="zh-CN" i="1">
                            <a:solidFill>
                              <a:srgbClr val="E86E1A"/>
                            </a:solidFill>
                            <a:latin typeface="Cambria Math" panose="02040503050406030204" pitchFamily="18" charset="0"/>
                            <a:ea typeface="Cambria Math" panose="02040503050406030204" pitchFamily="18" charset="0"/>
                          </a:rPr>
                        </m:ctrlPr>
                      </m:fPr>
                      <m:num>
                        <m:r>
                          <a:rPr lang="en-US" altLang="zh-CN" i="1">
                            <a:solidFill>
                              <a:srgbClr val="E86E1A"/>
                            </a:solidFill>
                            <a:latin typeface="Cambria Math" panose="02040503050406030204" pitchFamily="18" charset="0"/>
                            <a:ea typeface="Cambria Math" panose="02040503050406030204" pitchFamily="18" charset="0"/>
                          </a:rPr>
                          <m:t>1</m:t>
                        </m:r>
                      </m:num>
                      <m:den>
                        <m:r>
                          <a:rPr lang="zh-CN" altLang="en-US" i="1">
                            <a:solidFill>
                              <a:srgbClr val="E86E1A"/>
                            </a:solidFill>
                            <a:latin typeface="Cambria Math" panose="02040503050406030204" pitchFamily="18" charset="0"/>
                            <a:ea typeface="Cambria Math" panose="02040503050406030204" pitchFamily="18" charset="0"/>
                          </a:rPr>
                          <m:t>𝜌</m:t>
                        </m:r>
                      </m:den>
                    </m:f>
                    <m:r>
                      <m:rPr>
                        <m:sty m:val="p"/>
                      </m:rPr>
                      <a:rPr lang="en-US" altLang="zh-CN" i="1">
                        <a:solidFill>
                          <a:srgbClr val="E86E1A"/>
                        </a:solidFill>
                        <a:latin typeface="Cambria Math" panose="02040503050406030204" pitchFamily="18" charset="0"/>
                        <a:ea typeface="Cambria Math" panose="02040503050406030204" pitchFamily="18" charset="0"/>
                      </a:rPr>
                      <m:t>∇</m:t>
                    </m:r>
                    <m:r>
                      <a:rPr lang="en-US" altLang="zh-CN" i="1">
                        <a:solidFill>
                          <a:srgbClr val="E86E1A"/>
                        </a:solidFill>
                        <a:latin typeface="Cambria Math" panose="02040503050406030204" pitchFamily="18" charset="0"/>
                        <a:ea typeface="Cambria Math" panose="02040503050406030204" pitchFamily="18" charset="0"/>
                      </a:rPr>
                      <m:t>𝑝</m:t>
                    </m:r>
                    <m:r>
                      <a:rPr lang="en-US" altLang="zh-CN" i="1">
                        <a:solidFill>
                          <a:srgbClr val="E86E1A"/>
                        </a:solidFill>
                        <a:latin typeface="Cambria Math" panose="02040503050406030204" pitchFamily="18" charset="0"/>
                        <a:ea typeface="Cambria Math" panose="02040503050406030204" pitchFamily="18" charset="0"/>
                      </a:rPr>
                      <m:t> +</m:t>
                    </m:r>
                    <m:r>
                      <a:rPr lang="en-US" altLang="zh-CN" i="1" smtClean="0">
                        <a:solidFill>
                          <a:schemeClr val="accent1">
                            <a:lumMod val="75000"/>
                          </a:schemeClr>
                        </a:solidFill>
                        <a:latin typeface="Cambria Math" panose="02040503050406030204" pitchFamily="18" charset="0"/>
                        <a:ea typeface="Cambria Math" panose="02040503050406030204" pitchFamily="18" charset="0"/>
                      </a:rPr>
                      <m:t>𝑣</m:t>
                    </m:r>
                    <m:sSup>
                      <m:sSupPr>
                        <m:ctrlPr>
                          <a:rPr lang="en-US" altLang="zh-CN" i="1" smtClean="0">
                            <a:solidFill>
                              <a:schemeClr val="accent1">
                                <a:lumMod val="75000"/>
                              </a:schemeClr>
                            </a:solidFill>
                            <a:latin typeface="Cambria Math" panose="02040503050406030204" pitchFamily="18" charset="0"/>
                            <a:ea typeface="Cambria Math" panose="02040503050406030204" pitchFamily="18" charset="0"/>
                          </a:rPr>
                        </m:ctrlPr>
                      </m:sSupPr>
                      <m:e>
                        <m:r>
                          <m:rPr>
                            <m:sty m:val="p"/>
                          </m:rPr>
                          <a:rPr lang="en-US" altLang="zh-CN" i="1" smtClean="0">
                            <a:solidFill>
                              <a:schemeClr val="accent1">
                                <a:lumMod val="75000"/>
                              </a:schemeClr>
                            </a:solidFill>
                            <a:latin typeface="Cambria Math" panose="02040503050406030204" pitchFamily="18" charset="0"/>
                            <a:ea typeface="Cambria Math" panose="02040503050406030204" pitchFamily="18" charset="0"/>
                          </a:rPr>
                          <m:t>∇</m:t>
                        </m:r>
                      </m:e>
                      <m:sup>
                        <m:r>
                          <a:rPr lang="en-US" altLang="zh-CN" b="0" i="1" smtClean="0">
                            <a:solidFill>
                              <a:schemeClr val="accent1">
                                <a:lumMod val="75000"/>
                              </a:schemeClr>
                            </a:solidFill>
                            <a:latin typeface="Cambria Math" panose="02040503050406030204" pitchFamily="18" charset="0"/>
                            <a:ea typeface="Cambria Math" panose="02040503050406030204" pitchFamily="18" charset="0"/>
                          </a:rPr>
                          <m:t>2</m:t>
                        </m:r>
                      </m:sup>
                    </m:sSup>
                    <m:acc>
                      <m:accPr>
                        <m:chr m:val="⃗"/>
                        <m:ctrlPr>
                          <a:rPr lang="zh-CN" altLang="en-US" i="1">
                            <a:solidFill>
                              <a:schemeClr val="accent1">
                                <a:lumMod val="75000"/>
                              </a:schemeClr>
                            </a:solidFill>
                            <a:latin typeface="Cambria Math" panose="02040503050406030204" pitchFamily="18" charset="0"/>
                            <a:ea typeface="Cambria Math" panose="02040503050406030204" pitchFamily="18" charset="0"/>
                          </a:rPr>
                        </m:ctrlPr>
                      </m:accPr>
                      <m:e>
                        <m:r>
                          <a:rPr lang="en-US" altLang="zh-CN" i="1">
                            <a:solidFill>
                              <a:schemeClr val="accent1">
                                <a:lumMod val="75000"/>
                              </a:schemeClr>
                            </a:solidFill>
                            <a:latin typeface="Cambria Math" panose="02040503050406030204" pitchFamily="18" charset="0"/>
                            <a:ea typeface="Cambria Math" panose="02040503050406030204" pitchFamily="18" charset="0"/>
                          </a:rPr>
                          <m:t>𝑢</m:t>
                        </m:r>
                      </m:e>
                    </m:acc>
                    <m:r>
                      <a:rPr lang="en-US" altLang="zh-CN" i="1">
                        <a:latin typeface="Cambria Math" panose="02040503050406030204" pitchFamily="18" charset="0"/>
                        <a:ea typeface="Cambria Math" panose="02040503050406030204" pitchFamily="18" charset="0"/>
                      </a:rPr>
                      <m:t>+</m:t>
                    </m:r>
                    <m:acc>
                      <m:accPr>
                        <m:chr m:val="⃗"/>
                        <m:ctrlPr>
                          <a:rPr lang="en-US" altLang="zh-CN" i="1" smtClean="0">
                            <a:solidFill>
                              <a:srgbClr val="EDBB00"/>
                            </a:solidFill>
                            <a:latin typeface="Cambria Math" panose="02040503050406030204" pitchFamily="18" charset="0"/>
                          </a:rPr>
                        </m:ctrlPr>
                      </m:accPr>
                      <m:e>
                        <m:r>
                          <a:rPr lang="en-US" altLang="zh-CN" i="1">
                            <a:solidFill>
                              <a:srgbClr val="EDBB00"/>
                            </a:solidFill>
                            <a:latin typeface="Cambria Math" panose="02040503050406030204" pitchFamily="18" charset="0"/>
                          </a:rPr>
                          <m:t>𝑔</m:t>
                        </m:r>
                      </m:e>
                    </m:acc>
                  </m:oMath>
                </a14:m>
                <a:endParaRPr lang="en-US" altLang="zh-CN" dirty="0">
                  <a:solidFill>
                    <a:srgbClr val="FFC60E"/>
                  </a:solidFill>
                </a:endParaRPr>
              </a:p>
              <a:p>
                <a14:m>
                  <m:oMath xmlns:m="http://schemas.openxmlformats.org/officeDocument/2006/math">
                    <m:r>
                      <m:rPr>
                        <m:sty m:val="p"/>
                      </m:rPr>
                      <a:rPr lang="zh-CN" altLang="en-US" i="1" smtClean="0">
                        <a:solidFill>
                          <a:srgbClr val="E86E1A"/>
                        </a:solidFill>
                        <a:latin typeface="Cambria Math" panose="02040503050406030204" pitchFamily="18" charset="0"/>
                      </a:rPr>
                      <m:t>∇</m:t>
                    </m:r>
                    <m:r>
                      <a:rPr lang="zh-CN" altLang="en-US" i="1" smtClean="0">
                        <a:solidFill>
                          <a:srgbClr val="E86E1A"/>
                        </a:solidFill>
                        <a:latin typeface="Cambria Math" panose="02040503050406030204" pitchFamily="18" charset="0"/>
                      </a:rPr>
                      <m:t>∙</m:t>
                    </m:r>
                    <m:acc>
                      <m:accPr>
                        <m:chr m:val="⃗"/>
                        <m:ctrlPr>
                          <a:rPr lang="zh-CN" altLang="en-US" i="1" smtClean="0">
                            <a:solidFill>
                              <a:srgbClr val="E86E1A"/>
                            </a:solidFill>
                            <a:latin typeface="Cambria Math" panose="02040503050406030204" pitchFamily="18" charset="0"/>
                          </a:rPr>
                        </m:ctrlPr>
                      </m:accPr>
                      <m:e>
                        <m:r>
                          <a:rPr lang="en-US" altLang="zh-CN" b="0" i="1" smtClean="0">
                            <a:solidFill>
                              <a:srgbClr val="E86E1A"/>
                            </a:solidFill>
                            <a:latin typeface="Cambria Math" panose="02040503050406030204" pitchFamily="18" charset="0"/>
                          </a:rPr>
                          <m:t>𝑢</m:t>
                        </m:r>
                      </m:e>
                    </m:acc>
                    <m:r>
                      <a:rPr lang="en-US" altLang="zh-CN" i="1">
                        <a:solidFill>
                          <a:srgbClr val="E86E1A"/>
                        </a:solidFill>
                        <a:latin typeface="Cambria Math" panose="02040503050406030204" pitchFamily="18" charset="0"/>
                      </a:rPr>
                      <m:t>=0</m:t>
                    </m:r>
                  </m:oMath>
                </a14:m>
                <a:endParaRPr lang="en-US" altLang="zh-CN" dirty="0">
                  <a:solidFill>
                    <a:srgbClr val="E86E1A"/>
                  </a:solidFill>
                </a:endParaRPr>
              </a:p>
              <a:p>
                <a14:m>
                  <m:oMath xmlns:m="http://schemas.openxmlformats.org/officeDocument/2006/math">
                    <m:r>
                      <a:rPr lang="zh-CN" altLang="en-US" i="1" smtClean="0">
                        <a:solidFill>
                          <a:srgbClr val="C00000"/>
                        </a:solidFill>
                        <a:latin typeface="Cambria Math" panose="02040503050406030204" pitchFamily="18" charset="0"/>
                      </a:rPr>
                      <m:t>𝜌</m:t>
                    </m:r>
                    <m:f>
                      <m:fPr>
                        <m:ctrlPr>
                          <a:rPr lang="en-US" altLang="zh-CN" i="1">
                            <a:latin typeface="Cambria Math" panose="02040503050406030204" pitchFamily="18" charset="0"/>
                          </a:rPr>
                        </m:ctrlPr>
                      </m:fPr>
                      <m:num>
                        <m:r>
                          <a:rPr lang="zh-CN" altLang="en-US"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zh-CN" altLang="en-US" i="1">
                            <a:latin typeface="Cambria Math" panose="02040503050406030204" pitchFamily="18" charset="0"/>
                          </a:rPr>
                          <m:t>𝜕</m:t>
                        </m:r>
                        <m:r>
                          <a:rPr lang="en-US" altLang="zh-CN" i="1">
                            <a:latin typeface="Cambria Math" panose="02040503050406030204" pitchFamily="18" charset="0"/>
                          </a:rPr>
                          <m:t>𝑡</m:t>
                        </m:r>
                      </m:den>
                    </m:f>
                    <m:r>
                      <a:rPr lang="en-US" altLang="zh-CN" b="0" i="1" smtClean="0">
                        <a:latin typeface="Cambria Math" panose="02040503050406030204" pitchFamily="18" charset="0"/>
                      </a:rPr>
                      <m:t>=</m:t>
                    </m:r>
                    <m:r>
                      <a:rPr lang="en-US" altLang="zh-CN" i="1" smtClean="0">
                        <a:solidFill>
                          <a:schemeClr val="accent2"/>
                        </a:solidFill>
                        <a:latin typeface="Cambria Math" panose="02040503050406030204" pitchFamily="18" charset="0"/>
                        <a:ea typeface="Cambria Math" panose="02040503050406030204" pitchFamily="18" charset="0"/>
                      </a:rPr>
                      <m:t>−</m:t>
                    </m:r>
                    <m:r>
                      <m:rPr>
                        <m:sty m:val="p"/>
                      </m:rPr>
                      <a:rPr lang="en-US" altLang="zh-CN" i="1" smtClean="0">
                        <a:solidFill>
                          <a:schemeClr val="accent2"/>
                        </a:solidFill>
                        <a:latin typeface="Cambria Math" panose="02040503050406030204" pitchFamily="18" charset="0"/>
                        <a:ea typeface="Cambria Math" panose="02040503050406030204" pitchFamily="18" charset="0"/>
                      </a:rPr>
                      <m:t>∇</m:t>
                    </m:r>
                    <m:r>
                      <a:rPr lang="en-US" altLang="zh-CN" i="1" smtClean="0">
                        <a:solidFill>
                          <a:schemeClr val="accent2"/>
                        </a:solidFill>
                        <a:latin typeface="Cambria Math" panose="02040503050406030204" pitchFamily="18" charset="0"/>
                        <a:ea typeface="Cambria Math" panose="02040503050406030204" pitchFamily="18" charset="0"/>
                      </a:rPr>
                      <m:t>𝑝</m:t>
                    </m:r>
                    <m:r>
                      <a:rPr lang="en-US" altLang="zh-CN" i="1">
                        <a:solidFill>
                          <a:schemeClr val="accent2"/>
                        </a:solidFill>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r>
                      <a:rPr lang="zh-CN" altLang="en-US" i="1" smtClean="0">
                        <a:solidFill>
                          <a:schemeClr val="accent1"/>
                        </a:solidFill>
                        <a:latin typeface="Cambria Math" panose="02040503050406030204" pitchFamily="18" charset="0"/>
                        <a:ea typeface="Cambria Math" panose="02040503050406030204" pitchFamily="18" charset="0"/>
                      </a:rPr>
                      <m:t>𝜇</m:t>
                    </m:r>
                    <m:sSup>
                      <m:sSupPr>
                        <m:ctrlPr>
                          <a:rPr lang="en-US" altLang="zh-CN" i="1">
                            <a:solidFill>
                              <a:schemeClr val="accent1"/>
                            </a:solidFill>
                            <a:latin typeface="Cambria Math" panose="02040503050406030204" pitchFamily="18" charset="0"/>
                            <a:ea typeface="Cambria Math" panose="02040503050406030204" pitchFamily="18" charset="0"/>
                          </a:rPr>
                        </m:ctrlPr>
                      </m:sSupPr>
                      <m:e>
                        <m:r>
                          <m:rPr>
                            <m:sty m:val="p"/>
                          </m:rPr>
                          <a:rPr lang="en-US" altLang="zh-CN" i="1">
                            <a:solidFill>
                              <a:schemeClr val="accent1"/>
                            </a:solidFill>
                            <a:latin typeface="Cambria Math" panose="02040503050406030204" pitchFamily="18" charset="0"/>
                            <a:ea typeface="Cambria Math" panose="02040503050406030204" pitchFamily="18" charset="0"/>
                          </a:rPr>
                          <m:t>∇</m:t>
                        </m:r>
                      </m:e>
                      <m:sup>
                        <m:r>
                          <a:rPr lang="en-US" altLang="zh-CN" i="1">
                            <a:solidFill>
                              <a:schemeClr val="accent1"/>
                            </a:solidFill>
                            <a:latin typeface="Cambria Math" panose="02040503050406030204" pitchFamily="18" charset="0"/>
                            <a:ea typeface="Cambria Math" panose="02040503050406030204" pitchFamily="18" charset="0"/>
                          </a:rPr>
                          <m:t>2</m:t>
                        </m:r>
                      </m:sup>
                    </m:sSup>
                    <m:acc>
                      <m:accPr>
                        <m:chr m:val="⃗"/>
                        <m:ctrlPr>
                          <a:rPr lang="zh-CN" altLang="en-US" i="1">
                            <a:solidFill>
                              <a:schemeClr val="accent1"/>
                            </a:solidFill>
                            <a:latin typeface="Cambria Math" panose="02040503050406030204" pitchFamily="18" charset="0"/>
                            <a:ea typeface="Cambria Math" panose="02040503050406030204" pitchFamily="18" charset="0"/>
                          </a:rPr>
                        </m:ctrlPr>
                      </m:accPr>
                      <m:e>
                        <m:r>
                          <a:rPr lang="en-US" altLang="zh-CN" i="1">
                            <a:solidFill>
                              <a:schemeClr val="accent1"/>
                            </a:solidFill>
                            <a:latin typeface="Cambria Math" panose="02040503050406030204" pitchFamily="18" charset="0"/>
                            <a:ea typeface="Cambria Math" panose="02040503050406030204" pitchFamily="18" charset="0"/>
                          </a:rPr>
                          <m:t>𝑢</m:t>
                        </m:r>
                      </m:e>
                    </m:acc>
                    <m:r>
                      <a:rPr lang="en-US" altLang="zh-CN" i="1">
                        <a:latin typeface="Cambria Math" panose="02040503050406030204" pitchFamily="18" charset="0"/>
                        <a:ea typeface="Cambria Math" panose="02040503050406030204" pitchFamily="18" charset="0"/>
                      </a:rPr>
                      <m:t>+</m:t>
                    </m:r>
                    <m:r>
                      <a:rPr lang="zh-CN" altLang="en-US" i="1" smtClean="0">
                        <a:solidFill>
                          <a:srgbClr val="FFC000"/>
                        </a:solidFill>
                        <a:latin typeface="Cambria Math" panose="02040503050406030204" pitchFamily="18" charset="0"/>
                      </a:rPr>
                      <m:t>𝜌</m:t>
                    </m:r>
                    <m:acc>
                      <m:accPr>
                        <m:chr m:val="⃗"/>
                        <m:ctrlPr>
                          <a:rPr lang="en-US" altLang="zh-CN" i="1">
                            <a:solidFill>
                              <a:srgbClr val="FFC000"/>
                            </a:solidFill>
                            <a:latin typeface="Cambria Math" panose="02040503050406030204" pitchFamily="18" charset="0"/>
                          </a:rPr>
                        </m:ctrlPr>
                      </m:accPr>
                      <m:e>
                        <m:r>
                          <a:rPr lang="en-US" altLang="zh-CN" i="1">
                            <a:solidFill>
                              <a:srgbClr val="FFC000"/>
                            </a:solidFill>
                            <a:latin typeface="Cambria Math" panose="02040503050406030204" pitchFamily="18" charset="0"/>
                          </a:rPr>
                          <m:t>𝑔</m:t>
                        </m:r>
                      </m:e>
                    </m:acc>
                  </m:oMath>
                </a14:m>
                <a:endParaRPr lang="en-US" altLang="zh-CN" dirty="0"/>
              </a:p>
            </p:txBody>
          </p:sp>
        </mc:Choice>
        <mc:Fallback>
          <p:sp>
            <p:nvSpPr>
              <p:cNvPr id="3" name="内容占位符 2">
                <a:extLst>
                  <a:ext uri="{FF2B5EF4-FFF2-40B4-BE49-F238E27FC236}">
                    <a16:creationId xmlns:a16="http://schemas.microsoft.com/office/drawing/2014/main" id="{4C9C6A66-524F-4FC8-8DA2-452EEEA29F70}"/>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zh-CN" altLang="en-US">
                    <a:noFill/>
                  </a:rPr>
                  <a:t> </a:t>
                </a:r>
              </a:p>
            </p:txBody>
          </p:sp>
        </mc:Fallback>
      </mc:AlternateContent>
      <p:grpSp>
        <p:nvGrpSpPr>
          <p:cNvPr id="15" name="组合 14">
            <a:extLst>
              <a:ext uri="{FF2B5EF4-FFF2-40B4-BE49-F238E27FC236}">
                <a16:creationId xmlns:a16="http://schemas.microsoft.com/office/drawing/2014/main" id="{CEDBEA6E-6FE3-4C60-B53E-49AA30166105}"/>
              </a:ext>
            </a:extLst>
          </p:cNvPr>
          <p:cNvGrpSpPr/>
          <p:nvPr/>
        </p:nvGrpSpPr>
        <p:grpSpPr>
          <a:xfrm>
            <a:off x="2105878" y="2038001"/>
            <a:ext cx="1080000" cy="360000"/>
            <a:chOff x="2888995" y="3581988"/>
            <a:chExt cx="1080000" cy="360000"/>
          </a:xfrm>
        </p:grpSpPr>
        <p:cxnSp>
          <p:nvCxnSpPr>
            <p:cNvPr id="9" name="直接连接符 8">
              <a:extLst>
                <a:ext uri="{FF2B5EF4-FFF2-40B4-BE49-F238E27FC236}">
                  <a16:creationId xmlns:a16="http://schemas.microsoft.com/office/drawing/2014/main" id="{694B5689-80B3-47D4-B472-34AD2B52502F}"/>
                </a:ext>
              </a:extLst>
            </p:cNvPr>
            <p:cNvCxnSpPr>
              <a:cxnSpLocks/>
            </p:cNvCxnSpPr>
            <p:nvPr/>
          </p:nvCxnSpPr>
          <p:spPr>
            <a:xfrm flipH="1">
              <a:off x="2888995" y="3581988"/>
              <a:ext cx="1080000" cy="360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0C9E9F3-E19F-4A37-9839-9764F70E0F63}"/>
                </a:ext>
              </a:extLst>
            </p:cNvPr>
            <p:cNvCxnSpPr/>
            <p:nvPr/>
          </p:nvCxnSpPr>
          <p:spPr>
            <a:xfrm>
              <a:off x="2888995" y="3581988"/>
              <a:ext cx="1080000" cy="360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 name="组合 20">
            <a:extLst>
              <a:ext uri="{FF2B5EF4-FFF2-40B4-BE49-F238E27FC236}">
                <a16:creationId xmlns:a16="http://schemas.microsoft.com/office/drawing/2014/main" id="{2A1808B8-D43D-4A84-BE44-6CB8B2A0919F}"/>
              </a:ext>
            </a:extLst>
          </p:cNvPr>
          <p:cNvGrpSpPr/>
          <p:nvPr/>
        </p:nvGrpSpPr>
        <p:grpSpPr>
          <a:xfrm>
            <a:off x="1360557" y="2755014"/>
            <a:ext cx="1080000" cy="360000"/>
            <a:chOff x="2888995" y="3581988"/>
            <a:chExt cx="1080000" cy="360000"/>
          </a:xfrm>
        </p:grpSpPr>
        <p:cxnSp>
          <p:nvCxnSpPr>
            <p:cNvPr id="23" name="直接连接符 22">
              <a:extLst>
                <a:ext uri="{FF2B5EF4-FFF2-40B4-BE49-F238E27FC236}">
                  <a16:creationId xmlns:a16="http://schemas.microsoft.com/office/drawing/2014/main" id="{35024A17-38DB-4940-9A5D-1E3212072D2A}"/>
                </a:ext>
              </a:extLst>
            </p:cNvPr>
            <p:cNvCxnSpPr>
              <a:cxnSpLocks/>
            </p:cNvCxnSpPr>
            <p:nvPr/>
          </p:nvCxnSpPr>
          <p:spPr>
            <a:xfrm flipH="1">
              <a:off x="2888995" y="3581988"/>
              <a:ext cx="1080000" cy="360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60493C8B-961E-454B-B9E2-913AEDDBFA41}"/>
                </a:ext>
              </a:extLst>
            </p:cNvPr>
            <p:cNvCxnSpPr/>
            <p:nvPr/>
          </p:nvCxnSpPr>
          <p:spPr>
            <a:xfrm>
              <a:off x="2888995" y="3581988"/>
              <a:ext cx="1080000" cy="360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6" name="矩形 15">
                <a:extLst>
                  <a:ext uri="{FF2B5EF4-FFF2-40B4-BE49-F238E27FC236}">
                    <a16:creationId xmlns:a16="http://schemas.microsoft.com/office/drawing/2014/main" id="{5BDC481E-FCE5-442D-8109-B09E0171460F}"/>
                  </a:ext>
                </a:extLst>
              </p:cNvPr>
              <p:cNvSpPr/>
              <p:nvPr/>
            </p:nvSpPr>
            <p:spPr>
              <a:xfrm>
                <a:off x="6114898" y="2742379"/>
                <a:ext cx="1870961" cy="745269"/>
              </a:xfrm>
              <a:prstGeom prst="rect">
                <a:avLst/>
              </a:prstGeom>
            </p:spPr>
            <p:txBody>
              <a:bodyPr wrap="none">
                <a:spAutoFit/>
              </a:bodyPr>
              <a:lstStyle/>
              <a:p>
                <a:r>
                  <a:rPr lang="zh-CN" altLang="en-US" sz="2000" dirty="0"/>
                  <a:t>两边同时乘以</a:t>
                </a:r>
                <a14:m>
                  <m:oMath xmlns:m="http://schemas.openxmlformats.org/officeDocument/2006/math">
                    <m:r>
                      <a:rPr lang="zh-CN" altLang="en-US" sz="2000" i="1">
                        <a:solidFill>
                          <a:srgbClr val="C00000"/>
                        </a:solidFill>
                        <a:latin typeface="Cambria Math" panose="02040503050406030204" pitchFamily="18" charset="0"/>
                      </a:rPr>
                      <m:t>𝜌</m:t>
                    </m:r>
                  </m:oMath>
                </a14:m>
                <a:endParaRPr lang="zh-CN" altLang="en-US" sz="2000" dirty="0"/>
              </a:p>
              <a:p>
                <a:pPr/>
                <a14:m>
                  <m:oMathPara xmlns:m="http://schemas.openxmlformats.org/officeDocument/2006/math">
                    <m:oMathParaPr>
                      <m:jc m:val="centerGroup"/>
                    </m:oMathParaPr>
                    <m:oMath xmlns:m="http://schemas.openxmlformats.org/officeDocument/2006/math">
                      <m:acc>
                        <m:accPr>
                          <m:chr m:val="⃗"/>
                          <m:ctrlPr>
                            <a:rPr lang="en-US" altLang="zh-CN" sz="2000" i="1" smtClean="0">
                              <a:solidFill>
                                <a:schemeClr val="accent1">
                                  <a:lumMod val="75000"/>
                                </a:schemeClr>
                              </a:solidFill>
                              <a:latin typeface="Cambria Math" panose="02040503050406030204" pitchFamily="18" charset="0"/>
                            </a:rPr>
                          </m:ctrlPr>
                        </m:accPr>
                        <m:e>
                          <m:r>
                            <a:rPr lang="en-US" altLang="zh-CN" sz="2000" i="1">
                              <a:solidFill>
                                <a:schemeClr val="accent1">
                                  <a:lumMod val="75000"/>
                                </a:schemeClr>
                              </a:solidFill>
                              <a:latin typeface="Cambria Math" panose="02040503050406030204" pitchFamily="18" charset="0"/>
                            </a:rPr>
                            <m:t>𝐹</m:t>
                          </m:r>
                        </m:e>
                      </m:acc>
                      <m:r>
                        <a:rPr lang="en-US" altLang="zh-CN" sz="2000" b="0" i="0" smtClean="0">
                          <a:solidFill>
                            <a:schemeClr val="accent1">
                              <a:lumMod val="75000"/>
                            </a:schemeClr>
                          </a:solidFill>
                          <a:latin typeface="Cambria Math" panose="02040503050406030204" pitchFamily="18" charset="0"/>
                        </a:rPr>
                        <m:t>/</m:t>
                      </m:r>
                      <m:r>
                        <m:rPr>
                          <m:sty m:val="p"/>
                        </m:rPr>
                        <a:rPr lang="en-US" altLang="zh-CN" sz="2000" b="0" i="0" smtClean="0">
                          <a:solidFill>
                            <a:schemeClr val="accent1">
                              <a:lumMod val="75000"/>
                            </a:schemeClr>
                          </a:solidFill>
                          <a:latin typeface="Cambria Math" panose="02040503050406030204" pitchFamily="18" charset="0"/>
                        </a:rPr>
                        <m:t>V</m:t>
                      </m:r>
                    </m:oMath>
                  </m:oMathPara>
                </a14:m>
                <a:endParaRPr lang="zh-CN" altLang="en-US" sz="2000" dirty="0">
                  <a:solidFill>
                    <a:schemeClr val="accent1">
                      <a:lumMod val="75000"/>
                    </a:schemeClr>
                  </a:solidFill>
                </a:endParaRPr>
              </a:p>
            </p:txBody>
          </p:sp>
        </mc:Choice>
        <mc:Fallback>
          <p:sp>
            <p:nvSpPr>
              <p:cNvPr id="16" name="矩形 15">
                <a:extLst>
                  <a:ext uri="{FF2B5EF4-FFF2-40B4-BE49-F238E27FC236}">
                    <a16:creationId xmlns:a16="http://schemas.microsoft.com/office/drawing/2014/main" id="{5BDC481E-FCE5-442D-8109-B09E0171460F}"/>
                  </a:ext>
                </a:extLst>
              </p:cNvPr>
              <p:cNvSpPr>
                <a:spLocks noRot="1" noChangeAspect="1" noMove="1" noResize="1" noEditPoints="1" noAdjustHandles="1" noChangeArrowheads="1" noChangeShapeType="1" noTextEdit="1"/>
              </p:cNvSpPr>
              <p:nvPr/>
            </p:nvSpPr>
            <p:spPr>
              <a:xfrm>
                <a:off x="6114898" y="2742379"/>
                <a:ext cx="1870961" cy="745269"/>
              </a:xfrm>
              <a:prstGeom prst="rect">
                <a:avLst/>
              </a:prstGeom>
              <a:blipFill>
                <a:blip r:embed="rId4"/>
                <a:stretch>
                  <a:fillRect l="-3257" t="-4918" b="-7377"/>
                </a:stretch>
              </a:blipFill>
            </p:spPr>
            <p:txBody>
              <a:bodyPr/>
              <a:lstStyle/>
              <a:p>
                <a:r>
                  <a:rPr lang="zh-CN" altLang="en-US">
                    <a:noFill/>
                  </a:rPr>
                  <a:t> </a:t>
                </a:r>
              </a:p>
            </p:txBody>
          </p:sp>
        </mc:Fallback>
      </mc:AlternateContent>
      <p:sp>
        <p:nvSpPr>
          <p:cNvPr id="17" name="矩形: 圆角 16">
            <a:extLst>
              <a:ext uri="{FF2B5EF4-FFF2-40B4-BE49-F238E27FC236}">
                <a16:creationId xmlns:a16="http://schemas.microsoft.com/office/drawing/2014/main" id="{79A644A5-009A-46C3-A10E-2F88174B4D49}"/>
              </a:ext>
            </a:extLst>
          </p:cNvPr>
          <p:cNvSpPr/>
          <p:nvPr/>
        </p:nvSpPr>
        <p:spPr>
          <a:xfrm>
            <a:off x="2196935" y="3196062"/>
            <a:ext cx="2965819" cy="848341"/>
          </a:xfrm>
          <a:prstGeom prst="roundRect">
            <a:avLst/>
          </a:prstGeom>
          <a:noFill/>
          <a:ln w="222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grpSp>
        <p:nvGrpSpPr>
          <p:cNvPr id="31" name="组合 30">
            <a:extLst>
              <a:ext uri="{FF2B5EF4-FFF2-40B4-BE49-F238E27FC236}">
                <a16:creationId xmlns:a16="http://schemas.microsoft.com/office/drawing/2014/main" id="{A1D388D8-516E-4955-B049-F2E90073AFC4}"/>
              </a:ext>
            </a:extLst>
          </p:cNvPr>
          <p:cNvGrpSpPr/>
          <p:nvPr/>
        </p:nvGrpSpPr>
        <p:grpSpPr>
          <a:xfrm>
            <a:off x="1618022" y="4285023"/>
            <a:ext cx="8955956" cy="2457753"/>
            <a:chOff x="598422" y="4150518"/>
            <a:chExt cx="8955956" cy="2457753"/>
          </a:xfrm>
        </p:grpSpPr>
        <p:grpSp>
          <p:nvGrpSpPr>
            <p:cNvPr id="22" name="组合 21">
              <a:extLst>
                <a:ext uri="{FF2B5EF4-FFF2-40B4-BE49-F238E27FC236}">
                  <a16:creationId xmlns:a16="http://schemas.microsoft.com/office/drawing/2014/main" id="{CC2F6576-3AED-40AA-9A65-3038DC7FBCAC}"/>
                </a:ext>
              </a:extLst>
            </p:cNvPr>
            <p:cNvGrpSpPr/>
            <p:nvPr/>
          </p:nvGrpSpPr>
          <p:grpSpPr>
            <a:xfrm>
              <a:off x="933101" y="5600271"/>
              <a:ext cx="8621277" cy="1008000"/>
              <a:chOff x="1083685" y="3453686"/>
              <a:chExt cx="8621277" cy="1008000"/>
            </a:xfrm>
          </p:grpSpPr>
          <p:sp>
            <p:nvSpPr>
              <p:cNvPr id="5" name="矩形: 圆角 4">
                <a:extLst>
                  <a:ext uri="{FF2B5EF4-FFF2-40B4-BE49-F238E27FC236}">
                    <a16:creationId xmlns:a16="http://schemas.microsoft.com/office/drawing/2014/main" id="{7140CD81-A5AC-4C82-9E3C-264B3758FAC0}"/>
                  </a:ext>
                </a:extLst>
              </p:cNvPr>
              <p:cNvSpPr/>
              <p:nvPr/>
            </p:nvSpPr>
            <p:spPr>
              <a:xfrm>
                <a:off x="1083685" y="3453686"/>
                <a:ext cx="1800000" cy="1008000"/>
              </a:xfrm>
              <a:prstGeom prst="roundRect">
                <a:avLst/>
              </a:prstGeom>
              <a:gradFill>
                <a:gsLst>
                  <a:gs pos="0">
                    <a:srgbClr val="ED2E00">
                      <a:alpha val="49804"/>
                    </a:srgbClr>
                  </a:gs>
                  <a:gs pos="100000">
                    <a:srgbClr val="C00000"/>
                  </a:gs>
                </a:gsLst>
              </a:gra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sz="2400" dirty="0">
                    <a:solidFill>
                      <a:schemeClr val="bg1"/>
                    </a:solidFill>
                  </a:rPr>
                  <a:t>密度</a:t>
                </a:r>
                <a:endParaRPr lang="en-US" altLang="zh-CN" sz="2400" dirty="0">
                  <a:solidFill>
                    <a:schemeClr val="bg1"/>
                  </a:solidFill>
                </a:endParaRPr>
              </a:p>
              <a:p>
                <a:pPr algn="ctr"/>
                <a:r>
                  <a:rPr lang="en-US" altLang="zh-CN" sz="2400" dirty="0">
                    <a:solidFill>
                      <a:schemeClr val="bg1"/>
                    </a:solidFill>
                  </a:rPr>
                  <a:t>Density</a:t>
                </a:r>
                <a:endParaRPr lang="zh-CN" altLang="en-US" sz="1400" dirty="0">
                  <a:solidFill>
                    <a:schemeClr val="bg1"/>
                  </a:solidFill>
                </a:endParaRPr>
              </a:p>
            </p:txBody>
          </p:sp>
          <p:sp>
            <p:nvSpPr>
              <p:cNvPr id="6" name="箭头: 右 5">
                <a:extLst>
                  <a:ext uri="{FF2B5EF4-FFF2-40B4-BE49-F238E27FC236}">
                    <a16:creationId xmlns:a16="http://schemas.microsoft.com/office/drawing/2014/main" id="{E5871D03-F911-4645-9026-EAAB5014E1D5}"/>
                  </a:ext>
                </a:extLst>
              </p:cNvPr>
              <p:cNvSpPr/>
              <p:nvPr/>
            </p:nvSpPr>
            <p:spPr>
              <a:xfrm>
                <a:off x="2972123" y="3827058"/>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E4F73A62-9917-45E3-AA2B-A05E567A7DA6}"/>
                  </a:ext>
                </a:extLst>
              </p:cNvPr>
              <p:cNvSpPr/>
              <p:nvPr/>
            </p:nvSpPr>
            <p:spPr>
              <a:xfrm>
                <a:off x="3357444" y="3453686"/>
                <a:ext cx="1800000" cy="10080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400" dirty="0">
                    <a:solidFill>
                      <a:schemeClr val="bg1"/>
                    </a:solidFill>
                  </a:rPr>
                  <a:t>体积力 </a:t>
                </a:r>
                <a:r>
                  <a:rPr lang="en-US" altLang="zh-CN" sz="2400" dirty="0">
                    <a:solidFill>
                      <a:schemeClr val="bg1"/>
                    </a:solidFill>
                  </a:rPr>
                  <a:t>/ V</a:t>
                </a:r>
              </a:p>
              <a:p>
                <a:pPr algn="ctr"/>
                <a:r>
                  <a:rPr lang="en-US" altLang="zh-CN" sz="2400" dirty="0">
                    <a:solidFill>
                      <a:schemeClr val="bg1"/>
                    </a:solidFill>
                  </a:rPr>
                  <a:t>Body Force</a:t>
                </a:r>
                <a:endParaRPr lang="zh-CN" altLang="en-US" sz="1400" dirty="0">
                  <a:solidFill>
                    <a:schemeClr val="bg1"/>
                  </a:solidFill>
                </a:endParaRPr>
              </a:p>
            </p:txBody>
          </p:sp>
          <p:sp>
            <p:nvSpPr>
              <p:cNvPr id="11" name="箭头: 右 10">
                <a:extLst>
                  <a:ext uri="{FF2B5EF4-FFF2-40B4-BE49-F238E27FC236}">
                    <a16:creationId xmlns:a16="http://schemas.microsoft.com/office/drawing/2014/main" id="{76811C78-113C-4680-84EB-2D932623864C}"/>
                  </a:ext>
                </a:extLst>
              </p:cNvPr>
              <p:cNvSpPr/>
              <p:nvPr/>
            </p:nvSpPr>
            <p:spPr>
              <a:xfrm>
                <a:off x="5245882" y="3827058"/>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0AE3AC34-05D6-4402-BB5F-24B3476AD06F}"/>
                  </a:ext>
                </a:extLst>
              </p:cNvPr>
              <p:cNvSpPr/>
              <p:nvPr/>
            </p:nvSpPr>
            <p:spPr>
              <a:xfrm>
                <a:off x="5631203" y="3453686"/>
                <a:ext cx="1800000" cy="1008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400" dirty="0">
                    <a:solidFill>
                      <a:schemeClr val="bg1"/>
                    </a:solidFill>
                  </a:rPr>
                  <a:t>黏力 </a:t>
                </a:r>
                <a:r>
                  <a:rPr lang="en-US" altLang="zh-CN" sz="2400" dirty="0">
                    <a:solidFill>
                      <a:schemeClr val="bg1"/>
                    </a:solidFill>
                  </a:rPr>
                  <a:t>/ V</a:t>
                </a:r>
              </a:p>
              <a:p>
                <a:pPr algn="ctr"/>
                <a:r>
                  <a:rPr lang="en-US" altLang="zh-CN" sz="2400" dirty="0">
                    <a:solidFill>
                      <a:schemeClr val="bg1"/>
                    </a:solidFill>
                  </a:rPr>
                  <a:t>Viscosity</a:t>
                </a:r>
                <a:endParaRPr lang="zh-CN" altLang="en-US" sz="1400" dirty="0">
                  <a:solidFill>
                    <a:schemeClr val="bg1"/>
                  </a:solidFill>
                </a:endParaRPr>
              </a:p>
            </p:txBody>
          </p:sp>
          <p:sp>
            <p:nvSpPr>
              <p:cNvPr id="19" name="箭头: 右 18">
                <a:extLst>
                  <a:ext uri="{FF2B5EF4-FFF2-40B4-BE49-F238E27FC236}">
                    <a16:creationId xmlns:a16="http://schemas.microsoft.com/office/drawing/2014/main" id="{126BD5BA-1E47-48C8-AD8E-8FB36E3098F6}"/>
                  </a:ext>
                </a:extLst>
              </p:cNvPr>
              <p:cNvSpPr/>
              <p:nvPr/>
            </p:nvSpPr>
            <p:spPr>
              <a:xfrm>
                <a:off x="7519641" y="3827058"/>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0" name="矩形: 圆角 19">
                <a:extLst>
                  <a:ext uri="{FF2B5EF4-FFF2-40B4-BE49-F238E27FC236}">
                    <a16:creationId xmlns:a16="http://schemas.microsoft.com/office/drawing/2014/main" id="{4F3D1931-190E-407C-B0EC-AEA2CE3C50BC}"/>
                  </a:ext>
                </a:extLst>
              </p:cNvPr>
              <p:cNvSpPr/>
              <p:nvPr/>
            </p:nvSpPr>
            <p:spPr>
              <a:xfrm>
                <a:off x="7904962" y="3453686"/>
                <a:ext cx="1800000" cy="10080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400" dirty="0">
                    <a:solidFill>
                      <a:schemeClr val="bg1"/>
                    </a:solidFill>
                  </a:rPr>
                  <a:t>压力 </a:t>
                </a:r>
                <a:r>
                  <a:rPr lang="en-US" altLang="zh-CN" sz="2400" dirty="0">
                    <a:solidFill>
                      <a:schemeClr val="bg1"/>
                    </a:solidFill>
                  </a:rPr>
                  <a:t>/ V</a:t>
                </a:r>
              </a:p>
              <a:p>
                <a:pPr algn="ctr"/>
                <a:r>
                  <a:rPr lang="en-US" altLang="zh-CN" sz="2400" dirty="0">
                    <a:solidFill>
                      <a:schemeClr val="bg1"/>
                    </a:solidFill>
                  </a:rPr>
                  <a:t>Pressure</a:t>
                </a:r>
                <a:endParaRPr lang="zh-CN" altLang="en-US" sz="1400" dirty="0">
                  <a:solidFill>
                    <a:schemeClr val="bg1"/>
                  </a:solidFill>
                </a:endParaRPr>
              </a:p>
            </p:txBody>
          </p:sp>
        </p:grpSp>
        <p:sp>
          <p:nvSpPr>
            <p:cNvPr id="26" name="矩形: 圆角 25">
              <a:extLst>
                <a:ext uri="{FF2B5EF4-FFF2-40B4-BE49-F238E27FC236}">
                  <a16:creationId xmlns:a16="http://schemas.microsoft.com/office/drawing/2014/main" id="{0F3AA9D2-5656-4F25-BD19-5EF946AA6FBC}"/>
                </a:ext>
              </a:extLst>
            </p:cNvPr>
            <p:cNvSpPr/>
            <p:nvPr/>
          </p:nvSpPr>
          <p:spPr>
            <a:xfrm>
              <a:off x="598422" y="4150518"/>
              <a:ext cx="2520000" cy="1008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sz="2400" dirty="0">
                  <a:solidFill>
                    <a:schemeClr val="bg1"/>
                  </a:solidFill>
                </a:rPr>
                <a:t>邻域搜索</a:t>
              </a:r>
              <a:endParaRPr lang="en-US" altLang="zh-CN" sz="2400" dirty="0">
                <a:solidFill>
                  <a:schemeClr val="bg1"/>
                </a:solidFill>
              </a:endParaRPr>
            </a:p>
            <a:p>
              <a:pPr algn="ctr"/>
              <a:r>
                <a:rPr lang="en-US" altLang="zh-CN" sz="2400" dirty="0">
                  <a:solidFill>
                    <a:schemeClr val="bg1"/>
                  </a:solidFill>
                </a:rPr>
                <a:t>Neighbor Search</a:t>
              </a:r>
            </a:p>
          </p:txBody>
        </p:sp>
        <p:sp>
          <p:nvSpPr>
            <p:cNvPr id="27" name="箭头: 右 26">
              <a:extLst>
                <a:ext uri="{FF2B5EF4-FFF2-40B4-BE49-F238E27FC236}">
                  <a16:creationId xmlns:a16="http://schemas.microsoft.com/office/drawing/2014/main" id="{86E79195-697D-4B71-8EAD-C7B2921ED647}"/>
                </a:ext>
              </a:extLst>
            </p:cNvPr>
            <p:cNvSpPr/>
            <p:nvPr/>
          </p:nvSpPr>
          <p:spPr>
            <a:xfrm rot="5400000">
              <a:off x="1684659" y="5255219"/>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9" name="左大括号 28">
              <a:extLst>
                <a:ext uri="{FF2B5EF4-FFF2-40B4-BE49-F238E27FC236}">
                  <a16:creationId xmlns:a16="http://schemas.microsoft.com/office/drawing/2014/main" id="{29D9D023-257D-437F-B28E-93F359D509E9}"/>
                </a:ext>
              </a:extLst>
            </p:cNvPr>
            <p:cNvSpPr/>
            <p:nvPr/>
          </p:nvSpPr>
          <p:spPr>
            <a:xfrm rot="5400000">
              <a:off x="6387109" y="3267020"/>
              <a:ext cx="214537" cy="432000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5C7FD0B7-6979-4C5D-A00C-2EF71DA81939}"/>
                </a:ext>
              </a:extLst>
            </p:cNvPr>
            <p:cNvSpPr/>
            <p:nvPr/>
          </p:nvSpPr>
          <p:spPr>
            <a:xfrm>
              <a:off x="5392181" y="4654518"/>
              <a:ext cx="2339102" cy="523220"/>
            </a:xfrm>
            <a:prstGeom prst="rect">
              <a:avLst/>
            </a:prstGeom>
          </p:spPr>
          <p:txBody>
            <a:bodyPr wrap="none">
              <a:spAutoFit/>
            </a:bodyPr>
            <a:lstStyle/>
            <a:p>
              <a:r>
                <a:rPr lang="zh-CN" altLang="en-US" sz="2800" dirty="0">
                  <a:solidFill>
                    <a:schemeClr val="accent1">
                      <a:lumMod val="75000"/>
                    </a:schemeClr>
                  </a:solidFill>
                </a:rPr>
                <a:t>一次全部计算</a:t>
              </a:r>
              <a:endParaRPr lang="en-US" altLang="zh-CN" sz="2800" dirty="0">
                <a:solidFill>
                  <a:schemeClr val="accent1">
                    <a:lumMod val="75000"/>
                  </a:schemeClr>
                </a:solidFill>
              </a:endParaRPr>
            </a:p>
          </p:txBody>
        </p:sp>
      </p:grpSp>
      <p:cxnSp>
        <p:nvCxnSpPr>
          <p:cNvPr id="7" name="连接符: 肘形 6">
            <a:extLst>
              <a:ext uri="{FF2B5EF4-FFF2-40B4-BE49-F238E27FC236}">
                <a16:creationId xmlns:a16="http://schemas.microsoft.com/office/drawing/2014/main" id="{A1F3511A-5343-4D99-B2FE-980EFC1B67EF}"/>
              </a:ext>
            </a:extLst>
          </p:cNvPr>
          <p:cNvCxnSpPr>
            <a:cxnSpLocks/>
            <a:endCxn id="17" idx="3"/>
          </p:cNvCxnSpPr>
          <p:nvPr/>
        </p:nvCxnSpPr>
        <p:spPr>
          <a:xfrm rot="5400000">
            <a:off x="5100288" y="2624521"/>
            <a:ext cx="1058178" cy="933246"/>
          </a:xfrm>
          <a:prstGeom prst="bentConnector2">
            <a:avLst/>
          </a:prstGeom>
          <a:ln w="952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812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247A8C-377A-4D2F-85FE-BE74DB7430BC}"/>
              </a:ext>
            </a:extLst>
          </p:cNvPr>
          <p:cNvSpPr>
            <a:spLocks noGrp="1"/>
          </p:cNvSpPr>
          <p:nvPr>
            <p:ph type="title"/>
          </p:nvPr>
        </p:nvSpPr>
        <p:spPr/>
        <p:txBody>
          <a:bodyPr/>
          <a:lstStyle/>
          <a:p>
            <a:r>
              <a:rPr lang="en-US" altLang="zh-CN" dirty="0"/>
              <a:t>SPH</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D01C3D-ACB8-499E-965C-D921EDFB56F9}"/>
                  </a:ext>
                </a:extLst>
              </p:cNvPr>
              <p:cNvSpPr>
                <a:spLocks noGrp="1"/>
              </p:cNvSpPr>
              <p:nvPr>
                <p:ph idx="1"/>
              </p:nvPr>
            </p:nvSpPr>
            <p:spPr/>
            <p:txBody>
              <a:bodyPr/>
              <a:lstStyle/>
              <a:p>
                <a:r>
                  <a:rPr lang="zh-CN" altLang="en-US" dirty="0"/>
                  <a:t>用粒子对流体体积进行离散</a:t>
                </a:r>
                <a:endParaRPr lang="en-US" altLang="zh-CN" dirty="0"/>
              </a:p>
              <a:p>
                <a:r>
                  <a:rPr lang="zh-CN" altLang="en-US" dirty="0"/>
                  <a:t>每个粒子代表一定的流体体积</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num>
                      <m:den>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𝜌</m:t>
                            </m:r>
                          </m:e>
                          <m:sub>
                            <m:r>
                              <a:rPr lang="en-US" altLang="zh-CN" b="0" i="1" smtClean="0">
                                <a:latin typeface="Cambria Math" panose="02040503050406030204" pitchFamily="18" charset="0"/>
                              </a:rPr>
                              <m:t>𝑖</m:t>
                            </m:r>
                          </m:sub>
                        </m:sSub>
                      </m:den>
                    </m:f>
                  </m:oMath>
                </a14:m>
                <a:endParaRPr lang="en-US" altLang="zh-CN" dirty="0"/>
              </a:p>
              <a:p>
                <a:r>
                  <a:rPr lang="zh-CN" altLang="en-US" dirty="0"/>
                  <a:t>粒子的属性</a:t>
                </a:r>
                <a:endParaRPr lang="en-US" altLang="zh-CN" dirty="0"/>
              </a:p>
              <a:p>
                <a:pPr lvl="1"/>
                <a:r>
                  <a:rPr lang="zh-CN" altLang="en-US" dirty="0"/>
                  <a:t>属性存储在粒子上</a:t>
                </a:r>
                <a:endParaRPr lang="en-US" altLang="zh-CN" dirty="0"/>
              </a:p>
              <a:p>
                <a:pPr lvl="1"/>
                <a:r>
                  <a:rPr lang="zh-CN" altLang="en-US" dirty="0"/>
                  <a:t>由其邻域粒子的属性值的加权平均决定</a:t>
                </a:r>
                <a:endParaRPr lang="en-US" altLang="zh-CN" dirty="0"/>
              </a:p>
              <a:p>
                <a:pPr lvl="1"/>
                <a:r>
                  <a:rPr lang="zh-CN" altLang="en-US" dirty="0"/>
                  <a:t>采用平滑核函数</a:t>
                </a:r>
                <a:r>
                  <a:rPr lang="en-US" altLang="zh-CN" dirty="0"/>
                  <a:t>W</a:t>
                </a:r>
                <a:r>
                  <a:rPr lang="zh-CN" altLang="en-US" dirty="0"/>
                  <a:t>来对权重进行插值</a:t>
                </a:r>
              </a:p>
            </p:txBody>
          </p:sp>
        </mc:Choice>
        <mc:Fallback xmlns="">
          <p:sp>
            <p:nvSpPr>
              <p:cNvPr id="3" name="内容占位符 2">
                <a:extLst>
                  <a:ext uri="{FF2B5EF4-FFF2-40B4-BE49-F238E27FC236}">
                    <a16:creationId xmlns:a16="http://schemas.microsoft.com/office/drawing/2014/main" id="{5AD01C3D-ACB8-499E-965C-D921EDFB56F9}"/>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26DC3C64-B723-44BB-B45E-870285856686}"/>
              </a:ext>
            </a:extLst>
          </p:cNvPr>
          <p:cNvPicPr>
            <a:picLocks noChangeAspect="1"/>
          </p:cNvPicPr>
          <p:nvPr/>
        </p:nvPicPr>
        <p:blipFill>
          <a:blip r:embed="rId4"/>
          <a:stretch>
            <a:fillRect/>
          </a:stretch>
        </p:blipFill>
        <p:spPr>
          <a:xfrm>
            <a:off x="7546378" y="2604540"/>
            <a:ext cx="3216562" cy="2904345"/>
          </a:xfrm>
          <a:prstGeom prst="rect">
            <a:avLst/>
          </a:prstGeom>
        </p:spPr>
      </p:pic>
    </p:spTree>
    <p:extLst>
      <p:ext uri="{BB962C8B-B14F-4D97-AF65-F5344CB8AC3E}">
        <p14:creationId xmlns:p14="http://schemas.microsoft.com/office/powerpoint/2010/main" val="2729664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EB6D3-8F2B-4240-ACB3-F306BDB31617}"/>
              </a:ext>
            </a:extLst>
          </p:cNvPr>
          <p:cNvSpPr>
            <a:spLocks noGrp="1"/>
          </p:cNvSpPr>
          <p:nvPr>
            <p:ph type="title"/>
          </p:nvPr>
        </p:nvSpPr>
        <p:spPr/>
        <p:txBody>
          <a:bodyPr/>
          <a:lstStyle/>
          <a:p>
            <a:r>
              <a:rPr lang="en-US" altLang="zh-CN" dirty="0"/>
              <a:t>SPH</a:t>
            </a:r>
            <a:endParaRPr lang="zh-CN" altLang="en-US" dirty="0"/>
          </a:p>
        </p:txBody>
      </p:sp>
      <p:sp>
        <p:nvSpPr>
          <p:cNvPr id="3" name="内容占位符 2">
            <a:extLst>
              <a:ext uri="{FF2B5EF4-FFF2-40B4-BE49-F238E27FC236}">
                <a16:creationId xmlns:a16="http://schemas.microsoft.com/office/drawing/2014/main" id="{BBEEDFF7-55AF-4801-8B44-3A404713B008}"/>
              </a:ext>
            </a:extLst>
          </p:cNvPr>
          <p:cNvSpPr>
            <a:spLocks noGrp="1"/>
          </p:cNvSpPr>
          <p:nvPr>
            <p:ph idx="1"/>
          </p:nvPr>
        </p:nvSpPr>
        <p:spPr/>
        <p:txBody>
          <a:bodyPr/>
          <a:lstStyle/>
          <a:p>
            <a:r>
              <a:rPr lang="en-US" altLang="zh-CN" dirty="0"/>
              <a:t>Smoothed Particle Hydrodynamics</a:t>
            </a:r>
          </a:p>
          <a:p>
            <a:r>
              <a:rPr lang="zh-CN" altLang="en-US" dirty="0"/>
              <a:t>粒子间相互作用</a:t>
            </a:r>
            <a:endParaRPr lang="en-US" altLang="zh-CN" dirty="0"/>
          </a:p>
          <a:p>
            <a:r>
              <a:rPr lang="zh-CN" altLang="en-US" dirty="0"/>
              <a:t>力</a:t>
            </a:r>
            <a:r>
              <a:rPr lang="en-US" altLang="zh-CN" dirty="0"/>
              <a:t>-&gt;</a:t>
            </a:r>
            <a:r>
              <a:rPr lang="zh-CN" altLang="en-US" dirty="0"/>
              <a:t>速度</a:t>
            </a:r>
            <a:r>
              <a:rPr lang="en-US" altLang="zh-CN" dirty="0"/>
              <a:t>-&gt;</a:t>
            </a:r>
            <a:r>
              <a:rPr lang="zh-CN" altLang="en-US" dirty="0"/>
              <a:t>位置</a:t>
            </a:r>
          </a:p>
        </p:txBody>
      </p:sp>
    </p:spTree>
    <p:extLst>
      <p:ext uri="{BB962C8B-B14F-4D97-AF65-F5344CB8AC3E}">
        <p14:creationId xmlns:p14="http://schemas.microsoft.com/office/powerpoint/2010/main" val="108770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CDBF04-5193-47F0-8FED-47A9C71F1595}"/>
              </a:ext>
            </a:extLst>
          </p:cNvPr>
          <p:cNvSpPr>
            <a:spLocks noGrp="1"/>
          </p:cNvSpPr>
          <p:nvPr>
            <p:ph type="title"/>
          </p:nvPr>
        </p:nvSpPr>
        <p:spPr/>
        <p:txBody>
          <a:bodyPr/>
          <a:lstStyle/>
          <a:p>
            <a:r>
              <a:rPr lang="en-US" altLang="zh-CN" dirty="0"/>
              <a:t>SPH</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7109180-1AA0-4B73-9FE4-B2BEC6EB87D4}"/>
                  </a:ext>
                </a:extLst>
              </p:cNvPr>
              <p:cNvSpPr>
                <a:spLocks noGrp="1"/>
              </p:cNvSpPr>
              <p:nvPr>
                <p:ph idx="1"/>
              </p:nvPr>
            </p:nvSpPr>
            <p:spPr/>
            <p:txBody>
              <a:bodyPr/>
              <a:lstStyle/>
              <a:p>
                <a:r>
                  <a:rPr lang="zh-CN" altLang="en-US" dirty="0"/>
                  <a:t>空间中任意位置</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𝑥</m:t>
                            </m:r>
                          </m:e>
                        </m:acc>
                      </m:e>
                      <m:sub>
                        <m:r>
                          <a:rPr lang="en-US" altLang="zh-CN" i="1">
                            <a:latin typeface="Cambria Math" panose="02040503050406030204" pitchFamily="18" charset="0"/>
                          </a:rPr>
                          <m:t>𝑖</m:t>
                        </m:r>
                      </m:sub>
                    </m:sSub>
                  </m:oMath>
                </a14:m>
                <a:r>
                  <a:rPr lang="zh-CN" altLang="en-US" dirty="0"/>
                  <a:t>的物理量</a:t>
                </a:r>
                <a14:m>
                  <m:oMath xmlns:m="http://schemas.openxmlformats.org/officeDocument/2006/math">
                    <m:r>
                      <a:rPr lang="en-US" altLang="zh-CN" i="1" smtClean="0">
                        <a:solidFill>
                          <a:schemeClr val="accent1"/>
                        </a:solidFill>
                        <a:latin typeface="Cambria Math" panose="02040503050406030204" pitchFamily="18" charset="0"/>
                      </a:rPr>
                      <m:t>𝐴</m:t>
                    </m:r>
                  </m:oMath>
                </a14:m>
                <a:endParaRPr lang="en-US" altLang="zh-CN" dirty="0"/>
              </a:p>
              <a:p>
                <a14:m>
                  <m:oMath xmlns:m="http://schemas.openxmlformats.org/officeDocument/2006/math">
                    <m:sSub>
                      <m:sSubPr>
                        <m:ctrlPr>
                          <a:rPr lang="en-US" altLang="zh-CN" i="1" smtClean="0">
                            <a:solidFill>
                              <a:schemeClr val="accent1"/>
                            </a:solidFill>
                            <a:latin typeface="Cambria Math" panose="02040503050406030204" pitchFamily="18" charset="0"/>
                          </a:rPr>
                        </m:ctrlPr>
                      </m:sSubPr>
                      <m:e>
                        <m:r>
                          <a:rPr lang="en-US" altLang="zh-CN" b="0" i="1" smtClean="0">
                            <a:solidFill>
                              <a:schemeClr val="accent1"/>
                            </a:solidFill>
                            <a:latin typeface="Cambria Math" panose="02040503050406030204" pitchFamily="18" charset="0"/>
                          </a:rPr>
                          <m:t>𝐴</m:t>
                        </m:r>
                      </m:e>
                      <m:sub>
                        <m:r>
                          <a:rPr lang="en-US" altLang="zh-CN" b="0" i="1" smtClean="0">
                            <a:solidFill>
                              <a:schemeClr val="accent1"/>
                            </a:solidFill>
                            <a:latin typeface="Cambria Math" panose="02040503050406030204" pitchFamily="18" charset="0"/>
                          </a:rPr>
                          <m:t>𝑖</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𝑗</m:t>
                        </m:r>
                      </m:sub>
                      <m:sup/>
                      <m:e>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𝑗</m:t>
                                </m:r>
                              </m:sub>
                            </m:sSub>
                          </m:num>
                          <m:den>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𝜌</m:t>
                                </m:r>
                              </m:e>
                              <m:sub>
                                <m:r>
                                  <a:rPr lang="en-US" altLang="zh-CN" b="0" i="1" smtClean="0">
                                    <a:latin typeface="Cambria Math" panose="02040503050406030204" pitchFamily="18" charset="0"/>
                                  </a:rPr>
                                  <m:t>𝑗</m:t>
                                </m:r>
                              </m:sub>
                            </m:sSub>
                          </m:den>
                        </m:f>
                        <m:sSub>
                          <m:sSubPr>
                            <m:ctrlPr>
                              <a:rPr lang="en-US" altLang="zh-CN" b="0" i="1" smtClean="0">
                                <a:solidFill>
                                  <a:schemeClr val="accent1"/>
                                </a:solidFill>
                                <a:latin typeface="Cambria Math" panose="02040503050406030204" pitchFamily="18" charset="0"/>
                              </a:rPr>
                            </m:ctrlPr>
                          </m:sSubPr>
                          <m:e>
                            <m:r>
                              <a:rPr lang="en-US" altLang="zh-CN" b="0" i="1" smtClean="0">
                                <a:solidFill>
                                  <a:schemeClr val="accent1"/>
                                </a:solidFill>
                                <a:latin typeface="Cambria Math" panose="02040503050406030204" pitchFamily="18" charset="0"/>
                              </a:rPr>
                              <m:t>𝐴</m:t>
                            </m:r>
                          </m:e>
                          <m:sub>
                            <m:r>
                              <a:rPr lang="en-US" altLang="zh-CN" b="0" i="1" smtClean="0">
                                <a:solidFill>
                                  <a:schemeClr val="accent1"/>
                                </a:solidFill>
                                <a:latin typeface="Cambria Math" panose="02040503050406030204" pitchFamily="18" charset="0"/>
                              </a:rPr>
                              <m:t>𝑗</m:t>
                            </m:r>
                          </m:sub>
                        </m:sSub>
                        <m:r>
                          <a:rPr lang="en-US" altLang="zh-CN" b="0" i="1" smtClean="0">
                            <a:latin typeface="Cambria Math" panose="02040503050406030204" pitchFamily="18" charset="0"/>
                          </a:rPr>
                          <m:t>𝑊</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𝑥</m:t>
                                </m:r>
                              </m:e>
                            </m:acc>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𝑥</m:t>
                                </m:r>
                              </m:e>
                            </m:acc>
                          </m:e>
                          <m:sub>
                            <m:r>
                              <a:rPr lang="en-US" altLang="zh-CN" b="0" i="1" smtClean="0">
                                <a:latin typeface="Cambria Math" panose="02040503050406030204" pitchFamily="18" charset="0"/>
                              </a:rPr>
                              <m:t>𝑗</m:t>
                            </m:r>
                          </m:sub>
                        </m:sSub>
                        <m:r>
                          <a:rPr lang="en-US" altLang="zh-CN" i="1">
                            <a:latin typeface="Cambria Math" panose="02040503050406030204" pitchFamily="18" charset="0"/>
                          </a:rPr>
                          <m:t>,</m:t>
                        </m:r>
                        <m:r>
                          <a:rPr lang="en-US" altLang="zh-CN" i="1">
                            <a:latin typeface="Cambria Math" panose="02040503050406030204" pitchFamily="18" charset="0"/>
                          </a:rPr>
                          <m:t>h</m:t>
                        </m:r>
                        <m:r>
                          <a:rPr lang="en-US" altLang="zh-CN" i="1">
                            <a:latin typeface="Cambria Math" panose="02040503050406030204" pitchFamily="18" charset="0"/>
                          </a:rPr>
                          <m:t>)</m:t>
                        </m:r>
                      </m:e>
                    </m:nary>
                  </m:oMath>
                </a14:m>
                <a:endParaRPr lang="en-US" altLang="zh-CN" dirty="0"/>
              </a:p>
              <a:p>
                <a14:m>
                  <m:oMath xmlns:m="http://schemas.openxmlformats.org/officeDocument/2006/math">
                    <m:sSub>
                      <m:sSubPr>
                        <m:ctrlPr>
                          <a:rPr lang="en-US" altLang="zh-CN" i="1" smtClean="0">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𝐴</m:t>
                        </m:r>
                      </m:e>
                      <m:sub>
                        <m:r>
                          <a:rPr lang="en-US" altLang="zh-CN" i="1">
                            <a:solidFill>
                              <a:schemeClr val="accent1"/>
                            </a:solidFill>
                            <a:latin typeface="Cambria Math" panose="02040503050406030204" pitchFamily="18" charset="0"/>
                          </a:rPr>
                          <m:t>𝑖</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𝑗</m:t>
                        </m:r>
                      </m:sub>
                      <m:sup/>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𝑗</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𝑗</m:t>
                                </m:r>
                              </m:sub>
                            </m:sSub>
                          </m:den>
                        </m:f>
                        <m:sSub>
                          <m:sSubPr>
                            <m:ctrlPr>
                              <a:rPr lang="en-US" altLang="zh-CN" i="1" smtClean="0">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𝐴</m:t>
                            </m:r>
                          </m:e>
                          <m:sub>
                            <m:r>
                              <a:rPr lang="en-US" altLang="zh-CN" i="1">
                                <a:solidFill>
                                  <a:schemeClr val="accent1"/>
                                </a:solidFill>
                                <a:latin typeface="Cambria Math" panose="02040503050406030204" pitchFamily="18" charset="0"/>
                              </a:rPr>
                              <m:t>𝑗</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𝑖𝑗</m:t>
                            </m:r>
                          </m:sub>
                        </m:sSub>
                      </m:e>
                    </m:nary>
                  </m:oMath>
                </a14:m>
                <a:r>
                  <a:rPr lang="en-US" altLang="zh-CN" dirty="0"/>
                  <a:t>(</a:t>
                </a:r>
                <a:r>
                  <a:rPr lang="zh-CN" altLang="en-US" dirty="0"/>
                  <a:t>简化写法</a:t>
                </a:r>
                <a:r>
                  <a:rPr lang="en-US" altLang="zh-CN" dirty="0"/>
                  <a:t>)</a:t>
                </a:r>
              </a:p>
              <a:p>
                <a14:m>
                  <m:oMath xmlns:m="http://schemas.openxmlformats.org/officeDocument/2006/math">
                    <m:sSub>
                      <m:sSubPr>
                        <m:ctrlPr>
                          <a:rPr lang="en-US" altLang="zh-CN" i="1" smtClean="0">
                            <a:solidFill>
                              <a:srgbClr val="C00000"/>
                            </a:solidFill>
                            <a:latin typeface="Cambria Math" panose="02040503050406030204" pitchFamily="18" charset="0"/>
                          </a:rPr>
                        </m:ctrlPr>
                      </m:sSubPr>
                      <m:e>
                        <m:r>
                          <m:rPr>
                            <m:sty m:val="p"/>
                          </m:rPr>
                          <a:rPr lang="en-US" altLang="zh-CN" i="1" smtClean="0">
                            <a:solidFill>
                              <a:srgbClr val="C00000"/>
                            </a:solidFill>
                            <a:latin typeface="Cambria Math" panose="02040503050406030204" pitchFamily="18" charset="0"/>
                            <a:ea typeface="Cambria Math" panose="02040503050406030204" pitchFamily="18" charset="0"/>
                          </a:rPr>
                          <m:t>∇</m:t>
                        </m:r>
                        <m:r>
                          <a:rPr lang="en-US" altLang="zh-CN" i="1">
                            <a:solidFill>
                              <a:srgbClr val="C00000"/>
                            </a:solidFill>
                            <a:latin typeface="Cambria Math" panose="02040503050406030204" pitchFamily="18" charset="0"/>
                          </a:rPr>
                          <m:t>𝐴</m:t>
                        </m:r>
                      </m:e>
                      <m:sub>
                        <m:r>
                          <a:rPr lang="en-US" altLang="zh-CN" i="1">
                            <a:solidFill>
                              <a:srgbClr val="C00000"/>
                            </a:solidFill>
                            <a:latin typeface="Cambria Math" panose="02040503050406030204" pitchFamily="18" charset="0"/>
                          </a:rPr>
                          <m:t>𝑖</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𝑗</m:t>
                        </m:r>
                      </m:sub>
                      <m:sup/>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𝑗</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𝑗</m:t>
                                </m:r>
                              </m:sub>
                            </m:sSub>
                          </m:den>
                        </m:f>
                        <m:sSub>
                          <m:sSubPr>
                            <m:ctrlPr>
                              <a:rPr lang="en-US" altLang="zh-CN" i="1" smtClean="0">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𝐴</m:t>
                            </m:r>
                          </m:e>
                          <m:sub>
                            <m:r>
                              <a:rPr lang="en-US" altLang="zh-CN" i="1">
                                <a:solidFill>
                                  <a:schemeClr val="accent1"/>
                                </a:solidFill>
                                <a:latin typeface="Cambria Math" panose="02040503050406030204" pitchFamily="18" charset="0"/>
                              </a:rPr>
                              <m:t>𝑗</m:t>
                            </m:r>
                          </m:sub>
                        </m:sSub>
                        <m:r>
                          <m:rPr>
                            <m:sty m:val="p"/>
                          </m:rPr>
                          <a:rPr lang="en-US" altLang="zh-CN" i="1" smtClean="0">
                            <a:solidFill>
                              <a:srgbClr val="C00000"/>
                            </a:solidFill>
                            <a:latin typeface="Cambria Math" panose="02040503050406030204" pitchFamily="18" charset="0"/>
                            <a:ea typeface="Cambria Math" panose="02040503050406030204" pitchFamily="18" charset="0"/>
                          </a:rPr>
                          <m:t>∇</m:t>
                        </m:r>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𝑊</m:t>
                            </m:r>
                          </m:e>
                          <m:sub>
                            <m:r>
                              <a:rPr lang="en-US" altLang="zh-CN" i="1">
                                <a:solidFill>
                                  <a:srgbClr val="C00000"/>
                                </a:solidFill>
                                <a:latin typeface="Cambria Math" panose="02040503050406030204" pitchFamily="18" charset="0"/>
                              </a:rPr>
                              <m:t>𝑖𝑗</m:t>
                            </m:r>
                          </m:sub>
                        </m:sSub>
                      </m:e>
                    </m:nary>
                  </m:oMath>
                </a14:m>
                <a:endParaRPr lang="en-US" altLang="zh-CN" dirty="0"/>
              </a:p>
              <a:p>
                <a14:m>
                  <m:oMath xmlns:m="http://schemas.openxmlformats.org/officeDocument/2006/math">
                    <m:sSub>
                      <m:sSubPr>
                        <m:ctrlPr>
                          <a:rPr lang="en-US" altLang="zh-CN" i="1" smtClean="0">
                            <a:solidFill>
                              <a:srgbClr val="C00000"/>
                            </a:solidFill>
                            <a:latin typeface="Cambria Math" panose="02040503050406030204" pitchFamily="18" charset="0"/>
                          </a:rPr>
                        </m:ctrlPr>
                      </m:sSubPr>
                      <m:e>
                        <m:sSup>
                          <m:sSupPr>
                            <m:ctrlPr>
                              <a:rPr lang="en-US" altLang="zh-CN" i="1">
                                <a:solidFill>
                                  <a:srgbClr val="C00000"/>
                                </a:solidFill>
                                <a:latin typeface="Cambria Math" panose="02040503050406030204" pitchFamily="18" charset="0"/>
                              </a:rPr>
                            </m:ctrlPr>
                          </m:sSupPr>
                          <m:e>
                            <m:r>
                              <m:rPr>
                                <m:sty m:val="p"/>
                              </m:rPr>
                              <a:rPr lang="en-US" altLang="zh-CN" i="1">
                                <a:solidFill>
                                  <a:srgbClr val="C00000"/>
                                </a:solidFill>
                                <a:latin typeface="Cambria Math" panose="02040503050406030204" pitchFamily="18" charset="0"/>
                                <a:ea typeface="Cambria Math" panose="02040503050406030204" pitchFamily="18" charset="0"/>
                              </a:rPr>
                              <m:t>∇</m:t>
                            </m:r>
                          </m:e>
                          <m:sup>
                            <m:r>
                              <a:rPr lang="en-US" altLang="zh-CN" i="1">
                                <a:solidFill>
                                  <a:srgbClr val="C00000"/>
                                </a:solidFill>
                                <a:latin typeface="Cambria Math" panose="02040503050406030204" pitchFamily="18" charset="0"/>
                              </a:rPr>
                              <m:t>2</m:t>
                            </m:r>
                          </m:sup>
                        </m:sSup>
                        <m:r>
                          <a:rPr lang="en-US" altLang="zh-CN" i="1">
                            <a:solidFill>
                              <a:srgbClr val="C00000"/>
                            </a:solidFill>
                            <a:latin typeface="Cambria Math" panose="02040503050406030204" pitchFamily="18" charset="0"/>
                          </a:rPr>
                          <m:t>𝐴</m:t>
                        </m:r>
                      </m:e>
                      <m:sub>
                        <m:r>
                          <a:rPr lang="en-US" altLang="zh-CN" i="1">
                            <a:solidFill>
                              <a:srgbClr val="C00000"/>
                            </a:solidFill>
                            <a:latin typeface="Cambria Math" panose="02040503050406030204" pitchFamily="18" charset="0"/>
                          </a:rPr>
                          <m:t>𝑖</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𝑗</m:t>
                        </m:r>
                      </m:sub>
                      <m:sup/>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𝑗</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𝑗</m:t>
                                </m:r>
                              </m:sub>
                            </m:sSub>
                          </m:den>
                        </m:f>
                        <m:sSub>
                          <m:sSubPr>
                            <m:ctrlPr>
                              <a:rPr lang="en-US" altLang="zh-CN" i="1" smtClean="0">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𝐴</m:t>
                            </m:r>
                          </m:e>
                          <m:sub>
                            <m:r>
                              <a:rPr lang="en-US" altLang="zh-CN" i="1">
                                <a:solidFill>
                                  <a:schemeClr val="accent1"/>
                                </a:solidFill>
                                <a:latin typeface="Cambria Math" panose="02040503050406030204" pitchFamily="18" charset="0"/>
                              </a:rPr>
                              <m:t>𝑗</m:t>
                            </m:r>
                          </m:sub>
                        </m:sSub>
                        <m:sSup>
                          <m:sSupPr>
                            <m:ctrlPr>
                              <a:rPr lang="en-US" altLang="zh-CN" i="1" smtClean="0">
                                <a:solidFill>
                                  <a:srgbClr val="C00000"/>
                                </a:solidFill>
                                <a:latin typeface="Cambria Math" panose="02040503050406030204" pitchFamily="18" charset="0"/>
                              </a:rPr>
                            </m:ctrlPr>
                          </m:sSupPr>
                          <m:e>
                            <m:r>
                              <m:rPr>
                                <m:sty m:val="p"/>
                              </m:rPr>
                              <a:rPr lang="en-US" altLang="zh-CN" i="1">
                                <a:solidFill>
                                  <a:srgbClr val="C00000"/>
                                </a:solidFill>
                                <a:latin typeface="Cambria Math" panose="02040503050406030204" pitchFamily="18" charset="0"/>
                                <a:ea typeface="Cambria Math" panose="02040503050406030204" pitchFamily="18" charset="0"/>
                              </a:rPr>
                              <m:t>∇</m:t>
                            </m:r>
                          </m:e>
                          <m:sup>
                            <m:r>
                              <a:rPr lang="en-US" altLang="zh-CN" i="1">
                                <a:solidFill>
                                  <a:srgbClr val="C00000"/>
                                </a:solidFill>
                                <a:latin typeface="Cambria Math" panose="02040503050406030204" pitchFamily="18" charset="0"/>
                              </a:rPr>
                              <m:t>2</m:t>
                            </m:r>
                          </m:sup>
                        </m:sSup>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𝑊</m:t>
                            </m:r>
                          </m:e>
                          <m:sub>
                            <m:r>
                              <a:rPr lang="en-US" altLang="zh-CN" i="1">
                                <a:solidFill>
                                  <a:srgbClr val="C00000"/>
                                </a:solidFill>
                                <a:latin typeface="Cambria Math" panose="02040503050406030204" pitchFamily="18" charset="0"/>
                              </a:rPr>
                              <m:t>𝑖𝑗</m:t>
                            </m:r>
                          </m:sub>
                        </m:sSub>
                      </m:e>
                    </m:nary>
                  </m:oMath>
                </a14:m>
                <a:endParaRPr lang="zh-CN" altLang="en-US" dirty="0"/>
              </a:p>
            </p:txBody>
          </p:sp>
        </mc:Choice>
        <mc:Fallback>
          <p:sp>
            <p:nvSpPr>
              <p:cNvPr id="3" name="内容占位符 2">
                <a:extLst>
                  <a:ext uri="{FF2B5EF4-FFF2-40B4-BE49-F238E27FC236}">
                    <a16:creationId xmlns:a16="http://schemas.microsoft.com/office/drawing/2014/main" id="{57109180-1AA0-4B73-9FE4-B2BEC6EB87D4}"/>
                  </a:ext>
                </a:extLst>
              </p:cNvPr>
              <p:cNvSpPr>
                <a:spLocks noGrp="1" noRot="1" noChangeAspect="1" noMove="1" noResize="1" noEditPoints="1" noAdjustHandles="1" noChangeArrowheads="1" noChangeShapeType="1" noTextEdit="1"/>
              </p:cNvSpPr>
              <p:nvPr>
                <p:ph idx="1"/>
              </p:nvPr>
            </p:nvSpPr>
            <p:spPr>
              <a:blipFill>
                <a:blip r:embed="rId2"/>
                <a:stretch>
                  <a:fillRect l="-1043" t="-1401"/>
                </a:stretch>
              </a:blipFill>
            </p:spPr>
            <p:txBody>
              <a:bodyPr/>
              <a:lstStyle/>
              <a:p>
                <a:r>
                  <a:rPr lang="zh-CN" altLang="en-US">
                    <a:noFill/>
                  </a:rPr>
                  <a:t> </a:t>
                </a:r>
              </a:p>
            </p:txBody>
          </p:sp>
        </mc:Fallback>
      </mc:AlternateContent>
      <p:grpSp>
        <p:nvGrpSpPr>
          <p:cNvPr id="35" name="组合 34">
            <a:extLst>
              <a:ext uri="{FF2B5EF4-FFF2-40B4-BE49-F238E27FC236}">
                <a16:creationId xmlns:a16="http://schemas.microsoft.com/office/drawing/2014/main" id="{111C3060-7198-46A1-9561-31DA7F819BE1}"/>
              </a:ext>
            </a:extLst>
          </p:cNvPr>
          <p:cNvGrpSpPr/>
          <p:nvPr/>
        </p:nvGrpSpPr>
        <p:grpSpPr>
          <a:xfrm>
            <a:off x="7417118" y="2537397"/>
            <a:ext cx="3427666" cy="3197131"/>
            <a:chOff x="7417118" y="2537397"/>
            <a:chExt cx="3427666" cy="3197131"/>
          </a:xfrm>
        </p:grpSpPr>
        <p:sp>
          <p:nvSpPr>
            <p:cNvPr id="4" name="椭圆 3">
              <a:extLst>
                <a:ext uri="{FF2B5EF4-FFF2-40B4-BE49-F238E27FC236}">
                  <a16:creationId xmlns:a16="http://schemas.microsoft.com/office/drawing/2014/main" id="{0A0AD6F6-B09C-4D0E-9088-B125F428F8FB}"/>
                </a:ext>
              </a:extLst>
            </p:cNvPr>
            <p:cNvSpPr/>
            <p:nvPr/>
          </p:nvSpPr>
          <p:spPr>
            <a:xfrm>
              <a:off x="9451848" y="4536948"/>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87B451C2-5ED9-4306-8AFC-B8B0D830B89C}"/>
                </a:ext>
              </a:extLst>
            </p:cNvPr>
            <p:cNvSpPr/>
            <p:nvPr/>
          </p:nvSpPr>
          <p:spPr>
            <a:xfrm>
              <a:off x="8510778" y="386207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52F4211B-00BC-4957-AC88-8D3D848BF499}"/>
                </a:ext>
              </a:extLst>
            </p:cNvPr>
            <p:cNvSpPr/>
            <p:nvPr/>
          </p:nvSpPr>
          <p:spPr>
            <a:xfrm>
              <a:off x="9979152" y="3828288"/>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1892C14E-8B52-4370-BEC9-E470604D5F71}"/>
                </a:ext>
              </a:extLst>
            </p:cNvPr>
            <p:cNvSpPr/>
            <p:nvPr/>
          </p:nvSpPr>
          <p:spPr>
            <a:xfrm>
              <a:off x="9163812" y="313724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40CD316F-0A53-418B-82BD-328BCC6479D1}"/>
                </a:ext>
              </a:extLst>
            </p:cNvPr>
            <p:cNvSpPr/>
            <p:nvPr/>
          </p:nvSpPr>
          <p:spPr>
            <a:xfrm>
              <a:off x="9572244" y="359054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BB385F60-BC79-496C-B6E8-97244EC47E83}"/>
                </a:ext>
              </a:extLst>
            </p:cNvPr>
            <p:cNvSpPr/>
            <p:nvPr/>
          </p:nvSpPr>
          <p:spPr>
            <a:xfrm>
              <a:off x="10283952" y="464600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846914A0-4FF8-4906-BE76-947898C2120A}"/>
                </a:ext>
              </a:extLst>
            </p:cNvPr>
            <p:cNvSpPr/>
            <p:nvPr/>
          </p:nvSpPr>
          <p:spPr>
            <a:xfrm>
              <a:off x="9855707" y="294582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A3ED939A-7CA6-404A-B032-18F773A524AC}"/>
                </a:ext>
              </a:extLst>
            </p:cNvPr>
            <p:cNvSpPr/>
            <p:nvPr/>
          </p:nvSpPr>
          <p:spPr>
            <a:xfrm>
              <a:off x="10607040" y="3882422"/>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0F7F8F18-5CAA-434B-B1AF-CE9249A89A24}"/>
                </a:ext>
              </a:extLst>
            </p:cNvPr>
            <p:cNvSpPr/>
            <p:nvPr/>
          </p:nvSpPr>
          <p:spPr>
            <a:xfrm>
              <a:off x="10317480" y="335280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5C4A5BD7-B667-486F-B737-5215142F553B}"/>
                </a:ext>
              </a:extLst>
            </p:cNvPr>
            <p:cNvSpPr/>
            <p:nvPr/>
          </p:nvSpPr>
          <p:spPr>
            <a:xfrm>
              <a:off x="9451848" y="2537397"/>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2F5441FD-4381-4E28-8389-802987A45FAB}"/>
                </a:ext>
              </a:extLst>
            </p:cNvPr>
            <p:cNvSpPr/>
            <p:nvPr/>
          </p:nvSpPr>
          <p:spPr>
            <a:xfrm>
              <a:off x="9137713" y="493174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288FC5E6-8A21-40DA-9132-DC1FA03159BC}"/>
                </a:ext>
              </a:extLst>
            </p:cNvPr>
            <p:cNvSpPr/>
            <p:nvPr/>
          </p:nvSpPr>
          <p:spPr>
            <a:xfrm>
              <a:off x="9256585" y="418490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801A58A9-7EF6-4FE3-BDFC-4291133FF603}"/>
                </a:ext>
              </a:extLst>
            </p:cNvPr>
            <p:cNvSpPr/>
            <p:nvPr/>
          </p:nvSpPr>
          <p:spPr>
            <a:xfrm>
              <a:off x="8758047" y="4264152"/>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64FE2945-2A21-40AA-BECC-E82F22504BD0}"/>
                </a:ext>
              </a:extLst>
            </p:cNvPr>
            <p:cNvSpPr/>
            <p:nvPr/>
          </p:nvSpPr>
          <p:spPr>
            <a:xfrm>
              <a:off x="9761220" y="430377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97EB64F1-6F85-4F8A-A9F2-B713CB558D60}"/>
                </a:ext>
              </a:extLst>
            </p:cNvPr>
            <p:cNvSpPr/>
            <p:nvPr/>
          </p:nvSpPr>
          <p:spPr>
            <a:xfrm>
              <a:off x="8773668" y="2899505"/>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33421687-88E7-414F-A885-BF02AE97D863}"/>
                </a:ext>
              </a:extLst>
            </p:cNvPr>
            <p:cNvSpPr/>
            <p:nvPr/>
          </p:nvSpPr>
          <p:spPr>
            <a:xfrm>
              <a:off x="8630413" y="261475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BC31418A-924C-4E92-943A-9F21E9712BA1}"/>
                </a:ext>
              </a:extLst>
            </p:cNvPr>
            <p:cNvSpPr/>
            <p:nvPr/>
          </p:nvSpPr>
          <p:spPr>
            <a:xfrm>
              <a:off x="7984237" y="357122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8997696A-EE1D-4864-8645-BA0C48B56C50}"/>
                </a:ext>
              </a:extLst>
            </p:cNvPr>
            <p:cNvSpPr/>
            <p:nvPr/>
          </p:nvSpPr>
          <p:spPr>
            <a:xfrm>
              <a:off x="7907846" y="2971372"/>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F9F354D2-0CCC-462F-B8DE-48DB24599293}"/>
                </a:ext>
              </a:extLst>
            </p:cNvPr>
            <p:cNvSpPr/>
            <p:nvPr/>
          </p:nvSpPr>
          <p:spPr>
            <a:xfrm>
              <a:off x="8412481" y="309024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E37E38D5-6BEA-44E6-A5CF-27BA0892E651}"/>
                </a:ext>
              </a:extLst>
            </p:cNvPr>
            <p:cNvSpPr/>
            <p:nvPr/>
          </p:nvSpPr>
          <p:spPr>
            <a:xfrm>
              <a:off x="8606028" y="493990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E62DB2C0-2BC8-4F6D-8BFD-2A92F234EEF8}"/>
                </a:ext>
              </a:extLst>
            </p:cNvPr>
            <p:cNvSpPr/>
            <p:nvPr/>
          </p:nvSpPr>
          <p:spPr>
            <a:xfrm>
              <a:off x="7790688" y="4248865"/>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F550D2A2-3B81-4300-8010-193842A2EDAC}"/>
                </a:ext>
              </a:extLst>
            </p:cNvPr>
            <p:cNvSpPr/>
            <p:nvPr/>
          </p:nvSpPr>
          <p:spPr>
            <a:xfrm>
              <a:off x="8199120" y="470216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AE7C015E-997F-47DF-B466-C245F2D081A4}"/>
                </a:ext>
              </a:extLst>
            </p:cNvPr>
            <p:cNvSpPr/>
            <p:nvPr/>
          </p:nvSpPr>
          <p:spPr>
            <a:xfrm>
              <a:off x="9809988" y="5019548"/>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D7B547BA-F83B-459D-A708-164A57623D9E}"/>
                </a:ext>
              </a:extLst>
            </p:cNvPr>
            <p:cNvSpPr/>
            <p:nvPr/>
          </p:nvSpPr>
          <p:spPr>
            <a:xfrm>
              <a:off x="7790688" y="2673096"/>
              <a:ext cx="2816352" cy="2816352"/>
            </a:xfrm>
            <a:prstGeom prst="ellipse">
              <a:avLst/>
            </a:prstGeom>
            <a:noFill/>
            <a:ln w="9525"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8359B64D-7B25-405C-BF5A-7482760544BA}"/>
                </a:ext>
              </a:extLst>
            </p:cNvPr>
            <p:cNvSpPr/>
            <p:nvPr/>
          </p:nvSpPr>
          <p:spPr>
            <a:xfrm>
              <a:off x="9113520" y="376355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38354C6F-B6F1-4915-B426-3C2974F8C484}"/>
                </a:ext>
              </a:extLst>
            </p:cNvPr>
            <p:cNvSpPr/>
            <p:nvPr/>
          </p:nvSpPr>
          <p:spPr>
            <a:xfrm>
              <a:off x="10477499" y="285374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95576AA8-4994-4809-9497-FA64CDF0BAB8}"/>
                </a:ext>
              </a:extLst>
            </p:cNvPr>
            <p:cNvSpPr/>
            <p:nvPr/>
          </p:nvSpPr>
          <p:spPr>
            <a:xfrm>
              <a:off x="7676103" y="486915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0FF8C94C-C528-403E-A022-27B26DDB445B}"/>
                </a:ext>
              </a:extLst>
            </p:cNvPr>
            <p:cNvSpPr/>
            <p:nvPr/>
          </p:nvSpPr>
          <p:spPr>
            <a:xfrm>
              <a:off x="8618221" y="549678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D7F8EE50-0AFB-4B15-BB30-0B3AB661971D}"/>
                </a:ext>
              </a:extLst>
            </p:cNvPr>
            <p:cNvSpPr/>
            <p:nvPr/>
          </p:nvSpPr>
          <p:spPr>
            <a:xfrm>
              <a:off x="7417118" y="3820708"/>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75F10D00-1A37-4F3E-BE0A-BD9A403E39EB}"/>
                </a:ext>
              </a:extLst>
            </p:cNvPr>
            <p:cNvSpPr/>
            <p:nvPr/>
          </p:nvSpPr>
          <p:spPr>
            <a:xfrm>
              <a:off x="10000298" y="531334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AC6301F5-7E99-455D-A97A-A0EEAC167D17}"/>
                    </a:ext>
                  </a:extLst>
                </p:cNvPr>
                <p:cNvSpPr/>
                <p:nvPr/>
              </p:nvSpPr>
              <p:spPr>
                <a:xfrm>
                  <a:off x="9068007" y="3638149"/>
                  <a:ext cx="37715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2"/>
                            </a:solidFill>
                            <a:latin typeface="Cambria Math" panose="02040503050406030204" pitchFamily="18" charset="0"/>
                          </a:rPr>
                          <m:t>𝑖</m:t>
                        </m:r>
                      </m:oMath>
                    </m:oMathPara>
                  </a14:m>
                  <a:endParaRPr lang="zh-CN" altLang="en-US" sz="2400" dirty="0">
                    <a:solidFill>
                      <a:schemeClr val="accent2"/>
                    </a:solidFill>
                  </a:endParaRPr>
                </a:p>
              </p:txBody>
            </p:sp>
          </mc:Choice>
          <mc:Fallback xmlns="">
            <p:sp>
              <p:nvSpPr>
                <p:cNvPr id="34" name="矩形 33">
                  <a:extLst>
                    <a:ext uri="{FF2B5EF4-FFF2-40B4-BE49-F238E27FC236}">
                      <a16:creationId xmlns:a16="http://schemas.microsoft.com/office/drawing/2014/main" id="{AC6301F5-7E99-455D-A97A-A0EEAC167D17}"/>
                    </a:ext>
                  </a:extLst>
                </p:cNvPr>
                <p:cNvSpPr>
                  <a:spLocks noRot="1" noChangeAspect="1" noMove="1" noResize="1" noEditPoints="1" noAdjustHandles="1" noChangeArrowheads="1" noChangeShapeType="1" noTextEdit="1"/>
                </p:cNvSpPr>
                <p:nvPr/>
              </p:nvSpPr>
              <p:spPr>
                <a:xfrm>
                  <a:off x="9068007" y="3638149"/>
                  <a:ext cx="377155" cy="461665"/>
                </a:xfrm>
                <a:prstGeom prst="rect">
                  <a:avLst/>
                </a:prstGeom>
                <a:blipFill>
                  <a:blip r:embed="rId3"/>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846760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CE922-0745-4BC5-8A3D-F011519711A8}"/>
              </a:ext>
            </a:extLst>
          </p:cNvPr>
          <p:cNvSpPr>
            <a:spLocks noGrp="1"/>
          </p:cNvSpPr>
          <p:nvPr>
            <p:ph type="title"/>
          </p:nvPr>
        </p:nvSpPr>
        <p:spPr/>
        <p:txBody>
          <a:bodyPr/>
          <a:lstStyle/>
          <a:p>
            <a:r>
              <a:rPr lang="en-US" altLang="zh-CN" dirty="0"/>
              <a:t>SPH——</a:t>
            </a:r>
            <a:r>
              <a:rPr lang="zh-CN" altLang="en-US" dirty="0"/>
              <a:t>密度</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529053C-DB5A-4DA6-8651-F73DBC485638}"/>
                  </a:ext>
                </a:extLst>
              </p:cNvPr>
              <p:cNvSpPr>
                <a:spLocks noGrp="1"/>
              </p:cNvSpPr>
              <p:nvPr>
                <p:ph idx="1"/>
              </p:nvPr>
            </p:nvSpPr>
            <p:spPr/>
            <p:txBody>
              <a:bodyPr/>
              <a:lstStyle/>
              <a:p>
                <a14:m>
                  <m:oMath xmlns:m="http://schemas.openxmlformats.org/officeDocument/2006/math">
                    <m:sSub>
                      <m:sSubPr>
                        <m:ctrlPr>
                          <a:rPr lang="en-US" altLang="zh-CN" i="1" smtClean="0">
                            <a:solidFill>
                              <a:schemeClr val="accent5">
                                <a:lumMod val="75000"/>
                              </a:schemeClr>
                            </a:solidFill>
                            <a:latin typeface="Cambria Math" panose="02040503050406030204" pitchFamily="18" charset="0"/>
                          </a:rPr>
                        </m:ctrlPr>
                      </m:sSubPr>
                      <m:e>
                        <m:r>
                          <a:rPr lang="en-US" altLang="zh-CN" i="1">
                            <a:solidFill>
                              <a:schemeClr val="accent5">
                                <a:lumMod val="75000"/>
                              </a:schemeClr>
                            </a:solidFill>
                            <a:latin typeface="Cambria Math" panose="02040503050406030204" pitchFamily="18" charset="0"/>
                          </a:rPr>
                          <m:t>𝐴</m:t>
                        </m:r>
                      </m:e>
                      <m:sub>
                        <m:r>
                          <a:rPr lang="en-US" altLang="zh-CN" i="1">
                            <a:solidFill>
                              <a:schemeClr val="accent5">
                                <a:lumMod val="75000"/>
                              </a:schemeClr>
                            </a:solidFill>
                            <a:latin typeface="Cambria Math" panose="02040503050406030204" pitchFamily="18" charset="0"/>
                          </a:rPr>
                          <m:t>𝑖</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𝑗</m:t>
                        </m:r>
                      </m:sub>
                      <m:sup/>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𝑗</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𝑗</m:t>
                                </m:r>
                              </m:sub>
                            </m:sSub>
                          </m:den>
                        </m:f>
                        <m:sSub>
                          <m:sSubPr>
                            <m:ctrlPr>
                              <a:rPr lang="en-US" altLang="zh-CN" i="1" smtClean="0">
                                <a:solidFill>
                                  <a:schemeClr val="accent5">
                                    <a:lumMod val="75000"/>
                                  </a:schemeClr>
                                </a:solidFill>
                                <a:latin typeface="Cambria Math" panose="02040503050406030204" pitchFamily="18" charset="0"/>
                              </a:rPr>
                            </m:ctrlPr>
                          </m:sSubPr>
                          <m:e>
                            <m:r>
                              <a:rPr lang="en-US" altLang="zh-CN" i="1">
                                <a:solidFill>
                                  <a:schemeClr val="accent5">
                                    <a:lumMod val="75000"/>
                                  </a:schemeClr>
                                </a:solidFill>
                                <a:latin typeface="Cambria Math" panose="02040503050406030204" pitchFamily="18" charset="0"/>
                              </a:rPr>
                              <m:t>𝐴</m:t>
                            </m:r>
                          </m:e>
                          <m:sub>
                            <m:r>
                              <a:rPr lang="en-US" altLang="zh-CN" i="1">
                                <a:solidFill>
                                  <a:schemeClr val="accent5">
                                    <a:lumMod val="75000"/>
                                  </a:schemeClr>
                                </a:solidFill>
                                <a:latin typeface="Cambria Math" panose="02040503050406030204" pitchFamily="18" charset="0"/>
                              </a:rPr>
                              <m:t>𝑗</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𝑖𝑗</m:t>
                            </m:r>
                          </m:sub>
                        </m:sSub>
                      </m:e>
                    </m:nary>
                  </m:oMath>
                </a14:m>
                <a:endParaRPr lang="en-US" altLang="zh-CN" dirty="0"/>
              </a:p>
              <a:p>
                <a14:m>
                  <m:oMath xmlns:m="http://schemas.openxmlformats.org/officeDocument/2006/math">
                    <m:sSub>
                      <m:sSubPr>
                        <m:ctrlPr>
                          <a:rPr lang="en-US" altLang="zh-CN" i="1" smtClean="0">
                            <a:solidFill>
                              <a:srgbClr val="C00000"/>
                            </a:solidFill>
                            <a:latin typeface="Cambria Math" panose="02040503050406030204" pitchFamily="18" charset="0"/>
                          </a:rPr>
                        </m:ctrlPr>
                      </m:sSubPr>
                      <m:e>
                        <m:r>
                          <a:rPr lang="zh-CN" altLang="en-US" i="1" smtClean="0">
                            <a:solidFill>
                              <a:srgbClr val="C00000"/>
                            </a:solidFill>
                            <a:latin typeface="Cambria Math" panose="02040503050406030204" pitchFamily="18" charset="0"/>
                          </a:rPr>
                          <m:t>𝜌</m:t>
                        </m:r>
                      </m:e>
                      <m:sub>
                        <m:r>
                          <a:rPr lang="en-US" altLang="zh-CN" i="1">
                            <a:solidFill>
                              <a:srgbClr val="C00000"/>
                            </a:solidFill>
                            <a:latin typeface="Cambria Math" panose="02040503050406030204" pitchFamily="18" charset="0"/>
                          </a:rPr>
                          <m:t>𝑖</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𝑗</m:t>
                        </m:r>
                      </m:sub>
                      <m:sup/>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𝑗</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𝑗</m:t>
                                </m:r>
                              </m:sub>
                            </m:sSub>
                          </m:den>
                        </m:f>
                        <m:sSub>
                          <m:sSubPr>
                            <m:ctrlPr>
                              <a:rPr lang="en-US" altLang="zh-CN" i="1" smtClean="0">
                                <a:solidFill>
                                  <a:srgbClr val="C00000"/>
                                </a:solidFill>
                                <a:latin typeface="Cambria Math" panose="02040503050406030204" pitchFamily="18" charset="0"/>
                              </a:rPr>
                            </m:ctrlPr>
                          </m:sSubPr>
                          <m:e>
                            <m:r>
                              <a:rPr lang="zh-CN" altLang="en-US" i="1" smtClean="0">
                                <a:solidFill>
                                  <a:srgbClr val="C00000"/>
                                </a:solidFill>
                                <a:latin typeface="Cambria Math" panose="02040503050406030204" pitchFamily="18" charset="0"/>
                              </a:rPr>
                              <m:t>𝜌</m:t>
                            </m:r>
                          </m:e>
                          <m:sub>
                            <m:r>
                              <a:rPr lang="en-US" altLang="zh-CN" i="1">
                                <a:solidFill>
                                  <a:srgbClr val="C00000"/>
                                </a:solidFill>
                                <a:latin typeface="Cambria Math" panose="02040503050406030204" pitchFamily="18" charset="0"/>
                              </a:rPr>
                              <m:t>𝑗</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𝑖𝑗</m:t>
                            </m:r>
                          </m:sub>
                        </m:sSub>
                      </m:e>
                    </m:nary>
                  </m:oMath>
                </a14:m>
                <a:endParaRPr lang="en-US" altLang="zh-CN" dirty="0"/>
              </a:p>
              <a:p>
                <a14:m>
                  <m:oMath xmlns:m="http://schemas.openxmlformats.org/officeDocument/2006/math">
                    <m:sSub>
                      <m:sSubPr>
                        <m:ctrlPr>
                          <a:rPr lang="en-US" altLang="zh-CN" i="1" smtClean="0">
                            <a:solidFill>
                              <a:srgbClr val="C00000"/>
                            </a:solidFill>
                            <a:latin typeface="Cambria Math" panose="02040503050406030204" pitchFamily="18" charset="0"/>
                          </a:rPr>
                        </m:ctrlPr>
                      </m:sSubPr>
                      <m:e>
                        <m:r>
                          <a:rPr lang="zh-CN" altLang="en-US" i="1">
                            <a:solidFill>
                              <a:srgbClr val="C00000"/>
                            </a:solidFill>
                            <a:latin typeface="Cambria Math" panose="02040503050406030204" pitchFamily="18" charset="0"/>
                          </a:rPr>
                          <m:t>𝜌</m:t>
                        </m:r>
                      </m:e>
                      <m:sub>
                        <m:r>
                          <a:rPr lang="en-US" altLang="zh-CN" i="1">
                            <a:solidFill>
                              <a:srgbClr val="C00000"/>
                            </a:solidFill>
                            <a:latin typeface="Cambria Math" panose="02040503050406030204" pitchFamily="18" charset="0"/>
                          </a:rPr>
                          <m:t>𝑖</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i="1">
                                <a:latin typeface="Cambria Math" panose="02040503050406030204" pitchFamily="18" charset="0"/>
                              </a:rPr>
                              <m:t>𝑗</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𝑖𝑗</m:t>
                            </m:r>
                          </m:sub>
                        </m:sSub>
                      </m:e>
                    </m:nary>
                  </m:oMath>
                </a14:m>
                <a:endParaRPr lang="zh-CN" altLang="en-US" dirty="0"/>
              </a:p>
            </p:txBody>
          </p:sp>
        </mc:Choice>
        <mc:Fallback>
          <p:sp>
            <p:nvSpPr>
              <p:cNvPr id="3" name="内容占位符 2">
                <a:extLst>
                  <a:ext uri="{FF2B5EF4-FFF2-40B4-BE49-F238E27FC236}">
                    <a16:creationId xmlns:a16="http://schemas.microsoft.com/office/drawing/2014/main" id="{C529053C-DB5A-4DA6-8651-F73DBC485638}"/>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grpSp>
        <p:nvGrpSpPr>
          <p:cNvPr id="64" name="组合 63">
            <a:extLst>
              <a:ext uri="{FF2B5EF4-FFF2-40B4-BE49-F238E27FC236}">
                <a16:creationId xmlns:a16="http://schemas.microsoft.com/office/drawing/2014/main" id="{7C97C25E-75E2-4DD4-8826-789C78F8BDE4}"/>
              </a:ext>
            </a:extLst>
          </p:cNvPr>
          <p:cNvGrpSpPr/>
          <p:nvPr/>
        </p:nvGrpSpPr>
        <p:grpSpPr>
          <a:xfrm>
            <a:off x="6206842" y="2712190"/>
            <a:ext cx="2160000" cy="2218340"/>
            <a:chOff x="6206842" y="2712190"/>
            <a:chExt cx="2160000" cy="2218340"/>
          </a:xfrm>
        </p:grpSpPr>
        <p:grpSp>
          <p:nvGrpSpPr>
            <p:cNvPr id="37" name="组合 36">
              <a:extLst>
                <a:ext uri="{FF2B5EF4-FFF2-40B4-BE49-F238E27FC236}">
                  <a16:creationId xmlns:a16="http://schemas.microsoft.com/office/drawing/2014/main" id="{64727E41-2532-4A69-9946-09BB08154006}"/>
                </a:ext>
              </a:extLst>
            </p:cNvPr>
            <p:cNvGrpSpPr/>
            <p:nvPr/>
          </p:nvGrpSpPr>
          <p:grpSpPr>
            <a:xfrm>
              <a:off x="6206842" y="2712190"/>
              <a:ext cx="2160000" cy="2218340"/>
              <a:chOff x="7790688" y="2614756"/>
              <a:chExt cx="2160000" cy="2218340"/>
            </a:xfrm>
          </p:grpSpPr>
          <p:sp>
            <p:nvSpPr>
              <p:cNvPr id="38" name="椭圆 37">
                <a:extLst>
                  <a:ext uri="{FF2B5EF4-FFF2-40B4-BE49-F238E27FC236}">
                    <a16:creationId xmlns:a16="http://schemas.microsoft.com/office/drawing/2014/main" id="{8EDC012B-0175-4A71-848A-70D0B4A45651}"/>
                  </a:ext>
                </a:extLst>
              </p:cNvPr>
              <p:cNvSpPr/>
              <p:nvPr/>
            </p:nvSpPr>
            <p:spPr>
              <a:xfrm>
                <a:off x="9336131" y="358303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6350B14B-A96B-4D6E-8C34-D90221CC2B18}"/>
                  </a:ext>
                </a:extLst>
              </p:cNvPr>
              <p:cNvSpPr/>
              <p:nvPr/>
            </p:nvSpPr>
            <p:spPr>
              <a:xfrm>
                <a:off x="8447152" y="3863967"/>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538FD334-40E6-49AF-A839-FB4F416100BC}"/>
                  </a:ext>
                </a:extLst>
              </p:cNvPr>
              <p:cNvSpPr/>
              <p:nvPr/>
            </p:nvSpPr>
            <p:spPr>
              <a:xfrm>
                <a:off x="9163812" y="313724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86E7BB16-2670-4A39-A3C1-9452E5B80B26}"/>
                  </a:ext>
                </a:extLst>
              </p:cNvPr>
              <p:cNvSpPr/>
              <p:nvPr/>
            </p:nvSpPr>
            <p:spPr>
              <a:xfrm>
                <a:off x="9666232" y="340204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A23CEED5-9868-441D-83AA-85AEDC6738E8}"/>
                  </a:ext>
                </a:extLst>
              </p:cNvPr>
              <p:cNvSpPr/>
              <p:nvPr/>
            </p:nvSpPr>
            <p:spPr>
              <a:xfrm>
                <a:off x="9520618" y="278762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608F517C-06CA-4A8C-8054-44310264EB70}"/>
                  </a:ext>
                </a:extLst>
              </p:cNvPr>
              <p:cNvSpPr/>
              <p:nvPr/>
            </p:nvSpPr>
            <p:spPr>
              <a:xfrm>
                <a:off x="9235495" y="4293235"/>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90256955-662B-409A-8562-8CEF438C0A6C}"/>
                  </a:ext>
                </a:extLst>
              </p:cNvPr>
              <p:cNvSpPr/>
              <p:nvPr/>
            </p:nvSpPr>
            <p:spPr>
              <a:xfrm>
                <a:off x="8851750" y="365286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33B15840-CC4C-429A-82BE-DD852B2E19F8}"/>
                  </a:ext>
                </a:extLst>
              </p:cNvPr>
              <p:cNvSpPr/>
              <p:nvPr/>
            </p:nvSpPr>
            <p:spPr>
              <a:xfrm>
                <a:off x="8758047" y="4264152"/>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34FCA406-C5D7-497C-A49F-11B119C38098}"/>
                  </a:ext>
                </a:extLst>
              </p:cNvPr>
              <p:cNvSpPr/>
              <p:nvPr/>
            </p:nvSpPr>
            <p:spPr>
              <a:xfrm>
                <a:off x="9321165" y="3890613"/>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45001A3F-66CD-4792-A154-4995318087A2}"/>
                  </a:ext>
                </a:extLst>
              </p:cNvPr>
              <p:cNvSpPr/>
              <p:nvPr/>
            </p:nvSpPr>
            <p:spPr>
              <a:xfrm>
                <a:off x="8773668" y="2899505"/>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640D242F-75CA-4693-9AA0-B60EA0D3FEAF}"/>
                  </a:ext>
                </a:extLst>
              </p:cNvPr>
              <p:cNvSpPr/>
              <p:nvPr/>
            </p:nvSpPr>
            <p:spPr>
              <a:xfrm>
                <a:off x="8630413" y="261475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52655ACD-9596-406E-B6B9-D92469D1F9CC}"/>
                  </a:ext>
                </a:extLst>
              </p:cNvPr>
              <p:cNvSpPr/>
              <p:nvPr/>
            </p:nvSpPr>
            <p:spPr>
              <a:xfrm>
                <a:off x="8174737" y="3464167"/>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93D3E28F-CD4C-4F37-92CA-E84A32229568}"/>
                  </a:ext>
                </a:extLst>
              </p:cNvPr>
              <p:cNvSpPr/>
              <p:nvPr/>
            </p:nvSpPr>
            <p:spPr>
              <a:xfrm>
                <a:off x="7907846" y="2971372"/>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7D655683-D75D-4B99-99D7-0AFE6F73935A}"/>
                  </a:ext>
                </a:extLst>
              </p:cNvPr>
              <p:cNvSpPr/>
              <p:nvPr/>
            </p:nvSpPr>
            <p:spPr>
              <a:xfrm>
                <a:off x="8412481" y="309024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7905FAA0-5D4F-4075-840D-80E930DDF9E8}"/>
                  </a:ext>
                </a:extLst>
              </p:cNvPr>
              <p:cNvSpPr/>
              <p:nvPr/>
            </p:nvSpPr>
            <p:spPr>
              <a:xfrm>
                <a:off x="7819263" y="4083288"/>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ED0B1F27-6A56-419F-AA76-EC9A2C6AE737}"/>
                  </a:ext>
                </a:extLst>
              </p:cNvPr>
              <p:cNvSpPr/>
              <p:nvPr/>
            </p:nvSpPr>
            <p:spPr>
              <a:xfrm>
                <a:off x="7790688" y="2673096"/>
                <a:ext cx="2160000" cy="2160000"/>
              </a:xfrm>
              <a:prstGeom prst="ellipse">
                <a:avLst/>
              </a:prstGeom>
              <a:noFill/>
              <a:ln w="9525"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9583D702-D314-4993-AD4A-FAE99159C80D}"/>
                  </a:ext>
                </a:extLst>
              </p:cNvPr>
              <p:cNvSpPr/>
              <p:nvPr/>
            </p:nvSpPr>
            <p:spPr>
              <a:xfrm>
                <a:off x="8510778" y="446560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0F87B54D-E7A0-446B-973E-C45E4BAF4EDF}"/>
                  </a:ext>
                </a:extLst>
              </p:cNvPr>
              <p:cNvSpPr/>
              <p:nvPr/>
            </p:nvSpPr>
            <p:spPr>
              <a:xfrm>
                <a:off x="8587490" y="340204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9" name="直接箭头连接符 58">
              <a:extLst>
                <a:ext uri="{FF2B5EF4-FFF2-40B4-BE49-F238E27FC236}">
                  <a16:creationId xmlns:a16="http://schemas.microsoft.com/office/drawing/2014/main" id="{3A937174-081B-44C2-AE06-B48B2775308F}"/>
                </a:ext>
              </a:extLst>
            </p:cNvPr>
            <p:cNvCxnSpPr>
              <a:cxnSpLocks/>
              <a:endCxn id="53" idx="2"/>
            </p:cNvCxnSpPr>
            <p:nvPr/>
          </p:nvCxnSpPr>
          <p:spPr>
            <a:xfrm flipH="1" flipV="1">
              <a:off x="6206842" y="3850530"/>
              <a:ext cx="1179934" cy="48278"/>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5" name="组合 64">
            <a:extLst>
              <a:ext uri="{FF2B5EF4-FFF2-40B4-BE49-F238E27FC236}">
                <a16:creationId xmlns:a16="http://schemas.microsoft.com/office/drawing/2014/main" id="{16145988-3DCD-43F2-AEA9-D027E68B009F}"/>
              </a:ext>
            </a:extLst>
          </p:cNvPr>
          <p:cNvGrpSpPr/>
          <p:nvPr/>
        </p:nvGrpSpPr>
        <p:grpSpPr>
          <a:xfrm>
            <a:off x="9161128" y="2712190"/>
            <a:ext cx="2160000" cy="2218340"/>
            <a:chOff x="6206842" y="2712190"/>
            <a:chExt cx="2160000" cy="2218340"/>
          </a:xfrm>
        </p:grpSpPr>
        <p:grpSp>
          <p:nvGrpSpPr>
            <p:cNvPr id="66" name="组合 65">
              <a:extLst>
                <a:ext uri="{FF2B5EF4-FFF2-40B4-BE49-F238E27FC236}">
                  <a16:creationId xmlns:a16="http://schemas.microsoft.com/office/drawing/2014/main" id="{377B6E18-F6C4-43BF-984C-E4C471B4924A}"/>
                </a:ext>
              </a:extLst>
            </p:cNvPr>
            <p:cNvGrpSpPr/>
            <p:nvPr/>
          </p:nvGrpSpPr>
          <p:grpSpPr>
            <a:xfrm>
              <a:off x="6206842" y="2712190"/>
              <a:ext cx="2160000" cy="2218340"/>
              <a:chOff x="7790688" y="2614756"/>
              <a:chExt cx="2160000" cy="2218340"/>
            </a:xfrm>
          </p:grpSpPr>
          <p:sp>
            <p:nvSpPr>
              <p:cNvPr id="68" name="椭圆 67">
                <a:extLst>
                  <a:ext uri="{FF2B5EF4-FFF2-40B4-BE49-F238E27FC236}">
                    <a16:creationId xmlns:a16="http://schemas.microsoft.com/office/drawing/2014/main" id="{0F103D96-F590-4D72-B396-4456759F4336}"/>
                  </a:ext>
                </a:extLst>
              </p:cNvPr>
              <p:cNvSpPr/>
              <p:nvPr/>
            </p:nvSpPr>
            <p:spPr>
              <a:xfrm>
                <a:off x="9336131" y="358303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a:extLst>
                  <a:ext uri="{FF2B5EF4-FFF2-40B4-BE49-F238E27FC236}">
                    <a16:creationId xmlns:a16="http://schemas.microsoft.com/office/drawing/2014/main" id="{2B81A540-5CD8-4D31-A9CE-3BF7A583F9BB}"/>
                  </a:ext>
                </a:extLst>
              </p:cNvPr>
              <p:cNvSpPr/>
              <p:nvPr/>
            </p:nvSpPr>
            <p:spPr>
              <a:xfrm>
                <a:off x="8447152" y="3863967"/>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id="{82345EFC-5607-4893-AD1A-315B8874A694}"/>
                  </a:ext>
                </a:extLst>
              </p:cNvPr>
              <p:cNvSpPr/>
              <p:nvPr/>
            </p:nvSpPr>
            <p:spPr>
              <a:xfrm>
                <a:off x="9666232" y="340204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a:extLst>
                  <a:ext uri="{FF2B5EF4-FFF2-40B4-BE49-F238E27FC236}">
                    <a16:creationId xmlns:a16="http://schemas.microsoft.com/office/drawing/2014/main" id="{417C5B7A-78F9-47E8-A3B9-3432AAAECAB7}"/>
                  </a:ext>
                </a:extLst>
              </p:cNvPr>
              <p:cNvSpPr/>
              <p:nvPr/>
            </p:nvSpPr>
            <p:spPr>
              <a:xfrm>
                <a:off x="9520618" y="278762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a:extLst>
                  <a:ext uri="{FF2B5EF4-FFF2-40B4-BE49-F238E27FC236}">
                    <a16:creationId xmlns:a16="http://schemas.microsoft.com/office/drawing/2014/main" id="{84102F37-8A2A-4E43-AF1B-54D71E7547FE}"/>
                  </a:ext>
                </a:extLst>
              </p:cNvPr>
              <p:cNvSpPr/>
              <p:nvPr/>
            </p:nvSpPr>
            <p:spPr>
              <a:xfrm>
                <a:off x="9235495" y="4293235"/>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a:extLst>
                  <a:ext uri="{FF2B5EF4-FFF2-40B4-BE49-F238E27FC236}">
                    <a16:creationId xmlns:a16="http://schemas.microsoft.com/office/drawing/2014/main" id="{626832C0-818E-4A85-A48C-98045FFB33F5}"/>
                  </a:ext>
                </a:extLst>
              </p:cNvPr>
              <p:cNvSpPr/>
              <p:nvPr/>
            </p:nvSpPr>
            <p:spPr>
              <a:xfrm>
                <a:off x="8851750" y="365286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a:extLst>
                  <a:ext uri="{FF2B5EF4-FFF2-40B4-BE49-F238E27FC236}">
                    <a16:creationId xmlns:a16="http://schemas.microsoft.com/office/drawing/2014/main" id="{67D6340D-4321-4A98-B775-CCFBA8967EF6}"/>
                  </a:ext>
                </a:extLst>
              </p:cNvPr>
              <p:cNvSpPr/>
              <p:nvPr/>
            </p:nvSpPr>
            <p:spPr>
              <a:xfrm>
                <a:off x="8773668" y="2899505"/>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a:extLst>
                  <a:ext uri="{FF2B5EF4-FFF2-40B4-BE49-F238E27FC236}">
                    <a16:creationId xmlns:a16="http://schemas.microsoft.com/office/drawing/2014/main" id="{0C9B191F-45F8-457A-A5F2-9DE4EA1287B2}"/>
                  </a:ext>
                </a:extLst>
              </p:cNvPr>
              <p:cNvSpPr/>
              <p:nvPr/>
            </p:nvSpPr>
            <p:spPr>
              <a:xfrm>
                <a:off x="8630413" y="261475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id="{2C7E1CD0-598D-4ADD-9F6B-815C161D098F}"/>
                  </a:ext>
                </a:extLst>
              </p:cNvPr>
              <p:cNvSpPr/>
              <p:nvPr/>
            </p:nvSpPr>
            <p:spPr>
              <a:xfrm>
                <a:off x="8174737" y="3464167"/>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a:extLst>
                  <a:ext uri="{FF2B5EF4-FFF2-40B4-BE49-F238E27FC236}">
                    <a16:creationId xmlns:a16="http://schemas.microsoft.com/office/drawing/2014/main" id="{66DC2722-6720-462F-B6BC-5B85D13F91A1}"/>
                  </a:ext>
                </a:extLst>
              </p:cNvPr>
              <p:cNvSpPr/>
              <p:nvPr/>
            </p:nvSpPr>
            <p:spPr>
              <a:xfrm>
                <a:off x="7907846" y="2971372"/>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0F6ED5EE-0ACC-411F-8641-4225FDF415AD}"/>
                  </a:ext>
                </a:extLst>
              </p:cNvPr>
              <p:cNvSpPr/>
              <p:nvPr/>
            </p:nvSpPr>
            <p:spPr>
              <a:xfrm>
                <a:off x="7819263" y="4083288"/>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a:extLst>
                  <a:ext uri="{FF2B5EF4-FFF2-40B4-BE49-F238E27FC236}">
                    <a16:creationId xmlns:a16="http://schemas.microsoft.com/office/drawing/2014/main" id="{1D5E6D3D-9F66-4948-9B69-DCE53E6E48B3}"/>
                  </a:ext>
                </a:extLst>
              </p:cNvPr>
              <p:cNvSpPr/>
              <p:nvPr/>
            </p:nvSpPr>
            <p:spPr>
              <a:xfrm>
                <a:off x="7790688" y="2673096"/>
                <a:ext cx="2160000" cy="2160000"/>
              </a:xfrm>
              <a:prstGeom prst="ellipse">
                <a:avLst/>
              </a:prstGeom>
              <a:noFill/>
              <a:ln w="9525"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84" name="椭圆 83">
                <a:extLst>
                  <a:ext uri="{FF2B5EF4-FFF2-40B4-BE49-F238E27FC236}">
                    <a16:creationId xmlns:a16="http://schemas.microsoft.com/office/drawing/2014/main" id="{8C5EDA87-7906-4105-9D70-5E831CDF0C3A}"/>
                  </a:ext>
                </a:extLst>
              </p:cNvPr>
              <p:cNvSpPr/>
              <p:nvPr/>
            </p:nvSpPr>
            <p:spPr>
              <a:xfrm>
                <a:off x="8510778" y="446560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7" name="直接箭头连接符 66">
              <a:extLst>
                <a:ext uri="{FF2B5EF4-FFF2-40B4-BE49-F238E27FC236}">
                  <a16:creationId xmlns:a16="http://schemas.microsoft.com/office/drawing/2014/main" id="{7B0AE26D-9517-4288-B0D4-3604FE96A3D7}"/>
                </a:ext>
              </a:extLst>
            </p:cNvPr>
            <p:cNvCxnSpPr>
              <a:cxnSpLocks/>
              <a:endCxn id="83" idx="2"/>
            </p:cNvCxnSpPr>
            <p:nvPr/>
          </p:nvCxnSpPr>
          <p:spPr>
            <a:xfrm flipH="1" flipV="1">
              <a:off x="6206842" y="3850530"/>
              <a:ext cx="1179934" cy="48278"/>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86" name="矩形 85">
                <a:extLst>
                  <a:ext uri="{FF2B5EF4-FFF2-40B4-BE49-F238E27FC236}">
                    <a16:creationId xmlns:a16="http://schemas.microsoft.com/office/drawing/2014/main" id="{46E0F4AB-58EE-4D20-99D5-642D8F809765}"/>
                  </a:ext>
                </a:extLst>
              </p:cNvPr>
              <p:cNvSpPr/>
              <p:nvPr/>
            </p:nvSpPr>
            <p:spPr>
              <a:xfrm>
                <a:off x="8442359" y="1761440"/>
                <a:ext cx="2832057" cy="6387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solidFill>
                            <a:srgbClr val="C00000"/>
                          </a:solidFill>
                          <a:latin typeface="Cambria Math" panose="02040503050406030204" pitchFamily="18" charset="0"/>
                        </a:rPr>
                        <m:t>𝜌</m:t>
                      </m:r>
                      <m:f>
                        <m:fPr>
                          <m:ctrlPr>
                            <a:rPr lang="en-US" altLang="zh-CN" i="1">
                              <a:solidFill>
                                <a:schemeClr val="tx1"/>
                              </a:solidFill>
                              <a:latin typeface="Cambria Math" panose="02040503050406030204" pitchFamily="18" charset="0"/>
                            </a:rPr>
                          </m:ctrlPr>
                        </m:fPr>
                        <m:num>
                          <m:r>
                            <a:rPr lang="zh-CN" altLang="en-US" i="1">
                              <a:solidFill>
                                <a:schemeClr val="tx1"/>
                              </a:solidFill>
                              <a:latin typeface="Cambria Math" panose="02040503050406030204" pitchFamily="18" charset="0"/>
                            </a:rPr>
                            <m:t>𝜕</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𝑢</m:t>
                              </m:r>
                            </m:e>
                          </m:acc>
                        </m:num>
                        <m:den>
                          <m:r>
                            <a:rPr lang="zh-CN" altLang="en-US"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𝑡</m:t>
                          </m:r>
                        </m:den>
                      </m:f>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m:t>
                      </m:r>
                      <m:r>
                        <m:rPr>
                          <m:sty m:val="p"/>
                        </m:rPr>
                        <a:rPr lang="en-US" altLang="zh-CN" i="1">
                          <a:solidFill>
                            <a:schemeClr val="tx1"/>
                          </a:solidFill>
                          <a:latin typeface="Cambria Math" panose="02040503050406030204" pitchFamily="18" charset="0"/>
                          <a:ea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𝑝</m:t>
                      </m:r>
                      <m:r>
                        <a:rPr lang="en-US" altLang="zh-CN" i="1">
                          <a:solidFill>
                            <a:schemeClr val="tx1"/>
                          </a:solidFill>
                          <a:latin typeface="Cambria Math" panose="02040503050406030204" pitchFamily="18" charset="0"/>
                          <a:ea typeface="Cambria Math" panose="02040503050406030204" pitchFamily="18" charset="0"/>
                        </a:rPr>
                        <m:t> +</m:t>
                      </m:r>
                      <m:r>
                        <a:rPr lang="zh-CN" altLang="en-US" i="1">
                          <a:solidFill>
                            <a:schemeClr val="tx1"/>
                          </a:solidFill>
                          <a:latin typeface="Cambria Math" panose="02040503050406030204" pitchFamily="18" charset="0"/>
                          <a:ea typeface="Cambria Math" panose="02040503050406030204" pitchFamily="18" charset="0"/>
                        </a:rPr>
                        <m:t>𝜇</m:t>
                      </m:r>
                      <m:sSup>
                        <m:sSupPr>
                          <m:ctrlPr>
                            <a:rPr lang="en-US" altLang="zh-CN" i="1">
                              <a:solidFill>
                                <a:schemeClr val="tx1"/>
                              </a:solidFill>
                              <a:latin typeface="Cambria Math" panose="02040503050406030204" pitchFamily="18" charset="0"/>
                              <a:ea typeface="Cambria Math" panose="02040503050406030204" pitchFamily="18" charset="0"/>
                            </a:rPr>
                          </m:ctrlPr>
                        </m:sSupPr>
                        <m:e>
                          <m:r>
                            <m:rPr>
                              <m:sty m:val="p"/>
                            </m:rPr>
                            <a:rPr lang="en-US" altLang="zh-CN" i="1">
                              <a:solidFill>
                                <a:schemeClr val="tx1"/>
                              </a:solidFill>
                              <a:latin typeface="Cambria Math" panose="02040503050406030204" pitchFamily="18" charset="0"/>
                              <a:ea typeface="Cambria Math" panose="02040503050406030204" pitchFamily="18" charset="0"/>
                            </a:rPr>
                            <m:t>∇</m:t>
                          </m:r>
                        </m:e>
                        <m:sup>
                          <m:r>
                            <a:rPr lang="en-US" altLang="zh-CN" i="1">
                              <a:solidFill>
                                <a:schemeClr val="tx1"/>
                              </a:solidFill>
                              <a:latin typeface="Cambria Math" panose="02040503050406030204" pitchFamily="18" charset="0"/>
                              <a:ea typeface="Cambria Math" panose="02040503050406030204" pitchFamily="18" charset="0"/>
                            </a:rPr>
                            <m:t>2</m:t>
                          </m:r>
                        </m:sup>
                      </m:sSup>
                      <m:acc>
                        <m:accPr>
                          <m:chr m:val="⃗"/>
                          <m:ctrlPr>
                            <a:rPr lang="zh-CN" altLang="en-US" i="1">
                              <a:solidFill>
                                <a:schemeClr val="tx1"/>
                              </a:solidFill>
                              <a:latin typeface="Cambria Math" panose="02040503050406030204" pitchFamily="18" charset="0"/>
                              <a:ea typeface="Cambria Math" panose="02040503050406030204" pitchFamily="18" charset="0"/>
                            </a:rPr>
                          </m:ctrlPr>
                        </m:accPr>
                        <m:e>
                          <m:r>
                            <a:rPr lang="en-US" altLang="zh-CN" i="1">
                              <a:solidFill>
                                <a:schemeClr val="tx1"/>
                              </a:solidFill>
                              <a:latin typeface="Cambria Math" panose="02040503050406030204" pitchFamily="18" charset="0"/>
                              <a:ea typeface="Cambria Math" panose="02040503050406030204" pitchFamily="18" charset="0"/>
                            </a:rPr>
                            <m:t>𝑢</m:t>
                          </m:r>
                        </m:e>
                      </m:acc>
                      <m:r>
                        <a:rPr lang="en-US" altLang="zh-CN" i="1">
                          <a:solidFill>
                            <a:schemeClr val="tx1"/>
                          </a:solidFill>
                          <a:latin typeface="Cambria Math" panose="02040503050406030204" pitchFamily="18" charset="0"/>
                          <a:ea typeface="Cambria Math" panose="02040503050406030204" pitchFamily="18" charset="0"/>
                        </a:rPr>
                        <m:t>+</m:t>
                      </m:r>
                      <m:r>
                        <a:rPr lang="zh-CN" altLang="en-US" i="1">
                          <a:solidFill>
                            <a:schemeClr val="tx1"/>
                          </a:solidFill>
                          <a:latin typeface="Cambria Math" panose="02040503050406030204" pitchFamily="18" charset="0"/>
                        </a:rPr>
                        <m:t>𝜌</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𝑔</m:t>
                          </m:r>
                        </m:e>
                      </m:acc>
                    </m:oMath>
                  </m:oMathPara>
                </a14:m>
                <a:endParaRPr lang="en-US" altLang="zh-CN" dirty="0">
                  <a:solidFill>
                    <a:schemeClr val="tx1"/>
                  </a:solidFill>
                </a:endParaRPr>
              </a:p>
            </p:txBody>
          </p:sp>
        </mc:Choice>
        <mc:Fallback>
          <p:sp>
            <p:nvSpPr>
              <p:cNvPr id="86" name="矩形 85">
                <a:extLst>
                  <a:ext uri="{FF2B5EF4-FFF2-40B4-BE49-F238E27FC236}">
                    <a16:creationId xmlns:a16="http://schemas.microsoft.com/office/drawing/2014/main" id="{46E0F4AB-58EE-4D20-99D5-642D8F809765}"/>
                  </a:ext>
                </a:extLst>
              </p:cNvPr>
              <p:cNvSpPr>
                <a:spLocks noRot="1" noChangeAspect="1" noMove="1" noResize="1" noEditPoints="1" noAdjustHandles="1" noChangeArrowheads="1" noChangeShapeType="1" noTextEdit="1"/>
              </p:cNvSpPr>
              <p:nvPr/>
            </p:nvSpPr>
            <p:spPr>
              <a:xfrm>
                <a:off x="8442359" y="1761440"/>
                <a:ext cx="2832057" cy="63876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5725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CE922-0745-4BC5-8A3D-F011519711A8}"/>
              </a:ext>
            </a:extLst>
          </p:cNvPr>
          <p:cNvSpPr>
            <a:spLocks noGrp="1"/>
          </p:cNvSpPr>
          <p:nvPr>
            <p:ph type="title"/>
          </p:nvPr>
        </p:nvSpPr>
        <p:spPr/>
        <p:txBody>
          <a:bodyPr/>
          <a:lstStyle/>
          <a:p>
            <a:r>
              <a:rPr lang="en-US" altLang="zh-CN" dirty="0"/>
              <a:t>SPH——</a:t>
            </a:r>
            <a:r>
              <a:rPr lang="zh-CN" altLang="en-US" dirty="0"/>
              <a:t>压力</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529053C-DB5A-4DA6-8651-F73DBC485638}"/>
                  </a:ext>
                </a:extLst>
              </p:cNvPr>
              <p:cNvSpPr>
                <a:spLocks noGrp="1"/>
              </p:cNvSpPr>
              <p:nvPr>
                <p:ph idx="1"/>
              </p:nvPr>
            </p:nvSpPr>
            <p:spPr/>
            <p:txBody>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smtClean="0">
                            <a:solidFill>
                              <a:schemeClr val="accent1"/>
                            </a:solidFill>
                            <a:latin typeface="Cambria Math" panose="02040503050406030204" pitchFamily="18" charset="0"/>
                          </a:rPr>
                        </m:ctrlPr>
                      </m:sSubPr>
                      <m:e>
                        <m:r>
                          <a:rPr lang="zh-CN" altLang="en-US" i="1">
                            <a:solidFill>
                              <a:schemeClr val="accent1"/>
                            </a:solidFill>
                            <a:latin typeface="Cambria Math" panose="02040503050406030204" pitchFamily="18" charset="0"/>
                          </a:rPr>
                          <m:t>𝜌</m:t>
                        </m:r>
                      </m:e>
                      <m:sub>
                        <m:r>
                          <a:rPr lang="en-US" altLang="zh-CN" b="0" i="1" smtClean="0">
                            <a:solidFill>
                              <a:schemeClr val="accent1"/>
                            </a:solidFill>
                            <a:latin typeface="Cambria Math" panose="02040503050406030204" pitchFamily="18" charset="0"/>
                          </a:rPr>
                          <m:t>0</m:t>
                        </m:r>
                      </m:sub>
                    </m:sSub>
                    <m:r>
                      <a:rPr lang="en-US" altLang="zh-CN" b="0" i="1" smtClean="0">
                        <a:latin typeface="Cambria Math" panose="02040503050406030204" pitchFamily="18" charset="0"/>
                      </a:rPr>
                      <m:t>)</m:t>
                    </m:r>
                  </m:oMath>
                </a14:m>
                <a:endParaRPr lang="en-US" altLang="zh-CN" dirty="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r>
                      <a:rPr lang="en-US" altLang="zh-CN" i="1">
                        <a:latin typeface="Cambria Math" panose="02040503050406030204" pitchFamily="18" charset="0"/>
                      </a:rPr>
                      <m:t>=</m:t>
                    </m:r>
                    <m:r>
                      <m:rPr>
                        <m:sty m:val="p"/>
                      </m:rPr>
                      <a:rPr lang="en-US" altLang="zh-CN" b="0" i="0" smtClean="0">
                        <a:solidFill>
                          <a:schemeClr val="accent1"/>
                        </a:solidFill>
                        <a:latin typeface="Cambria Math" panose="02040503050406030204" pitchFamily="18" charset="0"/>
                      </a:rPr>
                      <m:t>max</m:t>
                    </m:r>
                    <m:r>
                      <a:rPr lang="en-US" altLang="zh-CN" b="0" i="1" smtClean="0">
                        <a:latin typeface="Cambria Math" panose="02040503050406030204" pitchFamily="18" charset="0"/>
                      </a:rPr>
                      <m:t>⁡(</m:t>
                    </m:r>
                    <m:r>
                      <a:rPr lang="en-US" altLang="zh-CN" i="1">
                        <a:latin typeface="Cambria Math" panose="02040503050406030204" pitchFamily="18" charset="0"/>
                      </a:rPr>
                      <m:t>𝑘</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m:t>
                    </m:r>
                    <m:r>
                      <a:rPr lang="en-US" altLang="zh-CN" b="0" i="1" smtClean="0">
                        <a:solidFill>
                          <a:schemeClr val="accent1"/>
                        </a:solidFill>
                        <a:latin typeface="Cambria Math" panose="02040503050406030204" pitchFamily="18" charset="0"/>
                      </a:rPr>
                      <m:t>0</m:t>
                    </m:r>
                    <m:r>
                      <a:rPr lang="en-US" altLang="zh-CN" b="0" i="1" smtClean="0">
                        <a:latin typeface="Cambria Math" panose="02040503050406030204" pitchFamily="18" charset="0"/>
                      </a:rPr>
                      <m:t>)</m:t>
                    </m:r>
                  </m:oMath>
                </a14:m>
                <a:endParaRPr lang="en-US" altLang="zh-CN" dirty="0"/>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𝑖</m:t>
                        </m:r>
                      </m:sub>
                      <m:sup>
                        <m:r>
                          <a:rPr lang="en-US" altLang="zh-CN" i="1">
                            <a:latin typeface="Cambria Math" panose="02040503050406030204" pitchFamily="18" charset="0"/>
                          </a:rPr>
                          <m:t>𝑝𝑟𝑒𝑠𝑠𝑢𝑟𝑒</m:t>
                        </m:r>
                      </m:sup>
                    </m:sSubSup>
                    <m:r>
                      <a:rPr lang="en-US" altLang="zh-CN" i="1">
                        <a:latin typeface="Cambria Math" panose="02040503050406030204" pitchFamily="18" charset="0"/>
                      </a:rPr>
                      <m:t>=−</m:t>
                    </m:r>
                    <m:nary>
                      <m:naryPr>
                        <m:chr m:val="∑"/>
                        <m:supHide m:val="on"/>
                        <m:ctrlPr>
                          <a:rPr lang="zh-CN" altLang="en-US" i="1">
                            <a:latin typeface="Cambria Math" panose="02040503050406030204" pitchFamily="18" charset="0"/>
                          </a:rPr>
                        </m:ctrlPr>
                      </m:naryPr>
                      <m:sub>
                        <m:r>
                          <m:rPr>
                            <m:brk m:alnAt="7"/>
                          </m:rPr>
                          <a:rPr lang="en-US" altLang="zh-CN" i="1">
                            <a:latin typeface="Cambria Math" panose="02040503050406030204" pitchFamily="18" charset="0"/>
                          </a:rPr>
                          <m:t>𝑗</m:t>
                        </m:r>
                      </m:sub>
                      <m:sup/>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𝑗</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𝑗</m:t>
                                </m:r>
                              </m:sub>
                            </m:sSub>
                          </m:den>
                        </m:f>
                        <m:f>
                          <m:fPr>
                            <m:ctrlPr>
                              <a:rPr lang="en-US" altLang="zh-CN"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𝑗</m:t>
                                </m:r>
                              </m:sub>
                            </m:sSub>
                          </m:num>
                          <m:den>
                            <m:r>
                              <a:rPr lang="en-US" altLang="zh-CN" b="0" i="1" smtClean="0">
                                <a:latin typeface="Cambria Math" panose="02040503050406030204" pitchFamily="18" charset="0"/>
                              </a:rPr>
                              <m:t>2</m:t>
                            </m:r>
                          </m:den>
                        </m:f>
                        <m:r>
                          <m:rPr>
                            <m:sty m:val="p"/>
                          </m:rP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𝑖𝑗</m:t>
                            </m:r>
                          </m:sub>
                        </m:sSub>
                      </m:e>
                    </m:nary>
                  </m:oMath>
                </a14:m>
                <a:endParaRPr lang="zh-CN" altLang="en-US" dirty="0"/>
              </a:p>
            </p:txBody>
          </p:sp>
        </mc:Choice>
        <mc:Fallback>
          <p:sp>
            <p:nvSpPr>
              <p:cNvPr id="3" name="内容占位符 2">
                <a:extLst>
                  <a:ext uri="{FF2B5EF4-FFF2-40B4-BE49-F238E27FC236}">
                    <a16:creationId xmlns:a16="http://schemas.microsoft.com/office/drawing/2014/main" id="{C529053C-DB5A-4DA6-8651-F73DBC48563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zh-CN" altLang="en-US">
                    <a:noFill/>
                  </a:rPr>
                  <a:t> </a:t>
                </a:r>
              </a:p>
            </p:txBody>
          </p:sp>
        </mc:Fallback>
      </mc:AlternateContent>
      <p:grpSp>
        <p:nvGrpSpPr>
          <p:cNvPr id="10" name="组合 9">
            <a:extLst>
              <a:ext uri="{FF2B5EF4-FFF2-40B4-BE49-F238E27FC236}">
                <a16:creationId xmlns:a16="http://schemas.microsoft.com/office/drawing/2014/main" id="{7C896233-8578-44A1-93DD-EB41B7096E36}"/>
              </a:ext>
            </a:extLst>
          </p:cNvPr>
          <p:cNvGrpSpPr/>
          <p:nvPr/>
        </p:nvGrpSpPr>
        <p:grpSpPr>
          <a:xfrm>
            <a:off x="969945" y="4067413"/>
            <a:ext cx="9397691" cy="2792580"/>
            <a:chOff x="-50713" y="3429000"/>
            <a:chExt cx="9397691" cy="2792580"/>
          </a:xfrm>
        </p:grpSpPr>
        <p:grpSp>
          <p:nvGrpSpPr>
            <p:cNvPr id="7" name="组合 6">
              <a:extLst>
                <a:ext uri="{FF2B5EF4-FFF2-40B4-BE49-F238E27FC236}">
                  <a16:creationId xmlns:a16="http://schemas.microsoft.com/office/drawing/2014/main" id="{EF00D137-E7A2-4DCF-9FE4-5CEFEA9003BB}"/>
                </a:ext>
              </a:extLst>
            </p:cNvPr>
            <p:cNvGrpSpPr/>
            <p:nvPr/>
          </p:nvGrpSpPr>
          <p:grpSpPr>
            <a:xfrm>
              <a:off x="4385652" y="3429000"/>
              <a:ext cx="2017819" cy="2186084"/>
              <a:chOff x="4757638" y="4404964"/>
              <a:chExt cx="2017819" cy="2186084"/>
            </a:xfrm>
          </p:grpSpPr>
          <p:sp>
            <p:nvSpPr>
              <p:cNvPr id="60" name="椭圆 59">
                <a:extLst>
                  <a:ext uri="{FF2B5EF4-FFF2-40B4-BE49-F238E27FC236}">
                    <a16:creationId xmlns:a16="http://schemas.microsoft.com/office/drawing/2014/main" id="{47732291-ADCD-41B2-9288-D17690EC673F}"/>
                  </a:ext>
                </a:extLst>
              </p:cNvPr>
              <p:cNvSpPr/>
              <p:nvPr/>
            </p:nvSpPr>
            <p:spPr>
              <a:xfrm>
                <a:off x="5673332" y="5974813"/>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id="{9D14CF9A-680D-49CF-BC43-86B9841B57C5}"/>
                  </a:ext>
                </a:extLst>
              </p:cNvPr>
              <p:cNvSpPr/>
              <p:nvPr/>
            </p:nvSpPr>
            <p:spPr>
              <a:xfrm>
                <a:off x="5095539" y="5744787"/>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a16="http://schemas.microsoft.com/office/drawing/2014/main" id="{BCAB823A-5FF8-4BD9-B814-E238640DCEB8}"/>
                  </a:ext>
                </a:extLst>
              </p:cNvPr>
              <p:cNvSpPr/>
              <p:nvPr/>
            </p:nvSpPr>
            <p:spPr>
              <a:xfrm>
                <a:off x="6537713" y="552532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9229F5D7-B167-4FFB-9490-E1255528AC7C}"/>
                  </a:ext>
                </a:extLst>
              </p:cNvPr>
              <p:cNvSpPr/>
              <p:nvPr/>
            </p:nvSpPr>
            <p:spPr>
              <a:xfrm>
                <a:off x="6310886" y="474761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a:extLst>
                  <a:ext uri="{FF2B5EF4-FFF2-40B4-BE49-F238E27FC236}">
                    <a16:creationId xmlns:a16="http://schemas.microsoft.com/office/drawing/2014/main" id="{25B0F8A6-8F66-4648-B691-15F6D322F7E2}"/>
                  </a:ext>
                </a:extLst>
              </p:cNvPr>
              <p:cNvSpPr/>
              <p:nvPr/>
            </p:nvSpPr>
            <p:spPr>
              <a:xfrm>
                <a:off x="6173870" y="6083443"/>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a:extLst>
                  <a:ext uri="{FF2B5EF4-FFF2-40B4-BE49-F238E27FC236}">
                    <a16:creationId xmlns:a16="http://schemas.microsoft.com/office/drawing/2014/main" id="{134A7843-5A5C-438D-AD0F-37C1F62D60A9}"/>
                  </a:ext>
                </a:extLst>
              </p:cNvPr>
              <p:cNvSpPr/>
              <p:nvPr/>
            </p:nvSpPr>
            <p:spPr>
              <a:xfrm>
                <a:off x="5602168" y="540308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a:extLst>
                  <a:ext uri="{FF2B5EF4-FFF2-40B4-BE49-F238E27FC236}">
                    <a16:creationId xmlns:a16="http://schemas.microsoft.com/office/drawing/2014/main" id="{DBE76C95-A30E-4E63-AE8D-34AAA205D54D}"/>
                  </a:ext>
                </a:extLst>
              </p:cNvPr>
              <p:cNvSpPr/>
              <p:nvPr/>
            </p:nvSpPr>
            <p:spPr>
              <a:xfrm>
                <a:off x="5585035" y="4815572"/>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4AF237CB-87D1-4E09-A512-7ADE39A03007}"/>
                  </a:ext>
                </a:extLst>
              </p:cNvPr>
              <p:cNvSpPr/>
              <p:nvPr/>
            </p:nvSpPr>
            <p:spPr>
              <a:xfrm>
                <a:off x="5568788" y="440496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a:extLst>
                  <a:ext uri="{FF2B5EF4-FFF2-40B4-BE49-F238E27FC236}">
                    <a16:creationId xmlns:a16="http://schemas.microsoft.com/office/drawing/2014/main" id="{6A516FE1-E580-41FC-B353-2ACC073DDDA9}"/>
                  </a:ext>
                </a:extLst>
              </p:cNvPr>
              <p:cNvSpPr/>
              <p:nvPr/>
            </p:nvSpPr>
            <p:spPr>
              <a:xfrm>
                <a:off x="5061551" y="5165201"/>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a:extLst>
                  <a:ext uri="{FF2B5EF4-FFF2-40B4-BE49-F238E27FC236}">
                    <a16:creationId xmlns:a16="http://schemas.microsoft.com/office/drawing/2014/main" id="{844625E1-075A-46DC-9BB6-C55DEFD7BD2A}"/>
                  </a:ext>
                </a:extLst>
              </p:cNvPr>
              <p:cNvSpPr/>
              <p:nvPr/>
            </p:nvSpPr>
            <p:spPr>
              <a:xfrm>
                <a:off x="4846221" y="476158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a:extLst>
                  <a:ext uri="{FF2B5EF4-FFF2-40B4-BE49-F238E27FC236}">
                    <a16:creationId xmlns:a16="http://schemas.microsoft.com/office/drawing/2014/main" id="{B26F8646-5313-4B7D-85D3-E25D2CFC8B87}"/>
                  </a:ext>
                </a:extLst>
              </p:cNvPr>
              <p:cNvSpPr/>
              <p:nvPr/>
            </p:nvSpPr>
            <p:spPr>
              <a:xfrm>
                <a:off x="4757638" y="587349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a:extLst>
                  <a:ext uri="{FF2B5EF4-FFF2-40B4-BE49-F238E27FC236}">
                    <a16:creationId xmlns:a16="http://schemas.microsoft.com/office/drawing/2014/main" id="{6507685F-66D5-4925-85A7-9144EB9229A4}"/>
                  </a:ext>
                </a:extLst>
              </p:cNvPr>
              <p:cNvSpPr/>
              <p:nvPr/>
            </p:nvSpPr>
            <p:spPr>
              <a:xfrm>
                <a:off x="4920786" y="4733304"/>
                <a:ext cx="1620000" cy="1620000"/>
              </a:xfrm>
              <a:prstGeom prst="ellipse">
                <a:avLst/>
              </a:prstGeom>
              <a:noFill/>
              <a:ln w="9525"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89" name="椭圆 88">
                <a:extLst>
                  <a:ext uri="{FF2B5EF4-FFF2-40B4-BE49-F238E27FC236}">
                    <a16:creationId xmlns:a16="http://schemas.microsoft.com/office/drawing/2014/main" id="{951FBF53-9BB2-444C-9BCA-3F72B7036B45}"/>
                  </a:ext>
                </a:extLst>
              </p:cNvPr>
              <p:cNvSpPr/>
              <p:nvPr/>
            </p:nvSpPr>
            <p:spPr>
              <a:xfrm>
                <a:off x="5347291" y="635330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箭头连接符 57">
                <a:extLst>
                  <a:ext uri="{FF2B5EF4-FFF2-40B4-BE49-F238E27FC236}">
                    <a16:creationId xmlns:a16="http://schemas.microsoft.com/office/drawing/2014/main" id="{DDFD9C8A-6CDE-4D7A-B55F-E90767DA63D7}"/>
                  </a:ext>
                </a:extLst>
              </p:cNvPr>
              <p:cNvCxnSpPr>
                <a:cxnSpLocks/>
                <a:endCxn id="88" idx="2"/>
              </p:cNvCxnSpPr>
              <p:nvPr/>
            </p:nvCxnSpPr>
            <p:spPr>
              <a:xfrm flipH="1" flipV="1">
                <a:off x="4920786" y="5543304"/>
                <a:ext cx="815278" cy="43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椭圆 89">
                <a:extLst>
                  <a:ext uri="{FF2B5EF4-FFF2-40B4-BE49-F238E27FC236}">
                    <a16:creationId xmlns:a16="http://schemas.microsoft.com/office/drawing/2014/main" id="{43EC3460-BC90-414B-BE38-5770E3373867}"/>
                  </a:ext>
                </a:extLst>
              </p:cNvPr>
              <p:cNvSpPr/>
              <p:nvPr/>
            </p:nvSpPr>
            <p:spPr>
              <a:xfrm>
                <a:off x="6143583" y="511615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a:extLst>
                  <a:ext uri="{FF2B5EF4-FFF2-40B4-BE49-F238E27FC236}">
                    <a16:creationId xmlns:a16="http://schemas.microsoft.com/office/drawing/2014/main" id="{B9212988-C7BB-4839-AF3F-5F0BBB2E2E36}"/>
                  </a:ext>
                </a:extLst>
              </p:cNvPr>
              <p:cNvSpPr/>
              <p:nvPr/>
            </p:nvSpPr>
            <p:spPr>
              <a:xfrm>
                <a:off x="6108796" y="5659342"/>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右 4">
                <a:extLst>
                  <a:ext uri="{FF2B5EF4-FFF2-40B4-BE49-F238E27FC236}">
                    <a16:creationId xmlns:a16="http://schemas.microsoft.com/office/drawing/2014/main" id="{81ECC9EC-03E1-43FF-8879-162F837E9807}"/>
                  </a:ext>
                </a:extLst>
              </p:cNvPr>
              <p:cNvSpPr/>
              <p:nvPr/>
            </p:nvSpPr>
            <p:spPr>
              <a:xfrm rot="17808609">
                <a:off x="5689421" y="5052037"/>
                <a:ext cx="360000" cy="28542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92" name="箭头: 右 91">
                <a:extLst>
                  <a:ext uri="{FF2B5EF4-FFF2-40B4-BE49-F238E27FC236}">
                    <a16:creationId xmlns:a16="http://schemas.microsoft.com/office/drawing/2014/main" id="{BD30E109-7C3E-4AB0-9CFC-6D0727ACD60D}"/>
                  </a:ext>
                </a:extLst>
              </p:cNvPr>
              <p:cNvSpPr/>
              <p:nvPr/>
            </p:nvSpPr>
            <p:spPr>
              <a:xfrm rot="21393182">
                <a:off x="5894808" y="5394443"/>
                <a:ext cx="360000" cy="28542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93" name="箭头: 右 92">
                <a:extLst>
                  <a:ext uri="{FF2B5EF4-FFF2-40B4-BE49-F238E27FC236}">
                    <a16:creationId xmlns:a16="http://schemas.microsoft.com/office/drawing/2014/main" id="{00EF3834-BD31-4B87-9888-87A9CB44FCF8}"/>
                  </a:ext>
                </a:extLst>
              </p:cNvPr>
              <p:cNvSpPr/>
              <p:nvPr/>
            </p:nvSpPr>
            <p:spPr>
              <a:xfrm rot="12721637">
                <a:off x="5244729" y="5259472"/>
                <a:ext cx="360000" cy="28542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94" name="箭头: 右 93">
                <a:extLst>
                  <a:ext uri="{FF2B5EF4-FFF2-40B4-BE49-F238E27FC236}">
                    <a16:creationId xmlns:a16="http://schemas.microsoft.com/office/drawing/2014/main" id="{AB7DA183-1F6D-44EF-8E76-DC8F616F5C3E}"/>
                  </a:ext>
                </a:extLst>
              </p:cNvPr>
              <p:cNvSpPr/>
              <p:nvPr/>
            </p:nvSpPr>
            <p:spPr>
              <a:xfrm rot="7713591">
                <a:off x="5332268" y="5713419"/>
                <a:ext cx="360000" cy="28542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96" name="箭头: 右 95">
                <a:extLst>
                  <a:ext uri="{FF2B5EF4-FFF2-40B4-BE49-F238E27FC236}">
                    <a16:creationId xmlns:a16="http://schemas.microsoft.com/office/drawing/2014/main" id="{F5F74799-9FB2-44AD-B2A5-52C0C976B2B5}"/>
                  </a:ext>
                </a:extLst>
              </p:cNvPr>
              <p:cNvSpPr/>
              <p:nvPr/>
            </p:nvSpPr>
            <p:spPr>
              <a:xfrm rot="3316238">
                <a:off x="5759704" y="5722036"/>
                <a:ext cx="360000" cy="28542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p:grpSp>
          <p:nvGrpSpPr>
            <p:cNvPr id="8" name="组合 7">
              <a:extLst>
                <a:ext uri="{FF2B5EF4-FFF2-40B4-BE49-F238E27FC236}">
                  <a16:creationId xmlns:a16="http://schemas.microsoft.com/office/drawing/2014/main" id="{4164E1E0-CD54-44FF-94E0-F104DDF1C1D7}"/>
                </a:ext>
              </a:extLst>
            </p:cNvPr>
            <p:cNvGrpSpPr/>
            <p:nvPr/>
          </p:nvGrpSpPr>
          <p:grpSpPr>
            <a:xfrm>
              <a:off x="1482996" y="3566526"/>
              <a:ext cx="1976969" cy="1911032"/>
              <a:chOff x="1818276" y="4674129"/>
              <a:chExt cx="1976969" cy="1911032"/>
            </a:xfrm>
          </p:grpSpPr>
          <p:sp>
            <p:nvSpPr>
              <p:cNvPr id="120" name="椭圆 119">
                <a:extLst>
                  <a:ext uri="{FF2B5EF4-FFF2-40B4-BE49-F238E27FC236}">
                    <a16:creationId xmlns:a16="http://schemas.microsoft.com/office/drawing/2014/main" id="{841C27A8-A1A8-4840-946A-321925DE3ECA}"/>
                  </a:ext>
                </a:extLst>
              </p:cNvPr>
              <p:cNvSpPr/>
              <p:nvPr/>
            </p:nvSpPr>
            <p:spPr>
              <a:xfrm>
                <a:off x="2495152" y="5650661"/>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a:extLst>
                  <a:ext uri="{FF2B5EF4-FFF2-40B4-BE49-F238E27FC236}">
                    <a16:creationId xmlns:a16="http://schemas.microsoft.com/office/drawing/2014/main" id="{8596D95F-CB0E-4E63-BC38-66D54E7B56FF}"/>
                  </a:ext>
                </a:extLst>
              </p:cNvPr>
              <p:cNvSpPr/>
              <p:nvPr/>
            </p:nvSpPr>
            <p:spPr>
              <a:xfrm>
                <a:off x="3557501" y="5571563"/>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a:extLst>
                  <a:ext uri="{FF2B5EF4-FFF2-40B4-BE49-F238E27FC236}">
                    <a16:creationId xmlns:a16="http://schemas.microsoft.com/office/drawing/2014/main" id="{F6E2B830-7966-4C8C-8FCD-14DE5FCEB11D}"/>
                  </a:ext>
                </a:extLst>
              </p:cNvPr>
              <p:cNvSpPr/>
              <p:nvPr/>
            </p:nvSpPr>
            <p:spPr>
              <a:xfrm>
                <a:off x="2733970" y="596892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a:extLst>
                  <a:ext uri="{FF2B5EF4-FFF2-40B4-BE49-F238E27FC236}">
                    <a16:creationId xmlns:a16="http://schemas.microsoft.com/office/drawing/2014/main" id="{448CF18F-A200-4230-9382-E081B0F48E5D}"/>
                  </a:ext>
                </a:extLst>
              </p:cNvPr>
              <p:cNvSpPr/>
              <p:nvPr/>
            </p:nvSpPr>
            <p:spPr>
              <a:xfrm>
                <a:off x="2156177" y="573890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a:extLst>
                  <a:ext uri="{FF2B5EF4-FFF2-40B4-BE49-F238E27FC236}">
                    <a16:creationId xmlns:a16="http://schemas.microsoft.com/office/drawing/2014/main" id="{58BCD5BA-6A19-4E90-80CC-385C1D03842F}"/>
                  </a:ext>
                </a:extLst>
              </p:cNvPr>
              <p:cNvSpPr/>
              <p:nvPr/>
            </p:nvSpPr>
            <p:spPr>
              <a:xfrm>
                <a:off x="2393921" y="5992368"/>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a:extLst>
                  <a:ext uri="{FF2B5EF4-FFF2-40B4-BE49-F238E27FC236}">
                    <a16:creationId xmlns:a16="http://schemas.microsoft.com/office/drawing/2014/main" id="{EF70F716-841A-4D97-89B7-51935D2A7384}"/>
                  </a:ext>
                </a:extLst>
              </p:cNvPr>
              <p:cNvSpPr/>
              <p:nvPr/>
            </p:nvSpPr>
            <p:spPr>
              <a:xfrm>
                <a:off x="3371524" y="4741732"/>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a:extLst>
                  <a:ext uri="{FF2B5EF4-FFF2-40B4-BE49-F238E27FC236}">
                    <a16:creationId xmlns:a16="http://schemas.microsoft.com/office/drawing/2014/main" id="{E7552AC9-CB17-45DB-B3D8-C1CD598D69DE}"/>
                  </a:ext>
                </a:extLst>
              </p:cNvPr>
              <p:cNvSpPr/>
              <p:nvPr/>
            </p:nvSpPr>
            <p:spPr>
              <a:xfrm>
                <a:off x="3234508" y="607755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a:extLst>
                  <a:ext uri="{FF2B5EF4-FFF2-40B4-BE49-F238E27FC236}">
                    <a16:creationId xmlns:a16="http://schemas.microsoft.com/office/drawing/2014/main" id="{83FC5525-60C3-496A-8C92-852768FE9794}"/>
                  </a:ext>
                </a:extLst>
              </p:cNvPr>
              <p:cNvSpPr/>
              <p:nvPr/>
            </p:nvSpPr>
            <p:spPr>
              <a:xfrm>
                <a:off x="2662806" y="5397193"/>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a:extLst>
                  <a:ext uri="{FF2B5EF4-FFF2-40B4-BE49-F238E27FC236}">
                    <a16:creationId xmlns:a16="http://schemas.microsoft.com/office/drawing/2014/main" id="{D21C654C-73B9-4B75-BB7E-3770233879D4}"/>
                  </a:ext>
                </a:extLst>
              </p:cNvPr>
              <p:cNvSpPr/>
              <p:nvPr/>
            </p:nvSpPr>
            <p:spPr>
              <a:xfrm>
                <a:off x="2645673" y="4809685"/>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a:extLst>
                  <a:ext uri="{FF2B5EF4-FFF2-40B4-BE49-F238E27FC236}">
                    <a16:creationId xmlns:a16="http://schemas.microsoft.com/office/drawing/2014/main" id="{1BB92810-4D50-4A27-B487-0C2ED731177E}"/>
                  </a:ext>
                </a:extLst>
              </p:cNvPr>
              <p:cNvSpPr/>
              <p:nvPr/>
            </p:nvSpPr>
            <p:spPr>
              <a:xfrm>
                <a:off x="2948698" y="487840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a:extLst>
                  <a:ext uri="{FF2B5EF4-FFF2-40B4-BE49-F238E27FC236}">
                    <a16:creationId xmlns:a16="http://schemas.microsoft.com/office/drawing/2014/main" id="{B57033A5-2514-43C0-9EDD-2C28D8D7869D}"/>
                  </a:ext>
                </a:extLst>
              </p:cNvPr>
              <p:cNvSpPr/>
              <p:nvPr/>
            </p:nvSpPr>
            <p:spPr>
              <a:xfrm>
                <a:off x="2122189" y="515931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a:extLst>
                  <a:ext uri="{FF2B5EF4-FFF2-40B4-BE49-F238E27FC236}">
                    <a16:creationId xmlns:a16="http://schemas.microsoft.com/office/drawing/2014/main" id="{0630A4CC-5320-4CF1-BDCE-5EBA5FCAA362}"/>
                  </a:ext>
                </a:extLst>
              </p:cNvPr>
              <p:cNvSpPr/>
              <p:nvPr/>
            </p:nvSpPr>
            <p:spPr>
              <a:xfrm>
                <a:off x="1906859" y="4755693"/>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a:extLst>
                  <a:ext uri="{FF2B5EF4-FFF2-40B4-BE49-F238E27FC236}">
                    <a16:creationId xmlns:a16="http://schemas.microsoft.com/office/drawing/2014/main" id="{30C9A0D2-63A9-4CC0-865F-534E62E45920}"/>
                  </a:ext>
                </a:extLst>
              </p:cNvPr>
              <p:cNvSpPr/>
              <p:nvPr/>
            </p:nvSpPr>
            <p:spPr>
              <a:xfrm>
                <a:off x="1818276" y="586760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a:extLst>
                  <a:ext uri="{FF2B5EF4-FFF2-40B4-BE49-F238E27FC236}">
                    <a16:creationId xmlns:a16="http://schemas.microsoft.com/office/drawing/2014/main" id="{654FE793-0B97-410B-9442-6CC8C4A635C9}"/>
                  </a:ext>
                </a:extLst>
              </p:cNvPr>
              <p:cNvSpPr/>
              <p:nvPr/>
            </p:nvSpPr>
            <p:spPr>
              <a:xfrm>
                <a:off x="1981424" y="4727417"/>
                <a:ext cx="1620000" cy="1620000"/>
              </a:xfrm>
              <a:prstGeom prst="ellipse">
                <a:avLst/>
              </a:prstGeom>
              <a:noFill/>
              <a:ln w="9525"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110" name="椭圆 109">
                <a:extLst>
                  <a:ext uri="{FF2B5EF4-FFF2-40B4-BE49-F238E27FC236}">
                    <a16:creationId xmlns:a16="http://schemas.microsoft.com/office/drawing/2014/main" id="{BFECDE64-4100-4473-86E3-0C6B3C233A4A}"/>
                  </a:ext>
                </a:extLst>
              </p:cNvPr>
              <p:cNvSpPr/>
              <p:nvPr/>
            </p:nvSpPr>
            <p:spPr>
              <a:xfrm>
                <a:off x="2407929" y="6347417"/>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1" name="直接箭头连接符 110">
                <a:extLst>
                  <a:ext uri="{FF2B5EF4-FFF2-40B4-BE49-F238E27FC236}">
                    <a16:creationId xmlns:a16="http://schemas.microsoft.com/office/drawing/2014/main" id="{CF54742F-3DE0-4BDF-B89D-1394948F0D08}"/>
                  </a:ext>
                </a:extLst>
              </p:cNvPr>
              <p:cNvCxnSpPr>
                <a:cxnSpLocks/>
                <a:endCxn id="109" idx="2"/>
              </p:cNvCxnSpPr>
              <p:nvPr/>
            </p:nvCxnSpPr>
            <p:spPr>
              <a:xfrm flipH="1" flipV="1">
                <a:off x="1981424" y="5537417"/>
                <a:ext cx="815278" cy="43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椭圆 111">
                <a:extLst>
                  <a:ext uri="{FF2B5EF4-FFF2-40B4-BE49-F238E27FC236}">
                    <a16:creationId xmlns:a16="http://schemas.microsoft.com/office/drawing/2014/main" id="{CBAB3F0A-F98C-4F0D-80DD-14B741493080}"/>
                  </a:ext>
                </a:extLst>
              </p:cNvPr>
              <p:cNvSpPr/>
              <p:nvPr/>
            </p:nvSpPr>
            <p:spPr>
              <a:xfrm>
                <a:off x="3204221" y="5110263"/>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a:extLst>
                  <a:ext uri="{FF2B5EF4-FFF2-40B4-BE49-F238E27FC236}">
                    <a16:creationId xmlns:a16="http://schemas.microsoft.com/office/drawing/2014/main" id="{2EA2499B-65D4-49BB-9685-D043D9D70393}"/>
                  </a:ext>
                </a:extLst>
              </p:cNvPr>
              <p:cNvSpPr/>
              <p:nvPr/>
            </p:nvSpPr>
            <p:spPr>
              <a:xfrm>
                <a:off x="3169434" y="5653455"/>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箭头: 右 113">
                <a:extLst>
                  <a:ext uri="{FF2B5EF4-FFF2-40B4-BE49-F238E27FC236}">
                    <a16:creationId xmlns:a16="http://schemas.microsoft.com/office/drawing/2014/main" id="{10CD8412-6ACF-402D-BEF8-A7F27A6E582C}"/>
                  </a:ext>
                </a:extLst>
              </p:cNvPr>
              <p:cNvSpPr/>
              <p:nvPr/>
            </p:nvSpPr>
            <p:spPr>
              <a:xfrm rot="17808609">
                <a:off x="2672765" y="4944129"/>
                <a:ext cx="720000" cy="1800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16" name="箭头: 右 115">
                <a:extLst>
                  <a:ext uri="{FF2B5EF4-FFF2-40B4-BE49-F238E27FC236}">
                    <a16:creationId xmlns:a16="http://schemas.microsoft.com/office/drawing/2014/main" id="{3284F530-B3E2-491A-A312-193F49D8E956}"/>
                  </a:ext>
                </a:extLst>
              </p:cNvPr>
              <p:cNvSpPr/>
              <p:nvPr/>
            </p:nvSpPr>
            <p:spPr>
              <a:xfrm rot="13246309">
                <a:off x="2013237" y="5049820"/>
                <a:ext cx="720000" cy="1800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17" name="箭头: 右 116">
                <a:extLst>
                  <a:ext uri="{FF2B5EF4-FFF2-40B4-BE49-F238E27FC236}">
                    <a16:creationId xmlns:a16="http://schemas.microsoft.com/office/drawing/2014/main" id="{A488F639-0508-4718-983A-3DA6C3EA615C}"/>
                  </a:ext>
                </a:extLst>
              </p:cNvPr>
              <p:cNvSpPr/>
              <p:nvPr/>
            </p:nvSpPr>
            <p:spPr>
              <a:xfrm rot="8437384">
                <a:off x="2034141" y="5775418"/>
                <a:ext cx="720000" cy="1800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18" name="箭头: 右 117">
                <a:extLst>
                  <a:ext uri="{FF2B5EF4-FFF2-40B4-BE49-F238E27FC236}">
                    <a16:creationId xmlns:a16="http://schemas.microsoft.com/office/drawing/2014/main" id="{7D7447A6-5BF3-4F56-BF4C-1CE9E55C6DFF}"/>
                  </a:ext>
                </a:extLst>
              </p:cNvPr>
              <p:cNvSpPr/>
              <p:nvPr/>
            </p:nvSpPr>
            <p:spPr>
              <a:xfrm rot="4062975">
                <a:off x="2668966" y="5921442"/>
                <a:ext cx="720000" cy="1800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15" name="箭头: 右 114">
                <a:extLst>
                  <a:ext uri="{FF2B5EF4-FFF2-40B4-BE49-F238E27FC236}">
                    <a16:creationId xmlns:a16="http://schemas.microsoft.com/office/drawing/2014/main" id="{FBB8CA65-F5B6-4935-9CD2-95DBF9364A50}"/>
                  </a:ext>
                </a:extLst>
              </p:cNvPr>
              <p:cNvSpPr/>
              <p:nvPr/>
            </p:nvSpPr>
            <p:spPr>
              <a:xfrm rot="21393182">
                <a:off x="2967388" y="5421917"/>
                <a:ext cx="720000" cy="1800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p:grpSp>
          <p:nvGrpSpPr>
            <p:cNvPr id="121" name="组合 120">
              <a:extLst>
                <a:ext uri="{FF2B5EF4-FFF2-40B4-BE49-F238E27FC236}">
                  <a16:creationId xmlns:a16="http://schemas.microsoft.com/office/drawing/2014/main" id="{8B94285E-6657-4300-BD11-F38A875E2EB7}"/>
                </a:ext>
              </a:extLst>
            </p:cNvPr>
            <p:cNvGrpSpPr/>
            <p:nvPr/>
          </p:nvGrpSpPr>
          <p:grpSpPr>
            <a:xfrm>
              <a:off x="7329159" y="3429000"/>
              <a:ext cx="2017819" cy="2186084"/>
              <a:chOff x="4757638" y="4404964"/>
              <a:chExt cx="2017819" cy="2186084"/>
            </a:xfrm>
          </p:grpSpPr>
          <p:sp>
            <p:nvSpPr>
              <p:cNvPr id="122" name="椭圆 121">
                <a:extLst>
                  <a:ext uri="{FF2B5EF4-FFF2-40B4-BE49-F238E27FC236}">
                    <a16:creationId xmlns:a16="http://schemas.microsoft.com/office/drawing/2014/main" id="{3A0A46EF-728B-4DA6-A367-B7C9B18B3425}"/>
                  </a:ext>
                </a:extLst>
              </p:cNvPr>
              <p:cNvSpPr/>
              <p:nvPr/>
            </p:nvSpPr>
            <p:spPr>
              <a:xfrm>
                <a:off x="5832434" y="631791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a:extLst>
                  <a:ext uri="{FF2B5EF4-FFF2-40B4-BE49-F238E27FC236}">
                    <a16:creationId xmlns:a16="http://schemas.microsoft.com/office/drawing/2014/main" id="{D6B6DE2D-33BB-426B-98CE-D8BFE958100C}"/>
                  </a:ext>
                </a:extLst>
              </p:cNvPr>
              <p:cNvSpPr/>
              <p:nvPr/>
            </p:nvSpPr>
            <p:spPr>
              <a:xfrm>
                <a:off x="5095539" y="5744787"/>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a:extLst>
                  <a:ext uri="{FF2B5EF4-FFF2-40B4-BE49-F238E27FC236}">
                    <a16:creationId xmlns:a16="http://schemas.microsoft.com/office/drawing/2014/main" id="{AFFFE89A-0496-4AD9-AEFC-C448F6B32EBC}"/>
                  </a:ext>
                </a:extLst>
              </p:cNvPr>
              <p:cNvSpPr/>
              <p:nvPr/>
            </p:nvSpPr>
            <p:spPr>
              <a:xfrm>
                <a:off x="6537713" y="552532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a:extLst>
                  <a:ext uri="{FF2B5EF4-FFF2-40B4-BE49-F238E27FC236}">
                    <a16:creationId xmlns:a16="http://schemas.microsoft.com/office/drawing/2014/main" id="{F6D1B736-97A8-4854-ADED-F20DF9394E2B}"/>
                  </a:ext>
                </a:extLst>
              </p:cNvPr>
              <p:cNvSpPr/>
              <p:nvPr/>
            </p:nvSpPr>
            <p:spPr>
              <a:xfrm>
                <a:off x="6310886" y="474761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a:extLst>
                  <a:ext uri="{FF2B5EF4-FFF2-40B4-BE49-F238E27FC236}">
                    <a16:creationId xmlns:a16="http://schemas.microsoft.com/office/drawing/2014/main" id="{9CEB20B0-F69A-44C7-AF76-99AC072B03DE}"/>
                  </a:ext>
                </a:extLst>
              </p:cNvPr>
              <p:cNvSpPr/>
              <p:nvPr/>
            </p:nvSpPr>
            <p:spPr>
              <a:xfrm>
                <a:off x="6173870" y="6083443"/>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a:extLst>
                  <a:ext uri="{FF2B5EF4-FFF2-40B4-BE49-F238E27FC236}">
                    <a16:creationId xmlns:a16="http://schemas.microsoft.com/office/drawing/2014/main" id="{BDB4598E-D085-4A96-BEB1-F41D7926D572}"/>
                  </a:ext>
                </a:extLst>
              </p:cNvPr>
              <p:cNvSpPr/>
              <p:nvPr/>
            </p:nvSpPr>
            <p:spPr>
              <a:xfrm>
                <a:off x="5602168" y="540308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a:extLst>
                  <a:ext uri="{FF2B5EF4-FFF2-40B4-BE49-F238E27FC236}">
                    <a16:creationId xmlns:a16="http://schemas.microsoft.com/office/drawing/2014/main" id="{87374D3E-1B90-4337-AC4B-5D23F61A4BD1}"/>
                  </a:ext>
                </a:extLst>
              </p:cNvPr>
              <p:cNvSpPr/>
              <p:nvPr/>
            </p:nvSpPr>
            <p:spPr>
              <a:xfrm>
                <a:off x="5585035" y="4815572"/>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a:extLst>
                  <a:ext uri="{FF2B5EF4-FFF2-40B4-BE49-F238E27FC236}">
                    <a16:creationId xmlns:a16="http://schemas.microsoft.com/office/drawing/2014/main" id="{A91E1911-2BD0-420E-BDB3-22994437537E}"/>
                  </a:ext>
                </a:extLst>
              </p:cNvPr>
              <p:cNvSpPr/>
              <p:nvPr/>
            </p:nvSpPr>
            <p:spPr>
              <a:xfrm>
                <a:off x="5568788" y="440496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a:extLst>
                  <a:ext uri="{FF2B5EF4-FFF2-40B4-BE49-F238E27FC236}">
                    <a16:creationId xmlns:a16="http://schemas.microsoft.com/office/drawing/2014/main" id="{33BE65D6-4FAD-4DF4-B59D-9FA0D460A0A9}"/>
                  </a:ext>
                </a:extLst>
              </p:cNvPr>
              <p:cNvSpPr/>
              <p:nvPr/>
            </p:nvSpPr>
            <p:spPr>
              <a:xfrm>
                <a:off x="5061551" y="5165201"/>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a:extLst>
                  <a:ext uri="{FF2B5EF4-FFF2-40B4-BE49-F238E27FC236}">
                    <a16:creationId xmlns:a16="http://schemas.microsoft.com/office/drawing/2014/main" id="{E0EA1081-252A-4C72-A88A-EEE3CDA3AF8E}"/>
                  </a:ext>
                </a:extLst>
              </p:cNvPr>
              <p:cNvSpPr/>
              <p:nvPr/>
            </p:nvSpPr>
            <p:spPr>
              <a:xfrm>
                <a:off x="4846221" y="476158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a:extLst>
                  <a:ext uri="{FF2B5EF4-FFF2-40B4-BE49-F238E27FC236}">
                    <a16:creationId xmlns:a16="http://schemas.microsoft.com/office/drawing/2014/main" id="{BE26B4D1-FA21-4B1B-B924-8E8F7343DADE}"/>
                  </a:ext>
                </a:extLst>
              </p:cNvPr>
              <p:cNvSpPr/>
              <p:nvPr/>
            </p:nvSpPr>
            <p:spPr>
              <a:xfrm>
                <a:off x="4757638" y="587349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a:extLst>
                  <a:ext uri="{FF2B5EF4-FFF2-40B4-BE49-F238E27FC236}">
                    <a16:creationId xmlns:a16="http://schemas.microsoft.com/office/drawing/2014/main" id="{481BC285-BC3E-4D75-BC4F-F5ECF3068138}"/>
                  </a:ext>
                </a:extLst>
              </p:cNvPr>
              <p:cNvSpPr/>
              <p:nvPr/>
            </p:nvSpPr>
            <p:spPr>
              <a:xfrm>
                <a:off x="4920786" y="4733304"/>
                <a:ext cx="1620000" cy="1620000"/>
              </a:xfrm>
              <a:prstGeom prst="ellipse">
                <a:avLst/>
              </a:prstGeom>
              <a:noFill/>
              <a:ln w="9525"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134" name="椭圆 133">
                <a:extLst>
                  <a:ext uri="{FF2B5EF4-FFF2-40B4-BE49-F238E27FC236}">
                    <a16:creationId xmlns:a16="http://schemas.microsoft.com/office/drawing/2014/main" id="{671AFB18-3E4F-45A4-AD7C-438170C725BD}"/>
                  </a:ext>
                </a:extLst>
              </p:cNvPr>
              <p:cNvSpPr/>
              <p:nvPr/>
            </p:nvSpPr>
            <p:spPr>
              <a:xfrm>
                <a:off x="5347291" y="635330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箭头连接符 134">
                <a:extLst>
                  <a:ext uri="{FF2B5EF4-FFF2-40B4-BE49-F238E27FC236}">
                    <a16:creationId xmlns:a16="http://schemas.microsoft.com/office/drawing/2014/main" id="{7A57F37A-DC3E-44A4-A042-7820D7782BF7}"/>
                  </a:ext>
                </a:extLst>
              </p:cNvPr>
              <p:cNvCxnSpPr>
                <a:cxnSpLocks/>
                <a:endCxn id="133" idx="2"/>
              </p:cNvCxnSpPr>
              <p:nvPr/>
            </p:nvCxnSpPr>
            <p:spPr>
              <a:xfrm flipH="1" flipV="1">
                <a:off x="4920786" y="5543304"/>
                <a:ext cx="815278" cy="43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椭圆 135">
                <a:extLst>
                  <a:ext uri="{FF2B5EF4-FFF2-40B4-BE49-F238E27FC236}">
                    <a16:creationId xmlns:a16="http://schemas.microsoft.com/office/drawing/2014/main" id="{1BDF0E22-A5C5-40FD-A2D0-5313945F3CCF}"/>
                  </a:ext>
                </a:extLst>
              </p:cNvPr>
              <p:cNvSpPr/>
              <p:nvPr/>
            </p:nvSpPr>
            <p:spPr>
              <a:xfrm>
                <a:off x="6368619" y="511124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a:extLst>
                  <a:ext uri="{FF2B5EF4-FFF2-40B4-BE49-F238E27FC236}">
                    <a16:creationId xmlns:a16="http://schemas.microsoft.com/office/drawing/2014/main" id="{A2F1626D-4D01-4B60-8951-C7F4B7DEEC2C}"/>
                  </a:ext>
                </a:extLst>
              </p:cNvPr>
              <p:cNvSpPr/>
              <p:nvPr/>
            </p:nvSpPr>
            <p:spPr>
              <a:xfrm>
                <a:off x="6179956" y="5606117"/>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箭头: 右 137">
                <a:extLst>
                  <a:ext uri="{FF2B5EF4-FFF2-40B4-BE49-F238E27FC236}">
                    <a16:creationId xmlns:a16="http://schemas.microsoft.com/office/drawing/2014/main" id="{E5E8C633-3BFE-4721-AE1A-7D15D4D112A5}"/>
                  </a:ext>
                </a:extLst>
              </p:cNvPr>
              <p:cNvSpPr/>
              <p:nvPr/>
            </p:nvSpPr>
            <p:spPr>
              <a:xfrm rot="7089221">
                <a:off x="5745065" y="4818800"/>
                <a:ext cx="360000" cy="28542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39" name="箭头: 右 138">
                <a:extLst>
                  <a:ext uri="{FF2B5EF4-FFF2-40B4-BE49-F238E27FC236}">
                    <a16:creationId xmlns:a16="http://schemas.microsoft.com/office/drawing/2014/main" id="{AD73BCF2-02D1-4976-9CAD-C8ECFC72DC88}"/>
                  </a:ext>
                </a:extLst>
              </p:cNvPr>
              <p:cNvSpPr/>
              <p:nvPr/>
            </p:nvSpPr>
            <p:spPr>
              <a:xfrm rot="11362025">
                <a:off x="6171187" y="5433188"/>
                <a:ext cx="360000" cy="28542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40" name="箭头: 右 139">
                <a:extLst>
                  <a:ext uri="{FF2B5EF4-FFF2-40B4-BE49-F238E27FC236}">
                    <a16:creationId xmlns:a16="http://schemas.microsoft.com/office/drawing/2014/main" id="{49F5AB94-BBE0-4CB6-8C31-1421E17FE851}"/>
                  </a:ext>
                </a:extLst>
              </p:cNvPr>
              <p:cNvSpPr/>
              <p:nvPr/>
            </p:nvSpPr>
            <p:spPr>
              <a:xfrm rot="1343833">
                <a:off x="5024615" y="5130561"/>
                <a:ext cx="360000" cy="28542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41" name="箭头: 右 140">
                <a:extLst>
                  <a:ext uri="{FF2B5EF4-FFF2-40B4-BE49-F238E27FC236}">
                    <a16:creationId xmlns:a16="http://schemas.microsoft.com/office/drawing/2014/main" id="{3B7426FB-BD87-4837-BB1A-33385AF2AC8F}"/>
                  </a:ext>
                </a:extLst>
              </p:cNvPr>
              <p:cNvSpPr/>
              <p:nvPr/>
            </p:nvSpPr>
            <p:spPr>
              <a:xfrm rot="19030858">
                <a:off x="5156305" y="5856617"/>
                <a:ext cx="360000" cy="28542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dirty="0"/>
              </a:p>
            </p:txBody>
          </p:sp>
          <p:sp>
            <p:nvSpPr>
              <p:cNvPr id="142" name="箭头: 右 141">
                <a:extLst>
                  <a:ext uri="{FF2B5EF4-FFF2-40B4-BE49-F238E27FC236}">
                    <a16:creationId xmlns:a16="http://schemas.microsoft.com/office/drawing/2014/main" id="{CF048C60-F171-41CD-9332-13604FC2F5CF}"/>
                  </a:ext>
                </a:extLst>
              </p:cNvPr>
              <p:cNvSpPr/>
              <p:nvPr/>
            </p:nvSpPr>
            <p:spPr>
              <a:xfrm rot="14389430">
                <a:off x="5866173" y="5936359"/>
                <a:ext cx="360000" cy="28542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56E274D0-EB62-4F47-951E-B5692845035B}"/>
                    </a:ext>
                  </a:extLst>
                </p:cNvPr>
                <p:cNvSpPr/>
                <p:nvPr/>
              </p:nvSpPr>
              <p:spPr>
                <a:xfrm>
                  <a:off x="-50713" y="4275189"/>
                  <a:ext cx="129137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0</m:t>
                            </m:r>
                          </m:sub>
                        </m:sSub>
                        <m:r>
                          <a:rPr lang="en-US" altLang="zh-CN" b="0" i="1" smtClean="0">
                            <a:latin typeface="Cambria Math" panose="02040503050406030204" pitchFamily="18" charset="0"/>
                          </a:rPr>
                          <m:t>=1000</m:t>
                        </m:r>
                      </m:oMath>
                    </m:oMathPara>
                  </a14:m>
                  <a:endParaRPr lang="zh-CN" altLang="en-US" dirty="0"/>
                </a:p>
              </p:txBody>
            </p:sp>
          </mc:Choice>
          <mc:Fallback>
            <p:sp>
              <p:nvSpPr>
                <p:cNvPr id="9" name="矩形 8">
                  <a:extLst>
                    <a:ext uri="{FF2B5EF4-FFF2-40B4-BE49-F238E27FC236}">
                      <a16:creationId xmlns:a16="http://schemas.microsoft.com/office/drawing/2014/main" id="{56E274D0-EB62-4F47-951E-B5692845035B}"/>
                    </a:ext>
                  </a:extLst>
                </p:cNvPr>
                <p:cNvSpPr>
                  <a:spLocks noRot="1" noChangeAspect="1" noMove="1" noResize="1" noEditPoints="1" noAdjustHandles="1" noChangeArrowheads="1" noChangeShapeType="1" noTextEdit="1"/>
                </p:cNvSpPr>
                <p:nvPr/>
              </p:nvSpPr>
              <p:spPr>
                <a:xfrm>
                  <a:off x="-50713" y="4275189"/>
                  <a:ext cx="1291379" cy="369332"/>
                </a:xfrm>
                <a:prstGeom prst="rect">
                  <a:avLst/>
                </a:prstGeom>
                <a:blipFill>
                  <a:blip r:embed="rId4"/>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3" name="矩形 142">
                  <a:extLst>
                    <a:ext uri="{FF2B5EF4-FFF2-40B4-BE49-F238E27FC236}">
                      <a16:creationId xmlns:a16="http://schemas.microsoft.com/office/drawing/2014/main" id="{C39DFB75-C5D5-45A1-9AAD-DBFDF6B0AE94}"/>
                    </a:ext>
                  </a:extLst>
                </p:cNvPr>
                <p:cNvSpPr/>
                <p:nvPr/>
              </p:nvSpPr>
              <p:spPr>
                <a:xfrm>
                  <a:off x="1825447" y="5575249"/>
                  <a:ext cx="1258678"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𝜌</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=1200</m:t>
                        </m:r>
                      </m:oMath>
                    </m:oMathPara>
                  </a14:m>
                  <a:endParaRPr lang="en-US" altLang="zh-CN" b="0"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b="0" i="0" smtClean="0">
                            <a:latin typeface="Cambria Math" panose="02040503050406030204" pitchFamily="18" charset="0"/>
                          </a:rPr>
                          <m:t>200</m:t>
                        </m:r>
                        <m:r>
                          <m:rPr>
                            <m:sty m:val="p"/>
                          </m:rPr>
                          <a:rPr lang="en-US" altLang="zh-CN" b="0" i="0" smtClean="0">
                            <a:latin typeface="Cambria Math" panose="02040503050406030204" pitchFamily="18" charset="0"/>
                          </a:rPr>
                          <m:t>k</m:t>
                        </m:r>
                      </m:oMath>
                    </m:oMathPara>
                  </a14:m>
                  <a:endParaRPr lang="en-US" altLang="zh-CN" b="0" dirty="0"/>
                </a:p>
              </p:txBody>
            </p:sp>
          </mc:Choice>
          <mc:Fallback xmlns="">
            <p:sp>
              <p:nvSpPr>
                <p:cNvPr id="143" name="矩形 142">
                  <a:extLst>
                    <a:ext uri="{FF2B5EF4-FFF2-40B4-BE49-F238E27FC236}">
                      <a16:creationId xmlns:a16="http://schemas.microsoft.com/office/drawing/2014/main" id="{C39DFB75-C5D5-45A1-9AAD-DBFDF6B0AE94}"/>
                    </a:ext>
                  </a:extLst>
                </p:cNvPr>
                <p:cNvSpPr>
                  <a:spLocks noRot="1" noChangeAspect="1" noMove="1" noResize="1" noEditPoints="1" noAdjustHandles="1" noChangeArrowheads="1" noChangeShapeType="1" noTextEdit="1"/>
                </p:cNvSpPr>
                <p:nvPr/>
              </p:nvSpPr>
              <p:spPr>
                <a:xfrm>
                  <a:off x="1825447" y="5575249"/>
                  <a:ext cx="1258678" cy="646331"/>
                </a:xfrm>
                <a:prstGeom prst="rect">
                  <a:avLst/>
                </a:prstGeom>
                <a:blipFill>
                  <a:blip r:embed="rId5"/>
                  <a:stretch>
                    <a:fillRect b="-37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6" name="矩形 145">
                  <a:extLst>
                    <a:ext uri="{FF2B5EF4-FFF2-40B4-BE49-F238E27FC236}">
                      <a16:creationId xmlns:a16="http://schemas.microsoft.com/office/drawing/2014/main" id="{758FF725-14B6-4310-9AF5-F0A6B9147F5A}"/>
                    </a:ext>
                  </a:extLst>
                </p:cNvPr>
                <p:cNvSpPr/>
                <p:nvPr/>
              </p:nvSpPr>
              <p:spPr>
                <a:xfrm>
                  <a:off x="4786772" y="5570582"/>
                  <a:ext cx="1295547"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𝜌</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=1100</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b="0" i="0" smtClean="0">
                            <a:latin typeface="Cambria Math" panose="02040503050406030204" pitchFamily="18" charset="0"/>
                          </a:rPr>
                          <m:t>1</m:t>
                        </m:r>
                        <m:r>
                          <a:rPr lang="en-US" altLang="zh-CN">
                            <a:latin typeface="Cambria Math" panose="02040503050406030204" pitchFamily="18" charset="0"/>
                          </a:rPr>
                          <m:t>00</m:t>
                        </m:r>
                        <m:r>
                          <m:rPr>
                            <m:sty m:val="p"/>
                          </m:rPr>
                          <a:rPr lang="en-US" altLang="zh-CN">
                            <a:latin typeface="Cambria Math" panose="02040503050406030204" pitchFamily="18" charset="0"/>
                          </a:rPr>
                          <m:t>k</m:t>
                        </m:r>
                      </m:oMath>
                    </m:oMathPara>
                  </a14:m>
                  <a:endParaRPr lang="zh-CN" altLang="en-US" dirty="0"/>
                </a:p>
              </p:txBody>
            </p:sp>
          </mc:Choice>
          <mc:Fallback xmlns="">
            <p:sp>
              <p:nvSpPr>
                <p:cNvPr id="146" name="矩形 145">
                  <a:extLst>
                    <a:ext uri="{FF2B5EF4-FFF2-40B4-BE49-F238E27FC236}">
                      <a16:creationId xmlns:a16="http://schemas.microsoft.com/office/drawing/2014/main" id="{758FF725-14B6-4310-9AF5-F0A6B9147F5A}"/>
                    </a:ext>
                  </a:extLst>
                </p:cNvPr>
                <p:cNvSpPr>
                  <a:spLocks noRot="1" noChangeAspect="1" noMove="1" noResize="1" noEditPoints="1" noAdjustHandles="1" noChangeArrowheads="1" noChangeShapeType="1" noTextEdit="1"/>
                </p:cNvSpPr>
                <p:nvPr/>
              </p:nvSpPr>
              <p:spPr>
                <a:xfrm>
                  <a:off x="4786772" y="5570582"/>
                  <a:ext cx="1295547" cy="646331"/>
                </a:xfrm>
                <a:prstGeom prst="rect">
                  <a:avLst/>
                </a:prstGeom>
                <a:blipFill>
                  <a:blip r:embed="rId6"/>
                  <a:stretch>
                    <a:fillRect b="-28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7" name="矩形 146">
                  <a:extLst>
                    <a:ext uri="{FF2B5EF4-FFF2-40B4-BE49-F238E27FC236}">
                      <a16:creationId xmlns:a16="http://schemas.microsoft.com/office/drawing/2014/main" id="{4EC57589-4E72-4F43-8AF1-8940D26E2F77}"/>
                    </a:ext>
                  </a:extLst>
                </p:cNvPr>
                <p:cNvSpPr/>
                <p:nvPr/>
              </p:nvSpPr>
              <p:spPr>
                <a:xfrm>
                  <a:off x="7635224" y="5575248"/>
                  <a:ext cx="1423788"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𝜌</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=800</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b="0" i="0" smtClean="0">
                            <a:latin typeface="Cambria Math" panose="02040503050406030204" pitchFamily="18" charset="0"/>
                          </a:rPr>
                          <m:t>−</m:t>
                        </m:r>
                        <m:r>
                          <a:rPr lang="en-US" altLang="zh-CN">
                            <a:latin typeface="Cambria Math" panose="02040503050406030204" pitchFamily="18" charset="0"/>
                          </a:rPr>
                          <m:t>200</m:t>
                        </m:r>
                        <m:r>
                          <m:rPr>
                            <m:sty m:val="p"/>
                          </m:rPr>
                          <a:rPr lang="en-US" altLang="zh-CN">
                            <a:latin typeface="Cambria Math" panose="02040503050406030204" pitchFamily="18" charset="0"/>
                          </a:rPr>
                          <m:t>k</m:t>
                        </m:r>
                      </m:oMath>
                    </m:oMathPara>
                  </a14:m>
                  <a:endParaRPr lang="zh-CN" altLang="en-US" dirty="0"/>
                </a:p>
              </p:txBody>
            </p:sp>
          </mc:Choice>
          <mc:Fallback xmlns="">
            <p:sp>
              <p:nvSpPr>
                <p:cNvPr id="147" name="矩形 146">
                  <a:extLst>
                    <a:ext uri="{FF2B5EF4-FFF2-40B4-BE49-F238E27FC236}">
                      <a16:creationId xmlns:a16="http://schemas.microsoft.com/office/drawing/2014/main" id="{4EC57589-4E72-4F43-8AF1-8940D26E2F77}"/>
                    </a:ext>
                  </a:extLst>
                </p:cNvPr>
                <p:cNvSpPr>
                  <a:spLocks noRot="1" noChangeAspect="1" noMove="1" noResize="1" noEditPoints="1" noAdjustHandles="1" noChangeArrowheads="1" noChangeShapeType="1" noTextEdit="1"/>
                </p:cNvSpPr>
                <p:nvPr/>
              </p:nvSpPr>
              <p:spPr>
                <a:xfrm>
                  <a:off x="7635224" y="5575248"/>
                  <a:ext cx="1423788" cy="646331"/>
                </a:xfrm>
                <a:prstGeom prst="rect">
                  <a:avLst/>
                </a:prstGeom>
                <a:blipFill>
                  <a:blip r:embed="rId7"/>
                  <a:stretch>
                    <a:fillRect b="-3774"/>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48" name="矩形 147">
                <a:extLst>
                  <a:ext uri="{FF2B5EF4-FFF2-40B4-BE49-F238E27FC236}">
                    <a16:creationId xmlns:a16="http://schemas.microsoft.com/office/drawing/2014/main" id="{5E3A5F5F-8BBA-40D2-8F92-64EB66D27D9C}"/>
                  </a:ext>
                </a:extLst>
              </p:cNvPr>
              <p:cNvSpPr/>
              <p:nvPr/>
            </p:nvSpPr>
            <p:spPr>
              <a:xfrm>
                <a:off x="8442359" y="1761440"/>
                <a:ext cx="2832057" cy="6387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tx1"/>
                          </a:solidFill>
                          <a:latin typeface="Cambria Math" panose="02040503050406030204" pitchFamily="18" charset="0"/>
                        </a:rPr>
                        <m:t>𝜌</m:t>
                      </m:r>
                      <m:f>
                        <m:fPr>
                          <m:ctrlPr>
                            <a:rPr lang="en-US" altLang="zh-CN" i="1">
                              <a:solidFill>
                                <a:schemeClr val="tx1"/>
                              </a:solidFill>
                              <a:latin typeface="Cambria Math" panose="02040503050406030204" pitchFamily="18" charset="0"/>
                            </a:rPr>
                          </m:ctrlPr>
                        </m:fPr>
                        <m:num>
                          <m:r>
                            <a:rPr lang="zh-CN" altLang="en-US" i="1">
                              <a:solidFill>
                                <a:schemeClr val="tx1"/>
                              </a:solidFill>
                              <a:latin typeface="Cambria Math" panose="02040503050406030204" pitchFamily="18" charset="0"/>
                            </a:rPr>
                            <m:t>𝜕</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𝑢</m:t>
                              </m:r>
                            </m:e>
                          </m:acc>
                        </m:num>
                        <m:den>
                          <m:r>
                            <a:rPr lang="zh-CN" altLang="en-US"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𝑡</m:t>
                          </m:r>
                        </m:den>
                      </m:f>
                      <m:r>
                        <a:rPr lang="en-US" altLang="zh-CN" i="1">
                          <a:solidFill>
                            <a:schemeClr val="tx1"/>
                          </a:solidFill>
                          <a:latin typeface="Cambria Math" panose="02040503050406030204" pitchFamily="18" charset="0"/>
                        </a:rPr>
                        <m:t>=</m:t>
                      </m:r>
                      <m:r>
                        <a:rPr lang="en-US" altLang="zh-CN" i="1" smtClean="0">
                          <a:solidFill>
                            <a:schemeClr val="accent2"/>
                          </a:solidFill>
                          <a:latin typeface="Cambria Math" panose="02040503050406030204" pitchFamily="18" charset="0"/>
                          <a:ea typeface="Cambria Math" panose="02040503050406030204" pitchFamily="18" charset="0"/>
                        </a:rPr>
                        <m:t>−</m:t>
                      </m:r>
                      <m:r>
                        <m:rPr>
                          <m:sty m:val="p"/>
                        </m:rPr>
                        <a:rPr lang="en-US" altLang="zh-CN" i="1" smtClean="0">
                          <a:solidFill>
                            <a:schemeClr val="accent2"/>
                          </a:solidFill>
                          <a:latin typeface="Cambria Math" panose="02040503050406030204" pitchFamily="18" charset="0"/>
                          <a:ea typeface="Cambria Math" panose="02040503050406030204" pitchFamily="18" charset="0"/>
                        </a:rPr>
                        <m:t>∇</m:t>
                      </m:r>
                      <m:r>
                        <a:rPr lang="en-US" altLang="zh-CN" i="1" smtClean="0">
                          <a:solidFill>
                            <a:schemeClr val="accent2"/>
                          </a:solidFill>
                          <a:latin typeface="Cambria Math" panose="02040503050406030204" pitchFamily="18" charset="0"/>
                          <a:ea typeface="Cambria Math" panose="02040503050406030204" pitchFamily="18" charset="0"/>
                        </a:rPr>
                        <m:t>𝑝</m:t>
                      </m:r>
                      <m:r>
                        <a:rPr lang="en-US" altLang="zh-CN" i="1">
                          <a:solidFill>
                            <a:schemeClr val="accent2"/>
                          </a:solidFill>
                          <a:latin typeface="Cambria Math" panose="02040503050406030204" pitchFamily="18" charset="0"/>
                          <a:ea typeface="Cambria Math" panose="02040503050406030204" pitchFamily="18" charset="0"/>
                        </a:rPr>
                        <m:t> </m:t>
                      </m:r>
                      <m:r>
                        <a:rPr lang="en-US" altLang="zh-CN" i="1">
                          <a:solidFill>
                            <a:schemeClr val="tx1"/>
                          </a:solidFill>
                          <a:latin typeface="Cambria Math" panose="02040503050406030204" pitchFamily="18" charset="0"/>
                          <a:ea typeface="Cambria Math" panose="02040503050406030204" pitchFamily="18" charset="0"/>
                        </a:rPr>
                        <m:t>+</m:t>
                      </m:r>
                      <m:r>
                        <a:rPr lang="zh-CN" altLang="en-US" i="1">
                          <a:solidFill>
                            <a:schemeClr val="tx1"/>
                          </a:solidFill>
                          <a:latin typeface="Cambria Math" panose="02040503050406030204" pitchFamily="18" charset="0"/>
                          <a:ea typeface="Cambria Math" panose="02040503050406030204" pitchFamily="18" charset="0"/>
                        </a:rPr>
                        <m:t>𝜇</m:t>
                      </m:r>
                      <m:sSup>
                        <m:sSupPr>
                          <m:ctrlPr>
                            <a:rPr lang="en-US" altLang="zh-CN" i="1">
                              <a:solidFill>
                                <a:schemeClr val="tx1"/>
                              </a:solidFill>
                              <a:latin typeface="Cambria Math" panose="02040503050406030204" pitchFamily="18" charset="0"/>
                              <a:ea typeface="Cambria Math" panose="02040503050406030204" pitchFamily="18" charset="0"/>
                            </a:rPr>
                          </m:ctrlPr>
                        </m:sSupPr>
                        <m:e>
                          <m:r>
                            <m:rPr>
                              <m:sty m:val="p"/>
                            </m:rPr>
                            <a:rPr lang="en-US" altLang="zh-CN" i="1">
                              <a:solidFill>
                                <a:schemeClr val="tx1"/>
                              </a:solidFill>
                              <a:latin typeface="Cambria Math" panose="02040503050406030204" pitchFamily="18" charset="0"/>
                              <a:ea typeface="Cambria Math" panose="02040503050406030204" pitchFamily="18" charset="0"/>
                            </a:rPr>
                            <m:t>∇</m:t>
                          </m:r>
                        </m:e>
                        <m:sup>
                          <m:r>
                            <a:rPr lang="en-US" altLang="zh-CN" i="1">
                              <a:solidFill>
                                <a:schemeClr val="tx1"/>
                              </a:solidFill>
                              <a:latin typeface="Cambria Math" panose="02040503050406030204" pitchFamily="18" charset="0"/>
                              <a:ea typeface="Cambria Math" panose="02040503050406030204" pitchFamily="18" charset="0"/>
                            </a:rPr>
                            <m:t>2</m:t>
                          </m:r>
                        </m:sup>
                      </m:sSup>
                      <m:acc>
                        <m:accPr>
                          <m:chr m:val="⃗"/>
                          <m:ctrlPr>
                            <a:rPr lang="zh-CN" altLang="en-US" i="1">
                              <a:solidFill>
                                <a:schemeClr val="tx1"/>
                              </a:solidFill>
                              <a:latin typeface="Cambria Math" panose="02040503050406030204" pitchFamily="18" charset="0"/>
                              <a:ea typeface="Cambria Math" panose="02040503050406030204" pitchFamily="18" charset="0"/>
                            </a:rPr>
                          </m:ctrlPr>
                        </m:accPr>
                        <m:e>
                          <m:r>
                            <a:rPr lang="en-US" altLang="zh-CN" i="1">
                              <a:solidFill>
                                <a:schemeClr val="tx1"/>
                              </a:solidFill>
                              <a:latin typeface="Cambria Math" panose="02040503050406030204" pitchFamily="18" charset="0"/>
                              <a:ea typeface="Cambria Math" panose="02040503050406030204" pitchFamily="18" charset="0"/>
                            </a:rPr>
                            <m:t>𝑢</m:t>
                          </m:r>
                        </m:e>
                      </m:acc>
                      <m:r>
                        <a:rPr lang="en-US" altLang="zh-CN" i="1">
                          <a:solidFill>
                            <a:schemeClr val="tx1"/>
                          </a:solidFill>
                          <a:latin typeface="Cambria Math" panose="02040503050406030204" pitchFamily="18" charset="0"/>
                          <a:ea typeface="Cambria Math" panose="02040503050406030204" pitchFamily="18" charset="0"/>
                        </a:rPr>
                        <m:t>+</m:t>
                      </m:r>
                      <m:r>
                        <a:rPr lang="zh-CN" altLang="en-US" i="1">
                          <a:solidFill>
                            <a:schemeClr val="tx1"/>
                          </a:solidFill>
                          <a:latin typeface="Cambria Math" panose="02040503050406030204" pitchFamily="18" charset="0"/>
                        </a:rPr>
                        <m:t>𝜌</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𝑔</m:t>
                          </m:r>
                        </m:e>
                      </m:acc>
                    </m:oMath>
                  </m:oMathPara>
                </a14:m>
                <a:endParaRPr lang="en-US" altLang="zh-CN" dirty="0">
                  <a:solidFill>
                    <a:schemeClr val="tx1"/>
                  </a:solidFill>
                </a:endParaRPr>
              </a:p>
            </p:txBody>
          </p:sp>
        </mc:Choice>
        <mc:Fallback xmlns="">
          <p:sp>
            <p:nvSpPr>
              <p:cNvPr id="148" name="矩形 147">
                <a:extLst>
                  <a:ext uri="{FF2B5EF4-FFF2-40B4-BE49-F238E27FC236}">
                    <a16:creationId xmlns:a16="http://schemas.microsoft.com/office/drawing/2014/main" id="{5E3A5F5F-8BBA-40D2-8F92-64EB66D27D9C}"/>
                  </a:ext>
                </a:extLst>
              </p:cNvPr>
              <p:cNvSpPr>
                <a:spLocks noRot="1" noChangeAspect="1" noMove="1" noResize="1" noEditPoints="1" noAdjustHandles="1" noChangeArrowheads="1" noChangeShapeType="1" noTextEdit="1"/>
              </p:cNvSpPr>
              <p:nvPr/>
            </p:nvSpPr>
            <p:spPr>
              <a:xfrm>
                <a:off x="8442359" y="1761440"/>
                <a:ext cx="2832057" cy="638765"/>
              </a:xfrm>
              <a:prstGeom prst="rect">
                <a:avLst/>
              </a:prstGeom>
              <a:blipFill>
                <a:blip r:embed="rId8"/>
                <a:stretch>
                  <a:fillRect/>
                </a:stretch>
              </a:blipFill>
            </p:spPr>
            <p:txBody>
              <a:bodyPr/>
              <a:lstStyle/>
              <a:p>
                <a:r>
                  <a:rPr lang="zh-CN" altLang="en-US">
                    <a:noFill/>
                  </a:rPr>
                  <a:t> </a:t>
                </a:r>
              </a:p>
            </p:txBody>
          </p:sp>
        </mc:Fallback>
      </mc:AlternateContent>
      <p:sp>
        <p:nvSpPr>
          <p:cNvPr id="11" name="矩形: 圆角 10">
            <a:extLst>
              <a:ext uri="{FF2B5EF4-FFF2-40B4-BE49-F238E27FC236}">
                <a16:creationId xmlns:a16="http://schemas.microsoft.com/office/drawing/2014/main" id="{5BB1AC82-1E36-4F2F-A984-ECEA0DB2DEB2}"/>
              </a:ext>
            </a:extLst>
          </p:cNvPr>
          <p:cNvSpPr/>
          <p:nvPr/>
        </p:nvSpPr>
        <p:spPr>
          <a:xfrm>
            <a:off x="4223823" y="2979317"/>
            <a:ext cx="739859" cy="668810"/>
          </a:xfrm>
          <a:prstGeom prst="roundRect">
            <a:avLst/>
          </a:prstGeom>
          <a:noFill/>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grpSp>
        <p:nvGrpSpPr>
          <p:cNvPr id="16" name="组合 15">
            <a:extLst>
              <a:ext uri="{FF2B5EF4-FFF2-40B4-BE49-F238E27FC236}">
                <a16:creationId xmlns:a16="http://schemas.microsoft.com/office/drawing/2014/main" id="{2A9B1F17-8DB4-4D75-8FA8-356A90193E94}"/>
              </a:ext>
            </a:extLst>
          </p:cNvPr>
          <p:cNvGrpSpPr/>
          <p:nvPr/>
        </p:nvGrpSpPr>
        <p:grpSpPr>
          <a:xfrm>
            <a:off x="6658422" y="2872101"/>
            <a:ext cx="2359172" cy="961697"/>
            <a:chOff x="6788112" y="2536691"/>
            <a:chExt cx="2359172" cy="961697"/>
          </a:xfrm>
        </p:grpSpPr>
        <p:sp>
          <p:nvSpPr>
            <p:cNvPr id="149" name="椭圆 148">
              <a:extLst>
                <a:ext uri="{FF2B5EF4-FFF2-40B4-BE49-F238E27FC236}">
                  <a16:creationId xmlns:a16="http://schemas.microsoft.com/office/drawing/2014/main" id="{C6CB4EA1-DAA3-41F9-90AB-1D62DBF52528}"/>
                </a:ext>
              </a:extLst>
            </p:cNvPr>
            <p:cNvSpPr/>
            <p:nvPr/>
          </p:nvSpPr>
          <p:spPr>
            <a:xfrm>
              <a:off x="7627522" y="2942447"/>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a:extLst>
                <a:ext uri="{FF2B5EF4-FFF2-40B4-BE49-F238E27FC236}">
                  <a16:creationId xmlns:a16="http://schemas.microsoft.com/office/drawing/2014/main" id="{AB63EE22-BEBD-4EA9-8292-53BEEBDD17D7}"/>
                </a:ext>
              </a:extLst>
            </p:cNvPr>
            <p:cNvSpPr/>
            <p:nvPr/>
          </p:nvSpPr>
          <p:spPr>
            <a:xfrm>
              <a:off x="8111561" y="294361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cxnSp>
          <p:nvCxnSpPr>
            <p:cNvPr id="13" name="直接箭头连接符 12">
              <a:extLst>
                <a:ext uri="{FF2B5EF4-FFF2-40B4-BE49-F238E27FC236}">
                  <a16:creationId xmlns:a16="http://schemas.microsoft.com/office/drawing/2014/main" id="{E6FFFB9B-06CD-46E9-BE0D-420682FF0786}"/>
                </a:ext>
              </a:extLst>
            </p:cNvPr>
            <p:cNvCxnSpPr>
              <a:cxnSpLocks/>
            </p:cNvCxnSpPr>
            <p:nvPr/>
          </p:nvCxnSpPr>
          <p:spPr>
            <a:xfrm flipV="1">
              <a:off x="8230433" y="3061319"/>
              <a:ext cx="590165" cy="116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a:extLst>
                <a:ext uri="{FF2B5EF4-FFF2-40B4-BE49-F238E27FC236}">
                  <a16:creationId xmlns:a16="http://schemas.microsoft.com/office/drawing/2014/main" id="{4BC2CFC5-D369-44DD-A6EF-6B876DE39896}"/>
                </a:ext>
              </a:extLst>
            </p:cNvPr>
            <p:cNvCxnSpPr>
              <a:cxnSpLocks/>
            </p:cNvCxnSpPr>
            <p:nvPr/>
          </p:nvCxnSpPr>
          <p:spPr>
            <a:xfrm rot="10800000" flipV="1">
              <a:off x="7156229" y="3060152"/>
              <a:ext cx="590165" cy="116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7A44B215-6970-45D2-AA01-46BD9E036861}"/>
                    </a:ext>
                  </a:extLst>
                </p:cNvPr>
                <p:cNvSpPr/>
                <p:nvPr/>
              </p:nvSpPr>
              <p:spPr>
                <a:xfrm>
                  <a:off x="7525019" y="3129056"/>
                  <a:ext cx="47743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p</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14" name="矩形 13">
                  <a:extLst>
                    <a:ext uri="{FF2B5EF4-FFF2-40B4-BE49-F238E27FC236}">
                      <a16:creationId xmlns:a16="http://schemas.microsoft.com/office/drawing/2014/main" id="{7A44B215-6970-45D2-AA01-46BD9E036861}"/>
                    </a:ext>
                  </a:extLst>
                </p:cNvPr>
                <p:cNvSpPr>
                  <a:spLocks noRot="1" noChangeAspect="1" noMove="1" noResize="1" noEditPoints="1" noAdjustHandles="1" noChangeArrowheads="1" noChangeShapeType="1" noTextEdit="1"/>
                </p:cNvSpPr>
                <p:nvPr/>
              </p:nvSpPr>
              <p:spPr>
                <a:xfrm>
                  <a:off x="7525019" y="3129056"/>
                  <a:ext cx="477438" cy="369332"/>
                </a:xfrm>
                <a:prstGeom prst="rect">
                  <a:avLst/>
                </a:prstGeom>
                <a:blipFill>
                  <a:blip r:embed="rId9"/>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2" name="矩形 151">
                  <a:extLst>
                    <a:ext uri="{FF2B5EF4-FFF2-40B4-BE49-F238E27FC236}">
                      <a16:creationId xmlns:a16="http://schemas.microsoft.com/office/drawing/2014/main" id="{CA78B0BF-2EE8-47CB-A8EF-4DE2FED3EEA0}"/>
                    </a:ext>
                  </a:extLst>
                </p:cNvPr>
                <p:cNvSpPr/>
                <p:nvPr/>
              </p:nvSpPr>
              <p:spPr>
                <a:xfrm>
                  <a:off x="8055386" y="3129056"/>
                  <a:ext cx="48276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p</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52" name="矩形 151">
                  <a:extLst>
                    <a:ext uri="{FF2B5EF4-FFF2-40B4-BE49-F238E27FC236}">
                      <a16:creationId xmlns:a16="http://schemas.microsoft.com/office/drawing/2014/main" id="{CA78B0BF-2EE8-47CB-A8EF-4DE2FED3EEA0}"/>
                    </a:ext>
                  </a:extLst>
                </p:cNvPr>
                <p:cNvSpPr>
                  <a:spLocks noRot="1" noChangeAspect="1" noMove="1" noResize="1" noEditPoints="1" noAdjustHandles="1" noChangeArrowheads="1" noChangeShapeType="1" noTextEdit="1"/>
                </p:cNvSpPr>
                <p:nvPr/>
              </p:nvSpPr>
              <p:spPr>
                <a:xfrm>
                  <a:off x="8055386" y="3129056"/>
                  <a:ext cx="482760" cy="369332"/>
                </a:xfrm>
                <a:prstGeom prst="rect">
                  <a:avLst/>
                </a:prstGeom>
                <a:blipFill>
                  <a:blip r:embed="rId10"/>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85108B6E-3ACD-4AF3-9D7D-2CACBDEC717E}"/>
                    </a:ext>
                  </a:extLst>
                </p:cNvPr>
                <p:cNvSpPr/>
                <p:nvPr/>
              </p:nvSpPr>
              <p:spPr>
                <a:xfrm>
                  <a:off x="6788112" y="2536691"/>
                  <a:ext cx="2359172" cy="4188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𝐹</m:t>
                                </m:r>
                              </m:e>
                            </m:acc>
                          </m:e>
                          <m:sub>
                            <m:r>
                              <a:rPr lang="en-US" altLang="zh-CN" b="0" i="1" smtClean="0">
                                <a:latin typeface="Cambria Math" panose="02040503050406030204" pitchFamily="18" charset="0"/>
                              </a:rPr>
                              <m:t>1</m:t>
                            </m:r>
                          </m:sub>
                          <m:sup>
                            <m:r>
                              <a:rPr lang="en-US" altLang="zh-CN" i="1">
                                <a:latin typeface="Cambria Math" panose="02040503050406030204" pitchFamily="18" charset="0"/>
                              </a:rPr>
                              <m:t>𝑝𝑟𝑒𝑠𝑠𝑢𝑟𝑒</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𝐹</m:t>
                                </m:r>
                              </m:e>
                            </m:acc>
                          </m:e>
                          <m:sub>
                            <m:r>
                              <a:rPr lang="en-US" altLang="zh-CN" b="0" i="1" smtClean="0">
                                <a:latin typeface="Cambria Math" panose="02040503050406030204" pitchFamily="18" charset="0"/>
                              </a:rPr>
                              <m:t>2</m:t>
                            </m:r>
                          </m:sub>
                          <m:sup>
                            <m:r>
                              <a:rPr lang="en-US" altLang="zh-CN" i="1">
                                <a:latin typeface="Cambria Math" panose="02040503050406030204" pitchFamily="18" charset="0"/>
                              </a:rPr>
                              <m:t>𝑝𝑟𝑒𝑠𝑠𝑢𝑟𝑒</m:t>
                            </m:r>
                          </m:sup>
                        </m:sSubSup>
                      </m:oMath>
                    </m:oMathPara>
                  </a14:m>
                  <a:endParaRPr lang="zh-CN" altLang="en-US" dirty="0"/>
                </a:p>
              </p:txBody>
            </p:sp>
          </mc:Choice>
          <mc:Fallback xmlns="">
            <p:sp>
              <p:nvSpPr>
                <p:cNvPr id="15" name="矩形 14">
                  <a:extLst>
                    <a:ext uri="{FF2B5EF4-FFF2-40B4-BE49-F238E27FC236}">
                      <a16:creationId xmlns:a16="http://schemas.microsoft.com/office/drawing/2014/main" id="{85108B6E-3ACD-4AF3-9D7D-2CACBDEC717E}"/>
                    </a:ext>
                  </a:extLst>
                </p:cNvPr>
                <p:cNvSpPr>
                  <a:spLocks noRot="1" noChangeAspect="1" noMove="1" noResize="1" noEditPoints="1" noAdjustHandles="1" noChangeArrowheads="1" noChangeShapeType="1" noTextEdit="1"/>
                </p:cNvSpPr>
                <p:nvPr/>
              </p:nvSpPr>
              <p:spPr>
                <a:xfrm>
                  <a:off x="6788112" y="2536691"/>
                  <a:ext cx="2359172" cy="418833"/>
                </a:xfrm>
                <a:prstGeom prst="rect">
                  <a:avLst/>
                </a:prstGeom>
                <a:blipFill>
                  <a:blip r:embed="rId11"/>
                  <a:stretch>
                    <a:fillRect t="-20290" b="-1449"/>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D868FF40-5554-4845-A4A7-F66D4D6D8C49}"/>
                  </a:ext>
                </a:extLst>
              </p:cNvPr>
              <p:cNvSpPr/>
              <p:nvPr/>
            </p:nvSpPr>
            <p:spPr>
              <a:xfrm>
                <a:off x="9120097" y="3119792"/>
                <a:ext cx="983603" cy="41094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altLang="zh-CN" i="1">
                              <a:solidFill>
                                <a:schemeClr val="accent1"/>
                              </a:solidFill>
                              <a:latin typeface="Cambria Math" panose="02040503050406030204" pitchFamily="18" charset="0"/>
                            </a:rPr>
                          </m:ctrlPr>
                        </m:accPr>
                        <m:e>
                          <m:r>
                            <a:rPr lang="en-US" altLang="zh-CN" i="1">
                              <a:solidFill>
                                <a:schemeClr val="accent1"/>
                              </a:solidFill>
                              <a:latin typeface="Cambria Math" panose="02040503050406030204" pitchFamily="18" charset="0"/>
                            </a:rPr>
                            <m:t>𝐹</m:t>
                          </m:r>
                        </m:e>
                      </m:acc>
                      <m:r>
                        <a:rPr lang="en-US" altLang="zh-CN" b="0" i="1" smtClean="0">
                          <a:solidFill>
                            <a:schemeClr val="accent1"/>
                          </a:solidFill>
                          <a:latin typeface="Cambria Math" panose="02040503050406030204" pitchFamily="18" charset="0"/>
                        </a:rPr>
                        <m:t>=</m:t>
                      </m:r>
                      <m:acc>
                        <m:accPr>
                          <m:chr m:val="⃗"/>
                          <m:ctrlPr>
                            <a:rPr lang="en-US" altLang="zh-CN" i="1">
                              <a:solidFill>
                                <a:schemeClr val="accent1"/>
                              </a:solidFill>
                              <a:latin typeface="Cambria Math" panose="02040503050406030204" pitchFamily="18" charset="0"/>
                            </a:rPr>
                          </m:ctrlPr>
                        </m:accPr>
                        <m:e>
                          <m:r>
                            <a:rPr lang="en-US" altLang="zh-CN" i="1">
                              <a:solidFill>
                                <a:schemeClr val="accent1"/>
                              </a:solidFill>
                              <a:latin typeface="Cambria Math" panose="02040503050406030204" pitchFamily="18" charset="0"/>
                            </a:rPr>
                            <m:t>𝑓</m:t>
                          </m:r>
                        </m:e>
                      </m:acc>
                      <m:r>
                        <a:rPr lang="en-US" altLang="zh-CN" b="0" i="1" smtClean="0">
                          <a:solidFill>
                            <a:schemeClr val="accent1"/>
                          </a:solidFill>
                          <a:latin typeface="Cambria Math" panose="02040503050406030204" pitchFamily="18" charset="0"/>
                        </a:rPr>
                        <m:t>𝑉</m:t>
                      </m:r>
                    </m:oMath>
                  </m:oMathPara>
                </a14:m>
                <a:endParaRPr lang="zh-CN" altLang="en-US" dirty="0">
                  <a:solidFill>
                    <a:schemeClr val="accent1"/>
                  </a:solidFill>
                </a:endParaRPr>
              </a:p>
            </p:txBody>
          </p:sp>
        </mc:Choice>
        <mc:Fallback>
          <p:sp>
            <p:nvSpPr>
              <p:cNvPr id="4" name="矩形 3">
                <a:extLst>
                  <a:ext uri="{FF2B5EF4-FFF2-40B4-BE49-F238E27FC236}">
                    <a16:creationId xmlns:a16="http://schemas.microsoft.com/office/drawing/2014/main" id="{D868FF40-5554-4845-A4A7-F66D4D6D8C49}"/>
                  </a:ext>
                </a:extLst>
              </p:cNvPr>
              <p:cNvSpPr>
                <a:spLocks noRot="1" noChangeAspect="1" noMove="1" noResize="1" noEditPoints="1" noAdjustHandles="1" noChangeArrowheads="1" noChangeShapeType="1" noTextEdit="1"/>
              </p:cNvSpPr>
              <p:nvPr/>
            </p:nvSpPr>
            <p:spPr>
              <a:xfrm>
                <a:off x="9120097" y="3119792"/>
                <a:ext cx="983603" cy="410946"/>
              </a:xfrm>
              <a:prstGeom prst="rect">
                <a:avLst/>
              </a:prstGeom>
              <a:blipFill>
                <a:blip r:embed="rId12"/>
                <a:stretch>
                  <a:fillRect t="-22388" r="-12422" b="-119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5100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A5225-AB89-40BF-B01D-F681E8CEB869}"/>
              </a:ext>
            </a:extLst>
          </p:cNvPr>
          <p:cNvSpPr>
            <a:spLocks noGrp="1"/>
          </p:cNvSpPr>
          <p:nvPr>
            <p:ph type="title"/>
          </p:nvPr>
        </p:nvSpPr>
        <p:spPr/>
        <p:txBody>
          <a:bodyPr/>
          <a:lstStyle/>
          <a:p>
            <a:r>
              <a:rPr lang="en-US" altLang="zh-CN" dirty="0"/>
              <a:t>SPH——</a:t>
            </a:r>
            <a:r>
              <a:rPr lang="zh-CN" altLang="en-US" dirty="0"/>
              <a:t>黏力</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1AB782-01C8-4ABE-940B-C8F1CA8F8F27}"/>
                  </a:ext>
                </a:extLst>
              </p:cNvPr>
              <p:cNvSpPr>
                <a:spLocks noGrp="1"/>
              </p:cNvSpPr>
              <p:nvPr>
                <p:ph idx="1"/>
              </p:nvPr>
            </p:nvSpPr>
            <p:spPr/>
            <p:txBody>
              <a:bodyPr/>
              <a:lstStyle/>
              <a:p>
                <a:r>
                  <a:rPr lang="zh-CN" altLang="en-US" dirty="0"/>
                  <a:t>黏力只依赖于速度差，不依赖绝对速度</a:t>
                </a:r>
                <a:endParaRPr lang="en-US" altLang="zh-CN" dirty="0"/>
              </a:p>
              <a:p>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𝑣𝑖𝑠𝑐𝑜𝑠𝑖𝑡𝑦</m:t>
                        </m:r>
                      </m:sup>
                    </m:sSubSup>
                    <m:r>
                      <a:rPr lang="en-US" altLang="zh-CN" b="0" i="1" smtClean="0">
                        <a:latin typeface="Cambria Math" panose="02040503050406030204" pitchFamily="18" charset="0"/>
                      </a:rPr>
                      <m:t>=</m:t>
                    </m:r>
                    <m:r>
                      <a:rPr lang="zh-CN" altLang="en-US" b="0" i="1" smtClean="0">
                        <a:latin typeface="Cambria Math" panose="02040503050406030204" pitchFamily="18" charset="0"/>
                      </a:rPr>
                      <m:t>𝜇</m:t>
                    </m:r>
                    <m:nary>
                      <m:naryPr>
                        <m:chr m:val="∑"/>
                        <m:supHide m:val="on"/>
                        <m:ctrlPr>
                          <a:rPr lang="zh-CN" altLang="en-US" b="0" i="1" smtClean="0">
                            <a:latin typeface="Cambria Math" panose="02040503050406030204" pitchFamily="18" charset="0"/>
                          </a:rPr>
                        </m:ctrlPr>
                      </m:naryPr>
                      <m:sub>
                        <m:r>
                          <m:rPr>
                            <m:brk m:alnAt="7"/>
                          </m:rPr>
                          <a:rPr lang="en-US" altLang="zh-CN" b="0" i="1" smtClean="0">
                            <a:latin typeface="Cambria Math" panose="02040503050406030204" pitchFamily="18" charset="0"/>
                          </a:rPr>
                          <m:t>𝑗</m:t>
                        </m:r>
                      </m:sub>
                      <m:sup/>
                      <m:e>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𝑗</m:t>
                                </m:r>
                              </m:sub>
                            </m:sSub>
                          </m:num>
                          <m:den>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𝜌</m:t>
                                </m:r>
                              </m:e>
                              <m:sub>
                                <m:r>
                                  <a:rPr lang="en-US" altLang="zh-CN" b="0" i="1" smtClean="0">
                                    <a:latin typeface="Cambria Math" panose="02040503050406030204" pitchFamily="18" charset="0"/>
                                  </a:rPr>
                                  <m:t>𝑗</m:t>
                                </m:r>
                              </m:sub>
                            </m:sSub>
                          </m:den>
                        </m:f>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𝑢</m:t>
                                </m:r>
                              </m:e>
                            </m:acc>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b="0" i="1" smtClean="0">
                                <a:latin typeface="Cambria Math" panose="02040503050406030204" pitchFamily="18" charset="0"/>
                              </a:rPr>
                              <m:t>𝑖</m:t>
                            </m:r>
                          </m:sub>
                        </m:sSub>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m:t>
                            </m:r>
                          </m:e>
                          <m:sup>
                            <m:r>
                              <a:rPr lang="en-US" altLang="zh-CN" i="1">
                                <a:latin typeface="Cambria Math" panose="02040503050406030204" pitchFamily="18" charset="0"/>
                              </a:rPr>
                              <m:t>2</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𝑖𝑗</m:t>
                            </m:r>
                          </m:sub>
                        </m:sSub>
                      </m:e>
                    </m:nary>
                  </m:oMath>
                </a14:m>
                <a:endParaRPr lang="zh-CN" altLang="en-US" dirty="0"/>
              </a:p>
            </p:txBody>
          </p:sp>
        </mc:Choice>
        <mc:Fallback xmlns="">
          <p:sp>
            <p:nvSpPr>
              <p:cNvPr id="3" name="内容占位符 2">
                <a:extLst>
                  <a:ext uri="{FF2B5EF4-FFF2-40B4-BE49-F238E27FC236}">
                    <a16:creationId xmlns:a16="http://schemas.microsoft.com/office/drawing/2014/main" id="{DC1AB782-01C8-4ABE-940B-C8F1CA8F8F27}"/>
                  </a:ext>
                </a:extLst>
              </p:cNvPr>
              <p:cNvSpPr>
                <a:spLocks noGrp="1" noRot="1" noChangeAspect="1" noMove="1" noResize="1" noEditPoints="1" noAdjustHandles="1" noChangeArrowheads="1" noChangeShapeType="1" noTextEdit="1"/>
              </p:cNvSpPr>
              <p:nvPr>
                <p:ph idx="1"/>
              </p:nvPr>
            </p:nvSpPr>
            <p:spPr>
              <a:blipFill>
                <a:blip r:embed="rId2"/>
                <a:stretch>
                  <a:fillRect l="-1043" t="-14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C986BEED-6763-4606-8A6D-21AB9111EAEA}"/>
                  </a:ext>
                </a:extLst>
              </p:cNvPr>
              <p:cNvSpPr/>
              <p:nvPr/>
            </p:nvSpPr>
            <p:spPr>
              <a:xfrm>
                <a:off x="8442359" y="1761440"/>
                <a:ext cx="2832057" cy="6387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tx1"/>
                          </a:solidFill>
                          <a:latin typeface="Cambria Math" panose="02040503050406030204" pitchFamily="18" charset="0"/>
                        </a:rPr>
                        <m:t>𝜌</m:t>
                      </m:r>
                      <m:f>
                        <m:fPr>
                          <m:ctrlPr>
                            <a:rPr lang="en-US" altLang="zh-CN" i="1">
                              <a:solidFill>
                                <a:schemeClr val="tx1"/>
                              </a:solidFill>
                              <a:latin typeface="Cambria Math" panose="02040503050406030204" pitchFamily="18" charset="0"/>
                            </a:rPr>
                          </m:ctrlPr>
                        </m:fPr>
                        <m:num>
                          <m:r>
                            <a:rPr lang="zh-CN" altLang="en-US" i="1">
                              <a:solidFill>
                                <a:schemeClr val="tx1"/>
                              </a:solidFill>
                              <a:latin typeface="Cambria Math" panose="02040503050406030204" pitchFamily="18" charset="0"/>
                            </a:rPr>
                            <m:t>𝜕</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𝑢</m:t>
                              </m:r>
                            </m:e>
                          </m:acc>
                        </m:num>
                        <m:den>
                          <m:r>
                            <a:rPr lang="zh-CN" altLang="en-US"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𝑡</m:t>
                          </m:r>
                        </m:den>
                      </m:f>
                      <m:r>
                        <a:rPr lang="en-US" altLang="zh-CN" i="1">
                          <a:solidFill>
                            <a:schemeClr val="tx1"/>
                          </a:solidFill>
                          <a:latin typeface="Cambria Math" panose="02040503050406030204" pitchFamily="18" charset="0"/>
                        </a:rPr>
                        <m:t>=</m:t>
                      </m:r>
                      <m:r>
                        <a:rPr lang="en-US" altLang="zh-CN" i="1" smtClean="0">
                          <a:solidFill>
                            <a:schemeClr val="tx1"/>
                          </a:solidFill>
                          <a:latin typeface="Cambria Math" panose="02040503050406030204" pitchFamily="18" charset="0"/>
                          <a:ea typeface="Cambria Math" panose="02040503050406030204" pitchFamily="18" charset="0"/>
                        </a:rPr>
                        <m:t>−</m:t>
                      </m:r>
                      <m:r>
                        <m:rPr>
                          <m:sty m:val="p"/>
                        </m:rPr>
                        <a:rPr lang="en-US" altLang="zh-CN" i="1" smtClean="0">
                          <a:solidFill>
                            <a:schemeClr val="tx1"/>
                          </a:solidFill>
                          <a:latin typeface="Cambria Math" panose="02040503050406030204" pitchFamily="18" charset="0"/>
                          <a:ea typeface="Cambria Math" panose="02040503050406030204" pitchFamily="18" charset="0"/>
                        </a:rPr>
                        <m:t>∇</m:t>
                      </m:r>
                      <m:r>
                        <a:rPr lang="en-US" altLang="zh-CN" i="1" smtClean="0">
                          <a:solidFill>
                            <a:schemeClr val="tx1"/>
                          </a:solidFill>
                          <a:latin typeface="Cambria Math" panose="02040503050406030204" pitchFamily="18" charset="0"/>
                          <a:ea typeface="Cambria Math" panose="02040503050406030204" pitchFamily="18" charset="0"/>
                        </a:rPr>
                        <m:t>𝑝</m:t>
                      </m:r>
                      <m:r>
                        <a:rPr lang="en-US" altLang="zh-CN" i="1">
                          <a:solidFill>
                            <a:schemeClr val="tx1"/>
                          </a:solidFill>
                          <a:latin typeface="Cambria Math" panose="02040503050406030204" pitchFamily="18" charset="0"/>
                          <a:ea typeface="Cambria Math" panose="02040503050406030204" pitchFamily="18" charset="0"/>
                        </a:rPr>
                        <m:t> +</m:t>
                      </m:r>
                      <m:r>
                        <a:rPr lang="zh-CN" altLang="en-US" i="1" smtClean="0">
                          <a:solidFill>
                            <a:schemeClr val="accent1"/>
                          </a:solidFill>
                          <a:latin typeface="Cambria Math" panose="02040503050406030204" pitchFamily="18" charset="0"/>
                          <a:ea typeface="Cambria Math" panose="02040503050406030204" pitchFamily="18" charset="0"/>
                        </a:rPr>
                        <m:t>𝜇</m:t>
                      </m:r>
                      <m:sSup>
                        <m:sSupPr>
                          <m:ctrlPr>
                            <a:rPr lang="en-US" altLang="zh-CN" i="1">
                              <a:solidFill>
                                <a:schemeClr val="accent1"/>
                              </a:solidFill>
                              <a:latin typeface="Cambria Math" panose="02040503050406030204" pitchFamily="18" charset="0"/>
                              <a:ea typeface="Cambria Math" panose="02040503050406030204" pitchFamily="18" charset="0"/>
                            </a:rPr>
                          </m:ctrlPr>
                        </m:sSupPr>
                        <m:e>
                          <m:r>
                            <m:rPr>
                              <m:sty m:val="p"/>
                            </m:rPr>
                            <a:rPr lang="en-US" altLang="zh-CN" i="1">
                              <a:solidFill>
                                <a:schemeClr val="accent1"/>
                              </a:solidFill>
                              <a:latin typeface="Cambria Math" panose="02040503050406030204" pitchFamily="18" charset="0"/>
                              <a:ea typeface="Cambria Math" panose="02040503050406030204" pitchFamily="18" charset="0"/>
                            </a:rPr>
                            <m:t>∇</m:t>
                          </m:r>
                        </m:e>
                        <m:sup>
                          <m:r>
                            <a:rPr lang="en-US" altLang="zh-CN" i="1">
                              <a:solidFill>
                                <a:schemeClr val="accent1"/>
                              </a:solidFill>
                              <a:latin typeface="Cambria Math" panose="02040503050406030204" pitchFamily="18" charset="0"/>
                              <a:ea typeface="Cambria Math" panose="02040503050406030204" pitchFamily="18" charset="0"/>
                            </a:rPr>
                            <m:t>2</m:t>
                          </m:r>
                        </m:sup>
                      </m:sSup>
                      <m:acc>
                        <m:accPr>
                          <m:chr m:val="⃗"/>
                          <m:ctrlPr>
                            <a:rPr lang="zh-CN" altLang="en-US" i="1">
                              <a:solidFill>
                                <a:schemeClr val="accent1"/>
                              </a:solidFill>
                              <a:latin typeface="Cambria Math" panose="02040503050406030204" pitchFamily="18" charset="0"/>
                              <a:ea typeface="Cambria Math" panose="02040503050406030204" pitchFamily="18" charset="0"/>
                            </a:rPr>
                          </m:ctrlPr>
                        </m:accPr>
                        <m:e>
                          <m:r>
                            <a:rPr lang="en-US" altLang="zh-CN" i="1">
                              <a:solidFill>
                                <a:schemeClr val="accent1"/>
                              </a:solidFill>
                              <a:latin typeface="Cambria Math" panose="02040503050406030204" pitchFamily="18" charset="0"/>
                              <a:ea typeface="Cambria Math" panose="02040503050406030204" pitchFamily="18" charset="0"/>
                            </a:rPr>
                            <m:t>𝑢</m:t>
                          </m:r>
                        </m:e>
                      </m:acc>
                      <m:r>
                        <a:rPr lang="en-US" altLang="zh-CN" i="1">
                          <a:solidFill>
                            <a:schemeClr val="tx1"/>
                          </a:solidFill>
                          <a:latin typeface="Cambria Math" panose="02040503050406030204" pitchFamily="18" charset="0"/>
                          <a:ea typeface="Cambria Math" panose="02040503050406030204" pitchFamily="18" charset="0"/>
                        </a:rPr>
                        <m:t>+</m:t>
                      </m:r>
                      <m:r>
                        <a:rPr lang="zh-CN" altLang="en-US" i="1">
                          <a:solidFill>
                            <a:schemeClr val="tx1"/>
                          </a:solidFill>
                          <a:latin typeface="Cambria Math" panose="02040503050406030204" pitchFamily="18" charset="0"/>
                        </a:rPr>
                        <m:t>𝜌</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𝑔</m:t>
                          </m:r>
                        </m:e>
                      </m:acc>
                    </m:oMath>
                  </m:oMathPara>
                </a14:m>
                <a:endParaRPr lang="en-US" altLang="zh-CN" dirty="0">
                  <a:solidFill>
                    <a:schemeClr val="tx1"/>
                  </a:solidFill>
                </a:endParaRPr>
              </a:p>
            </p:txBody>
          </p:sp>
        </mc:Choice>
        <mc:Fallback xmlns="">
          <p:sp>
            <p:nvSpPr>
              <p:cNvPr id="4" name="矩形 3">
                <a:extLst>
                  <a:ext uri="{FF2B5EF4-FFF2-40B4-BE49-F238E27FC236}">
                    <a16:creationId xmlns:a16="http://schemas.microsoft.com/office/drawing/2014/main" id="{C986BEED-6763-4606-8A6D-21AB9111EAEA}"/>
                  </a:ext>
                </a:extLst>
              </p:cNvPr>
              <p:cNvSpPr>
                <a:spLocks noRot="1" noChangeAspect="1" noMove="1" noResize="1" noEditPoints="1" noAdjustHandles="1" noChangeArrowheads="1" noChangeShapeType="1" noTextEdit="1"/>
              </p:cNvSpPr>
              <p:nvPr/>
            </p:nvSpPr>
            <p:spPr>
              <a:xfrm>
                <a:off x="8442359" y="1761440"/>
                <a:ext cx="2832057" cy="63876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3647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A5225-AB89-40BF-B01D-F681E8CEB869}"/>
              </a:ext>
            </a:extLst>
          </p:cNvPr>
          <p:cNvSpPr>
            <a:spLocks noGrp="1"/>
          </p:cNvSpPr>
          <p:nvPr>
            <p:ph type="title"/>
          </p:nvPr>
        </p:nvSpPr>
        <p:spPr/>
        <p:txBody>
          <a:bodyPr/>
          <a:lstStyle/>
          <a:p>
            <a:r>
              <a:rPr lang="en-US" altLang="zh-CN" dirty="0"/>
              <a:t>SPH——</a:t>
            </a:r>
            <a:r>
              <a:rPr lang="zh-CN" altLang="en-US" dirty="0"/>
              <a:t>体积力</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1AB782-01C8-4ABE-940B-C8F1CA8F8F27}"/>
                  </a:ext>
                </a:extLst>
              </p:cNvPr>
              <p:cNvSpPr>
                <a:spLocks noGrp="1"/>
              </p:cNvSpPr>
              <p:nvPr>
                <p:ph idx="1"/>
              </p:nvPr>
            </p:nvSpPr>
            <p:spPr/>
            <p:txBody>
              <a:bodyPr/>
              <a:lstStyle/>
              <a:p>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𝑔𝑟𝑎𝑣𝑖𝑡𝑦</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𝜌</m:t>
                        </m:r>
                      </m:e>
                      <m:sub>
                        <m:r>
                          <a:rPr lang="en-US" altLang="zh-CN" b="0" i="1" smtClean="0">
                            <a:latin typeface="Cambria Math" panose="02040503050406030204" pitchFamily="18" charset="0"/>
                          </a:rPr>
                          <m:t>𝑖</m:t>
                        </m:r>
                      </m:sub>
                    </m:sSub>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𝑔</m:t>
                        </m:r>
                      </m:e>
                    </m:acc>
                  </m:oMath>
                </a14:m>
                <a:endParaRPr lang="zh-CN" altLang="en-US" dirty="0"/>
              </a:p>
            </p:txBody>
          </p:sp>
        </mc:Choice>
        <mc:Fallback xmlns="">
          <p:sp>
            <p:nvSpPr>
              <p:cNvPr id="3" name="内容占位符 2">
                <a:extLst>
                  <a:ext uri="{FF2B5EF4-FFF2-40B4-BE49-F238E27FC236}">
                    <a16:creationId xmlns:a16="http://schemas.microsoft.com/office/drawing/2014/main" id="{DC1AB782-01C8-4ABE-940B-C8F1CA8F8F27}"/>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C92B2F55-BF91-40E3-98AC-AB28767165C0}"/>
                  </a:ext>
                </a:extLst>
              </p:cNvPr>
              <p:cNvSpPr/>
              <p:nvPr/>
            </p:nvSpPr>
            <p:spPr>
              <a:xfrm>
                <a:off x="8442359" y="1761440"/>
                <a:ext cx="2832057" cy="6387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tx1"/>
                          </a:solidFill>
                          <a:latin typeface="Cambria Math" panose="02040503050406030204" pitchFamily="18" charset="0"/>
                        </a:rPr>
                        <m:t>𝜌</m:t>
                      </m:r>
                      <m:f>
                        <m:fPr>
                          <m:ctrlPr>
                            <a:rPr lang="en-US" altLang="zh-CN" i="1">
                              <a:solidFill>
                                <a:schemeClr val="tx1"/>
                              </a:solidFill>
                              <a:latin typeface="Cambria Math" panose="02040503050406030204" pitchFamily="18" charset="0"/>
                            </a:rPr>
                          </m:ctrlPr>
                        </m:fPr>
                        <m:num>
                          <m:r>
                            <a:rPr lang="zh-CN" altLang="en-US" i="1">
                              <a:solidFill>
                                <a:schemeClr val="tx1"/>
                              </a:solidFill>
                              <a:latin typeface="Cambria Math" panose="02040503050406030204" pitchFamily="18" charset="0"/>
                            </a:rPr>
                            <m:t>𝜕</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𝑢</m:t>
                              </m:r>
                            </m:e>
                          </m:acc>
                        </m:num>
                        <m:den>
                          <m:r>
                            <a:rPr lang="zh-CN" altLang="en-US"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𝑡</m:t>
                          </m:r>
                        </m:den>
                      </m:f>
                      <m:r>
                        <a:rPr lang="en-US" altLang="zh-CN" i="1">
                          <a:solidFill>
                            <a:schemeClr val="tx1"/>
                          </a:solidFill>
                          <a:latin typeface="Cambria Math" panose="02040503050406030204" pitchFamily="18" charset="0"/>
                        </a:rPr>
                        <m:t>=</m:t>
                      </m:r>
                      <m:r>
                        <a:rPr lang="en-US" altLang="zh-CN" i="1" smtClean="0">
                          <a:solidFill>
                            <a:schemeClr val="tx1"/>
                          </a:solidFill>
                          <a:latin typeface="Cambria Math" panose="02040503050406030204" pitchFamily="18" charset="0"/>
                          <a:ea typeface="Cambria Math" panose="02040503050406030204" pitchFamily="18" charset="0"/>
                        </a:rPr>
                        <m:t>−</m:t>
                      </m:r>
                      <m:r>
                        <m:rPr>
                          <m:sty m:val="p"/>
                        </m:rPr>
                        <a:rPr lang="en-US" altLang="zh-CN" i="1" smtClean="0">
                          <a:solidFill>
                            <a:schemeClr val="tx1"/>
                          </a:solidFill>
                          <a:latin typeface="Cambria Math" panose="02040503050406030204" pitchFamily="18" charset="0"/>
                          <a:ea typeface="Cambria Math" panose="02040503050406030204" pitchFamily="18" charset="0"/>
                        </a:rPr>
                        <m:t>∇</m:t>
                      </m:r>
                      <m:r>
                        <a:rPr lang="en-US" altLang="zh-CN" i="1" smtClean="0">
                          <a:solidFill>
                            <a:schemeClr val="tx1"/>
                          </a:solidFill>
                          <a:latin typeface="Cambria Math" panose="02040503050406030204" pitchFamily="18" charset="0"/>
                          <a:ea typeface="Cambria Math" panose="02040503050406030204" pitchFamily="18" charset="0"/>
                        </a:rPr>
                        <m:t>𝑝</m:t>
                      </m:r>
                      <m:r>
                        <a:rPr lang="en-US" altLang="zh-CN" i="1">
                          <a:solidFill>
                            <a:schemeClr val="tx1"/>
                          </a:solidFill>
                          <a:latin typeface="Cambria Math" panose="02040503050406030204" pitchFamily="18" charset="0"/>
                          <a:ea typeface="Cambria Math" panose="02040503050406030204" pitchFamily="18" charset="0"/>
                        </a:rPr>
                        <m:t> +</m:t>
                      </m:r>
                      <m:r>
                        <a:rPr lang="zh-CN" altLang="en-US" i="1" smtClean="0">
                          <a:solidFill>
                            <a:schemeClr val="tx1"/>
                          </a:solidFill>
                          <a:latin typeface="Cambria Math" panose="02040503050406030204" pitchFamily="18" charset="0"/>
                          <a:ea typeface="Cambria Math" panose="02040503050406030204" pitchFamily="18" charset="0"/>
                        </a:rPr>
                        <m:t>𝜇</m:t>
                      </m:r>
                      <m:sSup>
                        <m:sSupPr>
                          <m:ctrlPr>
                            <a:rPr lang="en-US" altLang="zh-CN" i="1">
                              <a:solidFill>
                                <a:schemeClr val="tx1"/>
                              </a:solidFill>
                              <a:latin typeface="Cambria Math" panose="02040503050406030204" pitchFamily="18" charset="0"/>
                              <a:ea typeface="Cambria Math" panose="02040503050406030204" pitchFamily="18" charset="0"/>
                            </a:rPr>
                          </m:ctrlPr>
                        </m:sSupPr>
                        <m:e>
                          <m:r>
                            <m:rPr>
                              <m:sty m:val="p"/>
                            </m:rPr>
                            <a:rPr lang="en-US" altLang="zh-CN" i="1">
                              <a:solidFill>
                                <a:schemeClr val="tx1"/>
                              </a:solidFill>
                              <a:latin typeface="Cambria Math" panose="02040503050406030204" pitchFamily="18" charset="0"/>
                              <a:ea typeface="Cambria Math" panose="02040503050406030204" pitchFamily="18" charset="0"/>
                            </a:rPr>
                            <m:t>∇</m:t>
                          </m:r>
                        </m:e>
                        <m:sup>
                          <m:r>
                            <a:rPr lang="en-US" altLang="zh-CN" i="1">
                              <a:solidFill>
                                <a:schemeClr val="tx1"/>
                              </a:solidFill>
                              <a:latin typeface="Cambria Math" panose="02040503050406030204" pitchFamily="18" charset="0"/>
                              <a:ea typeface="Cambria Math" panose="02040503050406030204" pitchFamily="18" charset="0"/>
                            </a:rPr>
                            <m:t>2</m:t>
                          </m:r>
                        </m:sup>
                      </m:sSup>
                      <m:acc>
                        <m:accPr>
                          <m:chr m:val="⃗"/>
                          <m:ctrlPr>
                            <a:rPr lang="zh-CN" altLang="en-US" i="1">
                              <a:solidFill>
                                <a:schemeClr val="tx1"/>
                              </a:solidFill>
                              <a:latin typeface="Cambria Math" panose="02040503050406030204" pitchFamily="18" charset="0"/>
                              <a:ea typeface="Cambria Math" panose="02040503050406030204" pitchFamily="18" charset="0"/>
                            </a:rPr>
                          </m:ctrlPr>
                        </m:accPr>
                        <m:e>
                          <m:r>
                            <a:rPr lang="en-US" altLang="zh-CN" i="1">
                              <a:solidFill>
                                <a:schemeClr val="tx1"/>
                              </a:solidFill>
                              <a:latin typeface="Cambria Math" panose="02040503050406030204" pitchFamily="18" charset="0"/>
                              <a:ea typeface="Cambria Math" panose="02040503050406030204" pitchFamily="18" charset="0"/>
                            </a:rPr>
                            <m:t>𝑢</m:t>
                          </m:r>
                        </m:e>
                      </m:acc>
                      <m:r>
                        <a:rPr lang="en-US" altLang="zh-CN" i="1">
                          <a:solidFill>
                            <a:schemeClr val="tx1"/>
                          </a:solidFill>
                          <a:latin typeface="Cambria Math" panose="02040503050406030204" pitchFamily="18" charset="0"/>
                          <a:ea typeface="Cambria Math" panose="02040503050406030204" pitchFamily="18" charset="0"/>
                        </a:rPr>
                        <m:t>+</m:t>
                      </m:r>
                      <m:r>
                        <a:rPr lang="zh-CN" altLang="en-US" i="1" smtClean="0">
                          <a:solidFill>
                            <a:srgbClr val="FFC000"/>
                          </a:solidFill>
                          <a:latin typeface="Cambria Math" panose="02040503050406030204" pitchFamily="18" charset="0"/>
                        </a:rPr>
                        <m:t>𝜌</m:t>
                      </m:r>
                      <m:acc>
                        <m:accPr>
                          <m:chr m:val="⃗"/>
                          <m:ctrlPr>
                            <a:rPr lang="en-US" altLang="zh-CN" i="1">
                              <a:solidFill>
                                <a:srgbClr val="FFC000"/>
                              </a:solidFill>
                              <a:latin typeface="Cambria Math" panose="02040503050406030204" pitchFamily="18" charset="0"/>
                            </a:rPr>
                          </m:ctrlPr>
                        </m:accPr>
                        <m:e>
                          <m:r>
                            <a:rPr lang="en-US" altLang="zh-CN" i="1">
                              <a:solidFill>
                                <a:srgbClr val="FFC000"/>
                              </a:solidFill>
                              <a:latin typeface="Cambria Math" panose="02040503050406030204" pitchFamily="18" charset="0"/>
                            </a:rPr>
                            <m:t>𝑔</m:t>
                          </m:r>
                        </m:e>
                      </m:acc>
                    </m:oMath>
                  </m:oMathPara>
                </a14:m>
                <a:endParaRPr lang="en-US" altLang="zh-CN" dirty="0">
                  <a:solidFill>
                    <a:schemeClr val="tx1"/>
                  </a:solidFill>
                </a:endParaRPr>
              </a:p>
            </p:txBody>
          </p:sp>
        </mc:Choice>
        <mc:Fallback xmlns="">
          <p:sp>
            <p:nvSpPr>
              <p:cNvPr id="4" name="矩形 3">
                <a:extLst>
                  <a:ext uri="{FF2B5EF4-FFF2-40B4-BE49-F238E27FC236}">
                    <a16:creationId xmlns:a16="http://schemas.microsoft.com/office/drawing/2014/main" id="{C92B2F55-BF91-40E3-98AC-AB28767165C0}"/>
                  </a:ext>
                </a:extLst>
              </p:cNvPr>
              <p:cNvSpPr>
                <a:spLocks noRot="1" noChangeAspect="1" noMove="1" noResize="1" noEditPoints="1" noAdjustHandles="1" noChangeArrowheads="1" noChangeShapeType="1" noTextEdit="1"/>
              </p:cNvSpPr>
              <p:nvPr/>
            </p:nvSpPr>
            <p:spPr>
              <a:xfrm>
                <a:off x="8442359" y="1761440"/>
                <a:ext cx="2832057" cy="63876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64129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A5225-AB89-40BF-B01D-F681E8CEB869}"/>
              </a:ext>
            </a:extLst>
          </p:cNvPr>
          <p:cNvSpPr>
            <a:spLocks noGrp="1"/>
          </p:cNvSpPr>
          <p:nvPr>
            <p:ph type="title"/>
          </p:nvPr>
        </p:nvSpPr>
        <p:spPr/>
        <p:txBody>
          <a:bodyPr/>
          <a:lstStyle/>
          <a:p>
            <a:r>
              <a:rPr lang="en-US" altLang="zh-CN" dirty="0"/>
              <a:t>SPH——</a:t>
            </a:r>
            <a:r>
              <a:rPr lang="zh-CN" altLang="en-US" dirty="0"/>
              <a:t>核函数的选取</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C1AB782-01C8-4ABE-940B-C8F1CA8F8F27}"/>
                  </a:ext>
                </a:extLst>
              </p:cNvPr>
              <p:cNvSpPr>
                <a:spLocks noGrp="1"/>
              </p:cNvSpPr>
              <p:nvPr>
                <p:ph idx="1"/>
              </p:nvPr>
            </p:nvSpPr>
            <p:spPr/>
            <p:txBody>
              <a:bodyPr/>
              <a:lstStyle/>
              <a:p>
                <a:r>
                  <a:rPr lang="zh-CN" altLang="en-US" dirty="0"/>
                  <a:t>稳定性</a:t>
                </a:r>
                <a:endParaRPr lang="en-US" altLang="zh-CN" dirty="0"/>
              </a:p>
              <a:p>
                <a:r>
                  <a:rPr lang="zh-CN" altLang="en-US" dirty="0"/>
                  <a:t>准确性</a:t>
                </a:r>
                <a:endParaRPr lang="en-US" altLang="zh-CN" dirty="0"/>
              </a:p>
              <a:p>
                <a:r>
                  <a:rPr lang="zh-CN" altLang="en-US" dirty="0"/>
                  <a:t>速度</a:t>
                </a:r>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𝑝𝑜𝑙𝑦</m:t>
                        </m:r>
                        <m:r>
                          <a:rPr lang="en-US" altLang="zh-CN" b="0" i="1" smtClean="0">
                            <a:latin typeface="Cambria Math" panose="02040503050406030204" pitchFamily="18" charset="0"/>
                          </a:rPr>
                          <m:t>6</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h</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315</m:t>
                        </m:r>
                      </m:num>
                      <m:den>
                        <m:r>
                          <a:rPr lang="en-US" altLang="zh-CN" b="0" i="1" smtClean="0">
                            <a:latin typeface="Cambria Math" panose="02040503050406030204" pitchFamily="18" charset="0"/>
                          </a:rPr>
                          <m:t>64</m:t>
                        </m:r>
                        <m:r>
                          <a:rPr lang="zh-CN" altLang="en-US" b="0" i="1" smtClean="0">
                            <a:latin typeface="Cambria Math" panose="02040503050406030204" pitchFamily="18" charset="0"/>
                          </a:rPr>
                          <m:t>𝜋</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h</m:t>
                            </m:r>
                          </m:e>
                          <m:sup>
                            <m:r>
                              <a:rPr lang="en-US" altLang="zh-CN" b="0" i="1" smtClean="0">
                                <a:latin typeface="Cambria Math" panose="02040503050406030204" pitchFamily="18" charset="0"/>
                              </a:rPr>
                              <m:t>9</m:t>
                            </m:r>
                          </m:sup>
                        </m:sSup>
                      </m:den>
                    </m:f>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h</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𝑟</m:t>
                                    </m:r>
                                  </m:e>
                                  <m:sup>
                                    <m:r>
                                      <a:rPr lang="en-US" altLang="zh-CN" i="1">
                                        <a:latin typeface="Cambria Math" panose="02040503050406030204" pitchFamily="18" charset="0"/>
                                      </a:rPr>
                                      <m:t>2</m:t>
                                    </m:r>
                                  </m:sup>
                                </m:sSup>
                                <m:r>
                                  <a:rPr lang="en-US" altLang="zh-CN" b="0" i="1" smtClean="0">
                                    <a:latin typeface="Cambria Math" panose="02040503050406030204" pitchFamily="18" charset="0"/>
                                  </a:rPr>
                                  <m:t>)</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 0</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h</m:t>
                            </m:r>
                          </m:e>
                          <m:e>
                            <m:r>
                              <a:rPr lang="en-US" altLang="zh-CN" b="0" i="1" smtClean="0">
                                <a:latin typeface="Cambria Math" panose="02040503050406030204" pitchFamily="18" charset="0"/>
                              </a:rPr>
                              <m:t>0, </m:t>
                            </m:r>
                            <m:r>
                              <a:rPr lang="en-US" altLang="zh-CN" b="0" i="1" smtClean="0">
                                <a:latin typeface="Cambria Math" panose="02040503050406030204" pitchFamily="18" charset="0"/>
                              </a:rPr>
                              <m:t>𝑜𝑡h𝑒𝑟𝑤𝑖𝑠𝑒</m:t>
                            </m:r>
                          </m:e>
                        </m:eqArr>
                      </m:e>
                    </m:d>
                    <m:r>
                      <a:rPr lang="en-US" altLang="zh-CN" b="0" i="1" smtClean="0">
                        <a:latin typeface="Cambria Math" panose="02040503050406030204" pitchFamily="18" charset="0"/>
                      </a:rPr>
                      <m:t> </m:t>
                    </m:r>
                  </m:oMath>
                </a14:m>
                <a:endParaRPr lang="en-US" altLang="zh-CN" b="0" dirty="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b="0" i="1" smtClean="0">
                            <a:latin typeface="Cambria Math" panose="02040503050406030204" pitchFamily="18" charset="0"/>
                          </a:rPr>
                          <m:t>𝑠𝑝𝑖𝑘𝑦</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h</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15</m:t>
                        </m:r>
                      </m:num>
                      <m:den>
                        <m:r>
                          <a:rPr lang="zh-CN" altLang="en-US" i="1">
                            <a:latin typeface="Cambria Math" panose="02040503050406030204" pitchFamily="18" charset="0"/>
                          </a:rPr>
                          <m:t>𝜋</m:t>
                        </m:r>
                        <m:sSup>
                          <m:sSupPr>
                            <m:ctrlPr>
                              <a:rPr lang="en-US" altLang="zh-CN" i="1">
                                <a:latin typeface="Cambria Math" panose="02040503050406030204" pitchFamily="18" charset="0"/>
                              </a:rPr>
                            </m:ctrlPr>
                          </m:sSupPr>
                          <m:e>
                            <m:r>
                              <a:rPr lang="en-US" altLang="zh-CN" i="1">
                                <a:latin typeface="Cambria Math" panose="02040503050406030204" pitchFamily="18" charset="0"/>
                              </a:rPr>
                              <m:t>h</m:t>
                            </m:r>
                          </m:e>
                          <m:sup>
                            <m:r>
                              <a:rPr lang="en-US" altLang="zh-CN" b="0" i="1" smtClean="0">
                                <a:latin typeface="Cambria Math" panose="02040503050406030204" pitchFamily="18" charset="0"/>
                              </a:rPr>
                              <m:t>6</m:t>
                            </m:r>
                          </m:sup>
                        </m:sSup>
                      </m:den>
                    </m:f>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sSup>
                              <m:sSupPr>
                                <m:ctrlPr>
                                  <a:rPr lang="en-US" altLang="zh-CN" i="1">
                                    <a:latin typeface="Cambria Math" panose="02040503050406030204" pitchFamily="18" charset="0"/>
                                  </a:rPr>
                                </m:ctrlPr>
                              </m:sSupPr>
                              <m:e>
                                <m:r>
                                  <a:rPr lang="en-US" altLang="zh-CN" i="1">
                                    <a:latin typeface="Cambria Math" panose="02040503050406030204" pitchFamily="18" charset="0"/>
                                  </a:rPr>
                                  <m:t>(</m:t>
                                </m:r>
                                <m:r>
                                  <a:rPr lang="en-US" altLang="zh-CN" b="0" i="1" smtClean="0">
                                    <a:latin typeface="Cambria Math" panose="02040503050406030204" pitchFamily="18" charset="0"/>
                                  </a:rPr>
                                  <m:t>h</m:t>
                                </m:r>
                                <m:r>
                                  <a:rPr lang="en-US" altLang="zh-CN" i="1">
                                    <a:latin typeface="Cambria Math" panose="02040503050406030204" pitchFamily="18" charset="0"/>
                                  </a:rPr>
                                  <m:t>−</m:t>
                                </m:r>
                                <m:r>
                                  <a:rPr lang="en-US" altLang="zh-CN" b="0" i="1" smtClean="0">
                                    <a:latin typeface="Cambria Math" panose="02040503050406030204" pitchFamily="18" charset="0"/>
                                  </a:rPr>
                                  <m:t>𝑟</m:t>
                                </m:r>
                                <m:r>
                                  <a:rPr lang="en-US" altLang="zh-CN" i="1">
                                    <a:latin typeface="Cambria Math" panose="02040503050406030204" pitchFamily="18" charset="0"/>
                                  </a:rPr>
                                  <m:t>)</m:t>
                                </m:r>
                              </m:e>
                              <m:sup>
                                <m:r>
                                  <a:rPr lang="en-US" altLang="zh-CN" i="1">
                                    <a:latin typeface="Cambria Math" panose="02040503050406030204" pitchFamily="18" charset="0"/>
                                  </a:rPr>
                                  <m:t>3</m:t>
                                </m:r>
                              </m:sup>
                            </m:sSup>
                            <m:r>
                              <a:rPr lang="en-US" altLang="zh-CN" i="1">
                                <a:latin typeface="Cambria Math" panose="02040503050406030204" pitchFamily="18" charset="0"/>
                              </a:rPr>
                              <m:t>, 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h</m:t>
                            </m:r>
                          </m:e>
                          <m:e>
                            <m:r>
                              <a:rPr lang="en-US" altLang="zh-CN" i="1">
                                <a:latin typeface="Cambria Math" panose="02040503050406030204" pitchFamily="18" charset="0"/>
                              </a:rPr>
                              <m:t>0, </m:t>
                            </m:r>
                            <m:r>
                              <a:rPr lang="en-US" altLang="zh-CN" i="1">
                                <a:latin typeface="Cambria Math" panose="02040503050406030204" pitchFamily="18" charset="0"/>
                              </a:rPr>
                              <m:t>𝑜𝑡h𝑒𝑟𝑤𝑖𝑠𝑒</m:t>
                            </m:r>
                          </m:e>
                        </m:eqArr>
                      </m:e>
                    </m:d>
                  </m:oMath>
                </a14:m>
                <a:endParaRPr lang="en-US" altLang="zh-CN" b="0" dirty="0"/>
              </a:p>
            </p:txBody>
          </p:sp>
        </mc:Choice>
        <mc:Fallback>
          <p:sp>
            <p:nvSpPr>
              <p:cNvPr id="3" name="内容占位符 2">
                <a:extLst>
                  <a:ext uri="{FF2B5EF4-FFF2-40B4-BE49-F238E27FC236}">
                    <a16:creationId xmlns:a16="http://schemas.microsoft.com/office/drawing/2014/main" id="{DC1AB782-01C8-4ABE-940B-C8F1CA8F8F27}"/>
                  </a:ext>
                </a:extLst>
              </p:cNvPr>
              <p:cNvSpPr>
                <a:spLocks noGrp="1" noRot="1" noChangeAspect="1" noMove="1" noResize="1" noEditPoints="1" noAdjustHandles="1" noChangeArrowheads="1" noChangeShapeType="1" noTextEdit="1"/>
              </p:cNvSpPr>
              <p:nvPr>
                <p:ph idx="1"/>
              </p:nvPr>
            </p:nvSpPr>
            <p:spPr>
              <a:blipFill>
                <a:blip r:embed="rId2"/>
                <a:stretch>
                  <a:fillRect l="-1043" t="-140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F66E30B0-0DDA-452D-8580-06DEC19716AF}"/>
              </a:ext>
            </a:extLst>
          </p:cNvPr>
          <p:cNvPicPr>
            <a:picLocks noChangeAspect="1"/>
          </p:cNvPicPr>
          <p:nvPr/>
        </p:nvPicPr>
        <p:blipFill>
          <a:blip r:embed="rId3"/>
          <a:stretch>
            <a:fillRect/>
          </a:stretch>
        </p:blipFill>
        <p:spPr>
          <a:xfrm>
            <a:off x="7985760" y="4549925"/>
            <a:ext cx="2324100" cy="1874854"/>
          </a:xfrm>
          <a:prstGeom prst="rect">
            <a:avLst/>
          </a:prstGeom>
        </p:spPr>
      </p:pic>
      <p:pic>
        <p:nvPicPr>
          <p:cNvPr id="6" name="图片 5">
            <a:extLst>
              <a:ext uri="{FF2B5EF4-FFF2-40B4-BE49-F238E27FC236}">
                <a16:creationId xmlns:a16="http://schemas.microsoft.com/office/drawing/2014/main" id="{60A45555-F215-403F-8298-6A7EC742A247}"/>
              </a:ext>
            </a:extLst>
          </p:cNvPr>
          <p:cNvPicPr>
            <a:picLocks noChangeAspect="1"/>
          </p:cNvPicPr>
          <p:nvPr/>
        </p:nvPicPr>
        <p:blipFill>
          <a:blip r:embed="rId4"/>
          <a:stretch>
            <a:fillRect/>
          </a:stretch>
        </p:blipFill>
        <p:spPr>
          <a:xfrm>
            <a:off x="7985760" y="2587965"/>
            <a:ext cx="2324100" cy="1847660"/>
          </a:xfrm>
          <a:prstGeom prst="rect">
            <a:avLst/>
          </a:prstGeom>
        </p:spPr>
      </p:pic>
    </p:spTree>
    <p:extLst>
      <p:ext uri="{BB962C8B-B14F-4D97-AF65-F5344CB8AC3E}">
        <p14:creationId xmlns:p14="http://schemas.microsoft.com/office/powerpoint/2010/main" val="1176917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3A94E2-6ED1-4DBF-B929-8A580F7A9B23}"/>
              </a:ext>
            </a:extLst>
          </p:cNvPr>
          <p:cNvSpPr>
            <a:spLocks noGrp="1"/>
          </p:cNvSpPr>
          <p:nvPr>
            <p:ph type="title"/>
          </p:nvPr>
        </p:nvSpPr>
        <p:spPr/>
        <p:txBody>
          <a:bodyPr/>
          <a:lstStyle/>
          <a:p>
            <a:r>
              <a:rPr lang="zh-CN" altLang="en-US" dirty="0"/>
              <a:t>几个重要的数学算子</a:t>
            </a:r>
          </a:p>
        </p:txBody>
      </p:sp>
      <p:sp>
        <p:nvSpPr>
          <p:cNvPr id="3" name="内容占位符 2">
            <a:extLst>
              <a:ext uri="{FF2B5EF4-FFF2-40B4-BE49-F238E27FC236}">
                <a16:creationId xmlns:a16="http://schemas.microsoft.com/office/drawing/2014/main" id="{D5B88EF4-2F27-4F3C-8D24-C8F0D3B41492}"/>
              </a:ext>
            </a:extLst>
          </p:cNvPr>
          <p:cNvSpPr>
            <a:spLocks noGrp="1"/>
          </p:cNvSpPr>
          <p:nvPr>
            <p:ph idx="1"/>
          </p:nvPr>
        </p:nvSpPr>
        <p:spPr/>
        <p:txBody>
          <a:bodyPr/>
          <a:lstStyle/>
          <a:p>
            <a:r>
              <a:rPr lang="en-US" altLang="zh-CN" dirty="0" err="1"/>
              <a:t>Nabla</a:t>
            </a:r>
            <a:r>
              <a:rPr lang="zh-CN" altLang="en-US" dirty="0"/>
              <a:t>算子</a:t>
            </a:r>
            <a:endParaRPr lang="en-US" altLang="zh-CN" dirty="0"/>
          </a:p>
          <a:p>
            <a:r>
              <a:rPr lang="zh-CN" altLang="en-US" dirty="0"/>
              <a:t>梯度（</a:t>
            </a:r>
            <a:r>
              <a:rPr lang="en-US" altLang="zh-CN" dirty="0"/>
              <a:t>Gradient</a:t>
            </a:r>
            <a:r>
              <a:rPr lang="zh-CN" altLang="en-US" dirty="0"/>
              <a:t>）</a:t>
            </a:r>
            <a:endParaRPr lang="en-US" altLang="zh-CN" dirty="0"/>
          </a:p>
          <a:p>
            <a:r>
              <a:rPr lang="zh-CN" altLang="en-US" dirty="0"/>
              <a:t>散度（</a:t>
            </a:r>
            <a:r>
              <a:rPr lang="en-US" altLang="zh-CN" dirty="0"/>
              <a:t>Divergence</a:t>
            </a:r>
            <a:r>
              <a:rPr lang="zh-CN" altLang="en-US" dirty="0"/>
              <a:t>）</a:t>
            </a:r>
            <a:endParaRPr lang="en-US" altLang="zh-CN" dirty="0"/>
          </a:p>
          <a:p>
            <a:r>
              <a:rPr lang="zh-CN" altLang="en-US" dirty="0"/>
              <a:t>旋度（</a:t>
            </a:r>
            <a:r>
              <a:rPr lang="en-US" altLang="zh-CN" dirty="0"/>
              <a:t>Curl</a:t>
            </a:r>
            <a:r>
              <a:rPr lang="zh-CN" altLang="en-US" dirty="0"/>
              <a:t>）</a:t>
            </a:r>
            <a:endParaRPr lang="en-US" altLang="zh-CN" dirty="0"/>
          </a:p>
          <a:p>
            <a:r>
              <a:rPr lang="zh-CN" altLang="en-US" dirty="0"/>
              <a:t>拉普拉斯算子（</a:t>
            </a:r>
            <a:r>
              <a:rPr lang="en-US" altLang="zh-CN" dirty="0"/>
              <a:t> </a:t>
            </a:r>
            <a:r>
              <a:rPr lang="en-US" altLang="zh-CN" dirty="0" err="1"/>
              <a:t>Lapacian</a:t>
            </a:r>
            <a:r>
              <a:rPr lang="en-US" altLang="zh-CN" dirty="0"/>
              <a:t> </a:t>
            </a:r>
            <a:r>
              <a:rPr lang="zh-CN" altLang="en-US" dirty="0"/>
              <a:t>）</a:t>
            </a:r>
            <a:endParaRPr lang="en-US" altLang="zh-CN" dirty="0"/>
          </a:p>
          <a:p>
            <a:pPr marL="457200" lvl="1" indent="0">
              <a:buNone/>
            </a:pPr>
            <a:endParaRPr lang="en-US" altLang="zh-CN" dirty="0"/>
          </a:p>
          <a:p>
            <a:endParaRPr lang="zh-CN" altLang="en-US" dirty="0"/>
          </a:p>
        </p:txBody>
      </p:sp>
    </p:spTree>
    <p:extLst>
      <p:ext uri="{BB962C8B-B14F-4D97-AF65-F5344CB8AC3E}">
        <p14:creationId xmlns:p14="http://schemas.microsoft.com/office/powerpoint/2010/main" val="995486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A5225-AB89-40BF-B01D-F681E8CEB869}"/>
              </a:ext>
            </a:extLst>
          </p:cNvPr>
          <p:cNvSpPr>
            <a:spLocks noGrp="1"/>
          </p:cNvSpPr>
          <p:nvPr>
            <p:ph type="title"/>
          </p:nvPr>
        </p:nvSpPr>
        <p:spPr/>
        <p:txBody>
          <a:bodyPr/>
          <a:lstStyle/>
          <a:p>
            <a:r>
              <a:rPr lang="en-US" altLang="zh-CN" dirty="0"/>
              <a:t>SPH——</a:t>
            </a:r>
            <a:r>
              <a:rPr lang="zh-CN" altLang="en-US" dirty="0"/>
              <a:t>速度和位移</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1AB782-01C8-4ABE-940B-C8F1CA8F8F27}"/>
                  </a:ext>
                </a:extLst>
              </p:cNvPr>
              <p:cNvSpPr>
                <a:spLocks noGrp="1"/>
              </p:cNvSpPr>
              <p:nvPr>
                <p:ph idx="1"/>
              </p:nvPr>
            </p:nvSpPr>
            <p:spPr/>
            <p:txBody>
              <a:bodyPr>
                <a:normAutofit/>
              </a:bodyPr>
              <a:lstStyle/>
              <a:p>
                <a:r>
                  <a:rPr lang="zh-CN" altLang="en-US" dirty="0"/>
                  <a:t>合力：</a:t>
                </a:r>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𝑓</m:t>
                            </m:r>
                          </m:e>
                        </m:acc>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𝑝𝑟𝑒𝑠𝑠𝑢𝑟𝑒</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e>
                      <m:sub>
                        <m:r>
                          <a:rPr lang="en-US" altLang="zh-CN" i="1">
                            <a:latin typeface="Cambria Math" panose="02040503050406030204" pitchFamily="18" charset="0"/>
                          </a:rPr>
                          <m:t>𝑖</m:t>
                        </m:r>
                      </m:sub>
                      <m:sup>
                        <m:r>
                          <a:rPr lang="en-US" altLang="zh-CN" b="0" i="1" smtClean="0">
                            <a:latin typeface="Cambria Math" panose="02040503050406030204" pitchFamily="18" charset="0"/>
                          </a:rPr>
                          <m:t>𝑣𝑖𝑠𝑐𝑜𝑠𝑖𝑡𝑦</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e>
                      <m:sub>
                        <m:r>
                          <a:rPr lang="en-US" altLang="zh-CN" i="1">
                            <a:latin typeface="Cambria Math" panose="02040503050406030204" pitchFamily="18" charset="0"/>
                          </a:rPr>
                          <m:t>𝑖</m:t>
                        </m:r>
                      </m:sub>
                      <m:sup>
                        <m:r>
                          <a:rPr lang="en-US" altLang="zh-CN" b="0" i="1" smtClean="0">
                            <a:latin typeface="Cambria Math" panose="02040503050406030204" pitchFamily="18" charset="0"/>
                          </a:rPr>
                          <m:t>𝑔𝑟𝑎𝑣𝑖𝑡𝑦</m:t>
                        </m:r>
                      </m:sup>
                    </m:sSubSup>
                  </m:oMath>
                </a14:m>
                <a:endParaRPr lang="en-US" altLang="zh-CN" dirty="0"/>
              </a:p>
              <a:p>
                <a:r>
                  <a:rPr lang="zh-CN" altLang="en-US" dirty="0"/>
                  <a:t>加速度：</a:t>
                </a:r>
                <a14:m>
                  <m:oMath xmlns:m="http://schemas.openxmlformats.org/officeDocument/2006/math">
                    <m:acc>
                      <m:accPr>
                        <m:chr m:val="⃗"/>
                        <m:ctrlPr>
                          <a:rPr lang="en-US" altLang="zh-CN" i="1">
                            <a:latin typeface="Cambria Math" panose="02040503050406030204" pitchFamily="18" charset="0"/>
                          </a:rPr>
                        </m:ctrlPr>
                      </m:accPr>
                      <m:e>
                        <m:r>
                          <a:rPr lang="en-US" altLang="zh-CN" b="0" i="1" smtClean="0">
                            <a:latin typeface="Cambria Math" panose="02040503050406030204" pitchFamily="18" charset="0"/>
                          </a:rPr>
                          <m:t>𝑎</m:t>
                        </m:r>
                      </m:e>
                    </m:ac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e>
                          <m:sub>
                            <m:r>
                              <a:rPr lang="en-US" altLang="zh-CN" b="0" i="1" smtClean="0">
                                <a:latin typeface="Cambria Math" panose="02040503050406030204" pitchFamily="18" charset="0"/>
                              </a:rPr>
                              <m:t>𝑖</m:t>
                            </m:r>
                          </m:sub>
                        </m:sSub>
                      </m:num>
                      <m:den>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𝜌</m:t>
                            </m:r>
                          </m:e>
                          <m:sub>
                            <m:r>
                              <a:rPr lang="en-US" altLang="zh-CN" b="0" i="1" smtClean="0">
                                <a:latin typeface="Cambria Math" panose="02040503050406030204" pitchFamily="18" charset="0"/>
                              </a:rPr>
                              <m:t>𝑖</m:t>
                            </m:r>
                          </m:sub>
                        </m:sSub>
                      </m:den>
                    </m:f>
                  </m:oMath>
                </a14:m>
                <a:endParaRPr lang="en-US" altLang="zh-CN" dirty="0"/>
              </a:p>
              <a:p>
                <a:r>
                  <a:rPr lang="zh-CN" altLang="en-US" dirty="0"/>
                  <a:t>速度：</a:t>
                </a:r>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𝑢</m:t>
                            </m:r>
                          </m:e>
                        </m:acc>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m:rPr>
                        <m:lit/>
                      </m:rP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e>
                          <m:sub>
                            <m:r>
                              <a:rPr lang="en-US" altLang="zh-CN" i="1">
                                <a:latin typeface="Cambria Math" panose="02040503050406030204" pitchFamily="18" charset="0"/>
                              </a:rPr>
                              <m:t>𝑖</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𝑖</m:t>
                            </m:r>
                          </m:sub>
                        </m:sSub>
                      </m:den>
                    </m:f>
                  </m:oMath>
                </a14:m>
                <a:endParaRPr lang="en-US" altLang="zh-CN" dirty="0"/>
              </a:p>
              <a:p>
                <a:r>
                  <a:rPr lang="zh-CN" altLang="en-US" dirty="0"/>
                  <a:t>位置：</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b="0" i="1" smtClean="0">
                                <a:latin typeface="Cambria Math" panose="02040503050406030204" pitchFamily="18" charset="0"/>
                              </a:rPr>
                              <m:t>𝑥</m:t>
                            </m:r>
                          </m:e>
                        </m:acc>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r>
                      <m:rPr>
                        <m:lit/>
                      </m:rPr>
                      <a:rPr lang="en-US" altLang="zh-CN" i="1">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b="0" i="1" smtClean="0">
                                <a:latin typeface="Cambria Math" panose="02040503050406030204" pitchFamily="18" charset="0"/>
                              </a:rPr>
                              <m:t>𝑥</m:t>
                            </m:r>
                          </m:e>
                        </m:acc>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𝑡</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oMath>
                </a14:m>
                <a:endParaRPr lang="zh-CN" altLang="en-US" dirty="0"/>
              </a:p>
            </p:txBody>
          </p:sp>
        </mc:Choice>
        <mc:Fallback xmlns="">
          <p:sp>
            <p:nvSpPr>
              <p:cNvPr id="3" name="内容占位符 2">
                <a:extLst>
                  <a:ext uri="{FF2B5EF4-FFF2-40B4-BE49-F238E27FC236}">
                    <a16:creationId xmlns:a16="http://schemas.microsoft.com/office/drawing/2014/main" id="{DC1AB782-01C8-4ABE-940B-C8F1CA8F8F27}"/>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17695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85D1E856-F550-49B8-9ECA-A3F69500C308}"/>
              </a:ext>
            </a:extLst>
          </p:cNvPr>
          <p:cNvSpPr/>
          <p:nvPr/>
        </p:nvSpPr>
        <p:spPr>
          <a:xfrm>
            <a:off x="851025" y="2278380"/>
            <a:ext cx="3960000" cy="3600000"/>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44FB4514-1069-4E50-AA7A-5BD6C8042889}"/>
              </a:ext>
            </a:extLst>
          </p:cNvPr>
          <p:cNvSpPr/>
          <p:nvPr/>
        </p:nvSpPr>
        <p:spPr>
          <a:xfrm>
            <a:off x="966788" y="2682874"/>
            <a:ext cx="3729037" cy="619200"/>
          </a:xfrm>
          <a:prstGeom prst="rect">
            <a:avLst/>
          </a:prstGeom>
          <a:solidFill>
            <a:schemeClr val="accent2">
              <a:lumMod val="40000"/>
              <a:lumOff val="60000"/>
              <a:alpha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4FDE1553-EF5B-403C-800C-FE659BCE3D4A}"/>
              </a:ext>
            </a:extLst>
          </p:cNvPr>
          <p:cNvSpPr/>
          <p:nvPr/>
        </p:nvSpPr>
        <p:spPr>
          <a:xfrm>
            <a:off x="966225" y="3349494"/>
            <a:ext cx="3729600" cy="871200"/>
          </a:xfrm>
          <a:prstGeom prst="rect">
            <a:avLst/>
          </a:prstGeom>
          <a:solidFill>
            <a:schemeClr val="accent2">
              <a:lumMod val="40000"/>
              <a:lumOff val="60000"/>
              <a:alpha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AC83028E-850A-4AA5-B403-E2DB426B545D}"/>
              </a:ext>
            </a:extLst>
          </p:cNvPr>
          <p:cNvSpPr/>
          <p:nvPr/>
        </p:nvSpPr>
        <p:spPr>
          <a:xfrm>
            <a:off x="966225" y="4934733"/>
            <a:ext cx="3729600" cy="871200"/>
          </a:xfrm>
          <a:prstGeom prst="rect">
            <a:avLst/>
          </a:prstGeom>
          <a:solidFill>
            <a:schemeClr val="accent2">
              <a:lumMod val="40000"/>
              <a:lumOff val="60000"/>
              <a:alpha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EF612A73-8120-416A-A4C7-106DE2087BCE}"/>
              </a:ext>
            </a:extLst>
          </p:cNvPr>
          <p:cNvSpPr/>
          <p:nvPr/>
        </p:nvSpPr>
        <p:spPr>
          <a:xfrm>
            <a:off x="973845" y="4268114"/>
            <a:ext cx="3729600" cy="619200"/>
          </a:xfrm>
          <a:prstGeom prst="rect">
            <a:avLst/>
          </a:prstGeom>
          <a:solidFill>
            <a:schemeClr val="accent2">
              <a:lumMod val="40000"/>
              <a:lumOff val="60000"/>
              <a:alpha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D117BC9-142B-4C62-884B-85FD49546BFA}"/>
                  </a:ext>
                </a:extLst>
              </p:cNvPr>
              <p:cNvSpPr>
                <a:spLocks noGrp="1"/>
              </p:cNvSpPr>
              <p:nvPr>
                <p:ph sz="half" idx="1"/>
              </p:nvPr>
            </p:nvSpPr>
            <p:spPr/>
            <p:txBody>
              <a:bodyPr>
                <a:normAutofit fontScale="85000" lnSpcReduction="10000"/>
              </a:bodyPr>
              <a:lstStyle/>
              <a:p>
                <a:pPr marL="0" indent="0">
                  <a:buNone/>
                </a:pPr>
                <a:r>
                  <a:rPr lang="zh-CN" altLang="en-US" b="1" dirty="0"/>
                  <a:t>伪代码：</a:t>
                </a:r>
                <a:endParaRPr lang="en-US" altLang="zh-CN" b="1" dirty="0"/>
              </a:p>
              <a:p>
                <a:pPr marL="0" indent="0">
                  <a:buNone/>
                </a:pPr>
                <a:r>
                  <a:rPr lang="en-US" altLang="zh-CN" b="1" dirty="0"/>
                  <a:t>while</a:t>
                </a:r>
                <a:r>
                  <a:rPr lang="en-US" altLang="zh-CN" dirty="0"/>
                  <a:t> animating </a:t>
                </a:r>
                <a:r>
                  <a:rPr lang="en-US" altLang="zh-CN" b="1" dirty="0"/>
                  <a:t>do</a:t>
                </a:r>
              </a:p>
              <a:p>
                <a:pPr marL="457200" lvl="1" indent="0">
                  <a:buNone/>
                </a:pPr>
                <a:r>
                  <a:rPr lang="en-US" altLang="zh-CN" b="1" dirty="0"/>
                  <a:t>for all  </a:t>
                </a:r>
                <a14:m>
                  <m:oMath xmlns:m="http://schemas.openxmlformats.org/officeDocument/2006/math">
                    <m:r>
                      <a:rPr lang="en-US" altLang="zh-CN" b="1" i="1" smtClean="0">
                        <a:latin typeface="Cambria Math" panose="02040503050406030204" pitchFamily="18" charset="0"/>
                      </a:rPr>
                      <m:t>𝒊</m:t>
                    </m:r>
                  </m:oMath>
                </a14:m>
                <a:r>
                  <a:rPr lang="en-US" altLang="zh-CN" b="1" dirty="0"/>
                  <a:t> do</a:t>
                </a:r>
              </a:p>
              <a:p>
                <a:pPr marL="914400" lvl="2" indent="0">
                  <a:buNone/>
                </a:pPr>
                <a:r>
                  <a:rPr lang="en-US" altLang="zh-CN" dirty="0"/>
                  <a:t>find neighborhoods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endParaRPr lang="en-US" altLang="zh-CN" dirty="0"/>
              </a:p>
              <a:p>
                <a:pPr marL="457200" lvl="1" indent="0">
                  <a:buNone/>
                </a:pPr>
                <a:r>
                  <a:rPr lang="en-US" altLang="zh-CN" b="1" dirty="0"/>
                  <a:t>for all  </a:t>
                </a:r>
                <a14:m>
                  <m:oMath xmlns:m="http://schemas.openxmlformats.org/officeDocument/2006/math">
                    <m:r>
                      <a:rPr lang="en-US" altLang="zh-CN" b="1" i="1">
                        <a:latin typeface="Cambria Math" panose="02040503050406030204" pitchFamily="18" charset="0"/>
                      </a:rPr>
                      <m:t>𝒊</m:t>
                    </m:r>
                  </m:oMath>
                </a14:m>
                <a:r>
                  <a:rPr lang="en-US" altLang="zh-CN" b="1" dirty="0"/>
                  <a:t> do</a:t>
                </a:r>
              </a:p>
              <a:p>
                <a:pPr marL="914400" lvl="2" indent="0">
                  <a:buNone/>
                </a:pPr>
                <a:r>
                  <a:rPr lang="en-US" altLang="zh-CN" dirty="0"/>
                  <a:t>compute density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endParaRPr lang="en-US" altLang="zh-CN" dirty="0"/>
              </a:p>
              <a:p>
                <a:pPr marL="914400" lvl="2" indent="0">
                  <a:buNone/>
                </a:pPr>
                <a:r>
                  <a:rPr lang="en-US" altLang="zh-CN" dirty="0"/>
                  <a:t>compute density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endParaRPr lang="en-US" altLang="zh-CN" dirty="0"/>
              </a:p>
              <a:p>
                <a:pPr marL="457200" lvl="1" indent="0">
                  <a:buNone/>
                </a:pPr>
                <a:r>
                  <a:rPr lang="en-US" altLang="zh-CN" b="1" dirty="0"/>
                  <a:t>for all  </a:t>
                </a:r>
                <a14:m>
                  <m:oMath xmlns:m="http://schemas.openxmlformats.org/officeDocument/2006/math">
                    <m:r>
                      <a:rPr lang="en-US" altLang="zh-CN" b="1" i="1">
                        <a:latin typeface="Cambria Math" panose="02040503050406030204" pitchFamily="18" charset="0"/>
                      </a:rPr>
                      <m:t>𝒊</m:t>
                    </m:r>
                  </m:oMath>
                </a14:m>
                <a:r>
                  <a:rPr lang="en-US" altLang="zh-CN" b="1" dirty="0"/>
                  <a:t> do</a:t>
                </a:r>
              </a:p>
              <a:p>
                <a:pPr marL="914400" lvl="2" indent="0">
                  <a:buNone/>
                </a:pPr>
                <a:r>
                  <a:rPr lang="en-US" altLang="zh-CN" dirty="0"/>
                  <a:t>compute forces </a:t>
                </a:r>
                <a14:m>
                  <m:oMath xmlns:m="http://schemas.openxmlformats.org/officeDocument/2006/math">
                    <m:sSup>
                      <m:sSupPr>
                        <m:ctrlPr>
                          <a:rPr lang="en-US" altLang="zh-CN" i="1">
                            <a:latin typeface="Cambria Math" panose="02040503050406030204" pitchFamily="18" charset="0"/>
                          </a:rPr>
                        </m:ctrlPr>
                      </m:sSup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𝐹</m:t>
                            </m:r>
                          </m:e>
                        </m:acc>
                      </m:e>
                      <m:sup>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𝑣</m:t>
                        </m:r>
                        <m:r>
                          <a:rPr lang="en-US" altLang="zh-CN" i="1">
                            <a:latin typeface="Cambria Math" panose="02040503050406030204" pitchFamily="18" charset="0"/>
                          </a:rPr>
                          <m:t>, </m:t>
                        </m:r>
                        <m:r>
                          <a:rPr lang="en-US" altLang="zh-CN" i="1">
                            <a:latin typeface="Cambria Math" panose="02040503050406030204" pitchFamily="18" charset="0"/>
                          </a:rPr>
                          <m:t>𝑔</m:t>
                        </m:r>
                        <m:r>
                          <a:rPr lang="en-US" altLang="zh-CN" i="1">
                            <a:latin typeface="Cambria Math" panose="02040503050406030204" pitchFamily="18" charset="0"/>
                          </a:rPr>
                          <m:t>,</m:t>
                        </m:r>
                        <m:r>
                          <a:rPr lang="en-US" altLang="zh-CN" i="1">
                            <a:latin typeface="Cambria Math" panose="02040503050406030204" pitchFamily="18" charset="0"/>
                          </a:rPr>
                          <m:t>𝑒𝑥𝑡</m:t>
                        </m:r>
                      </m:sup>
                    </m:sSup>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oMath>
                </a14:m>
                <a:endParaRPr lang="en-US" altLang="zh-CN" dirty="0"/>
              </a:p>
              <a:p>
                <a:pPr marL="457200" lvl="1" indent="0">
                  <a:buNone/>
                </a:pPr>
                <a:r>
                  <a:rPr lang="en-US" altLang="zh-CN" b="1" dirty="0"/>
                  <a:t>for all  </a:t>
                </a:r>
                <a14:m>
                  <m:oMath xmlns:m="http://schemas.openxmlformats.org/officeDocument/2006/math">
                    <m:r>
                      <a:rPr lang="en-US" altLang="zh-CN" b="1" i="1">
                        <a:latin typeface="Cambria Math" panose="02040503050406030204" pitchFamily="18" charset="0"/>
                      </a:rPr>
                      <m:t>𝒊</m:t>
                    </m:r>
                  </m:oMath>
                </a14:m>
                <a:r>
                  <a:rPr lang="en-US" altLang="zh-CN" b="1" dirty="0"/>
                  <a:t> do</a:t>
                </a:r>
              </a:p>
              <a:p>
                <a:pPr marL="914400" lvl="2" indent="0">
                  <a:buNone/>
                </a:pPr>
                <a:r>
                  <a:rPr lang="en-US" altLang="zh-CN" dirty="0"/>
                  <a:t>compute new velocity </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endParaRPr lang="en-US" altLang="zh-CN" dirty="0"/>
              </a:p>
              <a:p>
                <a:pPr marL="914400" lvl="2" indent="0">
                  <a:buNone/>
                </a:pPr>
                <a:r>
                  <a:rPr lang="en-US" altLang="zh-CN" dirty="0"/>
                  <a:t>compute new position </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𝑥</m:t>
                            </m:r>
                          </m:e>
                        </m:acc>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endParaRPr lang="en-US" altLang="zh-CN" dirty="0"/>
              </a:p>
            </p:txBody>
          </p:sp>
        </mc:Choice>
        <mc:Fallback>
          <p:sp>
            <p:nvSpPr>
              <p:cNvPr id="3" name="内容占位符 2">
                <a:extLst>
                  <a:ext uri="{FF2B5EF4-FFF2-40B4-BE49-F238E27FC236}">
                    <a16:creationId xmlns:a16="http://schemas.microsoft.com/office/drawing/2014/main" id="{6D117BC9-142B-4C62-884B-85FD49546BFA}"/>
                  </a:ext>
                </a:extLst>
              </p:cNvPr>
              <p:cNvSpPr>
                <a:spLocks noGrp="1" noRot="1" noChangeAspect="1" noMove="1" noResize="1" noEditPoints="1" noAdjustHandles="1" noChangeArrowheads="1" noChangeShapeType="1" noTextEdit="1"/>
              </p:cNvSpPr>
              <p:nvPr>
                <p:ph sz="half" idx="1"/>
              </p:nvPr>
            </p:nvSpPr>
            <p:spPr>
              <a:blipFill>
                <a:blip r:embed="rId3"/>
                <a:stretch>
                  <a:fillRect l="-1882" t="-1961"/>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59ADAD52-D4AF-4A43-B2BD-BF419ACD84E9}"/>
              </a:ext>
            </a:extLst>
          </p:cNvPr>
          <p:cNvSpPr>
            <a:spLocks noGrp="1"/>
          </p:cNvSpPr>
          <p:nvPr>
            <p:ph type="title"/>
          </p:nvPr>
        </p:nvSpPr>
        <p:spPr/>
        <p:txBody>
          <a:bodyPr/>
          <a:lstStyle/>
          <a:p>
            <a:r>
              <a:rPr lang="en-US" altLang="zh-CN" dirty="0"/>
              <a:t>SPH——</a:t>
            </a:r>
            <a:r>
              <a:rPr lang="zh-CN" altLang="en-US" dirty="0"/>
              <a:t>算法</a:t>
            </a:r>
          </a:p>
        </p:txBody>
      </p:sp>
      <mc:AlternateContent xmlns:mc="http://schemas.openxmlformats.org/markup-compatibility/2006">
        <mc:Choice xmlns:a14="http://schemas.microsoft.com/office/drawing/2010/main" Requires="a14">
          <p:sp>
            <p:nvSpPr>
              <p:cNvPr id="4" name="内容占位符 3">
                <a:extLst>
                  <a:ext uri="{FF2B5EF4-FFF2-40B4-BE49-F238E27FC236}">
                    <a16:creationId xmlns:a16="http://schemas.microsoft.com/office/drawing/2014/main" id="{546B8444-AA5F-4E86-B01A-D42AF3557B27}"/>
                  </a:ext>
                </a:extLst>
              </p:cNvPr>
              <p:cNvSpPr>
                <a:spLocks noGrp="1"/>
              </p:cNvSpPr>
              <p:nvPr>
                <p:ph sz="half" idx="2"/>
              </p:nvPr>
            </p:nvSpPr>
            <p:spPr/>
            <p:txBody>
              <a:bodyPr>
                <a:normAutofit fontScale="85000" lnSpcReduction="10000"/>
              </a:bodyPr>
              <a:lstStyle/>
              <a:p>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𝑖</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𝑗</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𝑖𝑗</m:t>
                            </m:r>
                          </m:sub>
                        </m:sSub>
                      </m:e>
                    </m:nary>
                  </m:oMath>
                </a14:m>
                <a:endParaRPr lang="en-US" altLang="zh-CN" i="1" dirty="0">
                  <a:latin typeface="Cambria Math" panose="02040503050406030204" pitchFamily="18" charset="0"/>
                </a:endParaRPr>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0</m:t>
                        </m:r>
                      </m:sub>
                    </m:sSub>
                    <m:r>
                      <a:rPr lang="en-US" altLang="zh-CN" i="1">
                        <a:latin typeface="Cambria Math" panose="02040503050406030204" pitchFamily="18" charset="0"/>
                      </a:rPr>
                      <m:t>)</m:t>
                    </m:r>
                  </m:oMath>
                </a14:m>
                <a:endParaRPr lang="en-US" altLang="zh-CN" i="1" dirty="0">
                  <a:latin typeface="Cambria Math" panose="02040503050406030204" pitchFamily="18" charset="0"/>
                </a:endParaRPr>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𝑖</m:t>
                        </m:r>
                      </m:sub>
                      <m:sup>
                        <m:r>
                          <a:rPr lang="en-US" altLang="zh-CN" i="1">
                            <a:latin typeface="Cambria Math" panose="02040503050406030204" pitchFamily="18" charset="0"/>
                          </a:rPr>
                          <m:t>𝑝𝑟𝑒𝑠𝑠𝑢𝑟𝑒</m:t>
                        </m:r>
                      </m:sup>
                    </m:sSubSup>
                    <m:r>
                      <a:rPr lang="en-US" altLang="zh-CN" i="1">
                        <a:latin typeface="Cambria Math" panose="02040503050406030204" pitchFamily="18" charset="0"/>
                      </a:rPr>
                      <m:t>=−</m:t>
                    </m:r>
                    <m:nary>
                      <m:naryPr>
                        <m:chr m:val="∑"/>
                        <m:supHide m:val="on"/>
                        <m:ctrlPr>
                          <a:rPr lang="zh-CN" altLang="en-US" i="1">
                            <a:latin typeface="Cambria Math" panose="02040503050406030204" pitchFamily="18" charset="0"/>
                          </a:rPr>
                        </m:ctrlPr>
                      </m:naryPr>
                      <m:sub>
                        <m:r>
                          <m:rPr>
                            <m:brk m:alnAt="7"/>
                          </m:rPr>
                          <a:rPr lang="en-US" altLang="zh-CN" i="1">
                            <a:latin typeface="Cambria Math" panose="02040503050406030204" pitchFamily="18" charset="0"/>
                          </a:rPr>
                          <m:t>𝑗</m:t>
                        </m:r>
                      </m:sub>
                      <m:sup/>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𝑗</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𝑗</m:t>
                                </m:r>
                              </m:sub>
                            </m:sSub>
                          </m:den>
                        </m:f>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𝑗</m:t>
                                </m:r>
                              </m:sub>
                            </m:sSub>
                          </m:num>
                          <m:den>
                            <m:r>
                              <a:rPr lang="en-US" altLang="zh-CN" i="1">
                                <a:latin typeface="Cambria Math" panose="02040503050406030204" pitchFamily="18" charset="0"/>
                              </a:rPr>
                              <m:t>2</m:t>
                            </m:r>
                          </m:den>
                        </m:f>
                        <m:r>
                          <m:rPr>
                            <m:sty m:val="p"/>
                          </m:rP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𝑖𝑗</m:t>
                            </m:r>
                          </m:sub>
                        </m:sSub>
                      </m:e>
                    </m:nary>
                  </m:oMath>
                </a14:m>
                <a:endParaRPr lang="en-US" altLang="zh-CN" i="1" dirty="0">
                  <a:latin typeface="Cambria Math" panose="02040503050406030204" pitchFamily="18" charset="0"/>
                </a:endParaRPr>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𝑖</m:t>
                        </m:r>
                      </m:sub>
                      <m:sup>
                        <m:r>
                          <a:rPr lang="en-US" altLang="zh-CN" i="1">
                            <a:latin typeface="Cambria Math" panose="02040503050406030204" pitchFamily="18" charset="0"/>
                          </a:rPr>
                          <m:t>𝑣𝑖𝑠𝑐𝑜𝑠𝑖𝑡𝑦</m:t>
                        </m:r>
                      </m:sup>
                    </m:sSubSup>
                    <m:r>
                      <a:rPr lang="en-US" altLang="zh-CN" i="1">
                        <a:latin typeface="Cambria Math" panose="02040503050406030204" pitchFamily="18" charset="0"/>
                      </a:rPr>
                      <m:t>=</m:t>
                    </m:r>
                    <m:r>
                      <a:rPr lang="zh-CN" altLang="en-US" i="1">
                        <a:latin typeface="Cambria Math" panose="02040503050406030204" pitchFamily="18" charset="0"/>
                      </a:rPr>
                      <m:t>𝜇</m:t>
                    </m:r>
                    <m:nary>
                      <m:naryPr>
                        <m:chr m:val="∑"/>
                        <m:supHide m:val="on"/>
                        <m:ctrlPr>
                          <a:rPr lang="zh-CN" altLang="en-US" i="1">
                            <a:latin typeface="Cambria Math" panose="02040503050406030204" pitchFamily="18" charset="0"/>
                          </a:rPr>
                        </m:ctrlPr>
                      </m:naryPr>
                      <m:sub>
                        <m:r>
                          <m:rPr>
                            <m:brk m:alnAt="7"/>
                          </m:rPr>
                          <a:rPr lang="en-US" altLang="zh-CN" i="1">
                            <a:latin typeface="Cambria Math" panose="02040503050406030204" pitchFamily="18" charset="0"/>
                          </a:rPr>
                          <m:t>𝑗</m:t>
                        </m:r>
                      </m:sub>
                      <m:sup/>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𝑗</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𝑗</m:t>
                                </m:r>
                              </m:sub>
                            </m:sSub>
                          </m:den>
                        </m:f>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i="1">
                                <a:latin typeface="Cambria Math" panose="02040503050406030204" pitchFamily="18" charset="0"/>
                              </a:rPr>
                              <m:t>𝑖</m:t>
                            </m:r>
                          </m:sub>
                        </m:sSub>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m:t>
                            </m:r>
                          </m:e>
                          <m:sup>
                            <m:r>
                              <a:rPr lang="en-US" altLang="zh-CN" i="1">
                                <a:latin typeface="Cambria Math" panose="02040503050406030204" pitchFamily="18" charset="0"/>
                              </a:rPr>
                              <m:t>2</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𝑖𝑗</m:t>
                            </m:r>
                          </m:sub>
                        </m:sSub>
                      </m:e>
                    </m:nary>
                  </m:oMath>
                </a14:m>
                <a:endParaRPr lang="en-US" altLang="zh-CN" dirty="0"/>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𝑖</m:t>
                        </m:r>
                      </m:sub>
                      <m:sup>
                        <m:r>
                          <a:rPr lang="en-US" altLang="zh-CN" i="1">
                            <a:latin typeface="Cambria Math" panose="02040503050406030204" pitchFamily="18" charset="0"/>
                          </a:rPr>
                          <m:t>𝑔𝑟𝑎𝑣𝑖𝑡𝑦</m:t>
                        </m:r>
                      </m:sup>
                    </m:sSub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𝑖</m:t>
                        </m:r>
                      </m:sub>
                    </m:sSub>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𝑔</m:t>
                        </m:r>
                      </m:e>
                    </m:acc>
                  </m:oMath>
                </a14:m>
                <a:endParaRPr lang="en-US" altLang="zh-CN" dirty="0"/>
              </a:p>
              <a:p>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r>
                      <m:rPr>
                        <m:lit/>
                      </m:rPr>
                      <a:rPr lang="en-US" altLang="zh-CN" i="1">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𝑡</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e>
                          <m:sub>
                            <m:r>
                              <a:rPr lang="en-US" altLang="zh-CN" i="1">
                                <a:latin typeface="Cambria Math" panose="02040503050406030204" pitchFamily="18" charset="0"/>
                              </a:rPr>
                              <m:t>𝑖</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𝑖</m:t>
                            </m:r>
                          </m:sub>
                        </m:sSub>
                      </m:den>
                    </m:f>
                  </m:oMath>
                </a14:m>
                <a:endParaRPr lang="en-US" altLang="zh-CN" dirty="0"/>
              </a:p>
              <a:p>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𝑥</m:t>
                            </m:r>
                          </m:e>
                        </m:acc>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r>
                      <m:rPr>
                        <m:lit/>
                      </m:rPr>
                      <a:rPr lang="en-US" altLang="zh-CN" i="1">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𝑥</m:t>
                            </m:r>
                          </m:e>
                        </m:acc>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𝑡</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oMath>
                </a14:m>
                <a:endParaRPr lang="zh-CN" altLang="en-US" dirty="0"/>
              </a:p>
              <a:p>
                <a:endParaRPr lang="zh-CN" altLang="en-US" dirty="0"/>
              </a:p>
            </p:txBody>
          </p:sp>
        </mc:Choice>
        <mc:Fallback>
          <p:sp>
            <p:nvSpPr>
              <p:cNvPr id="4" name="内容占位符 3">
                <a:extLst>
                  <a:ext uri="{FF2B5EF4-FFF2-40B4-BE49-F238E27FC236}">
                    <a16:creationId xmlns:a16="http://schemas.microsoft.com/office/drawing/2014/main" id="{546B8444-AA5F-4E86-B01A-D42AF3557B27}"/>
                  </a:ext>
                </a:extLst>
              </p:cNvPr>
              <p:cNvSpPr>
                <a:spLocks noGrp="1" noRot="1" noChangeAspect="1" noMove="1" noResize="1" noEditPoints="1" noAdjustHandles="1" noChangeArrowheads="1" noChangeShapeType="1" noTextEdit="1"/>
              </p:cNvSpPr>
              <p:nvPr>
                <p:ph sz="half" idx="2"/>
              </p:nvPr>
            </p:nvSpPr>
            <p:spPr>
              <a:blipFill>
                <a:blip r:embed="rId4"/>
                <a:stretch>
                  <a:fillRect l="-1647" t="-13725" b="-18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9258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A5225-AB89-40BF-B01D-F681E8CEB869}"/>
              </a:ext>
            </a:extLst>
          </p:cNvPr>
          <p:cNvSpPr>
            <a:spLocks noGrp="1"/>
          </p:cNvSpPr>
          <p:nvPr>
            <p:ph type="title"/>
          </p:nvPr>
        </p:nvSpPr>
        <p:spPr/>
        <p:txBody>
          <a:bodyPr/>
          <a:lstStyle/>
          <a:p>
            <a:r>
              <a:rPr lang="en-US" altLang="zh-CN" dirty="0"/>
              <a:t>SPH——</a:t>
            </a:r>
            <a:r>
              <a:rPr lang="zh-CN" altLang="en-US" dirty="0"/>
              <a:t>邻域搜索</a:t>
            </a:r>
          </a:p>
        </p:txBody>
      </p:sp>
      <p:sp>
        <p:nvSpPr>
          <p:cNvPr id="3" name="内容占位符 2">
            <a:extLst>
              <a:ext uri="{FF2B5EF4-FFF2-40B4-BE49-F238E27FC236}">
                <a16:creationId xmlns:a16="http://schemas.microsoft.com/office/drawing/2014/main" id="{DC1AB782-01C8-4ABE-940B-C8F1CA8F8F27}"/>
              </a:ext>
            </a:extLst>
          </p:cNvPr>
          <p:cNvSpPr>
            <a:spLocks noGrp="1"/>
          </p:cNvSpPr>
          <p:nvPr>
            <p:ph idx="1"/>
          </p:nvPr>
        </p:nvSpPr>
        <p:spPr/>
        <p:txBody>
          <a:bodyPr/>
          <a:lstStyle/>
          <a:p>
            <a:r>
              <a:rPr lang="zh-CN" altLang="en-US" dirty="0">
                <a:solidFill>
                  <a:srgbClr val="C00000"/>
                </a:solidFill>
              </a:rPr>
              <a:t>最耗性能的部分</a:t>
            </a:r>
            <a:endParaRPr lang="en-US" altLang="zh-CN" dirty="0">
              <a:solidFill>
                <a:srgbClr val="C00000"/>
              </a:solidFill>
            </a:endParaRPr>
          </a:p>
          <a:p>
            <a:r>
              <a:rPr lang="zh-CN" altLang="en-US" dirty="0"/>
              <a:t>将空间划分成大小为</a:t>
            </a:r>
            <a:r>
              <a:rPr lang="en-US" altLang="zh-CN" dirty="0"/>
              <a:t>h</a:t>
            </a:r>
            <a:r>
              <a:rPr lang="zh-CN" altLang="en-US" dirty="0"/>
              <a:t>的单元</a:t>
            </a:r>
            <a:endParaRPr lang="en-US" altLang="zh-CN" dirty="0"/>
          </a:p>
          <a:p>
            <a:r>
              <a:rPr lang="zh-CN" altLang="en-US" dirty="0"/>
              <a:t>只需搜索</a:t>
            </a:r>
            <a:r>
              <a:rPr lang="en-US" altLang="zh-CN" dirty="0"/>
              <a:t>27</a:t>
            </a:r>
            <a:r>
              <a:rPr lang="zh-CN" altLang="en-US" dirty="0"/>
              <a:t>个单元</a:t>
            </a:r>
            <a:endParaRPr lang="en-US" altLang="zh-CN" dirty="0"/>
          </a:p>
          <a:p>
            <a:r>
              <a:rPr lang="zh-CN" altLang="en-US" dirty="0"/>
              <a:t>步骤</a:t>
            </a:r>
            <a:endParaRPr lang="en-US" altLang="zh-CN" dirty="0"/>
          </a:p>
          <a:p>
            <a:pPr lvl="1"/>
            <a:r>
              <a:rPr lang="zh-CN" altLang="en-US" dirty="0"/>
              <a:t>创建网格</a:t>
            </a:r>
            <a:endParaRPr lang="en-US" altLang="zh-CN" dirty="0"/>
          </a:p>
          <a:p>
            <a:pPr lvl="1"/>
            <a:r>
              <a:rPr lang="zh-CN" altLang="en-US" dirty="0"/>
              <a:t>插入粒子</a:t>
            </a:r>
            <a:endParaRPr lang="en-US" altLang="zh-CN" dirty="0"/>
          </a:p>
          <a:p>
            <a:pPr lvl="1"/>
            <a:r>
              <a:rPr lang="zh-CN" altLang="en-US" dirty="0"/>
              <a:t>计算邻域</a:t>
            </a:r>
          </a:p>
        </p:txBody>
      </p:sp>
      <p:grpSp>
        <p:nvGrpSpPr>
          <p:cNvPr id="45" name="组合 44">
            <a:extLst>
              <a:ext uri="{FF2B5EF4-FFF2-40B4-BE49-F238E27FC236}">
                <a16:creationId xmlns:a16="http://schemas.microsoft.com/office/drawing/2014/main" id="{35EF603D-F657-45F9-9F0B-115DC0656C53}"/>
              </a:ext>
            </a:extLst>
          </p:cNvPr>
          <p:cNvGrpSpPr/>
          <p:nvPr/>
        </p:nvGrpSpPr>
        <p:grpSpPr>
          <a:xfrm>
            <a:off x="6757786" y="2356710"/>
            <a:ext cx="4382114" cy="3600000"/>
            <a:chOff x="6757786" y="2356710"/>
            <a:chExt cx="4382114" cy="3600000"/>
          </a:xfrm>
        </p:grpSpPr>
        <p:grpSp>
          <p:nvGrpSpPr>
            <p:cNvPr id="42" name="组合 41">
              <a:extLst>
                <a:ext uri="{FF2B5EF4-FFF2-40B4-BE49-F238E27FC236}">
                  <a16:creationId xmlns:a16="http://schemas.microsoft.com/office/drawing/2014/main" id="{D77FC19A-F5AA-4E37-AB01-B176C70805AB}"/>
                </a:ext>
              </a:extLst>
            </p:cNvPr>
            <p:cNvGrpSpPr/>
            <p:nvPr/>
          </p:nvGrpSpPr>
          <p:grpSpPr>
            <a:xfrm>
              <a:off x="6757786" y="2356710"/>
              <a:ext cx="4382114" cy="3600000"/>
              <a:chOff x="6978766" y="3072990"/>
              <a:chExt cx="4382114" cy="3600000"/>
            </a:xfrm>
          </p:grpSpPr>
          <p:cxnSp>
            <p:nvCxnSpPr>
              <p:cNvPr id="5" name="直接连接符 4">
                <a:extLst>
                  <a:ext uri="{FF2B5EF4-FFF2-40B4-BE49-F238E27FC236}">
                    <a16:creationId xmlns:a16="http://schemas.microsoft.com/office/drawing/2014/main" id="{B7BEF889-1EDD-4E80-B49B-2B5477B5982D}"/>
                  </a:ext>
                </a:extLst>
              </p:cNvPr>
              <p:cNvCxnSpPr/>
              <p:nvPr/>
            </p:nvCxnSpPr>
            <p:spPr>
              <a:xfrm>
                <a:off x="7040880" y="3429000"/>
                <a:ext cx="43200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9725CDC2-2BD4-4A75-8F37-224AC54C5FA3}"/>
                  </a:ext>
                </a:extLst>
              </p:cNvPr>
              <p:cNvCxnSpPr/>
              <p:nvPr/>
            </p:nvCxnSpPr>
            <p:spPr>
              <a:xfrm>
                <a:off x="7040880" y="4150995"/>
                <a:ext cx="43200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FA46AA97-21FE-44EA-9A12-C8EBDFAB04E8}"/>
                  </a:ext>
                </a:extLst>
              </p:cNvPr>
              <p:cNvCxnSpPr/>
              <p:nvPr/>
            </p:nvCxnSpPr>
            <p:spPr>
              <a:xfrm>
                <a:off x="7040880" y="4872990"/>
                <a:ext cx="43200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F3F9981A-9FB2-441F-B659-E32CFDD99499}"/>
                  </a:ext>
                </a:extLst>
              </p:cNvPr>
              <p:cNvCxnSpPr/>
              <p:nvPr/>
            </p:nvCxnSpPr>
            <p:spPr>
              <a:xfrm>
                <a:off x="7040880" y="5594985"/>
                <a:ext cx="43200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D546D421-BAD2-452F-9298-2E3D1622622C}"/>
                  </a:ext>
                </a:extLst>
              </p:cNvPr>
              <p:cNvCxnSpPr/>
              <p:nvPr/>
            </p:nvCxnSpPr>
            <p:spPr>
              <a:xfrm>
                <a:off x="7040880" y="6316980"/>
                <a:ext cx="43200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574A4450-CE8A-4E2B-9DE5-0550626BD957}"/>
                  </a:ext>
                </a:extLst>
              </p:cNvPr>
              <p:cNvCxnSpPr>
                <a:cxnSpLocks/>
              </p:cNvCxnSpPr>
              <p:nvPr/>
            </p:nvCxnSpPr>
            <p:spPr>
              <a:xfrm rot="5400000">
                <a:off x="5739720" y="4872990"/>
                <a:ext cx="36000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8C6836DB-F4AA-48C3-9186-F40138B47CB6}"/>
                  </a:ext>
                </a:extLst>
              </p:cNvPr>
              <p:cNvCxnSpPr>
                <a:cxnSpLocks/>
              </p:cNvCxnSpPr>
              <p:nvPr/>
            </p:nvCxnSpPr>
            <p:spPr>
              <a:xfrm rot="5400000">
                <a:off x="6459048" y="4872990"/>
                <a:ext cx="36000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CCD6B3CE-D259-46F4-A91D-E1393B3E0B9A}"/>
                  </a:ext>
                </a:extLst>
              </p:cNvPr>
              <p:cNvCxnSpPr>
                <a:cxnSpLocks/>
              </p:cNvCxnSpPr>
              <p:nvPr/>
            </p:nvCxnSpPr>
            <p:spPr>
              <a:xfrm rot="5400000">
                <a:off x="7178376" y="4872990"/>
                <a:ext cx="36000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4C73D33E-7EF2-4CDF-A162-E54E4F362A70}"/>
                  </a:ext>
                </a:extLst>
              </p:cNvPr>
              <p:cNvCxnSpPr>
                <a:cxnSpLocks/>
              </p:cNvCxnSpPr>
              <p:nvPr/>
            </p:nvCxnSpPr>
            <p:spPr>
              <a:xfrm rot="5400000">
                <a:off x="7897704" y="4872990"/>
                <a:ext cx="36000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00202C40-FFFC-4B78-8913-641CE8A2FE6D}"/>
                  </a:ext>
                </a:extLst>
              </p:cNvPr>
              <p:cNvCxnSpPr>
                <a:cxnSpLocks/>
              </p:cNvCxnSpPr>
              <p:nvPr/>
            </p:nvCxnSpPr>
            <p:spPr>
              <a:xfrm rot="5400000">
                <a:off x="8617032" y="4872990"/>
                <a:ext cx="36000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2F2BF0FB-3DEE-4A44-8F3D-45050869DC37}"/>
                  </a:ext>
                </a:extLst>
              </p:cNvPr>
              <p:cNvCxnSpPr>
                <a:cxnSpLocks/>
              </p:cNvCxnSpPr>
              <p:nvPr/>
            </p:nvCxnSpPr>
            <p:spPr>
              <a:xfrm rot="5400000">
                <a:off x="9336360" y="4872990"/>
                <a:ext cx="3600000"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EA627AB4-5FFA-4423-AC60-AED09A8D6A35}"/>
                  </a:ext>
                </a:extLst>
              </p:cNvPr>
              <p:cNvSpPr/>
              <p:nvPr/>
            </p:nvSpPr>
            <p:spPr>
              <a:xfrm>
                <a:off x="8260080" y="3429000"/>
                <a:ext cx="2165983" cy="2165983"/>
              </a:xfrm>
              <a:prstGeom prst="rect">
                <a:avLst/>
              </a:prstGeom>
              <a:solidFill>
                <a:srgbClr val="F18BC8">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1917D265-B480-4749-96AE-5B846D7C20CE}"/>
                  </a:ext>
                </a:extLst>
              </p:cNvPr>
              <p:cNvSpPr/>
              <p:nvPr/>
            </p:nvSpPr>
            <p:spPr>
              <a:xfrm>
                <a:off x="9265919" y="4465320"/>
                <a:ext cx="72000" cy="72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088DD006-7CC6-4952-A317-73107AA71494}"/>
                  </a:ext>
                </a:extLst>
              </p:cNvPr>
              <p:cNvSpPr/>
              <p:nvPr/>
            </p:nvSpPr>
            <p:spPr>
              <a:xfrm>
                <a:off x="9142141" y="5337807"/>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1EA3B5C0-5289-43F2-9BF9-EA929080FCD0}"/>
                  </a:ext>
                </a:extLst>
              </p:cNvPr>
              <p:cNvSpPr/>
              <p:nvPr/>
            </p:nvSpPr>
            <p:spPr>
              <a:xfrm>
                <a:off x="9944853" y="501499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1D986146-A922-4416-A996-705A35CD992C}"/>
                  </a:ext>
                </a:extLst>
              </p:cNvPr>
              <p:cNvSpPr/>
              <p:nvPr/>
            </p:nvSpPr>
            <p:spPr>
              <a:xfrm>
                <a:off x="8838684" y="3666563"/>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2D3E8A81-5BCC-4DA7-8330-3A4A2DB66D95}"/>
                  </a:ext>
                </a:extLst>
              </p:cNvPr>
              <p:cNvSpPr/>
              <p:nvPr/>
            </p:nvSpPr>
            <p:spPr>
              <a:xfrm>
                <a:off x="10156513" y="3717997"/>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5D6C0358-2DB4-422E-871F-9162A12240B5}"/>
                  </a:ext>
                </a:extLst>
              </p:cNvPr>
              <p:cNvSpPr/>
              <p:nvPr/>
            </p:nvSpPr>
            <p:spPr>
              <a:xfrm>
                <a:off x="7753535" y="5061583"/>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64B7123B-B70D-4857-919D-EF19BD8CD680}"/>
                  </a:ext>
                </a:extLst>
              </p:cNvPr>
              <p:cNvSpPr/>
              <p:nvPr/>
            </p:nvSpPr>
            <p:spPr>
              <a:xfrm>
                <a:off x="8579125" y="458172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351D058F-C968-476D-85F5-E67BAC01C4B8}"/>
                  </a:ext>
                </a:extLst>
              </p:cNvPr>
              <p:cNvSpPr/>
              <p:nvPr/>
            </p:nvSpPr>
            <p:spPr>
              <a:xfrm>
                <a:off x="10171550" y="4392756"/>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DD1BFEB9-B7B2-43EA-8808-F28464AE50D9}"/>
                  </a:ext>
                </a:extLst>
              </p:cNvPr>
              <p:cNvSpPr/>
              <p:nvPr/>
            </p:nvSpPr>
            <p:spPr>
              <a:xfrm>
                <a:off x="10762761" y="4369071"/>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577ACB27-9200-46EE-9DD8-B00D4961C92D}"/>
                  </a:ext>
                </a:extLst>
              </p:cNvPr>
              <p:cNvSpPr/>
              <p:nvPr/>
            </p:nvSpPr>
            <p:spPr>
              <a:xfrm>
                <a:off x="10669188" y="5813974"/>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箭头连接符 37">
                <a:extLst>
                  <a:ext uri="{FF2B5EF4-FFF2-40B4-BE49-F238E27FC236}">
                    <a16:creationId xmlns:a16="http://schemas.microsoft.com/office/drawing/2014/main" id="{03B591BF-1539-469E-9B42-62A175189A5E}"/>
                  </a:ext>
                </a:extLst>
              </p:cNvPr>
              <p:cNvCxnSpPr/>
              <p:nvPr/>
            </p:nvCxnSpPr>
            <p:spPr>
              <a:xfrm>
                <a:off x="7286964" y="4162144"/>
                <a:ext cx="0" cy="720000"/>
              </a:xfrm>
              <a:prstGeom prst="straightConnector1">
                <a:avLst/>
              </a:prstGeom>
              <a:ln w="15875">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9" name="矩形 38">
                    <a:extLst>
                      <a:ext uri="{FF2B5EF4-FFF2-40B4-BE49-F238E27FC236}">
                        <a16:creationId xmlns:a16="http://schemas.microsoft.com/office/drawing/2014/main" id="{F6B40579-7348-48E8-877E-E2FC9CCAAD88}"/>
                      </a:ext>
                    </a:extLst>
                  </p:cNvPr>
                  <p:cNvSpPr/>
                  <p:nvPr/>
                </p:nvSpPr>
                <p:spPr>
                  <a:xfrm>
                    <a:off x="6978766" y="4316654"/>
                    <a:ext cx="379399"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h</m:t>
                          </m:r>
                        </m:oMath>
                      </m:oMathPara>
                    </a14:m>
                    <a:endParaRPr lang="zh-CN" altLang="en-US" dirty="0">
                      <a:solidFill>
                        <a:schemeClr val="accent1"/>
                      </a:solidFill>
                    </a:endParaRPr>
                  </a:p>
                </p:txBody>
              </p:sp>
            </mc:Choice>
            <mc:Fallback>
              <p:sp>
                <p:nvSpPr>
                  <p:cNvPr id="39" name="矩形 38">
                    <a:extLst>
                      <a:ext uri="{FF2B5EF4-FFF2-40B4-BE49-F238E27FC236}">
                        <a16:creationId xmlns:a16="http://schemas.microsoft.com/office/drawing/2014/main" id="{F6B40579-7348-48E8-877E-E2FC9CCAAD88}"/>
                      </a:ext>
                    </a:extLst>
                  </p:cNvPr>
                  <p:cNvSpPr>
                    <a:spLocks noRot="1" noChangeAspect="1" noMove="1" noResize="1" noEditPoints="1" noAdjustHandles="1" noChangeArrowheads="1" noChangeShapeType="1" noTextEdit="1"/>
                  </p:cNvSpPr>
                  <p:nvPr/>
                </p:nvSpPr>
                <p:spPr>
                  <a:xfrm>
                    <a:off x="6978766" y="4316654"/>
                    <a:ext cx="379399" cy="369332"/>
                  </a:xfrm>
                  <a:prstGeom prst="rect">
                    <a:avLst/>
                  </a:prstGeom>
                  <a:blipFill>
                    <a:blip r:embed="rId3"/>
                    <a:stretch>
                      <a:fillRect/>
                    </a:stretch>
                  </a:blipFill>
                </p:spPr>
                <p:txBody>
                  <a:bodyPr/>
                  <a:lstStyle/>
                  <a:p>
                    <a:r>
                      <a:rPr lang="zh-CN" altLang="en-US">
                        <a:noFill/>
                      </a:rPr>
                      <a:t> </a:t>
                    </a:r>
                  </a:p>
                </p:txBody>
              </p:sp>
            </mc:Fallback>
          </mc:AlternateContent>
          <p:sp>
            <p:nvSpPr>
              <p:cNvPr id="40" name="椭圆 39">
                <a:extLst>
                  <a:ext uri="{FF2B5EF4-FFF2-40B4-BE49-F238E27FC236}">
                    <a16:creationId xmlns:a16="http://schemas.microsoft.com/office/drawing/2014/main" id="{A39A1BE4-416A-4A84-B0FA-FE399688F39A}"/>
                  </a:ext>
                </a:extLst>
              </p:cNvPr>
              <p:cNvSpPr/>
              <p:nvPr/>
            </p:nvSpPr>
            <p:spPr>
              <a:xfrm>
                <a:off x="9445549" y="465372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5A6E48E5-A6DB-43F7-8ECE-59DBE8870A4D}"/>
                  </a:ext>
                </a:extLst>
              </p:cNvPr>
              <p:cNvSpPr/>
              <p:nvPr/>
            </p:nvSpPr>
            <p:spPr>
              <a:xfrm>
                <a:off x="8699976" y="5055979"/>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椭圆 42">
              <a:extLst>
                <a:ext uri="{FF2B5EF4-FFF2-40B4-BE49-F238E27FC236}">
                  <a16:creationId xmlns:a16="http://schemas.microsoft.com/office/drawing/2014/main" id="{9C26C8CB-2E8C-4EA9-A60D-EE528E6F3483}"/>
                </a:ext>
              </a:extLst>
            </p:cNvPr>
            <p:cNvSpPr/>
            <p:nvPr/>
          </p:nvSpPr>
          <p:spPr>
            <a:xfrm>
              <a:off x="8374767" y="3079700"/>
              <a:ext cx="1440000" cy="1440000"/>
            </a:xfrm>
            <a:prstGeom prst="ellipse">
              <a:avLst/>
            </a:prstGeom>
            <a:solidFill>
              <a:schemeClr val="accent1">
                <a:alpha val="1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04904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A5225-AB89-40BF-B01D-F681E8CEB869}"/>
              </a:ext>
            </a:extLst>
          </p:cNvPr>
          <p:cNvSpPr>
            <a:spLocks noGrp="1"/>
          </p:cNvSpPr>
          <p:nvPr>
            <p:ph type="title"/>
          </p:nvPr>
        </p:nvSpPr>
        <p:spPr/>
        <p:txBody>
          <a:bodyPr/>
          <a:lstStyle/>
          <a:p>
            <a:r>
              <a:rPr lang="en-US" altLang="zh-CN" dirty="0"/>
              <a:t>SPH——</a:t>
            </a:r>
            <a:r>
              <a:rPr lang="zh-CN" altLang="en-US" dirty="0"/>
              <a:t>修正密度计算</a:t>
            </a:r>
          </a:p>
        </p:txBody>
      </p:sp>
      <p:sp>
        <p:nvSpPr>
          <p:cNvPr id="3" name="内容占位符 2">
            <a:extLst>
              <a:ext uri="{FF2B5EF4-FFF2-40B4-BE49-F238E27FC236}">
                <a16:creationId xmlns:a16="http://schemas.microsoft.com/office/drawing/2014/main" id="{DC1AB782-01C8-4ABE-940B-C8F1CA8F8F27}"/>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4018919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34D76F-D1D6-43EE-BDB9-E6F227AAAF62}"/>
              </a:ext>
            </a:extLst>
          </p:cNvPr>
          <p:cNvSpPr>
            <a:spLocks noGrp="1"/>
          </p:cNvSpPr>
          <p:nvPr>
            <p:ph type="title"/>
          </p:nvPr>
        </p:nvSpPr>
        <p:spPr/>
        <p:txBody>
          <a:bodyPr/>
          <a:lstStyle/>
          <a:p>
            <a:r>
              <a:rPr lang="en-US" altLang="zh-CN" dirty="0" err="1"/>
              <a:t>Nabla</a:t>
            </a:r>
            <a:r>
              <a:rPr lang="zh-CN" altLang="en-US" dirty="0"/>
              <a:t>算子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29B4D37-AACC-4D62-90F6-89917B2095B3}"/>
                  </a:ext>
                </a:extLst>
              </p:cNvPr>
              <p:cNvSpPr>
                <a:spLocks noGrp="1"/>
              </p:cNvSpPr>
              <p:nvPr>
                <p:ph idx="1"/>
              </p:nvPr>
            </p:nvSpPr>
            <p:spPr/>
            <p:txBody>
              <a:bodyPr>
                <a:normAutofit/>
              </a:bodyPr>
              <a:lstStyle/>
              <a:p>
                <a:r>
                  <a:rPr lang="zh-CN" altLang="en-US" dirty="0"/>
                  <a:t>向量微分算子</a:t>
                </a:r>
                <a:endParaRPr lang="en-US" altLang="zh-CN" dirty="0"/>
              </a:p>
              <a:p>
                <a:pPr marL="0" indent="0">
                  <a:buNone/>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num>
                        <m:den>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num>
                        <m:den>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𝑦</m:t>
                          </m:r>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num>
                        <m:den>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𝑧</m:t>
                          </m:r>
                        </m:den>
                      </m:f>
                      <m:r>
                        <a:rPr lang="en-US" altLang="zh-CN" i="1">
                          <a:latin typeface="Cambria Math" panose="02040503050406030204" pitchFamily="18" charset="0"/>
                          <a:ea typeface="Cambria Math" panose="02040503050406030204" pitchFamily="18" charset="0"/>
                        </a:rPr>
                        <m:t>)</m:t>
                      </m:r>
                    </m:oMath>
                  </m:oMathPara>
                </a14:m>
                <a:endParaRPr lang="en-US" altLang="zh-CN" dirty="0"/>
              </a:p>
              <a:p>
                <a:r>
                  <a:rPr lang="zh-CN" altLang="en-US" dirty="0">
                    <a:ea typeface="Cambria Math" panose="02040503050406030204" pitchFamily="18" charset="0"/>
                  </a:rPr>
                  <a:t>直接作用于函数</a:t>
                </a:r>
                <a:r>
                  <a:rPr lang="en-US" altLang="zh-CN" dirty="0">
                    <a:ea typeface="Cambria Math" panose="02040503050406030204" pitchFamily="18" charset="0"/>
                  </a:rPr>
                  <a:t>F</a:t>
                </a:r>
                <a:r>
                  <a:rPr lang="zh-CN" altLang="en-US" dirty="0">
                    <a:ea typeface="Cambria Math" panose="02040503050406030204" pitchFamily="18" charset="0"/>
                  </a:rPr>
                  <a:t>（标量或非标量）</a:t>
                </a:r>
                <a:endParaRPr lang="en-US" altLang="zh-CN"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oMath>
                  </m:oMathPara>
                </a14:m>
                <a:endParaRPr lang="en-US" altLang="zh-CN" dirty="0"/>
              </a:p>
              <a:p>
                <a:r>
                  <a:rPr lang="zh-CN" altLang="en-US" dirty="0"/>
                  <a:t>与非标量函数</a:t>
                </a:r>
                <a:r>
                  <a:rPr lang="en-US" altLang="zh-CN" dirty="0"/>
                  <a:t>F</a:t>
                </a:r>
                <a:r>
                  <a:rPr lang="zh-CN" altLang="en-US" dirty="0"/>
                  <a:t>作点积 </a:t>
                </a:r>
                <a:endParaRPr lang="en-US" altLang="zh-CN" dirty="0"/>
              </a:p>
              <a:p>
                <a:pPr marL="0" indent="0">
                  <a:buNone/>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𝐹</m:t>
                      </m:r>
                    </m:oMath>
                  </m:oMathPara>
                </a14:m>
                <a:endParaRPr lang="en-US" altLang="zh-CN" dirty="0"/>
              </a:p>
              <a:p>
                <a:r>
                  <a:rPr lang="zh-CN" altLang="en-US" dirty="0"/>
                  <a:t>与非标量函数</a:t>
                </a:r>
                <a:r>
                  <a:rPr lang="en-US" altLang="zh-CN" dirty="0"/>
                  <a:t>F</a:t>
                </a:r>
                <a:r>
                  <a:rPr lang="zh-CN" altLang="en-US" dirty="0"/>
                  <a:t>作叉积  </a:t>
                </a:r>
                <a:endParaRPr lang="en-US" altLang="zh-CN"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𝐹</m:t>
                      </m:r>
                    </m:oMath>
                  </m:oMathPara>
                </a14:m>
                <a:endParaRPr lang="en-US" altLang="zh-CN" dirty="0"/>
              </a:p>
            </p:txBody>
          </p:sp>
        </mc:Choice>
        <mc:Fallback xmlns="">
          <p:sp>
            <p:nvSpPr>
              <p:cNvPr id="3" name="内容占位符 2">
                <a:extLst>
                  <a:ext uri="{FF2B5EF4-FFF2-40B4-BE49-F238E27FC236}">
                    <a16:creationId xmlns:a16="http://schemas.microsoft.com/office/drawing/2014/main" id="{829B4D37-AACC-4D62-90F6-89917B2095B3}"/>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9554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36C4C7-A7ED-4C63-9495-6079EA048EB8}"/>
              </a:ext>
            </a:extLst>
          </p:cNvPr>
          <p:cNvSpPr>
            <a:spLocks noGrp="1"/>
          </p:cNvSpPr>
          <p:nvPr>
            <p:ph type="title"/>
          </p:nvPr>
        </p:nvSpPr>
        <p:spPr/>
        <p:txBody>
          <a:bodyPr/>
          <a:lstStyle/>
          <a:p>
            <a:r>
              <a:rPr lang="zh-CN" altLang="en-US" dirty="0"/>
              <a:t>梯度 </a:t>
            </a:r>
            <a:r>
              <a:rPr lang="en-US" altLang="zh-CN" dirty="0"/>
              <a:t>(Gradient)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EB03A08-0BE5-4CB1-A59A-B04C80BD202A}"/>
                  </a:ext>
                </a:extLst>
              </p:cNvPr>
              <p:cNvSpPr>
                <a:spLocks noGrp="1"/>
              </p:cNvSpPr>
              <p:nvPr>
                <p:ph idx="1"/>
              </p:nvPr>
            </p:nvSpPr>
            <p:spPr/>
            <p:txBody>
              <a:bodyPr/>
              <a:lstStyle/>
              <a:p>
                <a:r>
                  <a:rPr lang="zh-CN" altLang="en-US" dirty="0"/>
                  <a:t>函数</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e>
                    </m:d>
                    <m:r>
                      <a:rPr lang="zh-CN" altLang="en-US" i="1">
                        <a:latin typeface="Cambria Math" panose="02040503050406030204" pitchFamily="18" charset="0"/>
                      </a:rPr>
                      <m:t>的</m:t>
                    </m:r>
                  </m:oMath>
                </a14:m>
                <a:r>
                  <a:rPr lang="zh-CN" altLang="en-US" dirty="0"/>
                  <a:t>梯度定义</a:t>
                </a:r>
                <a:endParaRPr lang="en-US" altLang="zh-CN" dirty="0"/>
              </a:p>
              <a:p>
                <a:pPr marL="457200" lvl="1"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𝑔𝑟𝑎𝑑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m:t>
                              </m:r>
                              <m:r>
                                <a:rPr lang="en-US" altLang="zh-CN" b="0" i="1" smtClean="0">
                                  <a:latin typeface="Cambria Math" panose="02040503050406030204" pitchFamily="18" charset="0"/>
                                </a:rPr>
                                <m:t>𝑓</m:t>
                              </m:r>
                            </m:num>
                            <m:den>
                              <m:r>
                                <a:rPr lang="zh-CN" altLang="en-US" b="0" i="1" smtClean="0">
                                  <a:latin typeface="Cambria Math" panose="02040503050406030204" pitchFamily="18" charset="0"/>
                                </a:rPr>
                                <m:t>𝜕</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𝑓</m:t>
                              </m:r>
                            </m:num>
                            <m:den>
                              <m:r>
                                <a:rPr lang="zh-CN" altLang="en-US" i="1">
                                  <a:latin typeface="Cambria Math" panose="02040503050406030204" pitchFamily="18" charset="0"/>
                                </a:rPr>
                                <m:t>𝜕</m:t>
                              </m:r>
                              <m:r>
                                <a:rPr lang="en-US" altLang="zh-CN" b="0" i="1" smtClean="0">
                                  <a:latin typeface="Cambria Math" panose="02040503050406030204" pitchFamily="18" charset="0"/>
                                </a:rPr>
                                <m:t>𝑦</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𝑓</m:t>
                              </m:r>
                            </m:num>
                            <m:den>
                              <m:r>
                                <a:rPr lang="zh-CN" altLang="en-US" i="1">
                                  <a:latin typeface="Cambria Math" panose="02040503050406030204" pitchFamily="18" charset="0"/>
                                </a:rPr>
                                <m:t>𝜕</m:t>
                              </m:r>
                              <m:r>
                                <a:rPr lang="en-US" altLang="zh-CN" b="0" i="1" smtClean="0">
                                  <a:latin typeface="Cambria Math" panose="02040503050406030204" pitchFamily="18" charset="0"/>
                                </a:rPr>
                                <m:t>𝑧</m:t>
                              </m:r>
                            </m:den>
                          </m:f>
                        </m:e>
                      </m:d>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oMath>
                  </m:oMathPara>
                </a14:m>
                <a:endParaRPr lang="en-US" altLang="zh-CN" b="0" dirty="0"/>
              </a:p>
              <a:p>
                <a:r>
                  <a:rPr lang="zh-CN" altLang="en-US" dirty="0"/>
                  <a:t>性质</a:t>
                </a:r>
                <a:endParaRPr lang="en-US" altLang="zh-CN" dirty="0"/>
              </a:p>
              <a:p>
                <a:pPr lvl="1"/>
                <a:r>
                  <a:rPr lang="zh-CN" altLang="en-US" dirty="0"/>
                  <a:t>沿梯度方向的方向导数最大</a:t>
                </a:r>
                <a:endParaRPr lang="en-US" altLang="zh-CN" dirty="0"/>
              </a:p>
              <a:p>
                <a:pPr marL="457200" lvl="1" indent="0">
                  <a:buNone/>
                </a:pPr>
                <a:r>
                  <a:rPr lang="zh-CN" altLang="en-US" dirty="0"/>
                  <a:t>（函数值增加最快）</a:t>
                </a:r>
                <a:endParaRPr lang="en-US" altLang="zh-CN" dirty="0"/>
              </a:p>
              <a:p>
                <a:pPr lvl="1"/>
                <a:r>
                  <a:rPr lang="zh-CN" altLang="en-US" dirty="0"/>
                  <a:t>梯度向量和等值曲面</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r>
                      <a:rPr lang="en-US" altLang="zh-CN" i="1">
                        <a:latin typeface="Cambria Math" panose="02040503050406030204" pitchFamily="18" charset="0"/>
                      </a:rPr>
                      <m:t>=</m:t>
                    </m:r>
                    <m:r>
                      <m:rPr>
                        <m:sty m:val="p"/>
                      </m:rPr>
                      <a:rPr lang="en-US" altLang="zh-CN" i="1">
                        <a:latin typeface="Cambria Math" panose="02040503050406030204" pitchFamily="18" charset="0"/>
                      </a:rPr>
                      <m:t>C</m:t>
                    </m:r>
                  </m:oMath>
                </a14:m>
                <a:r>
                  <a:rPr lang="zh-CN" altLang="en-US" dirty="0"/>
                  <a:t> 垂直</a:t>
                </a:r>
                <a:endParaRPr lang="en-US" altLang="zh-CN" dirty="0"/>
              </a:p>
            </p:txBody>
          </p:sp>
        </mc:Choice>
        <mc:Fallback xmlns="">
          <p:sp>
            <p:nvSpPr>
              <p:cNvPr id="3" name="内容占位符 2">
                <a:extLst>
                  <a:ext uri="{FF2B5EF4-FFF2-40B4-BE49-F238E27FC236}">
                    <a16:creationId xmlns:a16="http://schemas.microsoft.com/office/drawing/2014/main" id="{1EB03A08-0BE5-4CB1-A59A-B04C80BD202A}"/>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76AE7883-E1B7-47DF-A199-EFF7A69399D3}"/>
              </a:ext>
            </a:extLst>
          </p:cNvPr>
          <p:cNvPicPr>
            <a:picLocks noChangeAspect="1"/>
          </p:cNvPicPr>
          <p:nvPr/>
        </p:nvPicPr>
        <p:blipFill>
          <a:blip r:embed="rId4"/>
          <a:stretch>
            <a:fillRect/>
          </a:stretch>
        </p:blipFill>
        <p:spPr>
          <a:xfrm>
            <a:off x="6921449" y="3141458"/>
            <a:ext cx="5083335" cy="3170442"/>
          </a:xfrm>
          <a:prstGeom prst="rect">
            <a:avLst/>
          </a:prstGeom>
        </p:spPr>
      </p:pic>
      <p:cxnSp>
        <p:nvCxnSpPr>
          <p:cNvPr id="6" name="直接箭头连接符 5">
            <a:extLst>
              <a:ext uri="{FF2B5EF4-FFF2-40B4-BE49-F238E27FC236}">
                <a16:creationId xmlns:a16="http://schemas.microsoft.com/office/drawing/2014/main" id="{0DF0938F-0E50-46A5-AEC6-83EAE0E79B04}"/>
              </a:ext>
            </a:extLst>
          </p:cNvPr>
          <p:cNvCxnSpPr>
            <a:cxnSpLocks/>
          </p:cNvCxnSpPr>
          <p:nvPr/>
        </p:nvCxnSpPr>
        <p:spPr>
          <a:xfrm flipH="1">
            <a:off x="10477500" y="5473701"/>
            <a:ext cx="442914"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CBA1E970-39A3-475A-AF77-8F1B12C3C768}"/>
              </a:ext>
            </a:extLst>
          </p:cNvPr>
          <p:cNvCxnSpPr>
            <a:cxnSpLocks/>
          </p:cNvCxnSpPr>
          <p:nvPr/>
        </p:nvCxnSpPr>
        <p:spPr>
          <a:xfrm flipH="1">
            <a:off x="9710738" y="5447903"/>
            <a:ext cx="295276"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16FC5665-4EA5-476D-8D32-173E14DF568A}"/>
              </a:ext>
            </a:extLst>
          </p:cNvPr>
          <p:cNvCxnSpPr>
            <a:cxnSpLocks/>
          </p:cNvCxnSpPr>
          <p:nvPr/>
        </p:nvCxnSpPr>
        <p:spPr>
          <a:xfrm flipH="1">
            <a:off x="9215437" y="5442743"/>
            <a:ext cx="247679"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051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36C4C7-A7ED-4C63-9495-6079EA048EB8}"/>
              </a:ext>
            </a:extLst>
          </p:cNvPr>
          <p:cNvSpPr>
            <a:spLocks noGrp="1"/>
          </p:cNvSpPr>
          <p:nvPr>
            <p:ph type="title"/>
          </p:nvPr>
        </p:nvSpPr>
        <p:spPr/>
        <p:txBody>
          <a:bodyPr/>
          <a:lstStyle/>
          <a:p>
            <a:r>
              <a:rPr lang="zh-CN" altLang="en-US" dirty="0"/>
              <a:t>散度 </a:t>
            </a:r>
            <a:r>
              <a:rPr lang="en-US" altLang="zh-CN" dirty="0"/>
              <a:t>(</a:t>
            </a:r>
            <a:r>
              <a:rPr lang="en-US" altLang="zh-CN" b="0" dirty="0"/>
              <a:t>Divergence</a:t>
            </a:r>
            <a:r>
              <a:rPr lang="en-US" altLang="zh-CN" dirty="0"/>
              <a: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EB03A08-0BE5-4CB1-A59A-B04C80BD202A}"/>
                  </a:ext>
                </a:extLst>
              </p:cNvPr>
              <p:cNvSpPr>
                <a:spLocks noGrp="1"/>
              </p:cNvSpPr>
              <p:nvPr>
                <p:ph idx="1"/>
              </p:nvPr>
            </p:nvSpPr>
            <p:spPr/>
            <p:txBody>
              <a:bodyPr>
                <a:normAutofit/>
              </a:bodyPr>
              <a:lstStyle/>
              <a:p>
                <a:r>
                  <a:rPr lang="zh-CN" altLang="en-US" dirty="0"/>
                  <a:t>对于</a:t>
                </a:r>
                <a:r>
                  <a:rPr lang="zh-CN" altLang="en-US" dirty="0">
                    <a:solidFill>
                      <a:srgbClr val="FF0000"/>
                    </a:solidFill>
                  </a:rPr>
                  <a:t>向量场</a:t>
                </a:r>
                <a14:m>
                  <m:oMath xmlns:m="http://schemas.openxmlformats.org/officeDocument/2006/math">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r>
                      <a:rPr lang="en-US" altLang="zh-CN" i="1">
                        <a:latin typeface="Cambria Math" panose="02040503050406030204" pitchFamily="18" charset="0"/>
                      </a:rPr>
                      <m:t>,</m:t>
                    </m:r>
                    <m:r>
                      <a:rPr lang="en-US" altLang="zh-CN" i="1">
                        <a:latin typeface="Cambria Math" panose="02040503050406030204" pitchFamily="18" charset="0"/>
                      </a:rPr>
                      <m:t>𝑄</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r>
                      <a:rPr lang="en-US" altLang="zh-CN" i="1">
                        <a:latin typeface="Cambria Math" panose="02040503050406030204" pitchFamily="18" charset="0"/>
                      </a:rPr>
                      <m:t>,</m:t>
                    </m:r>
                    <m:r>
                      <a:rPr lang="en-US" altLang="zh-CN" i="1">
                        <a:latin typeface="Cambria Math" panose="02040503050406030204" pitchFamily="18" charset="0"/>
                      </a:rPr>
                      <m:t>𝑅</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r>
                      <a:rPr lang="en-US" altLang="zh-CN" i="1">
                        <a:latin typeface="Cambria Math" panose="02040503050406030204" pitchFamily="18" charset="0"/>
                      </a:rPr>
                      <m:t>)</m:t>
                    </m:r>
                    <m:r>
                      <a:rPr lang="zh-CN" altLang="en-US" i="1">
                        <a:latin typeface="Cambria Math" panose="02040503050406030204" pitchFamily="18" charset="0"/>
                      </a:rPr>
                      <m:t>，</m:t>
                    </m:r>
                  </m:oMath>
                </a14:m>
                <a:r>
                  <a:rPr lang="zh-CN" altLang="en-US" dirty="0"/>
                  <a:t>称</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𝑑𝑖𝑣</m:t>
                      </m:r>
                      <m:r>
                        <a:rPr lang="en-US" altLang="zh-CN" i="1">
                          <a:latin typeface="Cambria Math" panose="02040503050406030204" pitchFamily="18" charset="0"/>
                        </a:rPr>
                        <m:t> </m:t>
                      </m:r>
                      <m:r>
                        <a:rPr lang="en-US" altLang="zh-CN" i="1">
                          <a:latin typeface="Cambria Math" panose="02040503050406030204" pitchFamily="18" charset="0"/>
                        </a:rPr>
                        <m:t>𝐴</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𝑃</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𝑦</m:t>
                          </m:r>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𝑅</m:t>
                          </m:r>
                        </m:num>
                        <m:den>
                          <m:r>
                            <a:rPr lang="zh-CN" altLang="en-US" i="1">
                              <a:latin typeface="Cambria Math" panose="02040503050406030204" pitchFamily="18" charset="0"/>
                            </a:rPr>
                            <m:t>𝜕</m:t>
                          </m:r>
                          <m:r>
                            <a:rPr lang="en-US" altLang="zh-CN" i="1">
                              <a:latin typeface="Cambria Math" panose="02040503050406030204" pitchFamily="18" charset="0"/>
                            </a:rPr>
                            <m:t>𝑧</m:t>
                          </m:r>
                        </m:den>
                      </m:f>
                      <m:r>
                        <a:rPr lang="en-US" altLang="zh-CN" i="1">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m:t>
                              </m:r>
                            </m:num>
                            <m:den>
                              <m:r>
                                <a:rPr lang="zh-CN" altLang="en-US" b="0" i="1" smtClean="0">
                                  <a:latin typeface="Cambria Math" panose="02040503050406030204" pitchFamily="18" charset="0"/>
                                </a:rPr>
                                <m:t>𝜕</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b="0" i="1" smtClean="0">
                                  <a:latin typeface="Cambria Math" panose="02040503050406030204" pitchFamily="18" charset="0"/>
                                </a:rPr>
                                <m:t>𝑦</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b="0" i="1" smtClean="0">
                                  <a:latin typeface="Cambria Math" panose="02040503050406030204" pitchFamily="18" charset="0"/>
                                </a:rPr>
                                <m:t>𝑧</m:t>
                              </m:r>
                            </m:den>
                          </m:f>
                        </m:e>
                      </m:d>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𝑃</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𝑄</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𝑅</m:t>
                          </m:r>
                        </m:e>
                      </m:d>
                      <m:r>
                        <a:rPr lang="en-US" altLang="zh-CN" b="0" i="1" smtClean="0">
                          <a:latin typeface="Cambria Math" panose="02040503050406030204" pitchFamily="18" charset="0"/>
                          <a:ea typeface="Cambria Math" panose="02040503050406030204" pitchFamily="18" charset="0"/>
                        </a:rPr>
                        <m:t>=</m:t>
                      </m:r>
                      <m:r>
                        <m:rPr>
                          <m:sty m:val="p"/>
                        </m:rPr>
                        <a:rPr lang="en-US" altLang="zh-CN" i="1" smtClean="0">
                          <a:solidFill>
                            <a:srgbClr val="FF0000"/>
                          </a:solidFill>
                          <a:latin typeface="Cambria Math" panose="02040503050406030204" pitchFamily="18" charset="0"/>
                          <a:ea typeface="Cambria Math" panose="02040503050406030204" pitchFamily="18" charset="0"/>
                        </a:rPr>
                        <m:t>∇</m:t>
                      </m:r>
                      <m:r>
                        <a:rPr lang="en-US" altLang="zh-CN" i="1" smtClean="0">
                          <a:solidFill>
                            <a:srgbClr val="FF0000"/>
                          </a:solidFill>
                          <a:latin typeface="Cambria Math" panose="02040503050406030204" pitchFamily="18" charset="0"/>
                          <a:ea typeface="Cambria Math" panose="02040503050406030204" pitchFamily="18" charset="0"/>
                        </a:rPr>
                        <m:t>∙</m:t>
                      </m:r>
                      <m:r>
                        <a:rPr lang="en-US" altLang="zh-CN" i="1" smtClean="0">
                          <a:solidFill>
                            <a:srgbClr val="FF0000"/>
                          </a:solidFill>
                          <a:latin typeface="Cambria Math" panose="02040503050406030204" pitchFamily="18" charset="0"/>
                          <a:ea typeface="Cambria Math" panose="02040503050406030204" pitchFamily="18" charset="0"/>
                        </a:rPr>
                        <m:t>𝐴</m:t>
                      </m:r>
                    </m:oMath>
                  </m:oMathPara>
                </a14:m>
                <a:endParaRPr lang="en-US" altLang="zh-CN" dirty="0"/>
              </a:p>
              <a:p>
                <a:r>
                  <a:rPr lang="zh-CN" altLang="en-US" dirty="0"/>
                  <a:t>向量场</a:t>
                </a:r>
                <a14:m>
                  <m:oMath xmlns:m="http://schemas.openxmlformats.org/officeDocument/2006/math">
                    <m:r>
                      <a:rPr lang="en-US" altLang="zh-CN" i="1">
                        <a:latin typeface="Cambria Math" panose="02040503050406030204" pitchFamily="18" charset="0"/>
                      </a:rPr>
                      <m:t>𝐴</m:t>
                    </m:r>
                  </m:oMath>
                </a14:m>
                <a:r>
                  <a:rPr lang="zh-CN" altLang="en-US" dirty="0"/>
                  <a:t>在点</a:t>
                </a:r>
                <a14:m>
                  <m:oMath xmlns:m="http://schemas.openxmlformats.org/officeDocument/2006/math">
                    <m:r>
                      <a:rPr lang="en-US" altLang="zh-CN" i="1">
                        <a:latin typeface="Cambria Math" panose="02040503050406030204" pitchFamily="18" charset="0"/>
                      </a:rPr>
                      <m:t>𝑀</m:t>
                    </m:r>
                  </m:oMath>
                </a14:m>
                <a:r>
                  <a:rPr lang="zh-CN" altLang="en-US" dirty="0"/>
                  <a:t>处的</a:t>
                </a:r>
                <a:r>
                  <a:rPr lang="zh-CN" altLang="en-US" dirty="0">
                    <a:solidFill>
                      <a:srgbClr val="FF0000"/>
                    </a:solidFill>
                  </a:rPr>
                  <a:t>通量密度</a:t>
                </a:r>
                <a:endParaRPr lang="en-US" altLang="zh-CN" dirty="0">
                  <a:solidFill>
                    <a:srgbClr val="FF0000"/>
                  </a:solidFill>
                </a:endParaRPr>
              </a:p>
              <a:p>
                <a:pPr lvl="1"/>
                <a14:m>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lim</m:t>
                            </m:r>
                          </m:e>
                          <m:lim>
                            <m:r>
                              <a:rPr lang="en-US" altLang="zh-CN" b="0" i="1" smtClean="0">
                                <a:latin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→0</m:t>
                            </m:r>
                          </m:lim>
                        </m:limLow>
                      </m:fName>
                      <m:e>
                        <m:f>
                          <m:fPr>
                            <m:ctrlPr>
                              <a:rPr lang="en-US" altLang="zh-CN" i="1" smtClean="0">
                                <a:latin typeface="Cambria Math" panose="02040503050406030204" pitchFamily="18" charset="0"/>
                              </a:rPr>
                            </m:ctrlPr>
                          </m:fPr>
                          <m:num>
                            <m:nary>
                              <m:naryPr>
                                <m:chr m:val="∬"/>
                                <m:ctrlPr>
                                  <a:rPr lang="en-US" altLang="zh-CN" i="1" smtClean="0">
                                    <a:latin typeface="Cambria Math" panose="02040503050406030204" pitchFamily="18" charset="0"/>
                                  </a:rPr>
                                </m:ctrlPr>
                              </m:naryPr>
                              <m:sub>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sub>
                              <m:sup/>
                              <m:e>
                                <m:r>
                                  <a:rPr lang="en-US" altLang="zh-CN" b="0" i="1" smtClean="0">
                                    <a:latin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𝑑𝑆</m:t>
                                </m:r>
                              </m:e>
                            </m:nary>
                          </m:num>
                          <m:den>
                            <m:r>
                              <a:rPr lang="en-US" altLang="zh-CN" b="0" i="1" smtClean="0">
                                <a:latin typeface="Cambria Math" panose="02040503050406030204" pitchFamily="18" charset="0"/>
                              </a:rPr>
                              <m:t>𝑉</m:t>
                            </m:r>
                          </m:den>
                        </m:f>
                      </m:e>
                    </m:func>
                    <m:r>
                      <a:rPr lang="en-US" altLang="zh-CN" b="0" i="1" smtClean="0">
                        <a:latin typeface="Cambria Math" panose="02040503050406030204" pitchFamily="18" charset="0"/>
                      </a:rPr>
                      <m:t>=</m:t>
                    </m:r>
                    <m:r>
                      <a:rPr lang="en-US" altLang="zh-CN" b="0" i="1" smtClean="0">
                        <a:latin typeface="Cambria Math" panose="02040503050406030204" pitchFamily="18" charset="0"/>
                      </a:rPr>
                      <m:t>𝑑𝑖𝑣</m:t>
                    </m:r>
                    <m:r>
                      <a:rPr lang="en-US" altLang="zh-CN" b="0" i="1" smtClean="0">
                        <a:latin typeface="Cambria Math" panose="02040503050406030204" pitchFamily="18" charset="0"/>
                      </a:rPr>
                      <m:t> </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rPr>
                      <m:t>)</m:t>
                    </m:r>
                  </m:oMath>
                </a14:m>
                <a:r>
                  <a:rPr lang="en-US" altLang="zh-CN" dirty="0"/>
                  <a:t> </a:t>
                </a:r>
                <a:r>
                  <a:rPr lang="zh-CN" altLang="en-US" dirty="0"/>
                  <a:t>（单位体积的通量）</a:t>
                </a:r>
                <a:endParaRPr lang="en-US" altLang="zh-CN" dirty="0"/>
              </a:p>
              <a:p>
                <a:r>
                  <a:rPr lang="zh-CN" altLang="en-US" dirty="0"/>
                  <a:t>如果向量场</a:t>
                </a:r>
                <a14:m>
                  <m:oMath xmlns:m="http://schemas.openxmlformats.org/officeDocument/2006/math">
                    <m:r>
                      <a:rPr lang="en-US" altLang="zh-CN" i="1">
                        <a:latin typeface="Cambria Math" panose="02040503050406030204" pitchFamily="18" charset="0"/>
                      </a:rPr>
                      <m:t>𝐴</m:t>
                    </m:r>
                    <m:r>
                      <a:rPr lang="zh-CN" altLang="en-US" i="1" smtClean="0">
                        <a:latin typeface="Cambria Math" panose="02040503050406030204" pitchFamily="18" charset="0"/>
                      </a:rPr>
                      <m:t>处处</m:t>
                    </m:r>
                  </m:oMath>
                </a14:m>
                <a:r>
                  <a:rPr lang="zh-CN" altLang="en-US" dirty="0"/>
                  <a:t>有</a:t>
                </a:r>
                <a14:m>
                  <m:oMath xmlns:m="http://schemas.openxmlformats.org/officeDocument/2006/math">
                    <m:r>
                      <a:rPr lang="en-US" altLang="zh-CN" i="1">
                        <a:latin typeface="Cambria Math" panose="02040503050406030204" pitchFamily="18" charset="0"/>
                      </a:rPr>
                      <m:t>𝑑𝑖𝑣</m:t>
                    </m:r>
                    <m:r>
                      <a:rPr lang="en-US" altLang="zh-CN" i="1">
                        <a:latin typeface="Cambria Math" panose="02040503050406030204" pitchFamily="18" charset="0"/>
                      </a:rPr>
                      <m:t> </m:t>
                    </m:r>
                    <m:r>
                      <a:rPr lang="en-US" altLang="zh-CN" i="1">
                        <a:latin typeface="Cambria Math" panose="02040503050406030204" pitchFamily="18" charset="0"/>
                      </a:rPr>
                      <m:t>𝐴</m:t>
                    </m:r>
                    <m:r>
                      <a:rPr lang="en-US" altLang="zh-CN" b="0" i="1" smtClean="0">
                        <a:latin typeface="Cambria Math" panose="02040503050406030204" pitchFamily="18" charset="0"/>
                      </a:rPr>
                      <m:t>=0</m:t>
                    </m:r>
                    <m:r>
                      <a:rPr lang="zh-CN" altLang="en-US" i="1">
                        <a:latin typeface="Cambria Math" panose="02040503050406030204" pitchFamily="18" charset="0"/>
                      </a:rPr>
                      <m:t>，</m:t>
                    </m:r>
                  </m:oMath>
                </a14:m>
                <a:r>
                  <a:rPr lang="zh-CN" altLang="en-US" dirty="0"/>
                  <a:t>则称</a:t>
                </a:r>
                <a14:m>
                  <m:oMath xmlns:m="http://schemas.openxmlformats.org/officeDocument/2006/math">
                    <m:r>
                      <a:rPr lang="en-US" altLang="zh-CN" i="1">
                        <a:latin typeface="Cambria Math" panose="02040503050406030204" pitchFamily="18" charset="0"/>
                      </a:rPr>
                      <m:t>𝐴</m:t>
                    </m:r>
                  </m:oMath>
                </a14:m>
                <a:r>
                  <a:rPr lang="zh-CN" altLang="en-US" dirty="0"/>
                  <a:t>为</a:t>
                </a:r>
                <a:r>
                  <a:rPr lang="zh-CN" altLang="en-US" dirty="0">
                    <a:solidFill>
                      <a:srgbClr val="FF0000"/>
                    </a:solidFill>
                  </a:rPr>
                  <a:t>无源场</a:t>
                </a:r>
                <a:endParaRPr lang="en-US" altLang="zh-CN" dirty="0"/>
              </a:p>
              <a:p>
                <a:r>
                  <a:rPr lang="zh-CN" altLang="en-US" dirty="0"/>
                  <a:t>高斯散度定理</a:t>
                </a:r>
                <a:endParaRPr lang="en-US" altLang="zh-CN" dirty="0"/>
              </a:p>
            </p:txBody>
          </p:sp>
        </mc:Choice>
        <mc:Fallback xmlns="">
          <p:sp>
            <p:nvSpPr>
              <p:cNvPr id="3" name="内容占位符 2">
                <a:extLst>
                  <a:ext uri="{FF2B5EF4-FFF2-40B4-BE49-F238E27FC236}">
                    <a16:creationId xmlns:a16="http://schemas.microsoft.com/office/drawing/2014/main" id="{1EB03A08-0BE5-4CB1-A59A-B04C80BD202A}"/>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grpSp>
        <p:nvGrpSpPr>
          <p:cNvPr id="14" name="组合 13">
            <a:extLst>
              <a:ext uri="{FF2B5EF4-FFF2-40B4-BE49-F238E27FC236}">
                <a16:creationId xmlns:a16="http://schemas.microsoft.com/office/drawing/2014/main" id="{CC2ABAAA-6D69-4D53-97B8-5419A0948ECD}"/>
              </a:ext>
            </a:extLst>
          </p:cNvPr>
          <p:cNvGrpSpPr/>
          <p:nvPr/>
        </p:nvGrpSpPr>
        <p:grpSpPr>
          <a:xfrm>
            <a:off x="8876912" y="3066115"/>
            <a:ext cx="1867288" cy="1511300"/>
            <a:chOff x="9265532" y="3218515"/>
            <a:chExt cx="1867288" cy="1511300"/>
          </a:xfrm>
        </p:grpSpPr>
        <p:sp>
          <p:nvSpPr>
            <p:cNvPr id="4" name="椭圆 3">
              <a:extLst>
                <a:ext uri="{FF2B5EF4-FFF2-40B4-BE49-F238E27FC236}">
                  <a16:creationId xmlns:a16="http://schemas.microsoft.com/office/drawing/2014/main" id="{0C9886A2-1C7F-4FA3-93C4-ADB2A9F334C1}"/>
                </a:ext>
              </a:extLst>
            </p:cNvPr>
            <p:cNvSpPr/>
            <p:nvPr/>
          </p:nvSpPr>
          <p:spPr>
            <a:xfrm>
              <a:off x="9271707" y="3218515"/>
              <a:ext cx="1511300" cy="1511300"/>
            </a:xfrm>
            <a:prstGeom prst="ellipse">
              <a:avLst/>
            </a:prstGeom>
            <a:solidFill>
              <a:schemeClr val="accent5">
                <a:lumMod val="40000"/>
                <a:lumOff val="60000"/>
                <a:alpha val="50000"/>
              </a:schemeClr>
            </a:solidFill>
            <a:ln>
              <a:solidFill>
                <a:srgbClr val="3193CF"/>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6F662770-295B-47B0-93BA-28BA110E0A67}"/>
                </a:ext>
              </a:extLst>
            </p:cNvPr>
            <p:cNvSpPr/>
            <p:nvPr/>
          </p:nvSpPr>
          <p:spPr>
            <a:xfrm>
              <a:off x="9271707" y="3821026"/>
              <a:ext cx="1511300" cy="472849"/>
            </a:xfrm>
            <a:prstGeom prst="ellipse">
              <a:avLst/>
            </a:prstGeom>
            <a:solidFill>
              <a:schemeClr val="accent1">
                <a:alpha val="0"/>
              </a:schemeClr>
            </a:solidFill>
            <a:ln>
              <a:solidFill>
                <a:srgbClr val="3193CF"/>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a:extLst>
                <a:ext uri="{FF2B5EF4-FFF2-40B4-BE49-F238E27FC236}">
                  <a16:creationId xmlns:a16="http://schemas.microsoft.com/office/drawing/2014/main" id="{CCF08490-DF8A-4B87-BEBD-4744475579BF}"/>
                </a:ext>
              </a:extLst>
            </p:cNvPr>
            <p:cNvSpPr/>
            <p:nvPr/>
          </p:nvSpPr>
          <p:spPr>
            <a:xfrm>
              <a:off x="9265532" y="3812776"/>
              <a:ext cx="1511300" cy="263639"/>
            </a:xfrm>
            <a:custGeom>
              <a:avLst/>
              <a:gdLst>
                <a:gd name="connsiteX0" fmla="*/ 755650 w 1511300"/>
                <a:gd name="connsiteY0" fmla="*/ 0 h 263639"/>
                <a:gd name="connsiteX1" fmla="*/ 1511300 w 1511300"/>
                <a:gd name="connsiteY1" fmla="*/ 236425 h 263639"/>
                <a:gd name="connsiteX2" fmla="*/ 1502532 w 1511300"/>
                <a:gd name="connsiteY2" fmla="*/ 263639 h 263639"/>
                <a:gd name="connsiteX3" fmla="*/ 8768 w 1511300"/>
                <a:gd name="connsiteY3" fmla="*/ 263639 h 263639"/>
                <a:gd name="connsiteX4" fmla="*/ 0 w 1511300"/>
                <a:gd name="connsiteY4" fmla="*/ 236425 h 263639"/>
                <a:gd name="connsiteX5" fmla="*/ 755650 w 1511300"/>
                <a:gd name="connsiteY5" fmla="*/ 0 h 263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1300" h="263639">
                  <a:moveTo>
                    <a:pt x="755650" y="0"/>
                  </a:moveTo>
                  <a:cubicBezTo>
                    <a:pt x="1172984" y="0"/>
                    <a:pt x="1511300" y="105851"/>
                    <a:pt x="1511300" y="236425"/>
                  </a:cubicBezTo>
                  <a:lnTo>
                    <a:pt x="1502532" y="263639"/>
                  </a:lnTo>
                  <a:lnTo>
                    <a:pt x="8768" y="263639"/>
                  </a:lnTo>
                  <a:lnTo>
                    <a:pt x="0" y="236425"/>
                  </a:lnTo>
                  <a:cubicBezTo>
                    <a:pt x="0" y="105851"/>
                    <a:pt x="338316" y="0"/>
                    <a:pt x="755650" y="0"/>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椭圆 6">
              <a:extLst>
                <a:ext uri="{FF2B5EF4-FFF2-40B4-BE49-F238E27FC236}">
                  <a16:creationId xmlns:a16="http://schemas.microsoft.com/office/drawing/2014/main" id="{B60683AB-34ED-4F95-A07F-8639AE561991}"/>
                </a:ext>
              </a:extLst>
            </p:cNvPr>
            <p:cNvSpPr/>
            <p:nvPr/>
          </p:nvSpPr>
          <p:spPr>
            <a:xfrm>
              <a:off x="9271707" y="3821025"/>
              <a:ext cx="1511300" cy="472849"/>
            </a:xfrm>
            <a:prstGeom prst="ellipse">
              <a:avLst/>
            </a:prstGeom>
            <a:noFill/>
            <a:ln>
              <a:solidFill>
                <a:srgbClr val="3193C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945F5B4B-7434-434F-82ED-AD2A05901EDE}"/>
                </a:ext>
              </a:extLst>
            </p:cNvPr>
            <p:cNvCxnSpPr>
              <a:cxnSpLocks/>
              <a:endCxn id="4" idx="1"/>
            </p:cNvCxnSpPr>
            <p:nvPr/>
          </p:nvCxnSpPr>
          <p:spPr>
            <a:xfrm flipH="1" flipV="1">
              <a:off x="9493032" y="3439840"/>
              <a:ext cx="534328" cy="617612"/>
            </a:xfrm>
            <a:prstGeom prst="line">
              <a:avLst/>
            </a:prstGeom>
            <a:ln w="19050">
              <a:solidFill>
                <a:schemeClr val="accent1">
                  <a:lumMod val="75000"/>
                </a:schemeClr>
              </a:solidFill>
              <a:prstDash val="dash"/>
              <a:headEnd type="none"/>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6909BFF4-13CC-471D-BA1A-3E2C2C86FA3B}"/>
                </a:ext>
              </a:extLst>
            </p:cNvPr>
            <p:cNvSpPr/>
            <p:nvPr/>
          </p:nvSpPr>
          <p:spPr>
            <a:xfrm>
              <a:off x="9969301" y="3984879"/>
              <a:ext cx="134937" cy="13493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0" name="矩形 9">
                  <a:extLst>
                    <a:ext uri="{FF2B5EF4-FFF2-40B4-BE49-F238E27FC236}">
                      <a16:creationId xmlns:a16="http://schemas.microsoft.com/office/drawing/2014/main" id="{886B3879-479E-425F-807D-F5F94A219A81}"/>
                    </a:ext>
                  </a:extLst>
                </p:cNvPr>
                <p:cNvSpPr/>
                <p:nvPr/>
              </p:nvSpPr>
              <p:spPr>
                <a:xfrm>
                  <a:off x="9416154" y="3584067"/>
                  <a:ext cx="3612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𝑟</m:t>
                        </m:r>
                      </m:oMath>
                    </m:oMathPara>
                  </a14:m>
                  <a:endParaRPr lang="zh-CN" altLang="en-US" dirty="0"/>
                </a:p>
              </p:txBody>
            </p:sp>
          </mc:Choice>
          <mc:Fallback>
            <p:sp>
              <p:nvSpPr>
                <p:cNvPr id="10" name="矩形 9">
                  <a:extLst>
                    <a:ext uri="{FF2B5EF4-FFF2-40B4-BE49-F238E27FC236}">
                      <a16:creationId xmlns:a16="http://schemas.microsoft.com/office/drawing/2014/main" id="{886B3879-479E-425F-807D-F5F94A219A81}"/>
                    </a:ext>
                  </a:extLst>
                </p:cNvPr>
                <p:cNvSpPr>
                  <a:spLocks noRot="1" noChangeAspect="1" noMove="1" noResize="1" noEditPoints="1" noAdjustHandles="1" noChangeArrowheads="1" noChangeShapeType="1" noTextEdit="1"/>
                </p:cNvSpPr>
                <p:nvPr/>
              </p:nvSpPr>
              <p:spPr>
                <a:xfrm>
                  <a:off x="9416154" y="3584067"/>
                  <a:ext cx="361253"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矩形 10">
                  <a:extLst>
                    <a:ext uri="{FF2B5EF4-FFF2-40B4-BE49-F238E27FC236}">
                      <a16:creationId xmlns:a16="http://schemas.microsoft.com/office/drawing/2014/main" id="{60D9FB42-E3B3-4218-AE5A-44F935A9D3A9}"/>
                    </a:ext>
                  </a:extLst>
                </p:cNvPr>
                <p:cNvSpPr/>
                <p:nvPr/>
              </p:nvSpPr>
              <p:spPr>
                <a:xfrm>
                  <a:off x="9885768" y="3678509"/>
                  <a:ext cx="4499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𝑀</m:t>
                        </m:r>
                      </m:oMath>
                    </m:oMathPara>
                  </a14:m>
                  <a:endParaRPr lang="zh-CN" altLang="en-US" dirty="0"/>
                </a:p>
              </p:txBody>
            </p:sp>
          </mc:Choice>
          <mc:Fallback>
            <p:sp>
              <p:nvSpPr>
                <p:cNvPr id="11" name="矩形 10">
                  <a:extLst>
                    <a:ext uri="{FF2B5EF4-FFF2-40B4-BE49-F238E27FC236}">
                      <a16:creationId xmlns:a16="http://schemas.microsoft.com/office/drawing/2014/main" id="{60D9FB42-E3B3-4218-AE5A-44F935A9D3A9}"/>
                    </a:ext>
                  </a:extLst>
                </p:cNvPr>
                <p:cNvSpPr>
                  <a:spLocks noRot="1" noChangeAspect="1" noMove="1" noResize="1" noEditPoints="1" noAdjustHandles="1" noChangeArrowheads="1" noChangeShapeType="1" noTextEdit="1"/>
                </p:cNvSpPr>
                <p:nvPr/>
              </p:nvSpPr>
              <p:spPr>
                <a:xfrm>
                  <a:off x="9885768" y="3678509"/>
                  <a:ext cx="449995"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a:extLst>
                    <a:ext uri="{FF2B5EF4-FFF2-40B4-BE49-F238E27FC236}">
                      <a16:creationId xmlns:a16="http://schemas.microsoft.com/office/drawing/2014/main" id="{46A01D50-E229-46D8-9E47-F0D476D10CAA}"/>
                    </a:ext>
                  </a:extLst>
                </p:cNvPr>
                <p:cNvSpPr/>
                <p:nvPr/>
              </p:nvSpPr>
              <p:spPr>
                <a:xfrm>
                  <a:off x="10654356" y="3624135"/>
                  <a:ext cx="47846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oMath>
                    </m:oMathPara>
                  </a14:m>
                  <a:endParaRPr lang="zh-CN" altLang="en-US" dirty="0"/>
                </a:p>
              </p:txBody>
            </p:sp>
          </mc:Choice>
          <mc:Fallback>
            <p:sp>
              <p:nvSpPr>
                <p:cNvPr id="12" name="矩形 11">
                  <a:extLst>
                    <a:ext uri="{FF2B5EF4-FFF2-40B4-BE49-F238E27FC236}">
                      <a16:creationId xmlns:a16="http://schemas.microsoft.com/office/drawing/2014/main" id="{46A01D50-E229-46D8-9E47-F0D476D10CAA}"/>
                    </a:ext>
                  </a:extLst>
                </p:cNvPr>
                <p:cNvSpPr>
                  <a:spLocks noRot="1" noChangeAspect="1" noMove="1" noResize="1" noEditPoints="1" noAdjustHandles="1" noChangeArrowheads="1" noChangeShapeType="1" noTextEdit="1"/>
                </p:cNvSpPr>
                <p:nvPr/>
              </p:nvSpPr>
              <p:spPr>
                <a:xfrm>
                  <a:off x="10654356" y="3624135"/>
                  <a:ext cx="478464" cy="369332"/>
                </a:xfrm>
                <a:prstGeom prst="rect">
                  <a:avLst/>
                </a:prstGeom>
                <a:blipFill>
                  <a:blip r:embed="rId6"/>
                  <a:stretch>
                    <a:fillRect/>
                  </a:stretch>
                </a:blipFill>
              </p:spPr>
              <p:txBody>
                <a:bodyPr/>
                <a:lstStyle/>
                <a:p>
                  <a:r>
                    <a:rPr lang="zh-CN" altLang="en-US">
                      <a:noFill/>
                    </a:rPr>
                    <a:t> </a:t>
                  </a:r>
                </a:p>
              </p:txBody>
            </p:sp>
          </mc:Fallback>
        </mc:AlternateContent>
      </p:grpSp>
      <p:pic>
        <p:nvPicPr>
          <p:cNvPr id="13" name="图片 12">
            <a:extLst>
              <a:ext uri="{FF2B5EF4-FFF2-40B4-BE49-F238E27FC236}">
                <a16:creationId xmlns:a16="http://schemas.microsoft.com/office/drawing/2014/main" id="{F14A5CD4-F358-4056-91BC-AD295FE9FC6C}"/>
              </a:ext>
            </a:extLst>
          </p:cNvPr>
          <p:cNvPicPr>
            <a:picLocks noChangeAspect="1"/>
          </p:cNvPicPr>
          <p:nvPr/>
        </p:nvPicPr>
        <p:blipFill>
          <a:blip r:embed="rId7"/>
          <a:stretch>
            <a:fillRect/>
          </a:stretch>
        </p:blipFill>
        <p:spPr>
          <a:xfrm>
            <a:off x="8543507" y="4689121"/>
            <a:ext cx="3444457" cy="1803754"/>
          </a:xfrm>
          <a:prstGeom prst="rect">
            <a:avLst/>
          </a:prstGeom>
        </p:spPr>
      </p:pic>
    </p:spTree>
    <p:extLst>
      <p:ext uri="{BB962C8B-B14F-4D97-AF65-F5344CB8AC3E}">
        <p14:creationId xmlns:p14="http://schemas.microsoft.com/office/powerpoint/2010/main" val="1785358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EB03A08-0BE5-4CB1-A59A-B04C80BD202A}"/>
                  </a:ext>
                </a:extLst>
              </p:cNvPr>
              <p:cNvSpPr>
                <a:spLocks noGrp="1"/>
              </p:cNvSpPr>
              <p:nvPr>
                <p:ph idx="1"/>
              </p:nvPr>
            </p:nvSpPr>
            <p:spPr/>
            <p:txBody>
              <a:bodyPr>
                <a:normAutofit/>
              </a:bodyPr>
              <a:lstStyle/>
              <a:p>
                <a:r>
                  <a:rPr lang="zh-CN" altLang="en-US" dirty="0"/>
                  <a:t>对于</a:t>
                </a:r>
                <a:r>
                  <a:rPr lang="zh-CN" altLang="en-US" dirty="0">
                    <a:solidFill>
                      <a:srgbClr val="FF0000"/>
                    </a:solidFill>
                  </a:rPr>
                  <a:t>向量场</a:t>
                </a:r>
                <a14:m>
                  <m:oMath xmlns:m="http://schemas.openxmlformats.org/officeDocument/2006/math">
                    <m:r>
                      <a:rPr lang="en-US" altLang="zh-CN" b="1" i="1">
                        <a:latin typeface="Cambria Math" panose="02040503050406030204" pitchFamily="18" charset="0"/>
                      </a:rPr>
                      <m:t>𝑨</m:t>
                    </m:r>
                    <m:r>
                      <a:rPr lang="en-US" altLang="zh-CN" i="1">
                        <a:latin typeface="Cambria Math" panose="02040503050406030204" pitchFamily="18" charset="0"/>
                      </a:rPr>
                      <m:t>=(</m:t>
                    </m:r>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r>
                      <a:rPr lang="en-US" altLang="zh-CN" i="1">
                        <a:latin typeface="Cambria Math" panose="02040503050406030204" pitchFamily="18" charset="0"/>
                      </a:rPr>
                      <m:t>,</m:t>
                    </m:r>
                    <m:r>
                      <a:rPr lang="en-US" altLang="zh-CN" i="1">
                        <a:latin typeface="Cambria Math" panose="02040503050406030204" pitchFamily="18" charset="0"/>
                      </a:rPr>
                      <m:t>𝑄</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r>
                      <a:rPr lang="en-US" altLang="zh-CN" i="1">
                        <a:latin typeface="Cambria Math" panose="02040503050406030204" pitchFamily="18" charset="0"/>
                      </a:rPr>
                      <m:t>,</m:t>
                    </m:r>
                    <m:r>
                      <a:rPr lang="en-US" altLang="zh-CN" i="1">
                        <a:latin typeface="Cambria Math" panose="02040503050406030204" pitchFamily="18" charset="0"/>
                      </a:rPr>
                      <m:t>𝑅</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r>
                      <a:rPr lang="en-US" altLang="zh-CN" i="1">
                        <a:latin typeface="Cambria Math" panose="02040503050406030204" pitchFamily="18" charset="0"/>
                      </a:rPr>
                      <m:t>)</m:t>
                    </m:r>
                    <m:r>
                      <a:rPr lang="zh-CN" altLang="en-US" i="1">
                        <a:latin typeface="Cambria Math" panose="02040503050406030204" pitchFamily="18" charset="0"/>
                      </a:rPr>
                      <m:t>，其</m:t>
                    </m:r>
                  </m:oMath>
                </a14:m>
                <a:r>
                  <a:rPr lang="zh-CN" altLang="en-US" dirty="0"/>
                  <a:t>旋度定义为</a:t>
                </a:r>
                <a:endParaRPr lang="en-US" altLang="zh-CN" dirty="0"/>
              </a:p>
              <a:p>
                <a:pPr marL="0" indent="0">
                  <a:buNone/>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rPr>
                        <m:t>curl</m:t>
                      </m:r>
                      <m:r>
                        <a:rPr lang="en-US" altLang="zh-CN" i="1">
                          <a:latin typeface="Cambria Math" panose="02040503050406030204" pitchFamily="18" charset="0"/>
                        </a:rPr>
                        <m:t> </m:t>
                      </m:r>
                      <m:r>
                        <a:rPr lang="en-US" altLang="zh-CN" b="1" i="1">
                          <a:latin typeface="Cambria Math" panose="02040503050406030204" pitchFamily="18" charset="0"/>
                        </a:rPr>
                        <m:t>𝑨</m:t>
                      </m:r>
                      <m:r>
                        <a:rPr lang="en-US" altLang="zh-CN" i="1">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𝑅</m:t>
                              </m:r>
                            </m:num>
                            <m:den>
                              <m:r>
                                <a:rPr lang="zh-CN" altLang="en-US" i="1">
                                  <a:latin typeface="Cambria Math" panose="02040503050406030204" pitchFamily="18" charset="0"/>
                                </a:rPr>
                                <m:t>𝜕</m:t>
                              </m:r>
                              <m:r>
                                <a:rPr lang="en-US" altLang="zh-CN" b="0" i="1" smtClean="0">
                                  <a:latin typeface="Cambria Math" panose="02040503050406030204" pitchFamily="18" charset="0"/>
                                </a:rPr>
                                <m:t>𝑦</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𝑄</m:t>
                              </m:r>
                            </m:num>
                            <m:den>
                              <m:r>
                                <a:rPr lang="zh-CN" altLang="en-US" i="1">
                                  <a:latin typeface="Cambria Math" panose="02040503050406030204" pitchFamily="18" charset="0"/>
                                </a:rPr>
                                <m:t>𝜕</m:t>
                              </m:r>
                              <m:r>
                                <a:rPr lang="en-US" altLang="zh-CN" b="0" i="1" smtClean="0">
                                  <a:latin typeface="Cambria Math" panose="02040503050406030204" pitchFamily="18" charset="0"/>
                                </a:rPr>
                                <m:t>𝑧</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𝑃</m:t>
                              </m:r>
                            </m:num>
                            <m:den>
                              <m:r>
                                <a:rPr lang="zh-CN" altLang="en-US" i="1">
                                  <a:latin typeface="Cambria Math" panose="02040503050406030204" pitchFamily="18" charset="0"/>
                                </a:rPr>
                                <m:t>𝜕</m:t>
                              </m:r>
                              <m:r>
                                <a:rPr lang="en-US" altLang="zh-CN" b="0" i="1" smtClean="0">
                                  <a:latin typeface="Cambria Math" panose="02040503050406030204" pitchFamily="18" charset="0"/>
                                </a:rPr>
                                <m:t>𝑧</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𝑅</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b="0" i="1" smtClean="0">
                                  <a:latin typeface="Cambria Math" panose="02040503050406030204" pitchFamily="18" charset="0"/>
                                </a:rPr>
                                <m:t>𝑥</m:t>
                              </m:r>
                            </m:den>
                          </m:f>
                          <m:r>
                            <a:rPr lang="en-US" altLang="zh-CN" b="0" i="0" smtClean="0">
                              <a:latin typeface="Cambria Math" panose="02040503050406030204" pitchFamily="18" charset="0"/>
                            </a:rPr>
                            <m:t>−</m:t>
                          </m:r>
                          <m:f>
                            <m:fPr>
                              <m:ctrlPr>
                                <a:rPr lang="en-US" altLang="zh-CN" i="1" smtClean="0">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𝑃</m:t>
                              </m:r>
                            </m:num>
                            <m:den>
                              <m:r>
                                <a:rPr lang="zh-CN" altLang="en-US" i="1">
                                  <a:latin typeface="Cambria Math" panose="02040503050406030204" pitchFamily="18" charset="0"/>
                                </a:rPr>
                                <m:t>𝜕</m:t>
                              </m:r>
                              <m:r>
                                <a:rPr lang="en-US" altLang="zh-CN" b="0" i="1" smtClean="0">
                                  <a:latin typeface="Cambria Math" panose="02040503050406030204" pitchFamily="18" charset="0"/>
                                </a:rPr>
                                <m:t>𝑦</m:t>
                              </m:r>
                            </m:den>
                          </m:f>
                        </m:e>
                      </m:d>
                      <m:r>
                        <a:rPr lang="en-US" altLang="zh-CN" i="1">
                          <a:latin typeface="Cambria Math" panose="02040503050406030204" pitchFamily="18" charset="0"/>
                        </a:rPr>
                        <m:t>=</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𝑦</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𝑧</m:t>
                              </m:r>
                            </m:den>
                          </m:f>
                        </m:e>
                      </m:d>
                      <m:r>
                        <a:rPr lang="en-US" altLang="zh-CN" i="1" smtClean="0">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𝑃</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𝑄</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𝑅</m:t>
                          </m:r>
                        </m:e>
                      </m:d>
                      <m:r>
                        <a:rPr lang="en-US" altLang="zh-CN" i="1">
                          <a:latin typeface="Cambria Math" panose="02040503050406030204" pitchFamily="18" charset="0"/>
                          <a:ea typeface="Cambria Math" panose="02040503050406030204" pitchFamily="18" charset="0"/>
                        </a:rPr>
                        <m:t>=</m:t>
                      </m:r>
                      <m:r>
                        <m:rPr>
                          <m:sty m:val="p"/>
                        </m:rPr>
                        <a:rPr lang="en-US" altLang="zh-CN" i="1">
                          <a:solidFill>
                            <a:srgbClr val="FF0000"/>
                          </a:solidFill>
                          <a:latin typeface="Cambria Math" panose="02040503050406030204" pitchFamily="18" charset="0"/>
                          <a:ea typeface="Cambria Math" panose="02040503050406030204" pitchFamily="18" charset="0"/>
                        </a:rPr>
                        <m:t>∇</m:t>
                      </m:r>
                      <m:r>
                        <a:rPr lang="en-US" altLang="zh-CN" i="1" smtClean="0">
                          <a:solidFill>
                            <a:srgbClr val="FF0000"/>
                          </a:solidFill>
                          <a:latin typeface="Cambria Math" panose="02040503050406030204" pitchFamily="18" charset="0"/>
                          <a:ea typeface="Cambria Math" panose="02040503050406030204" pitchFamily="18" charset="0"/>
                        </a:rPr>
                        <m:t>×</m:t>
                      </m:r>
                      <m:r>
                        <a:rPr lang="en-US" altLang="zh-CN" b="1" i="1">
                          <a:solidFill>
                            <a:srgbClr val="FF0000"/>
                          </a:solidFill>
                          <a:latin typeface="Cambria Math" panose="02040503050406030204" pitchFamily="18" charset="0"/>
                          <a:ea typeface="Cambria Math" panose="02040503050406030204" pitchFamily="18" charset="0"/>
                        </a:rPr>
                        <m:t>𝑨</m:t>
                      </m:r>
                    </m:oMath>
                  </m:oMathPara>
                </a14:m>
                <a:endParaRPr lang="en-US" altLang="zh-CN" b="1" dirty="0"/>
              </a:p>
              <a:p>
                <a:r>
                  <a:rPr lang="zh-CN" altLang="en-US" dirty="0"/>
                  <a:t>绕单位向量</a:t>
                </a:r>
                <a14:m>
                  <m:oMath xmlns:m="http://schemas.openxmlformats.org/officeDocument/2006/math">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𝑛</m:t>
                        </m:r>
                      </m:e>
                    </m:acc>
                  </m:oMath>
                </a14:m>
                <a:r>
                  <a:rPr lang="zh-CN" altLang="en-US" dirty="0"/>
                  <a:t>的</a:t>
                </a:r>
                <a:r>
                  <a:rPr lang="zh-CN" altLang="en-US" dirty="0">
                    <a:solidFill>
                      <a:srgbClr val="FF0000"/>
                    </a:solidFill>
                  </a:rPr>
                  <a:t>环流量密度</a:t>
                </a:r>
                <a:endParaRPr lang="en-US" altLang="zh-CN" dirty="0">
                  <a:solidFill>
                    <a:srgbClr val="FF0000"/>
                  </a:solidFill>
                </a:endParaRPr>
              </a:p>
              <a:p>
                <a:pPr lvl="1"/>
                <a14:m>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lim</m:t>
                            </m:r>
                          </m:e>
                          <m:lim>
                            <m:r>
                              <a:rPr lang="en-US" altLang="zh-CN" b="0" i="1" smtClean="0">
                                <a:latin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→0</m:t>
                            </m:r>
                          </m:lim>
                        </m:limLow>
                      </m:fName>
                      <m:e>
                        <m:f>
                          <m:fPr>
                            <m:ctrlPr>
                              <a:rPr lang="en-US" altLang="zh-CN" i="1" smtClean="0">
                                <a:latin typeface="Cambria Math" panose="02040503050406030204" pitchFamily="18" charset="0"/>
                              </a:rPr>
                            </m:ctrlPr>
                          </m:fPr>
                          <m:num>
                            <m:nary>
                              <m:naryPr>
                                <m:chr m:val="∮"/>
                                <m:ctrlPr>
                                  <a:rPr lang="en-US" altLang="zh-CN" i="1" smtClean="0">
                                    <a:latin typeface="Cambria Math" panose="02040503050406030204" pitchFamily="18" charset="0"/>
                                  </a:rPr>
                                </m:ctrlPr>
                              </m:naryPr>
                              <m: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𝑟</m:t>
                                    </m:r>
                                  </m:sub>
                                </m:sSub>
                              </m:sub>
                              <m:sup/>
                              <m:e>
                                <m:r>
                                  <a:rPr lang="en-US" altLang="zh-CN" b="0" i="1" smtClean="0">
                                    <a:latin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𝑑𝑙</m:t>
                                </m:r>
                              </m:e>
                            </m:nary>
                          </m:num>
                          <m:den>
                            <m:r>
                              <a:rPr lang="en-US" altLang="zh-CN" b="0" i="1" smtClean="0">
                                <a:latin typeface="Cambria Math" panose="02040503050406030204" pitchFamily="18" charset="0"/>
                              </a:rPr>
                              <m:t>𝑆</m:t>
                            </m:r>
                          </m:den>
                        </m:f>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𝑐𝑢𝑟𝑙</m:t>
                            </m:r>
                            <m:r>
                              <a:rPr lang="en-US" altLang="zh-CN" b="0" i="1" smtClean="0">
                                <a:latin typeface="Cambria Math" panose="02040503050406030204" pitchFamily="18" charset="0"/>
                              </a:rPr>
                              <m:t> </m:t>
                            </m:r>
                            <m:r>
                              <a:rPr lang="en-US" altLang="zh-CN" b="1" i="1" smtClean="0">
                                <a:latin typeface="Cambria Math" panose="02040503050406030204" pitchFamily="18" charset="0"/>
                              </a:rPr>
                              <m:t>𝑨</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𝑀</m:t>
                                </m:r>
                              </m:e>
                            </m:d>
                          </m:e>
                        </m:d>
                        <m:r>
                          <a:rPr lang="en-US" altLang="zh-CN" b="0" i="1" smtClean="0">
                            <a:latin typeface="Cambria Math" panose="02040503050406030204" pitchFamily="18" charset="0"/>
                            <a:ea typeface="Cambria Math" panose="02040503050406030204" pitchFamily="18" charset="0"/>
                          </a:rPr>
                          <m:t>∙</m:t>
                        </m:r>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𝑛</m:t>
                            </m:r>
                          </m:e>
                        </m:acc>
                      </m:e>
                    </m:func>
                  </m:oMath>
                </a14:m>
                <a:r>
                  <a:rPr lang="en-US" altLang="zh-CN" dirty="0">
                    <a:solidFill>
                      <a:srgbClr val="FF0000"/>
                    </a:solidFill>
                  </a:rPr>
                  <a:t> </a:t>
                </a:r>
                <a:r>
                  <a:rPr lang="zh-CN" altLang="en-US" dirty="0"/>
                  <a:t>（单位面积的环流量）</a:t>
                </a:r>
                <a:endParaRPr lang="en-US" altLang="zh-CN" dirty="0"/>
              </a:p>
              <a:p>
                <a:r>
                  <a:rPr lang="zh-CN" altLang="en-US" dirty="0"/>
                  <a:t>若向量场</a:t>
                </a:r>
                <a14:m>
                  <m:oMath xmlns:m="http://schemas.openxmlformats.org/officeDocument/2006/math">
                    <m:r>
                      <a:rPr lang="en-US" altLang="zh-CN" b="1" i="1">
                        <a:latin typeface="Cambria Math" panose="02040503050406030204" pitchFamily="18" charset="0"/>
                      </a:rPr>
                      <m:t>𝑨</m:t>
                    </m:r>
                  </m:oMath>
                </a14:m>
                <a:r>
                  <a:rPr lang="zh-CN" altLang="en-US" dirty="0"/>
                  <a:t>处处有</a:t>
                </a:r>
                <a14:m>
                  <m:oMath xmlns:m="http://schemas.openxmlformats.org/officeDocument/2006/math">
                    <m:r>
                      <m:rPr>
                        <m:sty m:val="p"/>
                      </m:rPr>
                      <a:rPr lang="en-US" altLang="zh-CN" i="1">
                        <a:latin typeface="Cambria Math" panose="02040503050406030204" pitchFamily="18" charset="0"/>
                      </a:rPr>
                      <m:t>curl</m:t>
                    </m:r>
                    <m:r>
                      <a:rPr lang="en-US" altLang="zh-CN" i="1">
                        <a:latin typeface="Cambria Math" panose="02040503050406030204" pitchFamily="18" charset="0"/>
                      </a:rPr>
                      <m:t> </m:t>
                    </m:r>
                    <m:r>
                      <a:rPr lang="en-US" altLang="zh-CN" b="1" i="1">
                        <a:latin typeface="Cambria Math" panose="02040503050406030204" pitchFamily="18" charset="0"/>
                      </a:rPr>
                      <m:t>𝑨</m:t>
                    </m:r>
                    <m:r>
                      <a:rPr lang="en-US" altLang="zh-CN" b="0" i="1" smtClean="0">
                        <a:latin typeface="Cambria Math" panose="02040503050406030204" pitchFamily="18" charset="0"/>
                      </a:rPr>
                      <m:t>=0</m:t>
                    </m:r>
                    <m:r>
                      <a:rPr lang="zh-CN" altLang="en-US" i="1">
                        <a:latin typeface="Cambria Math" panose="02040503050406030204" pitchFamily="18" charset="0"/>
                      </a:rPr>
                      <m:t>，</m:t>
                    </m:r>
                  </m:oMath>
                </a14:m>
                <a:r>
                  <a:rPr lang="zh-CN" altLang="en-US" dirty="0"/>
                  <a:t>则称</a:t>
                </a:r>
                <a14:m>
                  <m:oMath xmlns:m="http://schemas.openxmlformats.org/officeDocument/2006/math">
                    <m:r>
                      <a:rPr lang="en-US" altLang="zh-CN" b="1" i="1">
                        <a:latin typeface="Cambria Math" panose="02040503050406030204" pitchFamily="18" charset="0"/>
                      </a:rPr>
                      <m:t>𝑨</m:t>
                    </m:r>
                  </m:oMath>
                </a14:m>
                <a:r>
                  <a:rPr lang="zh-CN" altLang="en-US" dirty="0"/>
                  <a:t>为无旋场</a:t>
                </a:r>
                <a:endParaRPr lang="en-US" altLang="zh-CN" dirty="0"/>
              </a:p>
              <a:p>
                <a:endParaRPr lang="en-US" altLang="zh-CN" dirty="0">
                  <a:solidFill>
                    <a:srgbClr val="FF0000"/>
                  </a:solidFill>
                </a:endParaRPr>
              </a:p>
            </p:txBody>
          </p:sp>
        </mc:Choice>
        <mc:Fallback xmlns="">
          <p:sp>
            <p:nvSpPr>
              <p:cNvPr id="3" name="内容占位符 2">
                <a:extLst>
                  <a:ext uri="{FF2B5EF4-FFF2-40B4-BE49-F238E27FC236}">
                    <a16:creationId xmlns:a16="http://schemas.microsoft.com/office/drawing/2014/main" id="{1EB03A08-0BE5-4CB1-A59A-B04C80BD202A}"/>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7436C4C7-A7ED-4C63-9495-6079EA048EB8}"/>
              </a:ext>
            </a:extLst>
          </p:cNvPr>
          <p:cNvSpPr>
            <a:spLocks noGrp="1"/>
          </p:cNvSpPr>
          <p:nvPr>
            <p:ph type="title"/>
          </p:nvPr>
        </p:nvSpPr>
        <p:spPr/>
        <p:txBody>
          <a:bodyPr/>
          <a:lstStyle/>
          <a:p>
            <a:r>
              <a:rPr lang="zh-CN" altLang="en-US" dirty="0"/>
              <a:t>旋度</a:t>
            </a:r>
            <a:r>
              <a:rPr lang="en-US" altLang="zh-CN" dirty="0"/>
              <a:t> (Curl)</a:t>
            </a:r>
            <a:endParaRPr lang="zh-CN" altLang="en-US" dirty="0"/>
          </a:p>
        </p:txBody>
      </p:sp>
      <p:grpSp>
        <p:nvGrpSpPr>
          <p:cNvPr id="25" name="组合 24">
            <a:extLst>
              <a:ext uri="{FF2B5EF4-FFF2-40B4-BE49-F238E27FC236}">
                <a16:creationId xmlns:a16="http://schemas.microsoft.com/office/drawing/2014/main" id="{A346A18E-5A42-4CFF-A970-15136013F853}"/>
              </a:ext>
            </a:extLst>
          </p:cNvPr>
          <p:cNvGrpSpPr/>
          <p:nvPr/>
        </p:nvGrpSpPr>
        <p:grpSpPr>
          <a:xfrm>
            <a:off x="5973931" y="3383280"/>
            <a:ext cx="1804404" cy="1157724"/>
            <a:chOff x="8924011" y="3821816"/>
            <a:chExt cx="1804404" cy="1157724"/>
          </a:xfrm>
        </p:grpSpPr>
        <p:sp>
          <p:nvSpPr>
            <p:cNvPr id="10" name="椭圆 9">
              <a:extLst>
                <a:ext uri="{FF2B5EF4-FFF2-40B4-BE49-F238E27FC236}">
                  <a16:creationId xmlns:a16="http://schemas.microsoft.com/office/drawing/2014/main" id="{67C67BFB-B56E-4857-A18C-36670BF4FE25}"/>
                </a:ext>
              </a:extLst>
            </p:cNvPr>
            <p:cNvSpPr/>
            <p:nvPr/>
          </p:nvSpPr>
          <p:spPr>
            <a:xfrm>
              <a:off x="8924011" y="4333188"/>
              <a:ext cx="1804404" cy="646352"/>
            </a:xfrm>
            <a:prstGeom prst="ellipse">
              <a:avLst/>
            </a:prstGeom>
            <a:solidFill>
              <a:schemeClr val="accent2">
                <a:lumMod val="20000"/>
                <a:lumOff val="80000"/>
                <a:alpha val="26000"/>
              </a:schemeClr>
            </a:solidFill>
            <a:ln w="22225">
              <a:solidFill>
                <a:schemeClr val="accent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36A058B6-96ED-4115-85BF-20ACEA8021BA}"/>
                </a:ext>
              </a:extLst>
            </p:cNvPr>
            <p:cNvSpPr/>
            <p:nvPr/>
          </p:nvSpPr>
          <p:spPr>
            <a:xfrm>
              <a:off x="9751871" y="4536510"/>
              <a:ext cx="134937" cy="13493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3B9E7077-7F57-496B-B946-8E55FED7D103}"/>
                    </a:ext>
                  </a:extLst>
                </p:cNvPr>
                <p:cNvSpPr/>
                <p:nvPr/>
              </p:nvSpPr>
              <p:spPr>
                <a:xfrm>
                  <a:off x="9789569" y="4443282"/>
                  <a:ext cx="4499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𝑀</m:t>
                        </m:r>
                      </m:oMath>
                    </m:oMathPara>
                  </a14:m>
                  <a:endParaRPr lang="zh-CN" altLang="en-US" dirty="0"/>
                </a:p>
              </p:txBody>
            </p:sp>
          </mc:Choice>
          <mc:Fallback xmlns="">
            <p:sp>
              <p:nvSpPr>
                <p:cNvPr id="5" name="矩形 4">
                  <a:extLst>
                    <a:ext uri="{FF2B5EF4-FFF2-40B4-BE49-F238E27FC236}">
                      <a16:creationId xmlns:a16="http://schemas.microsoft.com/office/drawing/2014/main" id="{3B9E7077-7F57-496B-B946-8E55FED7D103}"/>
                    </a:ext>
                  </a:extLst>
                </p:cNvPr>
                <p:cNvSpPr>
                  <a:spLocks noRot="1" noChangeAspect="1" noMove="1" noResize="1" noEditPoints="1" noAdjustHandles="1" noChangeArrowheads="1" noChangeShapeType="1" noTextEdit="1"/>
                </p:cNvSpPr>
                <p:nvPr/>
              </p:nvSpPr>
              <p:spPr>
                <a:xfrm>
                  <a:off x="9789569" y="4443282"/>
                  <a:ext cx="449995" cy="369332"/>
                </a:xfrm>
                <a:prstGeom prst="rect">
                  <a:avLst/>
                </a:prstGeom>
                <a:blipFill>
                  <a:blip r:embed="rId4"/>
                  <a:stretch>
                    <a:fillRect/>
                  </a:stretch>
                </a:blipFill>
              </p:spPr>
              <p:txBody>
                <a:bodyPr/>
                <a:lstStyle/>
                <a:p>
                  <a:r>
                    <a:rPr lang="zh-CN" altLang="en-US">
                      <a:noFill/>
                    </a:rPr>
                    <a:t> </a:t>
                  </a:r>
                </a:p>
              </p:txBody>
            </p:sp>
          </mc:Fallback>
        </mc:AlternateContent>
        <p:cxnSp>
          <p:nvCxnSpPr>
            <p:cNvPr id="7" name="直接箭头连接符 6">
              <a:extLst>
                <a:ext uri="{FF2B5EF4-FFF2-40B4-BE49-F238E27FC236}">
                  <a16:creationId xmlns:a16="http://schemas.microsoft.com/office/drawing/2014/main" id="{B0D727EF-A58E-401E-AD6D-ED3607AB62E0}"/>
                </a:ext>
              </a:extLst>
            </p:cNvPr>
            <p:cNvCxnSpPr>
              <a:cxnSpLocks/>
            </p:cNvCxnSpPr>
            <p:nvPr/>
          </p:nvCxnSpPr>
          <p:spPr>
            <a:xfrm flipV="1">
              <a:off x="9830111" y="3931096"/>
              <a:ext cx="0" cy="612000"/>
            </a:xfrm>
            <a:prstGeom prst="straightConnector1">
              <a:avLst/>
            </a:prstGeom>
            <a:ln w="44450">
              <a:solidFill>
                <a:schemeClr val="accent2">
                  <a:lumMod val="60000"/>
                  <a:lumOff val="4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11964BC6-4DB4-48D6-BD49-CC1ECCE6D493}"/>
                </a:ext>
              </a:extLst>
            </p:cNvPr>
            <p:cNvCxnSpPr>
              <a:cxnSpLocks/>
            </p:cNvCxnSpPr>
            <p:nvPr/>
          </p:nvCxnSpPr>
          <p:spPr>
            <a:xfrm rot="1080000" flipH="1">
              <a:off x="10095978" y="4338349"/>
              <a:ext cx="105888" cy="1"/>
            </a:xfrm>
            <a:prstGeom prst="straightConnector1">
              <a:avLst/>
            </a:prstGeom>
            <a:ln w="76200">
              <a:solidFill>
                <a:schemeClr val="accent2">
                  <a:lumMod val="60000"/>
                  <a:lumOff val="40000"/>
                </a:schemeClr>
              </a:solidFill>
              <a:headEnd w="lg" len="lg"/>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2072663B-132D-48CA-AECC-699F71581F03}"/>
                    </a:ext>
                  </a:extLst>
                </p:cNvPr>
                <p:cNvSpPr/>
                <p:nvPr/>
              </p:nvSpPr>
              <p:spPr>
                <a:xfrm>
                  <a:off x="9785094" y="3821816"/>
                  <a:ext cx="38420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𝑛</m:t>
                            </m:r>
                          </m:e>
                        </m:acc>
                      </m:oMath>
                    </m:oMathPara>
                  </a14:m>
                  <a:endParaRPr lang="zh-CN" altLang="en-US" dirty="0"/>
                </a:p>
              </p:txBody>
            </p:sp>
          </mc:Choice>
          <mc:Fallback xmlns="">
            <p:sp>
              <p:nvSpPr>
                <p:cNvPr id="22" name="矩形 21">
                  <a:extLst>
                    <a:ext uri="{FF2B5EF4-FFF2-40B4-BE49-F238E27FC236}">
                      <a16:creationId xmlns:a16="http://schemas.microsoft.com/office/drawing/2014/main" id="{2072663B-132D-48CA-AECC-699F71581F03}"/>
                    </a:ext>
                  </a:extLst>
                </p:cNvPr>
                <p:cNvSpPr>
                  <a:spLocks noRot="1" noChangeAspect="1" noMove="1" noResize="1" noEditPoints="1" noAdjustHandles="1" noChangeArrowheads="1" noChangeShapeType="1" noTextEdit="1"/>
                </p:cNvSpPr>
                <p:nvPr/>
              </p:nvSpPr>
              <p:spPr>
                <a:xfrm>
                  <a:off x="9785094" y="3821816"/>
                  <a:ext cx="384208"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479F9A15-18DD-465E-82CA-D3FDA6F3316D}"/>
                    </a:ext>
                  </a:extLst>
                </p:cNvPr>
                <p:cNvSpPr/>
                <p:nvPr/>
              </p:nvSpPr>
              <p:spPr>
                <a:xfrm>
                  <a:off x="10246283" y="4122534"/>
                  <a:ext cx="4752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𝑟</m:t>
                            </m:r>
                          </m:sub>
                        </m:sSub>
                      </m:oMath>
                    </m:oMathPara>
                  </a14:m>
                  <a:endParaRPr lang="zh-CN" altLang="en-US" dirty="0"/>
                </a:p>
              </p:txBody>
            </p:sp>
          </mc:Choice>
          <mc:Fallback xmlns="">
            <p:sp>
              <p:nvSpPr>
                <p:cNvPr id="24" name="矩形 23">
                  <a:extLst>
                    <a:ext uri="{FF2B5EF4-FFF2-40B4-BE49-F238E27FC236}">
                      <a16:creationId xmlns:a16="http://schemas.microsoft.com/office/drawing/2014/main" id="{479F9A15-18DD-465E-82CA-D3FDA6F3316D}"/>
                    </a:ext>
                  </a:extLst>
                </p:cNvPr>
                <p:cNvSpPr>
                  <a:spLocks noRot="1" noChangeAspect="1" noMove="1" noResize="1" noEditPoints="1" noAdjustHandles="1" noChangeArrowheads="1" noChangeShapeType="1" noTextEdit="1"/>
                </p:cNvSpPr>
                <p:nvPr/>
              </p:nvSpPr>
              <p:spPr>
                <a:xfrm>
                  <a:off x="10246283" y="4122534"/>
                  <a:ext cx="475258" cy="369332"/>
                </a:xfrm>
                <a:prstGeom prst="rect">
                  <a:avLst/>
                </a:prstGeom>
                <a:blipFill>
                  <a:blip r:embed="rId6"/>
                  <a:stretch>
                    <a:fillRect/>
                  </a:stretch>
                </a:blipFill>
              </p:spPr>
              <p:txBody>
                <a:bodyPr/>
                <a:lstStyle/>
                <a:p>
                  <a:r>
                    <a:rPr lang="zh-CN" altLang="en-US">
                      <a:noFill/>
                    </a:rPr>
                    <a:t> </a:t>
                  </a:r>
                </a:p>
              </p:txBody>
            </p:sp>
          </mc:Fallback>
        </mc:AlternateContent>
      </p:grpSp>
      <p:pic>
        <p:nvPicPr>
          <p:cNvPr id="71" name="图片 70">
            <a:extLst>
              <a:ext uri="{FF2B5EF4-FFF2-40B4-BE49-F238E27FC236}">
                <a16:creationId xmlns:a16="http://schemas.microsoft.com/office/drawing/2014/main" id="{C478F7CA-769D-4DE9-85E0-4CEC87CDDFE8}"/>
              </a:ext>
            </a:extLst>
          </p:cNvPr>
          <p:cNvPicPr>
            <a:picLocks noChangeAspect="1"/>
          </p:cNvPicPr>
          <p:nvPr/>
        </p:nvPicPr>
        <p:blipFill>
          <a:blip r:embed="rId7"/>
          <a:stretch>
            <a:fillRect/>
          </a:stretch>
        </p:blipFill>
        <p:spPr>
          <a:xfrm>
            <a:off x="8375884" y="3645984"/>
            <a:ext cx="3514505" cy="2669791"/>
          </a:xfrm>
          <a:prstGeom prst="rect">
            <a:avLst/>
          </a:prstGeom>
        </p:spPr>
      </p:pic>
    </p:spTree>
    <p:extLst>
      <p:ext uri="{BB962C8B-B14F-4D97-AF65-F5344CB8AC3E}">
        <p14:creationId xmlns:p14="http://schemas.microsoft.com/office/powerpoint/2010/main" val="1809467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57FA60-A752-48F8-93B3-DDEAC8CF0CC6}"/>
              </a:ext>
            </a:extLst>
          </p:cNvPr>
          <p:cNvSpPr>
            <a:spLocks noGrp="1"/>
          </p:cNvSpPr>
          <p:nvPr>
            <p:ph type="title"/>
          </p:nvPr>
        </p:nvSpPr>
        <p:spPr/>
        <p:txBody>
          <a:bodyPr/>
          <a:lstStyle/>
          <a:p>
            <a:r>
              <a:rPr lang="zh-CN" altLang="en-US" dirty="0"/>
              <a:t>拉普拉斯算子</a:t>
            </a:r>
            <a:r>
              <a:rPr lang="en-US" altLang="zh-CN" dirty="0"/>
              <a:t>(Laplacian)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E6CA423-B920-4B80-89BA-E76DE24226F1}"/>
                  </a:ext>
                </a:extLst>
              </p:cNvPr>
              <p:cNvSpPr>
                <a:spLocks noGrp="1"/>
              </p:cNvSpPr>
              <p:nvPr>
                <p:ph idx="1"/>
              </p:nvPr>
            </p:nvSpPr>
            <p:spPr/>
            <p:txBody>
              <a:bodyPr/>
              <a:lstStyle/>
              <a:p>
                <a:r>
                  <a:rPr lang="zh-CN" altLang="en-US" dirty="0"/>
                  <a:t>空间标量函数</a:t>
                </a:r>
                <a14:m>
                  <m:oMath xmlns:m="http://schemas.openxmlformats.org/officeDocument/2006/math">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oMath>
                </a14:m>
                <a:endParaRPr lang="en-US" altLang="zh-CN" dirty="0"/>
              </a:p>
              <a:p>
                <a:pPr marL="0" indent="0">
                  <a:buNone/>
                </a:pPr>
                <a:r>
                  <a:rPr lang="en-US" altLang="zh-CN" dirty="0">
                    <a:ea typeface="Cambria Math" panose="02040503050406030204" pitchFamily="18" charset="0"/>
                  </a:rPr>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𝑢</m:t>
                    </m:r>
                    <m:r>
                      <a:rPr lang="en-US" altLang="zh-CN" i="1">
                        <a:latin typeface="Cambria Math" panose="02040503050406030204" pitchFamily="18" charset="0"/>
                      </a:rPr>
                      <m:t>=</m:t>
                    </m:r>
                    <m:f>
                      <m:fPr>
                        <m:ctrlPr>
                          <a:rPr lang="en-US" altLang="zh-CN" i="1" smtClean="0">
                            <a:latin typeface="Cambria Math" panose="02040503050406030204" pitchFamily="18" charset="0"/>
                          </a:rPr>
                        </m:ctrlPr>
                      </m:fPr>
                      <m:num>
                        <m:sSup>
                          <m:sSupPr>
                            <m:ctrlPr>
                              <a:rPr lang="en-US" altLang="zh-CN" i="1" smtClean="0">
                                <a:latin typeface="Cambria Math" panose="02040503050406030204" pitchFamily="18" charset="0"/>
                              </a:rPr>
                            </m:ctrlPr>
                          </m:sSupPr>
                          <m:e>
                            <m:r>
                              <a:rPr lang="zh-CN" altLang="en-US" i="1" smtClean="0">
                                <a:latin typeface="Cambria Math" panose="02040503050406030204" pitchFamily="18" charset="0"/>
                              </a:rPr>
                              <m:t>𝜕</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𝑢</m:t>
                        </m:r>
                      </m:num>
                      <m:den>
                        <m:r>
                          <a:rPr lang="zh-CN" altLang="en-US" i="1" smtClean="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zh-CN" altLang="en-US" i="1">
                                <a:latin typeface="Cambria Math" panose="02040503050406030204" pitchFamily="18" charset="0"/>
                              </a:rPr>
                              <m:t>𝜕</m:t>
                            </m:r>
                          </m:e>
                          <m:sup>
                            <m:r>
                              <a:rPr lang="en-US" altLang="zh-CN" i="1">
                                <a:latin typeface="Cambria Math" panose="02040503050406030204" pitchFamily="18" charset="0"/>
                              </a:rPr>
                              <m:t>2</m:t>
                            </m:r>
                          </m:sup>
                        </m:sSup>
                        <m:r>
                          <a:rPr lang="en-US" altLang="zh-CN" i="1">
                            <a:latin typeface="Cambria Math" panose="02040503050406030204" pitchFamily="18" charset="0"/>
                          </a:rPr>
                          <m:t>𝑢</m:t>
                        </m:r>
                      </m:num>
                      <m:den>
                        <m:r>
                          <a:rPr lang="zh-CN" altLang="en-US" i="1">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i="1">
                                <a:latin typeface="Cambria Math" panose="02040503050406030204" pitchFamily="18" charset="0"/>
                              </a:rPr>
                              <m:t>2</m:t>
                            </m:r>
                          </m:sup>
                        </m:sSup>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zh-CN" altLang="en-US" i="1">
                                <a:latin typeface="Cambria Math" panose="02040503050406030204" pitchFamily="18" charset="0"/>
                              </a:rPr>
                              <m:t>𝜕</m:t>
                            </m:r>
                          </m:e>
                          <m:sup>
                            <m:r>
                              <a:rPr lang="en-US" altLang="zh-CN" i="1">
                                <a:latin typeface="Cambria Math" panose="02040503050406030204" pitchFamily="18" charset="0"/>
                              </a:rPr>
                              <m:t>2</m:t>
                            </m:r>
                          </m:sup>
                        </m:sSup>
                        <m:r>
                          <a:rPr lang="en-US" altLang="zh-CN" i="1">
                            <a:latin typeface="Cambria Math" panose="02040503050406030204" pitchFamily="18" charset="0"/>
                          </a:rPr>
                          <m:t>𝑢</m:t>
                        </m:r>
                      </m:num>
                      <m:den>
                        <m:r>
                          <a:rPr lang="zh-CN" altLang="en-US" i="1">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i="1">
                                <a:latin typeface="Cambria Math" panose="02040503050406030204" pitchFamily="18" charset="0"/>
                              </a:rPr>
                              <m:t>2</m:t>
                            </m:r>
                          </m:sup>
                        </m:sSup>
                      </m:den>
                    </m:f>
                    <m:r>
                      <m:rPr>
                        <m:nor/>
                      </m:rPr>
                      <a:rPr lang="en-US" altLang="zh-CN" dirty="0"/>
                      <m:t>= </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𝑦</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𝑧</m:t>
                            </m:r>
                          </m:den>
                        </m:f>
                      </m:e>
                    </m:d>
                    <m:r>
                      <a:rPr lang="en-US" altLang="zh-CN" i="1" smtClean="0">
                        <a:latin typeface="Cambria Math" panose="02040503050406030204" pitchFamily="18" charset="0"/>
                        <a:ea typeface="Cambria Math" panose="02040503050406030204" pitchFamily="18" charset="0"/>
                      </a:rPr>
                      <m:t>∙</m:t>
                    </m:r>
                  </m:oMath>
                </a14:m>
                <a:r>
                  <a:rPr lang="en-US" altLang="zh-CN" dirty="0"/>
                  <a:t> </a:t>
                </a:r>
                <a14:m>
                  <m:oMath xmlns:m="http://schemas.openxmlformats.org/officeDocument/2006/math">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𝑢</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𝑢</m:t>
                            </m:r>
                          </m:num>
                          <m:den>
                            <m:r>
                              <a:rPr lang="zh-CN" altLang="en-US" i="1">
                                <a:latin typeface="Cambria Math" panose="02040503050406030204" pitchFamily="18" charset="0"/>
                              </a:rPr>
                              <m:t>𝜕</m:t>
                            </m:r>
                            <m:r>
                              <a:rPr lang="en-US" altLang="zh-CN" i="1">
                                <a:latin typeface="Cambria Math" panose="02040503050406030204" pitchFamily="18" charset="0"/>
                              </a:rPr>
                              <m:t>𝑦</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𝑢</m:t>
                            </m:r>
                          </m:num>
                          <m:den>
                            <m:r>
                              <a:rPr lang="zh-CN" altLang="en-US" i="1">
                                <a:latin typeface="Cambria Math" panose="02040503050406030204" pitchFamily="18" charset="0"/>
                              </a:rPr>
                              <m:t>𝜕</m:t>
                            </m:r>
                            <m:r>
                              <a:rPr lang="en-US" altLang="zh-CN" i="1">
                                <a:latin typeface="Cambria Math" panose="02040503050406030204" pitchFamily="18" charset="0"/>
                              </a:rPr>
                              <m:t>𝑧</m:t>
                            </m:r>
                          </m:den>
                        </m:f>
                      </m:e>
                    </m:d>
                    <m:r>
                      <a:rPr lang="en-US" altLang="zh-CN" b="0" i="1" smtClean="0">
                        <a:latin typeface="Cambria Math" panose="02040503050406030204" pitchFamily="18" charset="0"/>
                      </a:rPr>
                      <m:t>=</m:t>
                    </m:r>
                    <m:r>
                      <m:rPr>
                        <m:sty m:val="p"/>
                      </m:rP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m:t>
                    </m:r>
                    <m:r>
                      <m:rPr>
                        <m:sty m:val="p"/>
                      </m:rP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𝑢</m:t>
                    </m:r>
                  </m:oMath>
                </a14:m>
                <a:endParaRPr lang="en-US" altLang="zh-CN" dirty="0"/>
              </a:p>
              <a:p>
                <a:r>
                  <a:rPr lang="zh-CN" altLang="en-US" dirty="0"/>
                  <a:t>先求标量函数的梯度场</a:t>
                </a:r>
                <a:r>
                  <a:rPr lang="en-US" altLang="zh-CN" dirty="0"/>
                  <a:t> </a:t>
                </a:r>
                <a:r>
                  <a:rPr lang="zh-CN" altLang="en-US" dirty="0"/>
                  <a:t>（“趋势”）</a:t>
                </a:r>
                <a:endParaRPr lang="en-US" altLang="zh-CN" dirty="0"/>
              </a:p>
              <a:p>
                <a:r>
                  <a:rPr lang="zh-CN" altLang="en-US" dirty="0"/>
                  <a:t>再求梯度场的散度（“源”）</a:t>
                </a:r>
                <a:endParaRPr lang="en-US" altLang="zh-CN" dirty="0"/>
              </a:p>
              <a:p>
                <a:r>
                  <a:rPr lang="zh-CN" altLang="en-US" dirty="0"/>
                  <a:t>标量函数在某一点附近的平均值与该点的函数值的差</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BE6CA423-B920-4B80-89BA-E76DE24226F1}"/>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01962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57FA60-A752-48F8-93B3-DDEAC8CF0CC6}"/>
              </a:ext>
            </a:extLst>
          </p:cNvPr>
          <p:cNvSpPr>
            <a:spLocks noGrp="1"/>
          </p:cNvSpPr>
          <p:nvPr>
            <p:ph type="title"/>
          </p:nvPr>
        </p:nvSpPr>
        <p:spPr/>
        <p:txBody>
          <a:bodyPr/>
          <a:lstStyle/>
          <a:p>
            <a:r>
              <a:rPr lang="zh-CN" altLang="en-US" dirty="0"/>
              <a:t>物质导数</a:t>
            </a:r>
            <a:r>
              <a:rPr lang="en-US" altLang="zh-CN" dirty="0"/>
              <a:t>(</a:t>
            </a:r>
            <a:r>
              <a:rPr lang="en-US" altLang="zh-CN" b="0" dirty="0"/>
              <a:t>material derivative</a:t>
            </a:r>
            <a:r>
              <a:rPr lang="en-US" altLang="zh-CN" dirty="0"/>
              <a: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E6CA423-B920-4B80-89BA-E76DE24226F1}"/>
                  </a:ext>
                </a:extLst>
              </p:cNvPr>
              <p:cNvSpPr>
                <a:spLocks noGrp="1"/>
              </p:cNvSpPr>
              <p:nvPr>
                <p:ph idx="1"/>
              </p:nvPr>
            </p:nvSpPr>
            <p:spPr/>
            <p:txBody>
              <a:bodyPr>
                <a:normAutofit fontScale="92500"/>
              </a:bodyPr>
              <a:lstStyle/>
              <a:p>
                <a:r>
                  <a:rPr lang="zh-CN" altLang="en-US" dirty="0"/>
                  <a:t>标量函数</a:t>
                </a:r>
                <a14:m>
                  <m:oMath xmlns:m="http://schemas.openxmlformats.org/officeDocument/2006/math">
                    <m:r>
                      <a:rPr lang="en-US" altLang="zh-CN" b="0" i="1" smtClean="0">
                        <a:latin typeface="Cambria Math" panose="02040503050406030204" pitchFamily="18" charset="0"/>
                      </a:rPr>
                      <m:t>𝑄</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oMath>
                </a14:m>
                <a:r>
                  <a:rPr lang="zh-CN" altLang="en-US" dirty="0"/>
                  <a:t>，速度场</a:t>
                </a:r>
                <a14:m>
                  <m:oMath xmlns:m="http://schemas.openxmlformats.org/officeDocument/2006/math">
                    <m:r>
                      <a:rPr lang="en-US" altLang="zh-CN" b="1" i="1" smtClean="0">
                        <a:latin typeface="Cambria Math" panose="02040503050406030204" pitchFamily="18" charset="0"/>
                      </a:rPr>
                      <m:t>𝑽</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oMath>
                </a14:m>
                <a:r>
                  <a:rPr lang="zh-CN" altLang="en-US" dirty="0"/>
                  <a:t> </a:t>
                </a:r>
                <a:endParaRPr lang="en-US" altLang="zh-CN" dirty="0"/>
              </a:p>
              <a:p>
                <a14:m>
                  <m:oMath xmlns:m="http://schemas.openxmlformats.org/officeDocument/2006/math">
                    <m:f>
                      <m:fPr>
                        <m:ctrlPr>
                          <a:rPr lang="en-US" altLang="zh-CN" i="1">
                            <a:latin typeface="Cambria Math" panose="02040503050406030204" pitchFamily="18" charset="0"/>
                          </a:rPr>
                        </m:ctrlPr>
                      </m:fPr>
                      <m:num>
                        <m:r>
                          <m:rPr>
                            <m:sty m:val="p"/>
                          </m:rPr>
                          <a:rPr lang="en-US" altLang="zh-CN" i="1">
                            <a:latin typeface="Cambria Math" panose="02040503050406030204" pitchFamily="18" charset="0"/>
                          </a:rPr>
                          <m:t>D</m:t>
                        </m:r>
                        <m:r>
                          <a:rPr lang="en-US" altLang="zh-CN" i="1">
                            <a:latin typeface="Cambria Math" panose="02040503050406030204" pitchFamily="18" charset="0"/>
                          </a:rPr>
                          <m:t>𝑄</m:t>
                        </m:r>
                      </m:num>
                      <m:den>
                        <m:r>
                          <a:rPr lang="en-US" altLang="zh-CN" i="1">
                            <a:latin typeface="Cambria Math" panose="02040503050406030204" pitchFamily="18" charset="0"/>
                          </a:rPr>
                          <m:t>𝐷𝑡</m:t>
                        </m:r>
                      </m:den>
                    </m:f>
                    <m:r>
                      <a:rPr lang="en-US" altLang="zh-CN" i="1">
                        <a:latin typeface="Cambria Math" panose="02040503050406030204" pitchFamily="18" charset="0"/>
                      </a:rPr>
                      <m:t>=</m:t>
                    </m:r>
                    <m:f>
                      <m:fPr>
                        <m:ctrlPr>
                          <a:rPr lang="en-US" altLang="zh-CN" i="1" smtClean="0">
                            <a:solidFill>
                              <a:srgbClr val="92D050"/>
                            </a:solidFill>
                            <a:latin typeface="Cambria Math" panose="02040503050406030204" pitchFamily="18" charset="0"/>
                          </a:rPr>
                        </m:ctrlPr>
                      </m:fPr>
                      <m:num>
                        <m:r>
                          <a:rPr lang="zh-CN" altLang="en-US" i="1">
                            <a:solidFill>
                              <a:srgbClr val="92D050"/>
                            </a:solidFill>
                            <a:latin typeface="Cambria Math" panose="02040503050406030204" pitchFamily="18" charset="0"/>
                          </a:rPr>
                          <m:t>𝜕</m:t>
                        </m:r>
                        <m:r>
                          <a:rPr lang="en-US" altLang="zh-CN" i="1">
                            <a:solidFill>
                              <a:srgbClr val="92D050"/>
                            </a:solidFill>
                            <a:latin typeface="Cambria Math" panose="02040503050406030204" pitchFamily="18" charset="0"/>
                          </a:rPr>
                          <m:t>𝑄</m:t>
                        </m:r>
                      </m:num>
                      <m:den>
                        <m:r>
                          <a:rPr lang="zh-CN" altLang="en-US" i="1">
                            <a:solidFill>
                              <a:srgbClr val="92D050"/>
                            </a:solidFill>
                            <a:latin typeface="Cambria Math" panose="02040503050406030204" pitchFamily="18" charset="0"/>
                          </a:rPr>
                          <m:t>𝜕</m:t>
                        </m:r>
                        <m:r>
                          <a:rPr lang="en-US" altLang="zh-CN" i="1">
                            <a:solidFill>
                              <a:srgbClr val="92D050"/>
                            </a:solidFill>
                            <a:latin typeface="Cambria Math" panose="02040503050406030204" pitchFamily="18" charset="0"/>
                          </a:rPr>
                          <m:t>𝑡</m:t>
                        </m:r>
                      </m:den>
                    </m:f>
                    <m:r>
                      <a:rPr lang="en-US" altLang="zh-CN" b="0" i="1" smtClean="0">
                        <a:latin typeface="Cambria Math" panose="02040503050406030204" pitchFamily="18" charset="0"/>
                      </a:rPr>
                      <m:t>+</m:t>
                    </m:r>
                    <m:r>
                      <a:rPr lang="en-US" altLang="zh-CN" b="0" i="1" smtClean="0">
                        <a:solidFill>
                          <a:srgbClr val="C00000"/>
                        </a:solidFill>
                        <a:latin typeface="Cambria Math" panose="02040503050406030204" pitchFamily="18" charset="0"/>
                      </a:rPr>
                      <m:t>𝑢</m:t>
                    </m:r>
                    <m:f>
                      <m:fPr>
                        <m:ctrlPr>
                          <a:rPr lang="en-US" altLang="zh-CN" i="1">
                            <a:solidFill>
                              <a:srgbClr val="C00000"/>
                            </a:solidFill>
                            <a:latin typeface="Cambria Math" panose="02040503050406030204" pitchFamily="18" charset="0"/>
                          </a:rPr>
                        </m:ctrlPr>
                      </m:fPr>
                      <m:num>
                        <m:r>
                          <a:rPr lang="zh-CN" altLang="en-US" i="1">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𝑄</m:t>
                        </m:r>
                      </m:num>
                      <m:den>
                        <m:r>
                          <a:rPr lang="zh-CN" altLang="en-US" i="1">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𝑥</m:t>
                        </m:r>
                      </m:den>
                    </m:f>
                    <m:r>
                      <a:rPr lang="en-US" altLang="zh-CN" i="1">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𝑣</m:t>
                    </m:r>
                    <m:f>
                      <m:fPr>
                        <m:ctrlPr>
                          <a:rPr lang="en-US" altLang="zh-CN" i="1">
                            <a:solidFill>
                              <a:srgbClr val="C00000"/>
                            </a:solidFill>
                            <a:latin typeface="Cambria Math" panose="02040503050406030204" pitchFamily="18" charset="0"/>
                          </a:rPr>
                        </m:ctrlPr>
                      </m:fPr>
                      <m:num>
                        <m:r>
                          <a:rPr lang="zh-CN" altLang="en-US" i="1">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𝑄</m:t>
                        </m:r>
                      </m:num>
                      <m:den>
                        <m:r>
                          <a:rPr lang="zh-CN" altLang="en-US" i="1">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𝑦</m:t>
                        </m:r>
                      </m:den>
                    </m:f>
                    <m:r>
                      <a:rPr lang="en-US" altLang="zh-CN" i="1">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𝑤</m:t>
                    </m:r>
                    <m:f>
                      <m:fPr>
                        <m:ctrlPr>
                          <a:rPr lang="en-US" altLang="zh-CN" i="1">
                            <a:solidFill>
                              <a:srgbClr val="C00000"/>
                            </a:solidFill>
                            <a:latin typeface="Cambria Math" panose="02040503050406030204" pitchFamily="18" charset="0"/>
                          </a:rPr>
                        </m:ctrlPr>
                      </m:fPr>
                      <m:num>
                        <m:r>
                          <a:rPr lang="zh-CN" altLang="en-US" i="1">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𝑄</m:t>
                        </m:r>
                      </m:num>
                      <m:den>
                        <m:r>
                          <a:rPr lang="zh-CN" altLang="en-US" i="1">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𝑧</m:t>
                        </m:r>
                      </m:den>
                    </m:f>
                    <m:r>
                      <a:rPr lang="en-US" altLang="zh-CN" b="0" i="1" smtClean="0">
                        <a:latin typeface="Cambria Math" panose="02040503050406030204" pitchFamily="18" charset="0"/>
                      </a:rPr>
                      <m:t>=</m:t>
                    </m:r>
                    <m:f>
                      <m:fPr>
                        <m:ctrlPr>
                          <a:rPr lang="en-US" altLang="zh-CN" i="1" smtClean="0">
                            <a:solidFill>
                              <a:srgbClr val="92D050"/>
                            </a:solidFill>
                            <a:latin typeface="Cambria Math" panose="02040503050406030204" pitchFamily="18" charset="0"/>
                          </a:rPr>
                        </m:ctrlPr>
                      </m:fPr>
                      <m:num>
                        <m:r>
                          <a:rPr lang="zh-CN" altLang="en-US" i="1">
                            <a:solidFill>
                              <a:srgbClr val="92D050"/>
                            </a:solidFill>
                            <a:latin typeface="Cambria Math" panose="02040503050406030204" pitchFamily="18" charset="0"/>
                          </a:rPr>
                          <m:t>𝜕</m:t>
                        </m:r>
                        <m:r>
                          <a:rPr lang="en-US" altLang="zh-CN" i="1">
                            <a:solidFill>
                              <a:srgbClr val="92D050"/>
                            </a:solidFill>
                            <a:latin typeface="Cambria Math" panose="02040503050406030204" pitchFamily="18" charset="0"/>
                          </a:rPr>
                          <m:t>𝑄</m:t>
                        </m:r>
                      </m:num>
                      <m:den>
                        <m:r>
                          <a:rPr lang="zh-CN" altLang="en-US" i="1">
                            <a:solidFill>
                              <a:srgbClr val="92D050"/>
                            </a:solidFill>
                            <a:latin typeface="Cambria Math" panose="02040503050406030204" pitchFamily="18" charset="0"/>
                          </a:rPr>
                          <m:t>𝜕</m:t>
                        </m:r>
                        <m:r>
                          <a:rPr lang="en-US" altLang="zh-CN" i="1">
                            <a:solidFill>
                              <a:srgbClr val="92D050"/>
                            </a:solidFill>
                            <a:latin typeface="Cambria Math" panose="02040503050406030204" pitchFamily="18" charset="0"/>
                          </a:rPr>
                          <m:t>𝑡</m:t>
                        </m:r>
                      </m:den>
                    </m:f>
                    <m:r>
                      <a:rPr lang="en-US" altLang="zh-CN" i="1">
                        <a:latin typeface="Cambria Math" panose="02040503050406030204" pitchFamily="18" charset="0"/>
                      </a:rPr>
                      <m:t>+</m:t>
                    </m:r>
                    <m:r>
                      <a:rPr lang="en-US" altLang="zh-CN" b="1" i="1" smtClean="0">
                        <a:solidFill>
                          <a:srgbClr val="C00000"/>
                        </a:solidFill>
                        <a:latin typeface="Cambria Math" panose="02040503050406030204" pitchFamily="18" charset="0"/>
                      </a:rPr>
                      <m:t>𝑽</m:t>
                    </m:r>
                    <m:r>
                      <a:rPr lang="en-US" altLang="zh-CN" i="1">
                        <a:solidFill>
                          <a:srgbClr val="C00000"/>
                        </a:solidFill>
                        <a:latin typeface="Cambria Math" panose="02040503050406030204" pitchFamily="18" charset="0"/>
                        <a:ea typeface="Cambria Math" panose="02040503050406030204" pitchFamily="18" charset="0"/>
                      </a:rPr>
                      <m:t>∙</m:t>
                    </m:r>
                    <m:r>
                      <m:rPr>
                        <m:sty m:val="p"/>
                      </m:rPr>
                      <a:rPr lang="en-US" altLang="zh-CN" i="1">
                        <a:solidFill>
                          <a:srgbClr val="C00000"/>
                        </a:solidFill>
                        <a:latin typeface="Cambria Math" panose="02040503050406030204" pitchFamily="18" charset="0"/>
                        <a:ea typeface="Cambria Math" panose="02040503050406030204" pitchFamily="18" charset="0"/>
                      </a:rPr>
                      <m:t>∇</m:t>
                    </m:r>
                    <m:r>
                      <a:rPr lang="en-US" altLang="zh-CN" i="1">
                        <a:solidFill>
                          <a:srgbClr val="C00000"/>
                        </a:solidFill>
                        <a:latin typeface="Cambria Math" panose="02040503050406030204" pitchFamily="18" charset="0"/>
                        <a:ea typeface="Cambria Math" panose="02040503050406030204" pitchFamily="18" charset="0"/>
                      </a:rPr>
                      <m:t>𝑄</m:t>
                    </m:r>
                  </m:oMath>
                </a14:m>
                <a:endParaRPr lang="en-US" altLang="zh-CN" dirty="0">
                  <a:solidFill>
                    <a:srgbClr val="C00000"/>
                  </a:solidFill>
                </a:endParaRPr>
              </a:p>
              <a:p>
                <a14:m>
                  <m:oMath xmlns:m="http://schemas.openxmlformats.org/officeDocument/2006/math">
                    <m:f>
                      <m:fPr>
                        <m:ctrlPr>
                          <a:rPr lang="en-US" altLang="zh-CN" i="1">
                            <a:latin typeface="Cambria Math" panose="02040503050406030204" pitchFamily="18" charset="0"/>
                          </a:rPr>
                        </m:ctrlPr>
                      </m:fPr>
                      <m:num>
                        <m:r>
                          <m:rPr>
                            <m:sty m:val="p"/>
                          </m:rPr>
                          <a:rPr lang="en-US" altLang="zh-CN" i="1">
                            <a:latin typeface="Cambria Math" panose="02040503050406030204" pitchFamily="18" charset="0"/>
                          </a:rPr>
                          <m:t>D</m:t>
                        </m:r>
                      </m:num>
                      <m:den>
                        <m:r>
                          <a:rPr lang="en-US" altLang="zh-CN" i="1">
                            <a:latin typeface="Cambria Math" panose="02040503050406030204" pitchFamily="18" charset="0"/>
                          </a:rPr>
                          <m:t>𝐷𝑡</m:t>
                        </m:r>
                      </m:den>
                    </m:f>
                    <m:r>
                      <a:rPr lang="en-US" altLang="zh-CN" i="1">
                        <a:latin typeface="Cambria Math" panose="02040503050406030204" pitchFamily="18" charset="0"/>
                        <a:ea typeface="Cambria Math" panose="02040503050406030204" pitchFamily="18" charset="0"/>
                      </a:rPr>
                      <m:t>≡</m:t>
                    </m:r>
                    <m:f>
                      <m:fPr>
                        <m:ctrlPr>
                          <a:rPr lang="en-US" altLang="zh-CN" i="1" smtClean="0">
                            <a:solidFill>
                              <a:srgbClr val="92D050"/>
                            </a:solidFill>
                            <a:latin typeface="Cambria Math" panose="02040503050406030204" pitchFamily="18" charset="0"/>
                          </a:rPr>
                        </m:ctrlPr>
                      </m:fPr>
                      <m:num>
                        <m:r>
                          <a:rPr lang="zh-CN" altLang="en-US" i="1">
                            <a:solidFill>
                              <a:srgbClr val="92D050"/>
                            </a:solidFill>
                            <a:latin typeface="Cambria Math" panose="02040503050406030204" pitchFamily="18" charset="0"/>
                          </a:rPr>
                          <m:t>𝜕</m:t>
                        </m:r>
                      </m:num>
                      <m:den>
                        <m:r>
                          <a:rPr lang="zh-CN" altLang="en-US" i="1">
                            <a:solidFill>
                              <a:srgbClr val="92D050"/>
                            </a:solidFill>
                            <a:latin typeface="Cambria Math" panose="02040503050406030204" pitchFamily="18" charset="0"/>
                          </a:rPr>
                          <m:t>𝜕</m:t>
                        </m:r>
                        <m:r>
                          <a:rPr lang="en-US" altLang="zh-CN" i="1">
                            <a:solidFill>
                              <a:srgbClr val="92D050"/>
                            </a:solidFill>
                            <a:latin typeface="Cambria Math" panose="02040503050406030204" pitchFamily="18" charset="0"/>
                          </a:rPr>
                          <m:t>𝑡</m:t>
                        </m:r>
                      </m:den>
                    </m:f>
                    <m:r>
                      <a:rPr lang="en-US" altLang="zh-CN" b="0" i="1" smtClean="0">
                        <a:solidFill>
                          <a:srgbClr val="92D050"/>
                        </a:solidFill>
                        <a:latin typeface="Cambria Math" panose="02040503050406030204" pitchFamily="18" charset="0"/>
                      </a:rPr>
                      <m:t>(</m:t>
                    </m:r>
                    <m:r>
                      <a:rPr lang="zh-CN" altLang="en-US" i="1">
                        <a:solidFill>
                          <a:srgbClr val="92D050"/>
                        </a:solidFill>
                        <a:latin typeface="Cambria Math" panose="02040503050406030204" pitchFamily="18" charset="0"/>
                      </a:rPr>
                      <m:t>当地</m:t>
                    </m:r>
                    <m:r>
                      <a:rPr lang="zh-CN" altLang="en-US" i="1" smtClean="0">
                        <a:solidFill>
                          <a:srgbClr val="92D050"/>
                        </a:solidFill>
                        <a:latin typeface="Cambria Math" panose="02040503050406030204" pitchFamily="18" charset="0"/>
                      </a:rPr>
                      <m:t>导数</m:t>
                    </m:r>
                    <m:r>
                      <a:rPr lang="en-US" altLang="zh-CN" b="0" i="1" smtClean="0">
                        <a:solidFill>
                          <a:srgbClr val="92D050"/>
                        </a:solidFill>
                        <a:latin typeface="Cambria Math" panose="02040503050406030204" pitchFamily="18" charset="0"/>
                      </a:rPr>
                      <m:t>)</m:t>
                    </m:r>
                    <m:r>
                      <a:rPr lang="en-US" altLang="zh-CN" i="1">
                        <a:latin typeface="Cambria Math" panose="02040503050406030204" pitchFamily="18" charset="0"/>
                      </a:rPr>
                      <m:t>+</m:t>
                    </m:r>
                    <m:r>
                      <a:rPr lang="en-US" altLang="zh-CN" b="1" i="1" smtClean="0">
                        <a:solidFill>
                          <a:srgbClr val="C00000"/>
                        </a:solidFill>
                        <a:latin typeface="Cambria Math" panose="02040503050406030204" pitchFamily="18" charset="0"/>
                      </a:rPr>
                      <m:t>𝑽</m:t>
                    </m:r>
                    <m:r>
                      <a:rPr lang="en-US" altLang="zh-CN" i="1">
                        <a:solidFill>
                          <a:srgbClr val="C00000"/>
                        </a:solidFill>
                        <a:latin typeface="Cambria Math" panose="02040503050406030204" pitchFamily="18" charset="0"/>
                        <a:ea typeface="Cambria Math" panose="02040503050406030204" pitchFamily="18" charset="0"/>
                      </a:rPr>
                      <m:t>∙</m:t>
                    </m:r>
                    <m:r>
                      <m:rPr>
                        <m:sty m:val="p"/>
                      </m:rPr>
                      <a:rPr lang="en-US" altLang="zh-CN" i="1">
                        <a:solidFill>
                          <a:srgbClr val="C00000"/>
                        </a:solidFill>
                        <a:latin typeface="Cambria Math" panose="02040503050406030204" pitchFamily="18" charset="0"/>
                        <a:ea typeface="Cambria Math" panose="02040503050406030204" pitchFamily="18" charset="0"/>
                      </a:rPr>
                      <m:t>∇</m:t>
                    </m:r>
                    <m:r>
                      <a:rPr lang="en-US" altLang="zh-CN" b="0" i="1" smtClean="0">
                        <a:solidFill>
                          <a:srgbClr val="C00000"/>
                        </a:solidFill>
                        <a:latin typeface="Cambria Math" panose="02040503050406030204" pitchFamily="18" charset="0"/>
                        <a:ea typeface="Cambria Math" panose="02040503050406030204" pitchFamily="18" charset="0"/>
                      </a:rPr>
                      <m:t>(</m:t>
                    </m:r>
                    <m:r>
                      <a:rPr lang="zh-CN" altLang="en-US" i="1">
                        <a:solidFill>
                          <a:srgbClr val="C00000"/>
                        </a:solidFill>
                        <a:latin typeface="Cambria Math" panose="02040503050406030204" pitchFamily="18" charset="0"/>
                        <a:ea typeface="Cambria Math" panose="02040503050406030204" pitchFamily="18" charset="0"/>
                      </a:rPr>
                      <m:t>迁移</m:t>
                    </m:r>
                    <m:r>
                      <a:rPr lang="zh-CN" altLang="en-US" i="1" smtClean="0">
                        <a:solidFill>
                          <a:srgbClr val="C00000"/>
                        </a:solidFill>
                        <a:latin typeface="Cambria Math" panose="02040503050406030204" pitchFamily="18" charset="0"/>
                        <a:ea typeface="Cambria Math" panose="02040503050406030204" pitchFamily="18" charset="0"/>
                      </a:rPr>
                      <m:t>导数</m:t>
                    </m:r>
                    <m:r>
                      <a:rPr lang="en-US" altLang="zh-CN" b="0" i="1" smtClean="0">
                        <a:solidFill>
                          <a:srgbClr val="C00000"/>
                        </a:solidFill>
                        <a:latin typeface="Cambria Math" panose="02040503050406030204" pitchFamily="18" charset="0"/>
                        <a:ea typeface="Cambria Math" panose="02040503050406030204" pitchFamily="18" charset="0"/>
                      </a:rPr>
                      <m:t>)</m:t>
                    </m:r>
                  </m:oMath>
                </a14:m>
                <a:endParaRPr lang="en-US" altLang="zh-CN" dirty="0"/>
              </a:p>
              <a:p>
                <a:r>
                  <a:rPr lang="zh-CN" altLang="en-US" dirty="0"/>
                  <a:t>对时间的全导数</a:t>
                </a:r>
                <a:endParaRPr lang="en-US" altLang="zh-CN" dirty="0"/>
              </a:p>
              <a:p>
                <a:pPr lvl="1"/>
                <a14:m>
                  <m:oMath xmlns:m="http://schemas.openxmlformats.org/officeDocument/2006/math">
                    <m:r>
                      <a:rPr lang="en-US" altLang="zh-CN" b="0" i="1" smtClean="0">
                        <a:latin typeface="Cambria Math" panose="02040503050406030204" pitchFamily="18" charset="0"/>
                      </a:rPr>
                      <m:t>𝑑𝑄</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𝑡</m:t>
                        </m:r>
                      </m:den>
                    </m:f>
                    <m:r>
                      <a:rPr lang="en-US" altLang="zh-CN" i="1">
                        <a:latin typeface="Cambria Math" panose="02040503050406030204" pitchFamily="18" charset="0"/>
                      </a:rPr>
                      <m:t>𝑑𝑡</m:t>
                    </m:r>
                    <m:r>
                      <a:rPr lang="en-US" altLang="zh-CN" b="0" i="1" smtClean="0">
                        <a:latin typeface="Cambria Math" panose="02040503050406030204" pitchFamily="18" charset="0"/>
                      </a:rPr>
                      <m:t>+</m:t>
                    </m:r>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r>
                          <a:rPr lang="en-US" altLang="zh-CN" b="0" i="1" smtClean="0">
                            <a:latin typeface="Cambria Math" panose="02040503050406030204" pitchFamily="18" charset="0"/>
                          </a:rPr>
                          <m:t>𝑄</m:t>
                        </m:r>
                      </m:num>
                      <m:den>
                        <m:r>
                          <a:rPr lang="zh-CN" altLang="en-US" i="1" smtClean="0">
                            <a:latin typeface="Cambria Math" panose="02040503050406030204" pitchFamily="18" charset="0"/>
                          </a:rPr>
                          <m:t>𝜕</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𝑑𝑥</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b="0" i="1" smtClean="0">
                            <a:latin typeface="Cambria Math" panose="02040503050406030204" pitchFamily="18" charset="0"/>
                          </a:rPr>
                          <m:t>𝑦</m:t>
                        </m:r>
                      </m:den>
                    </m:f>
                    <m:r>
                      <a:rPr lang="en-US" altLang="zh-CN" i="1">
                        <a:latin typeface="Cambria Math" panose="02040503050406030204" pitchFamily="18" charset="0"/>
                      </a:rPr>
                      <m:t>𝑑</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b="0" i="1" smtClean="0">
                            <a:latin typeface="Cambria Math" panose="02040503050406030204" pitchFamily="18" charset="0"/>
                          </a:rPr>
                          <m:t>𝑧</m:t>
                        </m:r>
                      </m:den>
                    </m:f>
                    <m:r>
                      <a:rPr lang="en-US" altLang="zh-CN" i="1">
                        <a:latin typeface="Cambria Math" panose="02040503050406030204" pitchFamily="18" charset="0"/>
                      </a:rPr>
                      <m:t>𝑑</m:t>
                    </m:r>
                    <m:r>
                      <a:rPr lang="en-US" altLang="zh-CN" b="0" i="1" smtClean="0">
                        <a:latin typeface="Cambria Math" panose="02040503050406030204" pitchFamily="18" charset="0"/>
                      </a:rPr>
                      <m:t>𝑧</m:t>
                    </m:r>
                  </m:oMath>
                </a14:m>
                <a:endParaRPr lang="en-US" altLang="zh-CN" dirty="0"/>
              </a:p>
              <a:p>
                <a:pPr lvl="1"/>
                <a14:m>
                  <m:oMath xmlns:m="http://schemas.openxmlformats.org/officeDocument/2006/math">
                    <m:f>
                      <m:fPr>
                        <m:ctrlPr>
                          <a:rPr lang="en-US" altLang="zh-CN" i="1" smtClean="0">
                            <a:latin typeface="Cambria Math" panose="02040503050406030204" pitchFamily="18" charset="0"/>
                          </a:rPr>
                        </m:ctrlPr>
                      </m:fPr>
                      <m:num>
                        <m:r>
                          <a:rPr lang="en-US" altLang="zh-CN" i="1">
                            <a:latin typeface="Cambria Math" panose="02040503050406030204" pitchFamily="18" charset="0"/>
                          </a:rPr>
                          <m:t>𝑑𝑄</m:t>
                        </m:r>
                      </m:num>
                      <m:den>
                        <m:r>
                          <a:rPr lang="en-US" altLang="zh-CN" b="0" i="1" smtClean="0">
                            <a:latin typeface="Cambria Math" panose="02040503050406030204" pitchFamily="18" charset="0"/>
                          </a:rPr>
                          <m:t>𝑑𝑡</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𝑡</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𝑥</m:t>
                        </m:r>
                      </m:den>
                    </m:f>
                    <m:f>
                      <m:fPr>
                        <m:ctrlPr>
                          <a:rPr lang="en-US" altLang="zh-CN" i="1">
                            <a:latin typeface="Cambria Math" panose="02040503050406030204" pitchFamily="18" charset="0"/>
                          </a:rPr>
                        </m:ctrlPr>
                      </m:fPr>
                      <m:num>
                        <m:r>
                          <a:rPr lang="en-US" altLang="zh-CN" i="1">
                            <a:latin typeface="Cambria Math" panose="02040503050406030204" pitchFamily="18" charset="0"/>
                          </a:rPr>
                          <m:t>𝑑𝑥</m:t>
                        </m:r>
                      </m:num>
                      <m:den>
                        <m:r>
                          <a:rPr lang="en-US" altLang="zh-CN" b="0" i="1" smtClean="0">
                            <a:latin typeface="Cambria Math" panose="02040503050406030204" pitchFamily="18" charset="0"/>
                          </a:rPr>
                          <m:t>𝑑𝑡</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𝑦</m:t>
                        </m:r>
                      </m:den>
                    </m:f>
                    <m:f>
                      <m:fPr>
                        <m:ctrlPr>
                          <a:rPr lang="en-US" altLang="zh-CN" i="1">
                            <a:latin typeface="Cambria Math" panose="02040503050406030204" pitchFamily="18" charset="0"/>
                          </a:rPr>
                        </m:ctrlPr>
                      </m:fPr>
                      <m:num>
                        <m:r>
                          <a:rPr lang="en-US" altLang="zh-CN" i="1">
                            <a:latin typeface="Cambria Math" panose="02040503050406030204" pitchFamily="18" charset="0"/>
                          </a:rPr>
                          <m:t>𝑑</m:t>
                        </m:r>
                        <m:r>
                          <a:rPr lang="en-US" altLang="zh-CN" b="0" i="1" smtClean="0">
                            <a:latin typeface="Cambria Math" panose="02040503050406030204" pitchFamily="18" charset="0"/>
                          </a:rPr>
                          <m:t>𝑦</m:t>
                        </m:r>
                      </m:num>
                      <m:den>
                        <m:r>
                          <a:rPr lang="en-US" altLang="zh-CN" i="1">
                            <a:latin typeface="Cambria Math" panose="02040503050406030204" pitchFamily="18" charset="0"/>
                          </a:rPr>
                          <m:t>𝑑𝑡</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𝑧</m:t>
                        </m:r>
                      </m:den>
                    </m:f>
                    <m:f>
                      <m:fPr>
                        <m:ctrlPr>
                          <a:rPr lang="en-US" altLang="zh-CN" i="1">
                            <a:latin typeface="Cambria Math" panose="02040503050406030204" pitchFamily="18" charset="0"/>
                          </a:rPr>
                        </m:ctrlPr>
                      </m:fPr>
                      <m:num>
                        <m:r>
                          <a:rPr lang="en-US" altLang="zh-CN" i="1">
                            <a:latin typeface="Cambria Math" panose="02040503050406030204" pitchFamily="18" charset="0"/>
                          </a:rPr>
                          <m:t>𝑑</m:t>
                        </m:r>
                        <m:r>
                          <a:rPr lang="en-US" altLang="zh-CN" b="0" i="1" smtClean="0">
                            <a:latin typeface="Cambria Math" panose="02040503050406030204" pitchFamily="18" charset="0"/>
                          </a:rPr>
                          <m:t>𝑧</m:t>
                        </m:r>
                      </m:num>
                      <m:den>
                        <m:r>
                          <a:rPr lang="en-US" altLang="zh-CN" i="1">
                            <a:latin typeface="Cambria Math" panose="02040503050406030204" pitchFamily="18" charset="0"/>
                          </a:rPr>
                          <m:t>𝑑𝑡</m:t>
                        </m:r>
                      </m:den>
                    </m:f>
                  </m:oMath>
                </a14:m>
                <a:endParaRPr lang="en-US" altLang="zh-CN" dirty="0"/>
              </a:p>
              <a:p>
                <a:pPr lvl="1"/>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𝑑𝑄</m:t>
                        </m:r>
                      </m:num>
                      <m:den>
                        <m:r>
                          <a:rPr lang="en-US" altLang="zh-CN" i="1">
                            <a:latin typeface="Cambria Math" panose="02040503050406030204" pitchFamily="18" charset="0"/>
                          </a:rPr>
                          <m:t>𝑑𝑡</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𝑡</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b="0" i="1" smtClean="0">
                        <a:latin typeface="Cambria Math" panose="02040503050406030204" pitchFamily="18" charset="0"/>
                      </a:rPr>
                      <m:t>𝑢</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𝑦</m:t>
                        </m:r>
                      </m:den>
                    </m:f>
                    <m:r>
                      <a:rPr lang="en-US" altLang="zh-CN" b="0" i="1" smtClean="0">
                        <a:latin typeface="Cambria Math" panose="02040503050406030204" pitchFamily="18" charset="0"/>
                      </a:rPr>
                      <m:t>𝑣</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𝑧</m:t>
                        </m:r>
                      </m:den>
                    </m:f>
                    <m:r>
                      <a:rPr lang="en-US" altLang="zh-CN" b="0" i="1" smtClean="0">
                        <a:latin typeface="Cambria Math" panose="02040503050406030204" pitchFamily="18" charset="0"/>
                      </a:rPr>
                      <m:t>𝑤</m:t>
                    </m:r>
                  </m:oMath>
                </a14:m>
                <a:endParaRPr lang="en-US" altLang="zh-CN" dirty="0"/>
              </a:p>
              <a:p>
                <a:pPr lvl="1"/>
                <a:endParaRPr lang="en-US" altLang="zh-CN" dirty="0"/>
              </a:p>
            </p:txBody>
          </p:sp>
        </mc:Choice>
        <mc:Fallback xmlns="">
          <p:sp>
            <p:nvSpPr>
              <p:cNvPr id="3" name="内容占位符 2">
                <a:extLst>
                  <a:ext uri="{FF2B5EF4-FFF2-40B4-BE49-F238E27FC236}">
                    <a16:creationId xmlns:a16="http://schemas.microsoft.com/office/drawing/2014/main" id="{BE6CA423-B920-4B80-89BA-E76DE24226F1}"/>
                  </a:ext>
                </a:extLst>
              </p:cNvPr>
              <p:cNvSpPr>
                <a:spLocks noGrp="1" noRot="1" noChangeAspect="1" noMove="1" noResize="1" noEditPoints="1" noAdjustHandles="1" noChangeArrowheads="1" noChangeShapeType="1" noTextEdit="1"/>
              </p:cNvSpPr>
              <p:nvPr>
                <p:ph idx="1"/>
              </p:nvPr>
            </p:nvSpPr>
            <p:spPr>
              <a:blipFill>
                <a:blip r:embed="rId3"/>
                <a:stretch>
                  <a:fillRect l="-928" t="-1261"/>
                </a:stretch>
              </a:blipFill>
            </p:spPr>
            <p:txBody>
              <a:bodyPr/>
              <a:lstStyle/>
              <a:p>
                <a:r>
                  <a:rPr lang="zh-CN" altLang="en-US">
                    <a:noFill/>
                  </a:rPr>
                  <a:t> </a:t>
                </a:r>
              </a:p>
            </p:txBody>
          </p:sp>
        </mc:Fallback>
      </mc:AlternateContent>
      <p:cxnSp>
        <p:nvCxnSpPr>
          <p:cNvPr id="5" name="直接箭头连接符 4">
            <a:extLst>
              <a:ext uri="{FF2B5EF4-FFF2-40B4-BE49-F238E27FC236}">
                <a16:creationId xmlns:a16="http://schemas.microsoft.com/office/drawing/2014/main" id="{60241A97-FF8B-4BE0-9E8F-C1EC45589B78}"/>
              </a:ext>
            </a:extLst>
          </p:cNvPr>
          <p:cNvCxnSpPr>
            <a:cxnSpLocks/>
          </p:cNvCxnSpPr>
          <p:nvPr/>
        </p:nvCxnSpPr>
        <p:spPr>
          <a:xfrm>
            <a:off x="9426924" y="4265615"/>
            <a:ext cx="2160000" cy="0"/>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F9A2407C-3B96-4251-AC50-56A8F688ED33}"/>
              </a:ext>
            </a:extLst>
          </p:cNvPr>
          <p:cNvCxnSpPr>
            <a:cxnSpLocks/>
          </p:cNvCxnSpPr>
          <p:nvPr/>
        </p:nvCxnSpPr>
        <p:spPr>
          <a:xfrm rot="-5400000">
            <a:off x="8346924" y="3185614"/>
            <a:ext cx="2160000" cy="0"/>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8D6EB948-EDAD-4447-AFD8-D61C743798CB}"/>
              </a:ext>
            </a:extLst>
          </p:cNvPr>
          <p:cNvCxnSpPr>
            <a:cxnSpLocks/>
          </p:cNvCxnSpPr>
          <p:nvPr/>
        </p:nvCxnSpPr>
        <p:spPr>
          <a:xfrm rot="8100000">
            <a:off x="8197804" y="4774731"/>
            <a:ext cx="1440000" cy="0"/>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F4155FE4-F332-43B0-A68E-8F028A000F23}"/>
              </a:ext>
            </a:extLst>
          </p:cNvPr>
          <p:cNvCxnSpPr>
            <a:cxnSpLocks/>
          </p:cNvCxnSpPr>
          <p:nvPr/>
        </p:nvCxnSpPr>
        <p:spPr>
          <a:xfrm>
            <a:off x="9426924" y="4265614"/>
            <a:ext cx="540000" cy="0"/>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619A5E59-4A4E-45E5-BCE1-0D955C8B6E5F}"/>
              </a:ext>
            </a:extLst>
          </p:cNvPr>
          <p:cNvCxnSpPr>
            <a:cxnSpLocks/>
          </p:cNvCxnSpPr>
          <p:nvPr/>
        </p:nvCxnSpPr>
        <p:spPr>
          <a:xfrm rot="-5400000">
            <a:off x="9156921" y="3995614"/>
            <a:ext cx="540000" cy="0"/>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892B90AE-862A-4C41-97B4-31856D102354}"/>
              </a:ext>
            </a:extLst>
          </p:cNvPr>
          <p:cNvCxnSpPr>
            <a:cxnSpLocks/>
          </p:cNvCxnSpPr>
          <p:nvPr/>
        </p:nvCxnSpPr>
        <p:spPr>
          <a:xfrm rot="8100000">
            <a:off x="8966003" y="4456532"/>
            <a:ext cx="540000" cy="0"/>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CB27F53C-DF10-4AC7-8C2A-369A608CA389}"/>
                  </a:ext>
                </a:extLst>
              </p:cNvPr>
              <p:cNvSpPr/>
              <p:nvPr/>
            </p:nvSpPr>
            <p:spPr>
              <a:xfrm>
                <a:off x="9288607" y="4214480"/>
                <a:ext cx="4083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ea typeface="Cambria Math" panose="02040503050406030204" pitchFamily="18" charset="0"/>
                        </a:rPr>
                        <m:t>𝑂</m:t>
                      </m:r>
                    </m:oMath>
                  </m:oMathPara>
                </a14:m>
                <a:endParaRPr lang="zh-CN" altLang="en-US" dirty="0">
                  <a:solidFill>
                    <a:schemeClr val="accent1">
                      <a:lumMod val="75000"/>
                    </a:schemeClr>
                  </a:solidFill>
                </a:endParaRPr>
              </a:p>
            </p:txBody>
          </p:sp>
        </mc:Choice>
        <mc:Fallback xmlns="">
          <p:sp>
            <p:nvSpPr>
              <p:cNvPr id="13" name="矩形 12">
                <a:extLst>
                  <a:ext uri="{FF2B5EF4-FFF2-40B4-BE49-F238E27FC236}">
                    <a16:creationId xmlns:a16="http://schemas.microsoft.com/office/drawing/2014/main" id="{CB27F53C-DF10-4AC7-8C2A-369A608CA389}"/>
                  </a:ext>
                </a:extLst>
              </p:cNvPr>
              <p:cNvSpPr>
                <a:spLocks noRot="1" noChangeAspect="1" noMove="1" noResize="1" noEditPoints="1" noAdjustHandles="1" noChangeArrowheads="1" noChangeShapeType="1" noTextEdit="1"/>
              </p:cNvSpPr>
              <p:nvPr/>
            </p:nvSpPr>
            <p:spPr>
              <a:xfrm>
                <a:off x="9288607" y="4214480"/>
                <a:ext cx="408317"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37B831F8-545E-4F49-A4FC-FCE93E96AA37}"/>
                  </a:ext>
                </a:extLst>
              </p:cNvPr>
              <p:cNvSpPr/>
              <p:nvPr/>
            </p:nvSpPr>
            <p:spPr>
              <a:xfrm>
                <a:off x="11344320" y="4214480"/>
                <a:ext cx="3776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ea typeface="Cambria Math" panose="02040503050406030204" pitchFamily="18" charset="0"/>
                        </a:rPr>
                        <m:t>𝑥</m:t>
                      </m:r>
                    </m:oMath>
                  </m:oMathPara>
                </a14:m>
                <a:endParaRPr lang="zh-CN" altLang="en-US" dirty="0">
                  <a:solidFill>
                    <a:schemeClr val="accent1">
                      <a:lumMod val="75000"/>
                    </a:schemeClr>
                  </a:solidFill>
                </a:endParaRPr>
              </a:p>
            </p:txBody>
          </p:sp>
        </mc:Choice>
        <mc:Fallback xmlns="">
          <p:sp>
            <p:nvSpPr>
              <p:cNvPr id="14" name="矩形 13">
                <a:extLst>
                  <a:ext uri="{FF2B5EF4-FFF2-40B4-BE49-F238E27FC236}">
                    <a16:creationId xmlns:a16="http://schemas.microsoft.com/office/drawing/2014/main" id="{37B831F8-545E-4F49-A4FC-FCE93E96AA37}"/>
                  </a:ext>
                </a:extLst>
              </p:cNvPr>
              <p:cNvSpPr>
                <a:spLocks noRot="1" noChangeAspect="1" noMove="1" noResize="1" noEditPoints="1" noAdjustHandles="1" noChangeArrowheads="1" noChangeShapeType="1" noTextEdit="1"/>
              </p:cNvSpPr>
              <p:nvPr/>
            </p:nvSpPr>
            <p:spPr>
              <a:xfrm>
                <a:off x="11344320" y="4214480"/>
                <a:ext cx="377603"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157DB132-6610-4B8A-8FF1-6352EFA9C775}"/>
                  </a:ext>
                </a:extLst>
              </p:cNvPr>
              <p:cNvSpPr/>
              <p:nvPr/>
            </p:nvSpPr>
            <p:spPr>
              <a:xfrm>
                <a:off x="8175563" y="5150316"/>
                <a:ext cx="36336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rPr>
                        <m:t>𝑧</m:t>
                      </m:r>
                    </m:oMath>
                  </m:oMathPara>
                </a14:m>
                <a:endParaRPr lang="zh-CN" altLang="en-US" dirty="0">
                  <a:solidFill>
                    <a:schemeClr val="accent1">
                      <a:lumMod val="75000"/>
                    </a:schemeClr>
                  </a:solidFill>
                </a:endParaRPr>
              </a:p>
            </p:txBody>
          </p:sp>
        </mc:Choice>
        <mc:Fallback xmlns="">
          <p:sp>
            <p:nvSpPr>
              <p:cNvPr id="16" name="矩形 15">
                <a:extLst>
                  <a:ext uri="{FF2B5EF4-FFF2-40B4-BE49-F238E27FC236}">
                    <a16:creationId xmlns:a16="http://schemas.microsoft.com/office/drawing/2014/main" id="{157DB132-6610-4B8A-8FF1-6352EFA9C775}"/>
                  </a:ext>
                </a:extLst>
              </p:cNvPr>
              <p:cNvSpPr>
                <a:spLocks noRot="1" noChangeAspect="1" noMove="1" noResize="1" noEditPoints="1" noAdjustHandles="1" noChangeArrowheads="1" noChangeShapeType="1" noTextEdit="1"/>
              </p:cNvSpPr>
              <p:nvPr/>
            </p:nvSpPr>
            <p:spPr>
              <a:xfrm>
                <a:off x="8175563" y="5150316"/>
                <a:ext cx="363368"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D39643E6-40C9-4614-8439-AAB997E82327}"/>
                  </a:ext>
                </a:extLst>
              </p:cNvPr>
              <p:cNvSpPr/>
              <p:nvPr/>
            </p:nvSpPr>
            <p:spPr>
              <a:xfrm>
                <a:off x="9099805" y="1971177"/>
                <a:ext cx="38100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ea typeface="Cambria Math" panose="02040503050406030204" pitchFamily="18" charset="0"/>
                        </a:rPr>
                        <m:t>𝑦</m:t>
                      </m:r>
                    </m:oMath>
                  </m:oMathPara>
                </a14:m>
                <a:endParaRPr lang="zh-CN" altLang="en-US" dirty="0">
                  <a:solidFill>
                    <a:schemeClr val="accent1">
                      <a:lumMod val="75000"/>
                    </a:schemeClr>
                  </a:solidFill>
                </a:endParaRPr>
              </a:p>
            </p:txBody>
          </p:sp>
        </mc:Choice>
        <mc:Fallback xmlns="">
          <p:sp>
            <p:nvSpPr>
              <p:cNvPr id="17" name="矩形 16">
                <a:extLst>
                  <a:ext uri="{FF2B5EF4-FFF2-40B4-BE49-F238E27FC236}">
                    <a16:creationId xmlns:a16="http://schemas.microsoft.com/office/drawing/2014/main" id="{D39643E6-40C9-4614-8439-AAB997E82327}"/>
                  </a:ext>
                </a:extLst>
              </p:cNvPr>
              <p:cNvSpPr>
                <a:spLocks noRot="1" noChangeAspect="1" noMove="1" noResize="1" noEditPoints="1" noAdjustHandles="1" noChangeArrowheads="1" noChangeShapeType="1" noTextEdit="1"/>
              </p:cNvSpPr>
              <p:nvPr/>
            </p:nvSpPr>
            <p:spPr>
              <a:xfrm>
                <a:off x="9099805" y="1971177"/>
                <a:ext cx="381002" cy="369332"/>
              </a:xfrm>
              <a:prstGeom prst="rect">
                <a:avLst/>
              </a:prstGeom>
              <a:blipFill>
                <a:blip r:embed="rId7"/>
                <a:stretch>
                  <a:fillRect b="-6557"/>
                </a:stretch>
              </a:blipFill>
            </p:spPr>
            <p:txBody>
              <a:bodyPr/>
              <a:lstStyle/>
              <a:p>
                <a:r>
                  <a:rPr lang="zh-CN" altLang="en-US">
                    <a:noFill/>
                  </a:rPr>
                  <a:t> </a:t>
                </a:r>
              </a:p>
            </p:txBody>
          </p:sp>
        </mc:Fallback>
      </mc:AlternateContent>
      <p:sp>
        <p:nvSpPr>
          <p:cNvPr id="37" name="任意多边形: 形状 36">
            <a:extLst>
              <a:ext uri="{FF2B5EF4-FFF2-40B4-BE49-F238E27FC236}">
                <a16:creationId xmlns:a16="http://schemas.microsoft.com/office/drawing/2014/main" id="{2AB3F854-69AD-4535-9F05-60213C45CEC8}"/>
              </a:ext>
            </a:extLst>
          </p:cNvPr>
          <p:cNvSpPr/>
          <p:nvPr/>
        </p:nvSpPr>
        <p:spPr>
          <a:xfrm>
            <a:off x="8874177" y="2968052"/>
            <a:ext cx="2203554" cy="1761298"/>
          </a:xfrm>
          <a:custGeom>
            <a:avLst/>
            <a:gdLst>
              <a:gd name="connsiteX0" fmla="*/ 0 w 2203554"/>
              <a:gd name="connsiteY0" fmla="*/ 0 h 1761298"/>
              <a:gd name="connsiteX1" fmla="*/ 337279 w 2203554"/>
              <a:gd name="connsiteY1" fmla="*/ 479686 h 1761298"/>
              <a:gd name="connsiteX2" fmla="*/ 1094282 w 2203554"/>
              <a:gd name="connsiteY2" fmla="*/ 914400 h 1761298"/>
              <a:gd name="connsiteX3" fmla="*/ 1671403 w 2203554"/>
              <a:gd name="connsiteY3" fmla="*/ 1656414 h 1761298"/>
              <a:gd name="connsiteX4" fmla="*/ 2203554 w 2203554"/>
              <a:gd name="connsiteY4" fmla="*/ 1738859 h 1761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554" h="1761298">
                <a:moveTo>
                  <a:pt x="0" y="0"/>
                </a:moveTo>
                <a:cubicBezTo>
                  <a:pt x="77449" y="163643"/>
                  <a:pt x="154899" y="327286"/>
                  <a:pt x="337279" y="479686"/>
                </a:cubicBezTo>
                <a:cubicBezTo>
                  <a:pt x="519659" y="632086"/>
                  <a:pt x="871928" y="718279"/>
                  <a:pt x="1094282" y="914400"/>
                </a:cubicBezTo>
                <a:cubicBezTo>
                  <a:pt x="1316636" y="1110521"/>
                  <a:pt x="1486525" y="1519004"/>
                  <a:pt x="1671403" y="1656414"/>
                </a:cubicBezTo>
                <a:cubicBezTo>
                  <a:pt x="1856281" y="1793824"/>
                  <a:pt x="2029917" y="1766341"/>
                  <a:pt x="2203554" y="1738859"/>
                </a:cubicBezTo>
              </a:path>
            </a:pathLst>
          </a:cu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a:extLst>
              <a:ext uri="{FF2B5EF4-FFF2-40B4-BE49-F238E27FC236}">
                <a16:creationId xmlns:a16="http://schemas.microsoft.com/office/drawing/2014/main" id="{BE469E6A-C286-430D-83CC-DB592FB4D45D}"/>
              </a:ext>
            </a:extLst>
          </p:cNvPr>
          <p:cNvGrpSpPr/>
          <p:nvPr/>
        </p:nvGrpSpPr>
        <p:grpSpPr>
          <a:xfrm>
            <a:off x="8418713" y="2643520"/>
            <a:ext cx="1435038" cy="837139"/>
            <a:chOff x="8418713" y="2643520"/>
            <a:chExt cx="1435038" cy="837139"/>
          </a:xfrm>
        </p:grpSpPr>
        <p:grpSp>
          <p:nvGrpSpPr>
            <p:cNvPr id="25" name="组合 24">
              <a:extLst>
                <a:ext uri="{FF2B5EF4-FFF2-40B4-BE49-F238E27FC236}">
                  <a16:creationId xmlns:a16="http://schemas.microsoft.com/office/drawing/2014/main" id="{2C9CCDB4-E98F-4059-9383-623696DD685F}"/>
                </a:ext>
              </a:extLst>
            </p:cNvPr>
            <p:cNvGrpSpPr/>
            <p:nvPr/>
          </p:nvGrpSpPr>
          <p:grpSpPr>
            <a:xfrm>
              <a:off x="8618254" y="2643520"/>
              <a:ext cx="1235497" cy="837139"/>
              <a:chOff x="8712380" y="2338188"/>
              <a:chExt cx="1235497" cy="837139"/>
            </a:xfrm>
          </p:grpSpPr>
          <p:sp>
            <p:nvSpPr>
              <p:cNvPr id="18" name="立方体 17">
                <a:extLst>
                  <a:ext uri="{FF2B5EF4-FFF2-40B4-BE49-F238E27FC236}">
                    <a16:creationId xmlns:a16="http://schemas.microsoft.com/office/drawing/2014/main" id="{73E7C04B-91F6-4133-BA8A-C851DDE02E09}"/>
                  </a:ext>
                </a:extLst>
              </p:cNvPr>
              <p:cNvSpPr/>
              <p:nvPr/>
            </p:nvSpPr>
            <p:spPr>
              <a:xfrm>
                <a:off x="8814743" y="2436663"/>
                <a:ext cx="369332" cy="369332"/>
              </a:xfrm>
              <a:prstGeom prst="cube">
                <a:avLst/>
              </a:prstGeom>
              <a:gradFill>
                <a:gsLst>
                  <a:gs pos="0">
                    <a:schemeClr val="accent1">
                      <a:lumMod val="20000"/>
                      <a:lumOff val="80000"/>
                    </a:schemeClr>
                  </a:gs>
                  <a:gs pos="100000">
                    <a:schemeClr val="accent1">
                      <a:lumMod val="105000"/>
                      <a:satMod val="103000"/>
                      <a:tint val="73000"/>
                    </a:schemeClr>
                  </a:gs>
                  <a:gs pos="100000">
                    <a:schemeClr val="accent1">
                      <a:lumMod val="105000"/>
                      <a:satMod val="109000"/>
                      <a:tint val="81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2" name="直接箭头连接符 21">
                <a:extLst>
                  <a:ext uri="{FF2B5EF4-FFF2-40B4-BE49-F238E27FC236}">
                    <a16:creationId xmlns:a16="http://schemas.microsoft.com/office/drawing/2014/main" id="{63A6002B-0422-439F-BCBE-823779249FA0}"/>
                  </a:ext>
                </a:extLst>
              </p:cNvPr>
              <p:cNvCxnSpPr/>
              <p:nvPr/>
            </p:nvCxnSpPr>
            <p:spPr>
              <a:xfrm>
                <a:off x="8976924" y="2677555"/>
                <a:ext cx="720000" cy="0"/>
              </a:xfrm>
              <a:prstGeom prst="straightConnector1">
                <a:avLst/>
              </a:prstGeom>
              <a:ln w="12700">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ACB88AC1-5F48-4440-9952-330210AB292C}"/>
                      </a:ext>
                    </a:extLst>
                  </p:cNvPr>
                  <p:cNvSpPr/>
                  <p:nvPr/>
                </p:nvSpPr>
                <p:spPr>
                  <a:xfrm>
                    <a:off x="8712380" y="2805995"/>
                    <a:ext cx="4371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accent1">
                                      <a:lumMod val="75000"/>
                                    </a:schemeClr>
                                  </a:solidFill>
                                  <a:latin typeface="Cambria Math" panose="02040503050406030204" pitchFamily="18" charset="0"/>
                                </a:rPr>
                              </m:ctrlPr>
                            </m:sSubPr>
                            <m:e>
                              <m:r>
                                <a:rPr lang="en-US" altLang="zh-CN" b="0" i="1" smtClean="0">
                                  <a:solidFill>
                                    <a:schemeClr val="accent1">
                                      <a:lumMod val="75000"/>
                                    </a:schemeClr>
                                  </a:solidFill>
                                  <a:latin typeface="Cambria Math" panose="02040503050406030204" pitchFamily="18" charset="0"/>
                                </a:rPr>
                                <m:t>𝑡</m:t>
                              </m:r>
                            </m:e>
                            <m:sub>
                              <m:r>
                                <a:rPr lang="en-US" altLang="zh-CN" b="0" i="1" smtClean="0">
                                  <a:solidFill>
                                    <a:schemeClr val="accent1">
                                      <a:lumMod val="75000"/>
                                    </a:schemeClr>
                                  </a:solidFill>
                                  <a:latin typeface="Cambria Math" panose="02040503050406030204" pitchFamily="18" charset="0"/>
                                </a:rPr>
                                <m:t>1</m:t>
                              </m:r>
                            </m:sub>
                          </m:sSub>
                        </m:oMath>
                      </m:oMathPara>
                    </a14:m>
                    <a:endParaRPr lang="zh-CN" altLang="en-US" dirty="0">
                      <a:solidFill>
                        <a:schemeClr val="accent1">
                          <a:lumMod val="75000"/>
                        </a:schemeClr>
                      </a:solidFill>
                    </a:endParaRPr>
                  </a:p>
                </p:txBody>
              </p:sp>
            </mc:Choice>
            <mc:Fallback xmlns="">
              <p:sp>
                <p:nvSpPr>
                  <p:cNvPr id="23" name="矩形 22">
                    <a:extLst>
                      <a:ext uri="{FF2B5EF4-FFF2-40B4-BE49-F238E27FC236}">
                        <a16:creationId xmlns:a16="http://schemas.microsoft.com/office/drawing/2014/main" id="{ACB88AC1-5F48-4440-9952-330210AB292C}"/>
                      </a:ext>
                    </a:extLst>
                  </p:cNvPr>
                  <p:cNvSpPr>
                    <a:spLocks noRot="1" noChangeAspect="1" noMove="1" noResize="1" noEditPoints="1" noAdjustHandles="1" noChangeArrowheads="1" noChangeShapeType="1" noTextEdit="1"/>
                  </p:cNvSpPr>
                  <p:nvPr/>
                </p:nvSpPr>
                <p:spPr>
                  <a:xfrm>
                    <a:off x="8712380" y="2805995"/>
                    <a:ext cx="437171"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9082C3E5-DF14-404C-98C6-4E5C4CD6E0F2}"/>
                      </a:ext>
                    </a:extLst>
                  </p:cNvPr>
                  <p:cNvSpPr/>
                  <p:nvPr/>
                </p:nvSpPr>
                <p:spPr>
                  <a:xfrm>
                    <a:off x="9449599" y="2338188"/>
                    <a:ext cx="49827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b="1" i="1" smtClean="0">
                                  <a:solidFill>
                                    <a:schemeClr val="accent1">
                                      <a:lumMod val="75000"/>
                                    </a:schemeClr>
                                  </a:solidFill>
                                  <a:latin typeface="Cambria Math" panose="02040503050406030204" pitchFamily="18" charset="0"/>
                                  <a:ea typeface="Cambria Math" panose="02040503050406030204" pitchFamily="18" charset="0"/>
                                </a:rPr>
                                <m:t>𝑽</m:t>
                              </m:r>
                            </m:e>
                            <m:sub>
                              <m:r>
                                <a:rPr lang="en-US" altLang="zh-CN" b="0" i="1" smtClean="0">
                                  <a:solidFill>
                                    <a:schemeClr val="accent1">
                                      <a:lumMod val="75000"/>
                                    </a:schemeClr>
                                  </a:solidFill>
                                  <a:latin typeface="Cambria Math" panose="02040503050406030204" pitchFamily="18" charset="0"/>
                                  <a:ea typeface="Cambria Math" panose="02040503050406030204" pitchFamily="18" charset="0"/>
                                </a:rPr>
                                <m:t>1</m:t>
                              </m:r>
                            </m:sub>
                          </m:sSub>
                        </m:oMath>
                      </m:oMathPara>
                    </a14:m>
                    <a:endParaRPr lang="zh-CN" altLang="en-US" dirty="0">
                      <a:solidFill>
                        <a:schemeClr val="accent1">
                          <a:lumMod val="75000"/>
                        </a:schemeClr>
                      </a:solidFill>
                    </a:endParaRPr>
                  </a:p>
                </p:txBody>
              </p:sp>
            </mc:Choice>
            <mc:Fallback xmlns="">
              <p:sp>
                <p:nvSpPr>
                  <p:cNvPr id="24" name="矩形 23">
                    <a:extLst>
                      <a:ext uri="{FF2B5EF4-FFF2-40B4-BE49-F238E27FC236}">
                        <a16:creationId xmlns:a16="http://schemas.microsoft.com/office/drawing/2014/main" id="{9082C3E5-DF14-404C-98C6-4E5C4CD6E0F2}"/>
                      </a:ext>
                    </a:extLst>
                  </p:cNvPr>
                  <p:cNvSpPr>
                    <a:spLocks noRot="1" noChangeAspect="1" noMove="1" noResize="1" noEditPoints="1" noAdjustHandles="1" noChangeArrowheads="1" noChangeShapeType="1" noTextEdit="1"/>
                  </p:cNvSpPr>
                  <p:nvPr/>
                </p:nvSpPr>
                <p:spPr>
                  <a:xfrm>
                    <a:off x="9449599" y="2338188"/>
                    <a:ext cx="498278" cy="369332"/>
                  </a:xfrm>
                  <a:prstGeom prst="rect">
                    <a:avLst/>
                  </a:prstGeom>
                  <a:blipFill>
                    <a:blip r:embed="rId9"/>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8" name="矩形 37">
                  <a:extLst>
                    <a:ext uri="{FF2B5EF4-FFF2-40B4-BE49-F238E27FC236}">
                      <a16:creationId xmlns:a16="http://schemas.microsoft.com/office/drawing/2014/main" id="{901F606A-B990-4E3C-A222-14EF14EDEC60}"/>
                    </a:ext>
                  </a:extLst>
                </p:cNvPr>
                <p:cNvSpPr/>
                <p:nvPr/>
              </p:nvSpPr>
              <p:spPr>
                <a:xfrm>
                  <a:off x="8418713" y="2646640"/>
                  <a:ext cx="37542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rPr>
                          <m:t>1</m:t>
                        </m:r>
                      </m:oMath>
                    </m:oMathPara>
                  </a14:m>
                  <a:endParaRPr lang="zh-CN" altLang="en-US" dirty="0">
                    <a:solidFill>
                      <a:schemeClr val="accent1">
                        <a:lumMod val="75000"/>
                      </a:schemeClr>
                    </a:solidFill>
                  </a:endParaRPr>
                </a:p>
              </p:txBody>
            </p:sp>
          </mc:Choice>
          <mc:Fallback xmlns="">
            <p:sp>
              <p:nvSpPr>
                <p:cNvPr id="38" name="矩形 37">
                  <a:extLst>
                    <a:ext uri="{FF2B5EF4-FFF2-40B4-BE49-F238E27FC236}">
                      <a16:creationId xmlns:a16="http://schemas.microsoft.com/office/drawing/2014/main" id="{901F606A-B990-4E3C-A222-14EF14EDEC60}"/>
                    </a:ext>
                  </a:extLst>
                </p:cNvPr>
                <p:cNvSpPr>
                  <a:spLocks noRot="1" noChangeAspect="1" noMove="1" noResize="1" noEditPoints="1" noAdjustHandles="1" noChangeArrowheads="1" noChangeShapeType="1" noTextEdit="1"/>
                </p:cNvSpPr>
                <p:nvPr/>
              </p:nvSpPr>
              <p:spPr>
                <a:xfrm>
                  <a:off x="8418713" y="2646640"/>
                  <a:ext cx="375423" cy="369332"/>
                </a:xfrm>
                <a:prstGeom prst="rect">
                  <a:avLst/>
                </a:prstGeom>
                <a:blipFill>
                  <a:blip r:embed="rId10"/>
                  <a:stretch>
                    <a:fillRect/>
                  </a:stretch>
                </a:blipFill>
              </p:spPr>
              <p:txBody>
                <a:bodyPr/>
                <a:lstStyle/>
                <a:p>
                  <a:r>
                    <a:rPr lang="zh-CN" altLang="en-US">
                      <a:noFill/>
                    </a:rPr>
                    <a:t> </a:t>
                  </a:r>
                </a:p>
              </p:txBody>
            </p:sp>
          </mc:Fallback>
        </mc:AlternateContent>
      </p:grpSp>
      <p:grpSp>
        <p:nvGrpSpPr>
          <p:cNvPr id="41" name="组合 40">
            <a:extLst>
              <a:ext uri="{FF2B5EF4-FFF2-40B4-BE49-F238E27FC236}">
                <a16:creationId xmlns:a16="http://schemas.microsoft.com/office/drawing/2014/main" id="{B6042F7A-565A-468D-9364-5C9797D8967D}"/>
              </a:ext>
            </a:extLst>
          </p:cNvPr>
          <p:cNvGrpSpPr/>
          <p:nvPr/>
        </p:nvGrpSpPr>
        <p:grpSpPr>
          <a:xfrm>
            <a:off x="10677403" y="4265613"/>
            <a:ext cx="1312794" cy="936611"/>
            <a:chOff x="10677403" y="4265613"/>
            <a:chExt cx="1312794" cy="936611"/>
          </a:xfrm>
        </p:grpSpPr>
        <p:grpSp>
          <p:nvGrpSpPr>
            <p:cNvPr id="26" name="组合 25">
              <a:extLst>
                <a:ext uri="{FF2B5EF4-FFF2-40B4-BE49-F238E27FC236}">
                  <a16:creationId xmlns:a16="http://schemas.microsoft.com/office/drawing/2014/main" id="{D2437CCC-857A-4D56-BBA8-CB09658183C4}"/>
                </a:ext>
              </a:extLst>
            </p:cNvPr>
            <p:cNvGrpSpPr/>
            <p:nvPr/>
          </p:nvGrpSpPr>
          <p:grpSpPr>
            <a:xfrm>
              <a:off x="10803539" y="4463560"/>
              <a:ext cx="1186658" cy="738664"/>
              <a:chOff x="8712380" y="2436663"/>
              <a:chExt cx="1186658" cy="738664"/>
            </a:xfrm>
          </p:grpSpPr>
          <p:sp>
            <p:nvSpPr>
              <p:cNvPr id="27" name="立方体 26">
                <a:extLst>
                  <a:ext uri="{FF2B5EF4-FFF2-40B4-BE49-F238E27FC236}">
                    <a16:creationId xmlns:a16="http://schemas.microsoft.com/office/drawing/2014/main" id="{2A859B68-49D0-4CCC-9B3A-FB705023034F}"/>
                  </a:ext>
                </a:extLst>
              </p:cNvPr>
              <p:cNvSpPr/>
              <p:nvPr/>
            </p:nvSpPr>
            <p:spPr>
              <a:xfrm>
                <a:off x="8814743" y="2436663"/>
                <a:ext cx="369332" cy="369332"/>
              </a:xfrm>
              <a:prstGeom prst="cube">
                <a:avLst/>
              </a:prstGeom>
              <a:gradFill>
                <a:gsLst>
                  <a:gs pos="0">
                    <a:schemeClr val="accent1">
                      <a:lumMod val="20000"/>
                      <a:lumOff val="80000"/>
                    </a:schemeClr>
                  </a:gs>
                  <a:gs pos="100000">
                    <a:schemeClr val="accent1">
                      <a:lumMod val="105000"/>
                      <a:satMod val="103000"/>
                      <a:tint val="73000"/>
                    </a:schemeClr>
                  </a:gs>
                  <a:gs pos="100000">
                    <a:schemeClr val="accent1">
                      <a:lumMod val="105000"/>
                      <a:satMod val="109000"/>
                      <a:tint val="81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8" name="直接箭头连接符 27">
                <a:extLst>
                  <a:ext uri="{FF2B5EF4-FFF2-40B4-BE49-F238E27FC236}">
                    <a16:creationId xmlns:a16="http://schemas.microsoft.com/office/drawing/2014/main" id="{77F62385-64EF-4181-9EFE-22BF47C1B611}"/>
                  </a:ext>
                </a:extLst>
              </p:cNvPr>
              <p:cNvCxnSpPr>
                <a:cxnSpLocks/>
              </p:cNvCxnSpPr>
              <p:nvPr/>
            </p:nvCxnSpPr>
            <p:spPr>
              <a:xfrm>
                <a:off x="8976924" y="2677555"/>
                <a:ext cx="720000" cy="225512"/>
              </a:xfrm>
              <a:prstGeom prst="straightConnector1">
                <a:avLst/>
              </a:prstGeom>
              <a:ln w="12700">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F4B3A70F-7811-4011-AE6A-730D9F08CF72}"/>
                      </a:ext>
                    </a:extLst>
                  </p:cNvPr>
                  <p:cNvSpPr/>
                  <p:nvPr/>
                </p:nvSpPr>
                <p:spPr>
                  <a:xfrm>
                    <a:off x="8712380" y="2805995"/>
                    <a:ext cx="44249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accent1">
                                      <a:lumMod val="75000"/>
                                    </a:schemeClr>
                                  </a:solidFill>
                                  <a:latin typeface="Cambria Math" panose="02040503050406030204" pitchFamily="18" charset="0"/>
                                </a:rPr>
                              </m:ctrlPr>
                            </m:sSubPr>
                            <m:e>
                              <m:r>
                                <a:rPr lang="en-US" altLang="zh-CN" b="0" i="1" smtClean="0">
                                  <a:solidFill>
                                    <a:schemeClr val="accent1">
                                      <a:lumMod val="75000"/>
                                    </a:schemeClr>
                                  </a:solidFill>
                                  <a:latin typeface="Cambria Math" panose="02040503050406030204" pitchFamily="18" charset="0"/>
                                </a:rPr>
                                <m:t>𝑡</m:t>
                              </m:r>
                            </m:e>
                            <m:sub>
                              <m:r>
                                <a:rPr lang="en-US" altLang="zh-CN" b="0" i="1" smtClean="0">
                                  <a:solidFill>
                                    <a:schemeClr val="accent1">
                                      <a:lumMod val="75000"/>
                                    </a:schemeClr>
                                  </a:solidFill>
                                  <a:latin typeface="Cambria Math" panose="02040503050406030204" pitchFamily="18" charset="0"/>
                                </a:rPr>
                                <m:t>2</m:t>
                              </m:r>
                            </m:sub>
                          </m:sSub>
                        </m:oMath>
                      </m:oMathPara>
                    </a14:m>
                    <a:endParaRPr lang="zh-CN" altLang="en-US" dirty="0">
                      <a:solidFill>
                        <a:schemeClr val="accent1">
                          <a:lumMod val="75000"/>
                        </a:schemeClr>
                      </a:solidFill>
                    </a:endParaRPr>
                  </a:p>
                </p:txBody>
              </p:sp>
            </mc:Choice>
            <mc:Fallback xmlns="">
              <p:sp>
                <p:nvSpPr>
                  <p:cNvPr id="29" name="矩形 28">
                    <a:extLst>
                      <a:ext uri="{FF2B5EF4-FFF2-40B4-BE49-F238E27FC236}">
                        <a16:creationId xmlns:a16="http://schemas.microsoft.com/office/drawing/2014/main" id="{F4B3A70F-7811-4011-AE6A-730D9F08CF72}"/>
                      </a:ext>
                    </a:extLst>
                  </p:cNvPr>
                  <p:cNvSpPr>
                    <a:spLocks noRot="1" noChangeAspect="1" noMove="1" noResize="1" noEditPoints="1" noAdjustHandles="1" noChangeArrowheads="1" noChangeShapeType="1" noTextEdit="1"/>
                  </p:cNvSpPr>
                  <p:nvPr/>
                </p:nvSpPr>
                <p:spPr>
                  <a:xfrm>
                    <a:off x="8712380" y="2805995"/>
                    <a:ext cx="442493" cy="369332"/>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6C013957-2ED8-472A-AF09-4999F25F0196}"/>
                      </a:ext>
                    </a:extLst>
                  </p:cNvPr>
                  <p:cNvSpPr/>
                  <p:nvPr/>
                </p:nvSpPr>
                <p:spPr>
                  <a:xfrm>
                    <a:off x="9395439" y="2532026"/>
                    <a:ext cx="50359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b="1" i="1" smtClean="0">
                                  <a:solidFill>
                                    <a:schemeClr val="accent1">
                                      <a:lumMod val="75000"/>
                                    </a:schemeClr>
                                  </a:solidFill>
                                  <a:latin typeface="Cambria Math" panose="02040503050406030204" pitchFamily="18" charset="0"/>
                                  <a:ea typeface="Cambria Math" panose="02040503050406030204" pitchFamily="18" charset="0"/>
                                </a:rPr>
                                <m:t>𝑽</m:t>
                              </m:r>
                            </m:e>
                            <m:sub>
                              <m:r>
                                <a:rPr lang="en-US" altLang="zh-CN" b="0" i="1" smtClean="0">
                                  <a:solidFill>
                                    <a:schemeClr val="accent1">
                                      <a:lumMod val="75000"/>
                                    </a:schemeClr>
                                  </a:solidFill>
                                  <a:latin typeface="Cambria Math" panose="02040503050406030204" pitchFamily="18" charset="0"/>
                                  <a:ea typeface="Cambria Math" panose="02040503050406030204" pitchFamily="18" charset="0"/>
                                </a:rPr>
                                <m:t>2</m:t>
                              </m:r>
                            </m:sub>
                          </m:sSub>
                        </m:oMath>
                      </m:oMathPara>
                    </a14:m>
                    <a:endParaRPr lang="zh-CN" altLang="en-US" dirty="0">
                      <a:solidFill>
                        <a:schemeClr val="accent1">
                          <a:lumMod val="75000"/>
                        </a:schemeClr>
                      </a:solidFill>
                    </a:endParaRPr>
                  </a:p>
                </p:txBody>
              </p:sp>
            </mc:Choice>
            <mc:Fallback xmlns="">
              <p:sp>
                <p:nvSpPr>
                  <p:cNvPr id="30" name="矩形 29">
                    <a:extLst>
                      <a:ext uri="{FF2B5EF4-FFF2-40B4-BE49-F238E27FC236}">
                        <a16:creationId xmlns:a16="http://schemas.microsoft.com/office/drawing/2014/main" id="{6C013957-2ED8-472A-AF09-4999F25F0196}"/>
                      </a:ext>
                    </a:extLst>
                  </p:cNvPr>
                  <p:cNvSpPr>
                    <a:spLocks noRot="1" noChangeAspect="1" noMove="1" noResize="1" noEditPoints="1" noAdjustHandles="1" noChangeArrowheads="1" noChangeShapeType="1" noTextEdit="1"/>
                  </p:cNvSpPr>
                  <p:nvPr/>
                </p:nvSpPr>
                <p:spPr>
                  <a:xfrm>
                    <a:off x="9395439" y="2532026"/>
                    <a:ext cx="503599" cy="369332"/>
                  </a:xfrm>
                  <a:prstGeom prst="rect">
                    <a:avLst/>
                  </a:prstGeom>
                  <a:blipFill>
                    <a:blip r:embed="rId12"/>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9" name="矩形 38">
                  <a:extLst>
                    <a:ext uri="{FF2B5EF4-FFF2-40B4-BE49-F238E27FC236}">
                      <a16:creationId xmlns:a16="http://schemas.microsoft.com/office/drawing/2014/main" id="{8CD1866A-531E-4B6B-B103-EC57206AD458}"/>
                    </a:ext>
                  </a:extLst>
                </p:cNvPr>
                <p:cNvSpPr/>
                <p:nvPr/>
              </p:nvSpPr>
              <p:spPr>
                <a:xfrm>
                  <a:off x="10677403" y="4265613"/>
                  <a:ext cx="37542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rPr>
                          <m:t>2</m:t>
                        </m:r>
                      </m:oMath>
                    </m:oMathPara>
                  </a14:m>
                  <a:endParaRPr lang="zh-CN" altLang="en-US" dirty="0">
                    <a:solidFill>
                      <a:schemeClr val="accent1">
                        <a:lumMod val="75000"/>
                      </a:schemeClr>
                    </a:solidFill>
                  </a:endParaRPr>
                </a:p>
              </p:txBody>
            </p:sp>
          </mc:Choice>
          <mc:Fallback xmlns="">
            <p:sp>
              <p:nvSpPr>
                <p:cNvPr id="39" name="矩形 38">
                  <a:extLst>
                    <a:ext uri="{FF2B5EF4-FFF2-40B4-BE49-F238E27FC236}">
                      <a16:creationId xmlns:a16="http://schemas.microsoft.com/office/drawing/2014/main" id="{8CD1866A-531E-4B6B-B103-EC57206AD458}"/>
                    </a:ext>
                  </a:extLst>
                </p:cNvPr>
                <p:cNvSpPr>
                  <a:spLocks noRot="1" noChangeAspect="1" noMove="1" noResize="1" noEditPoints="1" noAdjustHandles="1" noChangeArrowheads="1" noChangeShapeType="1" noTextEdit="1"/>
                </p:cNvSpPr>
                <p:nvPr/>
              </p:nvSpPr>
              <p:spPr>
                <a:xfrm>
                  <a:off x="10677403" y="4265613"/>
                  <a:ext cx="375423" cy="369332"/>
                </a:xfrm>
                <a:prstGeom prst="rect">
                  <a:avLst/>
                </a:prstGeom>
                <a:blipFill>
                  <a:blip r:embed="rId13"/>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9861857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10253</TotalTime>
  <Words>4011</Words>
  <Application>Microsoft Office PowerPoint</Application>
  <PresentationFormat>宽屏</PresentationFormat>
  <Paragraphs>464</Paragraphs>
  <Slides>33</Slides>
  <Notes>24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Varela Round</vt:lpstr>
      <vt:lpstr>等线</vt:lpstr>
      <vt:lpstr>微软雅黑</vt:lpstr>
      <vt:lpstr>微软雅黑 Light</vt:lpstr>
      <vt:lpstr>Arial</vt:lpstr>
      <vt:lpstr>Cambria Math</vt:lpstr>
      <vt:lpstr>Wingdings</vt:lpstr>
      <vt:lpstr>Office 主题​​</vt:lpstr>
      <vt:lpstr>流体是什么？</vt:lpstr>
      <vt:lpstr>观察视角</vt:lpstr>
      <vt:lpstr>几个重要的数学算子</vt:lpstr>
      <vt:lpstr>Nabla算子</vt:lpstr>
      <vt:lpstr>梯度 (Gradient)</vt:lpstr>
      <vt:lpstr>散度 (Divergence)</vt:lpstr>
      <vt:lpstr>旋度 (Curl)</vt:lpstr>
      <vt:lpstr>拉普拉斯算子(Laplacian)</vt:lpstr>
      <vt:lpstr>物质导数(material derivative)</vt:lpstr>
      <vt:lpstr>速度散度</vt:lpstr>
      <vt:lpstr>Navier-Stokes 方程</vt:lpstr>
      <vt:lpstr>动量方程</vt:lpstr>
      <vt:lpstr>动量方程</vt:lpstr>
      <vt:lpstr>质量守恒方程</vt:lpstr>
      <vt:lpstr>NS方程的分步求解</vt:lpstr>
      <vt:lpstr>NS方程的分步求解</vt:lpstr>
      <vt:lpstr>NS方程的分步求解</vt:lpstr>
      <vt:lpstr>NS方程的分步求解——对流项</vt:lpstr>
      <vt:lpstr>NS方程的分步求解——压力项</vt:lpstr>
      <vt:lpstr>NS方程的分步求解——压力项</vt:lpstr>
      <vt:lpstr>SPH近似求解NS方程</vt:lpstr>
      <vt:lpstr>SPH</vt:lpstr>
      <vt:lpstr>SPH</vt:lpstr>
      <vt:lpstr>SPH</vt:lpstr>
      <vt:lpstr>SPH——密度</vt:lpstr>
      <vt:lpstr>SPH——压力</vt:lpstr>
      <vt:lpstr>SPH——黏力</vt:lpstr>
      <vt:lpstr>SPH——体积力</vt:lpstr>
      <vt:lpstr>SPH——核函数的选取</vt:lpstr>
      <vt:lpstr>SPH——速度和位移</vt:lpstr>
      <vt:lpstr>SPH——算法</vt:lpstr>
      <vt:lpstr>SPH——邻域搜索</vt:lpstr>
      <vt:lpstr>SPH——修正密度计算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T101575</dc:creator>
  <cp:lastModifiedBy>T101575</cp:lastModifiedBy>
  <cp:revision>241</cp:revision>
  <dcterms:created xsi:type="dcterms:W3CDTF">2021-05-31T06:56:37Z</dcterms:created>
  <dcterms:modified xsi:type="dcterms:W3CDTF">2021-06-15T07:28:36Z</dcterms:modified>
</cp:coreProperties>
</file>