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384" r:id="rId3"/>
    <p:sldId id="386" r:id="rId4"/>
    <p:sldId id="415" r:id="rId5"/>
    <p:sldId id="413" r:id="rId6"/>
    <p:sldId id="426" r:id="rId7"/>
    <p:sldId id="422" r:id="rId8"/>
    <p:sldId id="314" r:id="rId9"/>
    <p:sldId id="369" r:id="rId10"/>
    <p:sldId id="371" r:id="rId11"/>
    <p:sldId id="267" r:id="rId12"/>
    <p:sldId id="317" r:id="rId13"/>
    <p:sldId id="318" r:id="rId14"/>
    <p:sldId id="381" r:id="rId15"/>
    <p:sldId id="269" r:id="rId16"/>
    <p:sldId id="431" r:id="rId17"/>
    <p:sldId id="430" r:id="rId18"/>
    <p:sldId id="432" r:id="rId19"/>
    <p:sldId id="401" r:id="rId20"/>
    <p:sldId id="400" r:id="rId21"/>
    <p:sldId id="397" r:id="rId22"/>
    <p:sldId id="439" r:id="rId23"/>
    <p:sldId id="437" r:id="rId24"/>
    <p:sldId id="326" r:id="rId25"/>
    <p:sldId id="442" r:id="rId26"/>
    <p:sldId id="271" r:id="rId27"/>
    <p:sldId id="433" r:id="rId28"/>
    <p:sldId id="434" r:id="rId29"/>
    <p:sldId id="435" r:id="rId30"/>
    <p:sldId id="436" r:id="rId31"/>
    <p:sldId id="393" r:id="rId32"/>
    <p:sldId id="443" r:id="rId33"/>
    <p:sldId id="441" r:id="rId34"/>
    <p:sldId id="429" r:id="rId35"/>
    <p:sldId id="440" r:id="rId36"/>
    <p:sldId id="305" r:id="rId37"/>
    <p:sldId id="403" r:id="rId38"/>
    <p:sldId id="331" r:id="rId39"/>
    <p:sldId id="33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1575" initials="T" lastIdx="1" clrIdx="0">
    <p:extLst>
      <p:ext uri="{19B8F6BF-5375-455C-9EA6-DF929625EA0E}">
        <p15:presenceInfo xmlns:p15="http://schemas.microsoft.com/office/powerpoint/2012/main" userId="S::T101575@it.tencent.com::92343679-88ba-45f3-81d6-634ca81050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  <a:srgbClr val="3273A3"/>
    <a:srgbClr val="9AE0F9"/>
    <a:srgbClr val="88F1FC"/>
    <a:srgbClr val="9AC0EA"/>
    <a:srgbClr val="FFD479"/>
    <a:srgbClr val="FFD78E"/>
    <a:srgbClr val="FFDD9C"/>
    <a:srgbClr val="319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33" autoAdjust="0"/>
    <p:restoredTop sz="81307" autoAdjust="0"/>
  </p:normalViewPr>
  <p:slideViewPr>
    <p:cSldViewPr>
      <p:cViewPr varScale="1">
        <p:scale>
          <a:sx n="128" d="100"/>
          <a:sy n="128" d="100"/>
        </p:scale>
        <p:origin x="132" y="126"/>
      </p:cViewPr>
      <p:guideLst>
        <p:guide orient="horz" pos="2160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200" d="100"/>
          <a:sy n="200" d="100"/>
        </p:scale>
        <p:origin x="3228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6ABB-6F2D-4CAB-8EDE-08C44FE3E18C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84BC-3F75-41E5-8633-70631A094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03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首先我们用一个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个顶点和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个约束组成的集合表示动力学物体。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、首先对顶点位置、速度和质量倒数进行初始化。为什么这里是质量倒数？主要后面计算用到的是倒数，这里能避免过多的除法操作，此外，还可以处理今天物体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𝑤_𝑖=0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，可以理解为质量无穷大。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、我们把所有不能转换为位置约束的力，如重力、风力记为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进行一次数值积分，获得预测速度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、通过显示欧拉积分计算位置的预测值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𝒙_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𝑖^∗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、生成碰撞约束。物体会与周围环境发生碰撞，如布料落在地面上，流水碰上一面墙等等，这些碰撞约束每个时间步长都在发生变化的。但注意，这里并不对约束求解，而仅仅生成约束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、有了这些内部约束（如不可压缩流体的密度约束）和外部约束（比如流体不能穿透地板）的数学公式之后，接下来就是对这些约束进行迭代求解，也就是这里的约束投影</a:t>
                </a:r>
                <a:endParaRPr lang="en-US" altLang="zh-CN" dirty="0"/>
              </a:p>
              <a:p>
                <a:r>
                  <a:rPr lang="en-US" altLang="zh-CN" dirty="0"/>
                  <a:t>6</a:t>
                </a:r>
                <a:r>
                  <a:rPr lang="zh-CN" altLang="en-US" dirty="0"/>
                  <a:t>、根据约束投影求解得到的修正位移，修正前述的预测位置获得最终位置</a:t>
                </a:r>
                <a:endParaRPr lang="en-US" altLang="zh-CN" dirty="0"/>
              </a:p>
              <a:p>
                <a:r>
                  <a:rPr lang="en-US" altLang="zh-CN" dirty="0"/>
                  <a:t>7</a:t>
                </a:r>
                <a:r>
                  <a:rPr lang="zh-CN" altLang="en-US" dirty="0"/>
                  <a:t>、最后是根据最终位置更新物体速度</a:t>
                </a:r>
                <a:endParaRPr lang="en-US" altLang="zh-CN" dirty="0"/>
              </a:p>
              <a:p>
                <a:r>
                  <a:rPr lang="en-US" altLang="zh-CN" dirty="0"/>
                  <a:t>8</a:t>
                </a:r>
                <a:r>
                  <a:rPr lang="zh-CN" altLang="en-US" dirty="0"/>
                  <a:t>、更新物体位置</a:t>
                </a:r>
                <a:endParaRPr lang="en-US" altLang="zh-CN" dirty="0"/>
              </a:p>
              <a:p>
                <a:r>
                  <a:rPr lang="en-US" altLang="zh-CN" dirty="0"/>
                  <a:t>9</a:t>
                </a:r>
                <a:r>
                  <a:rPr lang="zh-CN" altLang="en-US" dirty="0"/>
                  <a:t>、根据摩擦系数（</a:t>
                </a:r>
                <a:r>
                  <a:rPr lang="en-US" altLang="zh-CN" dirty="0"/>
                  <a:t>friction</a:t>
                </a:r>
                <a:r>
                  <a:rPr lang="zh-CN" altLang="en-US" dirty="0"/>
                  <a:t>）和恢复系数（</a:t>
                </a:r>
                <a:r>
                  <a:rPr lang="en-US" altLang="zh-CN" dirty="0"/>
                  <a:t>restitution</a:t>
                </a:r>
                <a:r>
                  <a:rPr lang="zh-CN" altLang="en-US" dirty="0"/>
                  <a:t>）更新速度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0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在讨论约束投影之前，我们先了解个数值分析的问题，作为前置知识，方便后续推导约束投影。</a:t>
                </a:r>
                <a:endParaRPr lang="en-US" altLang="zh-CN" dirty="0"/>
              </a:p>
              <a:p>
                <a:r>
                  <a:rPr lang="zh-CN" altLang="en-US" dirty="0"/>
                  <a:t>根据高斯最小二乘约束原理，受约束和外力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𝑒𝑥𝑡</a:t>
                </a:r>
                <a:r>
                  <a:rPr lang="zh-CN" altLang="en-US" dirty="0"/>
                  <a:t> 的点，它的于东轨迹可以表示为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𝑍=min⁡∑129_𝑖▒〖𝑚_𝑖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i="0">
                    <a:latin typeface="Cambria Math" panose="02040503050406030204" pitchFamily="18" charset="0"/>
                  </a:rPr>
                  <a:t>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𝑚_𝑖 ‖^2 〗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zh-CN" altLang="en-US" dirty="0"/>
                  <a:t> 头上两点表示位置 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zh-CN" altLang="en-US" dirty="0"/>
                  <a:t> 对时间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的二阶导数，这里即加速度。其中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r>
                  <a:rPr lang="zh-CN" altLang="en-US" dirty="0"/>
                  <a:t> 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约束对加速度的改变有多大</a:t>
                </a:r>
                <a:endParaRPr lang="en-US" altLang="zh-CN" dirty="0"/>
              </a:p>
              <a:p>
                <a:r>
                  <a:rPr lang="zh-CN" altLang="en-US" dirty="0"/>
                  <a:t>高斯最小二乘约束原理的物理意义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受约束物体，它的运动轨迹是约束对加速度改变的总和的最小值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其实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这个方法研究的就是一个带约束物体的运动问题。上述高斯最小二乘法的物理意义是让约束对系统加速度改变最小。所以，我们可以利用高斯最小二乘约束法则。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2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63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𝑝_𝑖^𝑡</a:t>
                </a:r>
                <a:r>
                  <a:rPr lang="zh-CN" altLang="en-US" dirty="0"/>
                  <a:t> 和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𝑣_𝑖^𝑡</a:t>
                </a:r>
                <a:r>
                  <a:rPr lang="zh-CN" altLang="en-US" dirty="0"/>
                  <a:t> 分别表示一个质点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在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时刻的位置和速度，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</a:t>
                </a:r>
                <a:r>
                  <a:rPr lang="zh-CN" altLang="en-US" dirty="0"/>
                  <a:t> 是一个时间步长。那么下一时刻质点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的位置为：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∆𝑡(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_𝑖^𝑡+∆𝑡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)+∆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</a:t>
                </a:r>
                <a:r>
                  <a:rPr lang="zh-CN" altLang="en-US" dirty="0"/>
                  <a:t> 就是约束对质点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位置的修真</a:t>
                </a:r>
                <a:endParaRPr lang="en-US" altLang="zh-CN" dirty="0"/>
              </a:p>
              <a:p>
                <a:r>
                  <a:rPr lang="zh-CN" altLang="en-US" dirty="0"/>
                  <a:t>此时质点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的速度为：</a:t>
                </a:r>
                <a:endParaRPr lang="en-US" altLang="zh-CN" dirty="0"/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𝒗_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_𝑖^𝑡+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 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_𝑒𝑥𝑡/𝑚_𝑖 +(∆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_𝑖)/∆𝑡</a:t>
                </a:r>
                <a:endParaRPr lang="en-US" altLang="zh-CN" dirty="0"/>
              </a:p>
              <a:p>
                <a:r>
                  <a:rPr lang="zh-CN" altLang="en-US" dirty="0"/>
                  <a:t>最后得到质点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/>
                  <a:t> 的加速度：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) 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_𝑖^(𝑡+∆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−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_𝑖^𝑡)/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∆𝑡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_𝑖)/(∆𝑡^2 )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_𝑒𝑥𝑡/𝑚_𝑖 </a:t>
                </a:r>
                <a:endParaRPr lang="en-US" altLang="zh-CN" dirty="0"/>
              </a:p>
              <a:p>
                <a:r>
                  <a:rPr lang="zh-CN" altLang="en-US" dirty="0"/>
                  <a:t>把加速度代入高斯最小二乘法中，我们可以得到约束对位置的修正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</a:t>
                </a:r>
                <a:r>
                  <a:rPr lang="zh-CN" altLang="en-US" dirty="0"/>
                  <a:t> 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</a:rPr>
                  <a:t>𝑍=min⁡∑129_𝑖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‖(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𝑖 </a:t>
                </a:r>
                <a:r>
                  <a:rPr lang="zh-CN" altLang="en-US" i="0">
                    <a:latin typeface="Cambria Math" panose="02040503050406030204" pitchFamily="18" charset="0"/>
                  </a:rPr>
                  <a:t>) ̈−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𝒇_</a:t>
                </a:r>
                <a:r>
                  <a:rPr lang="en-US" altLang="zh-CN" i="0">
                    <a:latin typeface="Cambria Math" panose="02040503050406030204" pitchFamily="18" charset="0"/>
                  </a:rPr>
                  <a:t>ex𝑡</a:t>
                </a:r>
                <a:r>
                  <a:rPr lang="zh-CN" altLang="en-US" i="0">
                    <a:latin typeface="Cambria Math" panose="02040503050406030204" pitchFamily="18" charset="0"/>
                  </a:rPr>
                  <a:t>/𝑚_𝑖 ‖^2</a:t>
                </a:r>
                <a:r>
                  <a:rPr lang="en-US" altLang="zh-CN" i="0">
                    <a:latin typeface="Cambria Math" panose="02040503050406030204" pitchFamily="18" charset="0"/>
                  </a:rPr>
                  <a:t>=min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 ∑129_𝑖</a:t>
                </a:r>
                <a:r>
                  <a:rPr lang="en-US" altLang="zh-CN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>
                    <a:latin typeface="Cambria Math" panose="02040503050406030204" pitchFamily="18" charset="0"/>
                  </a:rPr>
                  <a:t>〖𝑚_𝑖 ‖</a:t>
                </a:r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𝒑_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𝑖)/(∆𝑡^2 )‖</a:t>
                </a:r>
                <a:r>
                  <a:rPr lang="zh-CN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</a:t>
                </a:r>
                <a:r>
                  <a:rPr lang="en-US" altLang="zh-CN" i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 min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∆𝑝^𝑇 𝑀∆𝑝</a:t>
                </a:r>
                <a:endParaRPr lang="en-US" altLang="zh-CN" dirty="0"/>
              </a:p>
              <a:p>
                <a:r>
                  <a:rPr lang="zh-CN" altLang="en-US" dirty="0"/>
                  <a:t>由于求最小值，这里的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𝑡^2</a:t>
                </a:r>
                <a:r>
                  <a:rPr lang="zh-CN" altLang="en-US" dirty="0"/>
                  <a:t> 可以直接去掉而不会影响结果。同样的，为了后面计算方便，在目标函数前面乘以个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1/2</a:t>
                </a:r>
                <a:r>
                  <a:rPr lang="zh-CN" altLang="en-US" dirty="0"/>
                  <a:t> ，得：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Z=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 1/2 ∆𝑝^𝑇 𝑀∆𝑝</a:t>
                </a:r>
                <a:endParaRPr lang="zh-CN" altLang="en-US" dirty="0"/>
              </a:p>
              <a:p>
                <a:r>
                  <a:rPr lang="zh-CN" altLang="en-US" dirty="0"/>
                  <a:t>讲到这里，是不是有点眼熟？这里是不是还缺点什么，然后就跟之前提到的最短路径很像？我们还缺个约束。</a:t>
                </a:r>
                <a:endParaRPr lang="en-US" altLang="zh-CN" dirty="0"/>
              </a:p>
              <a:p>
                <a:r>
                  <a:rPr lang="zh-CN" altLang="en-US" dirty="0"/>
                  <a:t>上面在讲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算法的时候，提到这个约束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当质点发生位移的时候，也需要满足约束，即：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0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29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高斯最小二乘法再加上约束，即高斯最小二乘约束原理，可以得</a:t>
                </a:r>
                <a:r>
                  <a:rPr lang="en-US" altLang="zh-CN" dirty="0"/>
                  <a:t>PBD</a:t>
                </a:r>
                <a:r>
                  <a:rPr lang="zh-CN" altLang="en-US" dirty="0"/>
                  <a:t>的约束优化：</a:t>
                </a:r>
                <a:endParaRPr lang="en-US" altLang="zh-CN" dirty="0"/>
              </a:p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𝑚𝑖𝑛𝑖𝑚𝑖𝑧𝑒 1/2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∆𝑝^𝑇 𝑀∆𝑝)¦(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𝑠𝑢𝑏𝑗𝑒𝑐𝑡 𝑡𝑜 𝐶(𝑝+∆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𝑝)=0)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这是一个二次规划的问题，可以用拉格朗日乘子法来求解这个问题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由图可以看到，蓝色线为函数等值线，整个平面是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的空间，但是由于加了约束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，所以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的可行域就只能是黑色那条线，那条线表示的就是 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ℎ(𝑥)=0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。因此找最优解的时候，就只能在黑色线上找。假如没有黑色线的约束，那么函数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的极值就应该在最小的蓝色椭圆内（还有没有画出来的更小的椭圆，最终应该是一个点），蓝色的箭头就表示它们的梯度反方向（函数值减小的方向）。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有了黑色线的约束，最优解应该就在蓝色线和黑色线相切的地方，因为相切，所以两条线的梯度反方向应该是方向相同或者相反。因此满足方程：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𝑓(𝑥)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+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(𝑥)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所以对于等式约束的最优化问题，当函数的梯度等于等式约束的梯度的线性组合时，可能可以找到最优解。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那么拉格朗日乘子法的做法就是定义一个新的拉格朗日函数：  ，对该函数求导并另其为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，得到的就是上面的方程。这就是等式约束条件的拉格朗日乘子法。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拉格朗日法的目的其实就是加多一项控制项，满足条件时，应该帮助最优化的结果；而不满足条件时，就应该破坏最优化的结果。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这是一个二次规划的问题，用前面提到的拉格朗日乘子法就可以轻松解决这个问题。按照前面提到的拉格朗日乘子法，我们构造函数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∆𝑝), 𝑔(∆𝑝)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𝑓(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∆𝑝)=1/2</a:t>
                </a:r>
                <a:r>
                  <a:rPr lang="zh-CN" alt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∑129_𝑖▒〖𝑚_𝑖 ‖∆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 ‖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2 〗</a:t>
                </a:r>
                <a:endParaRPr lang="en-US" altLang="zh-CN" dirty="0"/>
              </a:p>
              <a:p>
                <a:pPr lvl="1"/>
                <a:r>
                  <a:rPr lang="en-US" altLang="zh-CN" b="0" i="0">
                    <a:latin typeface="Cambria Math" panose="02040503050406030204" pitchFamily="18" charset="0"/>
                  </a:rPr>
                  <a:t>𝑔(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∆𝑝)=𝐶(𝑝+∆𝑝)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根据前述拉格朗日乘子里面提到的性质，并引入拉格朗日乘子 </a:t>
                </a:r>
                <a:r>
                  <a:rPr lang="el-GR" altLang="zh-CN" i="0">
                    <a:latin typeface="Cambria Math" panose="02040503050406030204" pitchFamily="18" charset="0"/>
                  </a:rPr>
                  <a:t>λ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𝑓(∆𝑝)=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𝑔(∆𝑝)⇒𝑀∆𝑝+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𝐶=0</a:t>
                </a:r>
                <a:endParaRPr lang="en-US" altLang="zh-CN" dirty="0"/>
              </a:p>
              <a:p>
                <a:pPr lvl="0"/>
                <a:r>
                  <a:rPr lang="zh-CN" altLang="en-US" dirty="0"/>
                  <a:t>进一步化简可得：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𝑝=−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^(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endParaRPr lang="en-US" altLang="zh-CN" dirty="0"/>
              </a:p>
              <a:p>
                <a:pPr lvl="0"/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这里我们看到有两个未知数：​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和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。所以我们还需要一个方程才能解出两个未知数来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96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5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99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70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i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∆𝒑</a:t>
                </a:r>
                <a:r>
                  <a:rPr lang="zh-CN" altLang="en-US" dirty="0"/>
                  <a:t>是由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个粒子的校正位移组成的向量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2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Solver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的主要任务就是修正预测位置使新得到的校正位置值满足所有约束。而在约束投影过程中，很难找到合适的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使得所有约束能够同时得到满足，所以我们通常采用迭代的方式依次对约束进行求解。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/>
                  <a:t>这里引入前述的迭代法方式求解方程组。前面提到雅可比和高斯赛德尔迭代法。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高斯赛德尔迭代的求解的本质是：对每个约束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单独的求出拉格朗日乘子，然后计算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C_i</a:t>
                </a:r>
                <a:r>
                  <a:rPr lang="en-US" altLang="zh-CN" dirty="0"/>
                  <a:t>$ </a:t>
                </a:r>
                <a:r>
                  <a:rPr lang="zh-CN" altLang="en-US" dirty="0"/>
                  <a:t>对粒子的位置修正。如果有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个约束的话，就从第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个约束到第 </a:t>
                </a:r>
                <a:r>
                  <a:rPr lang="en-US" altLang="zh-CN" dirty="0"/>
                  <a:t>$m$ </a:t>
                </a:r>
                <a:r>
                  <a:rPr lang="zh-CN" altLang="en-US" dirty="0"/>
                  <a:t>个约束依次求解。而每个第 </a:t>
                </a:r>
                <a:r>
                  <a:rPr lang="en-US" altLang="zh-CN" dirty="0"/>
                  <a:t>$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$ </a:t>
                </a:r>
                <a:r>
                  <a:rPr lang="zh-CN" altLang="en-US" dirty="0"/>
                  <a:t>次约束的求解都会用到前 </a:t>
                </a:r>
                <a:r>
                  <a:rPr lang="en-US" altLang="zh-CN" dirty="0"/>
                  <a:t>$i-1$ </a:t>
                </a:r>
                <a:r>
                  <a:rPr lang="zh-CN" altLang="en-US" dirty="0"/>
                  <a:t>次约束对粒子位置修正后的结果。所以高斯赛德尔本质上是串行的，不适合并行计算。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如果要提高并行性，可以结合雅可比迭代的方式进行求解。就是每次分批串行，每个批次内是并行。比如说每次解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个约束，这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个约束是并行的，结完后再用这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个约束的结果作为下面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个约束的输入。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虽然雅可比迭代易于并行，但是因为雅可比时常出现不收敛的情况，为了解决这个问题，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里面使用了平均雅可比迭代法，就是把解 ​ 除以跟粒子 ​ 约束有关的粒子的个数 ​ ，得出平均位移修正 </a:t>
                </a:r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𝑝_𝑖=1/𝑛_𝑖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上述这种局部松弛法保证了收敛性，但是在某些情况下，该方法会以增加迭代次数为代价才达到收敛以求出解。为了解决这个问题，我们进一步引入一个叫超松弛因子（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）的全局参数 ​ ，即：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𝑝_𝑖=</a:t>
                </a:r>
                <a:r>
                  <a:rPr lang="el-GR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/𝑛_𝑖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∆𝑝_𝑖</a:t>
                </a:r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在我们的所有模拟仿真中取值范围是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1≤</a:t>
                </a:r>
                <a:r>
                  <a:rPr lang="el-GR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ω≤2</a:t>
                </a:r>
                <a:r>
                  <a:rPr lang="zh-CN" altLang="en-US" dirty="0"/>
                  <a:t>，具体的值是根据模拟场景不同取不同的值。而低松弛 （ </a:t>
                </a:r>
                <a:r>
                  <a:rPr lang="en-US" altLang="zh-CN" dirty="0"/>
                  <a:t>$\omega &lt; 1$ </a:t>
                </a:r>
                <a:r>
                  <a:rPr lang="zh-CN" altLang="en-US" dirty="0"/>
                  <a:t>）在这里不需要。因为平均约束已经足够避免不收敛的问题。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9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3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4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50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5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4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54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87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13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86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6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对于采用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插值技术计算密度的流体模拟方法，通常需要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30∼40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个邻居粒子才能使密度求值结果趋于静态密度。在邻居粒子不足的情况下，会导致通过公式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求出的流体密度低于静态密度，由此造成压强为负数，原本粒子间的压力变为吸引力，使粒子产生不符合实际情况的凝聚，此即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问题在流体模拟中的具体体现。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一种解决方法是采用了一种人工排斥力计算模型，当流体粒子距离过近时该排斥力会使它们分开，从而避免粒子凝聚现象。当流体粒子的压强变为负数时，用该排斥力代替压力可以有效消除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SPH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方法的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Tensile Instability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问题，防止负压强导致的粒子间非自然吸引。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另一种解决方法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PBD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方法对于约束的处理方式如下：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、等式约束：总是进行投影操作。</a:t>
                </a: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、不等式约束  ：只有在不等式约束条件不满足即  时才进行约束投影操作。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所以，只有在上面的单边约束条件不满足，即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或 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𝑖&gt;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时，才进行约束投影操作。直观理解就是只有在粒子靠的比较近（流体压缩了）的情况下，才需要进行操作让粒子分开（保持流体不可压缩）。而当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_𝑖/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_0 −1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CN" i="0">
                    <a:latin typeface="Cambria Math" panose="02040503050406030204" pitchFamily="18" charset="0"/>
                  </a:rPr>
                  <a:t>0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或 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𝑖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_0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不等式约束条件满足，此时不需要进行约束投影，因此也就避免了表面粒子凝聚问题。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1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9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3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倒三角形，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Nabla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算子</a:t>
                </a:r>
                <a:endParaRPr lang="en-US" altLang="zh-CN" dirty="0"/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标量函数的梯度为向量，向量的梯度为二阶张量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∇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𝐹</a:t>
                </a:r>
                <a:r>
                  <a:rPr lang="zh-CN" altLang="en-US" dirty="0"/>
                  <a:t> 梯度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3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5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6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84BC-3F75-41E5-8633-70631A0948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6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4C2281-87CE-4B27-9111-23A02A140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60C5-FBCF-4D93-8923-CE6F5FA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606F4-A87D-41DD-A3B6-CE2F4ACB5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83A2D-8997-4583-B4F7-1CE5F4AD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08D1F-5D34-4AE0-9E65-EB79C244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FA3C29-127F-4E11-AEDC-117A7F1ECB21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D3154-3EBA-4129-85A8-88D26F9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E780F-95C2-4BB1-B27A-AE22275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54F2A-8FD6-4288-B8C1-2AA2F90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FA87-5D12-4F2E-BB77-51B9D7FD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ACE4-3003-4D38-9E70-5896B8C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1353C-917C-467A-AEC7-FA36F1450DA7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A105-4E3F-4998-9C3C-3953A3D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05CE8-1359-4593-A27E-84544AC8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4204-5C51-4D85-883E-AA245C7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8A11F7-9395-403B-AF6A-438710AE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1C784-2070-4F02-9261-D0B22C7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A4660-5882-4EC6-9CFA-7530A2B0AAC2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4A8B5-D556-45D9-A0F1-51CE9C7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F922-13FC-44DD-970F-1EF84B0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9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2B3C59-7BF0-4287-BD9D-D9FAD5830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1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09E9-7B85-44C4-85F3-BA5C5F63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84282-5E94-40DD-82F5-207C6193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F7717-60C2-41C2-942E-EAD02D21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5D098C-B377-4688-BB87-1D80A78FCB58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69D3-B489-455D-A315-F20DEAF8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1373C-902D-4322-A3E9-BB52FC7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36F91-4F24-44F3-97B7-72319B0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6556F-15CC-4D9D-ACBB-6CA08C23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D32C7-9945-4F20-9384-C0C3E50B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D2209-D496-4C40-B85D-75D0F14CAD90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DE271-D7E7-4196-A416-99EF7F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3C75-3FC6-4170-8206-08B3D42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BAEE-E24B-4822-9249-99341C5B7A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7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A41C-6C68-4AFB-A9EB-646783E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2A964-AA17-418A-9028-23210019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DFB31-64C1-4AF8-B15E-313CA9B3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D279E-34AF-4685-8114-8405EC4566BA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7248-4FA1-4D0C-9B3B-226830E0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E3498-D7CF-4BA0-82D1-56F7A281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6CB3-DCB7-473D-B252-2B793C77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64571-0040-490B-A351-BBFEF4381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58DA-365D-4155-9314-6B7D14A6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BE5D1-B93D-4E79-943A-5FEB224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B21AF-60F1-4A65-B780-6BE97FBB0AFE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827E3E-5FCD-451F-9BC6-523763F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E267F-8249-4746-A524-CAAFFE5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30455-08D0-4C6D-9AE6-F5F2719B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CCE30-B721-4626-99D7-3AB5B0F8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D5743-62B0-4427-8728-6FD8EDA1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466F3-4DC2-4CB5-AD17-A3D86BAC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FE0B0-4E10-4567-AE38-07A155A9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9C219-21E3-477E-AC47-3ACD473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02FD-5A89-4384-9BC3-85362A023D98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32302-5194-4936-B3C7-F7C39B1D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DD12F-6DDF-4AC5-99FB-B98A9F6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B299-9371-4AE1-B502-C22FBA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B1623-02A4-4079-AD81-4701C37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4F2522-04CB-4E1C-9828-E2B2D1C8880A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C14-F68D-4DCE-9538-FAB83870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8497-1172-41ED-AFAA-F8C24771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DA9-92D8-4934-B960-5C4D510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08B5FE-5FD0-496F-8E17-CC16A9D64A3F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8261D-45DF-4ACC-9AE6-391B0B0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AB09B-2CB2-4D96-8978-47F6F50B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9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B5CB8-1AE5-4EC9-AC99-476B942B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B5B1F-2AAD-4D94-8301-DAC87AE5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5D328-B88F-4B58-8051-D01467A3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38EDD-DBFE-4D36-844E-FD366276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FEC03A-1382-406A-A1A7-C861A9CBDEE6}" type="datetime1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70906-610A-4B0D-838F-D67403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E795-6423-4F5B-A0D8-3188989A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D0B1-DC04-4230-B604-E4F3D96A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07254-FE0D-4F5D-8061-D95AE6F9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60EE2-AC8B-43C8-B89E-AA02398B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B565-3F92-49F2-B2F4-E945611D7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B50-F16D-4FA2-A50F-C9046CB9494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192AFD-B056-40D5-8F8A-5A36D3DE1017}"/>
              </a:ext>
            </a:extLst>
          </p:cNvPr>
          <p:cNvCxnSpPr/>
          <p:nvPr userDrawn="1"/>
        </p:nvCxnSpPr>
        <p:spPr>
          <a:xfrm>
            <a:off x="838200" y="1766888"/>
            <a:ext cx="10512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193C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815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8.png"/><Relationship Id="rId4" Type="http://schemas.openxmlformats.org/officeDocument/2006/relationships/image" Target="../media/image1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92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7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99.png"/><Relationship Id="rId10" Type="http://schemas.openxmlformats.org/officeDocument/2006/relationships/image" Target="../media/image25.png"/><Relationship Id="rId4" Type="http://schemas.openxmlformats.org/officeDocument/2006/relationships/image" Target="../media/image98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280.png"/><Relationship Id="rId7" Type="http://schemas.openxmlformats.org/officeDocument/2006/relationships/image" Target="../media/image10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0.png"/><Relationship Id="rId11" Type="http://schemas.openxmlformats.org/officeDocument/2006/relationships/image" Target="../media/image31.png"/><Relationship Id="rId5" Type="http://schemas.openxmlformats.org/officeDocument/2006/relationships/image" Target="../media/image1060.png"/><Relationship Id="rId10" Type="http://schemas.openxmlformats.org/officeDocument/2006/relationships/image" Target="../media/image97.png"/><Relationship Id="rId4" Type="http://schemas.openxmlformats.org/officeDocument/2006/relationships/image" Target="../media/image1050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2.png"/><Relationship Id="rId3" Type="http://schemas.openxmlformats.org/officeDocument/2006/relationships/image" Target="../media/image35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../media/image363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1.png"/><Relationship Id="rId11" Type="http://schemas.openxmlformats.org/officeDocument/2006/relationships/image" Target="../media/image121.png"/><Relationship Id="rId5" Type="http://schemas.openxmlformats.org/officeDocument/2006/relationships/image" Target="../media/image341.png"/><Relationship Id="rId15" Type="http://schemas.openxmlformats.org/officeDocument/2006/relationships/image" Target="../media/image56.png"/><Relationship Id="rId10" Type="http://schemas.openxmlformats.org/officeDocument/2006/relationships/image" Target="../media/image120.png"/><Relationship Id="rId9" Type="http://schemas.openxmlformats.org/officeDocument/2006/relationships/image" Target="../media/image119.png"/><Relationship Id="rId1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4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5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016/j.jvcir.2007.01.00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uanlan.zhihu.com/p/49536480" TargetMode="External"/><Relationship Id="rId5" Type="http://schemas.openxmlformats.org/officeDocument/2006/relationships/hyperlink" Target="https://zhuanlan.zhihu.com/p/48737753" TargetMode="External"/><Relationship Id="rId4" Type="http://schemas.openxmlformats.org/officeDocument/2006/relationships/hyperlink" Target="https://dl.acm.org/doi/10.1145/2601097.2601152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D1DCF0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4000">
              <a:schemeClr val="bg1"/>
            </a:gs>
            <a:gs pos="100000">
              <a:srgbClr val="BECE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127E5-06F8-4E00-9FBC-F6D45C417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基于物理的流体模拟介绍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6561F-2F21-4F2E-943B-A326D601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987"/>
            <a:ext cx="9144000" cy="995129"/>
          </a:xfrm>
        </p:spPr>
        <p:txBody>
          <a:bodyPr/>
          <a:lstStyle/>
          <a:p>
            <a:r>
              <a:rPr lang="zh-CN" altLang="en-US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公共技术组</a:t>
            </a:r>
            <a:endParaRPr lang="en-US" altLang="zh-CN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193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2021.7</a:t>
            </a:r>
            <a:endParaRPr lang="zh-CN" altLang="en-US" b="1" dirty="0">
              <a:solidFill>
                <a:srgbClr val="3193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5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481AE5-ECBE-4687-88B2-516C127172F7}"/>
              </a:ext>
            </a:extLst>
          </p:cNvPr>
          <p:cNvSpPr/>
          <p:nvPr/>
        </p:nvSpPr>
        <p:spPr>
          <a:xfrm>
            <a:off x="838200" y="2219595"/>
            <a:ext cx="10515600" cy="4351337"/>
          </a:xfrm>
          <a:prstGeom prst="roundRect">
            <a:avLst>
              <a:gd name="adj" fmla="val 265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A3A1E-0D5C-469B-A93A-E4AFBC99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loop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prediction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05: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𝑔𝑒𝑛𝑒𝑟𝑎𝑡𝑒𝐶𝑜𝑙𝑙𝑖𝑠𝑖𝑜𝑛𝐶𝑜𝑛𝑠𝑡𝑟𝑎𝑖𝑛𝑡𝑠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detect collision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06: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𝑝𝑟𝑜𝑗𝑒𝑐𝑡𝐶𝑜𝑛𝑠𝑡𝑟𝑎𝑖𝑛𝑡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𝑐𝑜𝑙𝑙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constraint position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07: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position correction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velocity update</a:t>
                </a:r>
                <a:endParaRPr lang="en-US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			position update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𝑣𝑒𝑙𝑜𝑐𝑖𝑡𝑦𝑈𝑝𝑑𝑎𝑡𝑒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		</a:t>
                </a:r>
                <a:r>
                  <a:rPr lang="en-US" altLang="zh-CN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velocity correction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11: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end loop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19DEB26-0634-49B5-A5FF-A1BDB93B0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95"/>
                <a:ext cx="10515600" cy="4351338"/>
              </a:xfrm>
              <a:blipFill>
                <a:blip r:embed="rId3"/>
                <a:stretch>
                  <a:fillRect l="-638" t="-1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/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顶点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约束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表示动力学物体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987A95-86B4-4FB1-BC34-A47110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388" y="1834980"/>
                <a:ext cx="3507179" cy="400110"/>
              </a:xfrm>
              <a:prstGeom prst="rect">
                <a:avLst/>
              </a:prstGeom>
              <a:blipFill>
                <a:blip r:embed="rId4"/>
                <a:stretch>
                  <a:fillRect t="-7576" r="-121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3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267F-F7A0-4962-BDC8-F9202BFD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算法中位置修正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10A87-2C09-46FC-A002-76315A7A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例子：圆上的粒子</a:t>
            </a: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F865ED9-27C9-4C90-982F-6CA2D5DEF694}"/>
              </a:ext>
            </a:extLst>
          </p:cNvPr>
          <p:cNvSpPr/>
          <p:nvPr/>
        </p:nvSpPr>
        <p:spPr>
          <a:xfrm rot="21037888">
            <a:off x="2765908" y="3375561"/>
            <a:ext cx="3600000" cy="3600000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48425-150E-42FF-A521-BAFC631C0317}"/>
              </a:ext>
            </a:extLst>
          </p:cNvPr>
          <p:cNvSpPr/>
          <p:nvPr/>
        </p:nvSpPr>
        <p:spPr>
          <a:xfrm>
            <a:off x="5034756" y="3375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9A0734-FF91-4A71-8232-603C11CF9A31}"/>
              </a:ext>
            </a:extLst>
          </p:cNvPr>
          <p:cNvSpPr/>
          <p:nvPr/>
        </p:nvSpPr>
        <p:spPr>
          <a:xfrm>
            <a:off x="6721351" y="3330561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13939E-F61D-4F00-91E0-88B2C2DE68E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250756" y="3438561"/>
            <a:ext cx="1470595" cy="45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450D38C-29EF-4BF6-86D9-0BA3B326BDE1}"/>
              </a:ext>
            </a:extLst>
          </p:cNvPr>
          <p:cNvSpPr/>
          <p:nvPr/>
        </p:nvSpPr>
        <p:spPr>
          <a:xfrm>
            <a:off x="5966389" y="4119662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0EB9A-86D9-4E3A-ABDA-23E713FFEE2D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6150757" y="3514929"/>
            <a:ext cx="602226" cy="6363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946C03-E999-4B6C-9345-B04791FC3CE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219124" y="3559929"/>
            <a:ext cx="778897" cy="5913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88463-3014-494D-9E91-86BE6B1F1CC3}"/>
              </a:ext>
            </a:extLst>
          </p:cNvPr>
          <p:cNvSpPr txBox="1"/>
          <p:nvPr/>
        </p:nvSpPr>
        <p:spPr>
          <a:xfrm>
            <a:off x="5411441" y="2977045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/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3C33B8-6738-475D-8809-66AAA012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3" y="2992861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/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6E08AF-F41A-4ADD-8D44-AECD8A67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719" y="3107774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3333" r="-2051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F5FDB05-E6F9-42CC-A96C-661B0E3D33FE}"/>
              </a:ext>
            </a:extLst>
          </p:cNvPr>
          <p:cNvSpPr txBox="1"/>
          <p:nvPr/>
        </p:nvSpPr>
        <p:spPr>
          <a:xfrm>
            <a:off x="6519106" y="3693898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/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0271B8-CB12-4701-A504-4E43ECDF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25" y="4234468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8E8EA6D-E420-4239-962D-907A6E9F4906}"/>
              </a:ext>
            </a:extLst>
          </p:cNvPr>
          <p:cNvSpPr txBox="1"/>
          <p:nvPr/>
        </p:nvSpPr>
        <p:spPr>
          <a:xfrm>
            <a:off x="3963195" y="3728943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652A25-6C05-4943-9604-F76F0A56CF83}"/>
              </a:ext>
            </a:extLst>
          </p:cNvPr>
          <p:cNvSpPr/>
          <p:nvPr/>
        </p:nvSpPr>
        <p:spPr>
          <a:xfrm>
            <a:off x="9078882" y="2195572"/>
            <a:ext cx="227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 correction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8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F0E8-5E18-4915-A25D-1806698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算法中速度修正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6A6EA0-4BCD-40F5-B9CF-CCFACC72A924}"/>
              </a:ext>
            </a:extLst>
          </p:cNvPr>
          <p:cNvSpPr/>
          <p:nvPr/>
        </p:nvSpPr>
        <p:spPr>
          <a:xfrm>
            <a:off x="3118585" y="3214838"/>
            <a:ext cx="2723950" cy="200205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FCD214-FC60-4275-AAFD-8FAABC036F43}"/>
              </a:ext>
            </a:extLst>
          </p:cNvPr>
          <p:cNvSpPr/>
          <p:nvPr/>
        </p:nvSpPr>
        <p:spPr>
          <a:xfrm rot="2390414">
            <a:off x="6709551" y="2844419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321D44-5E2B-4FF8-8D0C-BBB2D572DE03}"/>
              </a:ext>
            </a:extLst>
          </p:cNvPr>
          <p:cNvSpPr/>
          <p:nvPr/>
        </p:nvSpPr>
        <p:spPr>
          <a:xfrm rot="19112705">
            <a:off x="4678508" y="4078988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297CA6-9B6B-4589-8638-465D2F869288}"/>
              </a:ext>
            </a:extLst>
          </p:cNvPr>
          <p:cNvSpPr/>
          <p:nvPr/>
        </p:nvSpPr>
        <p:spPr>
          <a:xfrm>
            <a:off x="5734535" y="4088614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1DA6FE-0A79-4043-8ADD-7CD47A0B0508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4867452" y="2962132"/>
            <a:ext cx="1842536" cy="11533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10C921-9472-4211-A013-53C705B514D4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4894302" y="4193666"/>
            <a:ext cx="840233" cy="29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6B005D-6F4B-45F3-9B8B-E38589CAE3B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918903" y="3035345"/>
            <a:ext cx="829458" cy="108490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D898EA-F8F3-4C04-AE60-92219F5329E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6900477" y="3021609"/>
            <a:ext cx="478334" cy="62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C3CC09-098D-4BEA-900E-B3BDB79BA1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950535" y="4188702"/>
            <a:ext cx="1505984" cy="79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566069-59A2-4908-A1EA-FC9CFEAA9D59}"/>
              </a:ext>
            </a:extLst>
          </p:cNvPr>
          <p:cNvCxnSpPr>
            <a:cxnSpLocks/>
            <a:endCxn id="65" idx="5"/>
          </p:cNvCxnSpPr>
          <p:nvPr/>
        </p:nvCxnSpPr>
        <p:spPr>
          <a:xfrm flipV="1">
            <a:off x="7456519" y="3831241"/>
            <a:ext cx="1913" cy="362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/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E39B35C-319E-4418-86FE-5524C7FF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34" y="2450978"/>
                <a:ext cx="443006" cy="369332"/>
              </a:xfrm>
              <a:prstGeom prst="rect">
                <a:avLst/>
              </a:prstGeom>
              <a:blipFill>
                <a:blip r:embed="rId3"/>
                <a:stretch>
                  <a:fillRect t="-22951" r="-2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D6982487-D4EE-4B14-B6F0-DFC94E853DA3}"/>
              </a:ext>
            </a:extLst>
          </p:cNvPr>
          <p:cNvSpPr txBox="1"/>
          <p:nvPr/>
        </p:nvSpPr>
        <p:spPr>
          <a:xfrm>
            <a:off x="4513749" y="3255360"/>
            <a:ext cx="130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/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63CCE74-2D4A-46A8-810B-251C04CA9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11" y="3969843"/>
                <a:ext cx="474552" cy="369588"/>
              </a:xfrm>
              <a:prstGeom prst="rect">
                <a:avLst/>
              </a:prstGeom>
              <a:blipFill>
                <a:blip r:embed="rId4"/>
                <a:stretch>
                  <a:fillRect t="-22951" r="-2179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C9B4E62A-2A97-46CD-A86F-6324615FD0E2}"/>
              </a:ext>
            </a:extLst>
          </p:cNvPr>
          <p:cNvSpPr txBox="1"/>
          <p:nvPr/>
        </p:nvSpPr>
        <p:spPr>
          <a:xfrm>
            <a:off x="4576026" y="4294243"/>
            <a:ext cx="130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correction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DE00BC-1E4B-4E58-9603-AA79447BF5C4}"/>
              </a:ext>
            </a:extLst>
          </p:cNvPr>
          <p:cNvSpPr txBox="1"/>
          <p:nvPr/>
        </p:nvSpPr>
        <p:spPr>
          <a:xfrm>
            <a:off x="6778685" y="4257857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restitution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B45F0-01F9-4339-98D0-0932E1B9A201}"/>
              </a:ext>
            </a:extLst>
          </p:cNvPr>
          <p:cNvSpPr txBox="1"/>
          <p:nvPr/>
        </p:nvSpPr>
        <p:spPr>
          <a:xfrm>
            <a:off x="7520539" y="3765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friction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/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374C7F1-71D6-498D-87FB-DDE5B41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27" y="4253187"/>
                <a:ext cx="1083694" cy="369588"/>
              </a:xfrm>
              <a:prstGeom prst="rect">
                <a:avLst/>
              </a:prstGeom>
              <a:blipFill>
                <a:blip r:embed="rId5"/>
                <a:stretch>
                  <a:fillRect t="-23333" r="-179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73141DB-F96D-456B-B3AD-E6D0EB552DDB}"/>
              </a:ext>
            </a:extLst>
          </p:cNvPr>
          <p:cNvSpPr txBox="1"/>
          <p:nvPr/>
        </p:nvSpPr>
        <p:spPr>
          <a:xfrm>
            <a:off x="7178498" y="3051972"/>
            <a:ext cx="21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corrected velocity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9AC670-13DB-40AF-B9C9-0B3C18C57C3E}"/>
              </a:ext>
            </a:extLst>
          </p:cNvPr>
          <p:cNvSpPr/>
          <p:nvPr/>
        </p:nvSpPr>
        <p:spPr>
          <a:xfrm rot="2639117">
            <a:off x="7348519" y="3615257"/>
            <a:ext cx="216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/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7EBC9A1-D32D-4A65-92C8-A092EDBBC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27" y="3478338"/>
                <a:ext cx="452111" cy="369588"/>
              </a:xfrm>
              <a:prstGeom prst="rect">
                <a:avLst/>
              </a:prstGeom>
              <a:blipFill>
                <a:blip r:embed="rId6"/>
                <a:stretch>
                  <a:fillRect t="-23333" r="-2133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59E7ABE-9209-924A-A5AE-6C3FADF15C35}"/>
              </a:ext>
            </a:extLst>
          </p:cNvPr>
          <p:cNvSpPr/>
          <p:nvPr/>
        </p:nvSpPr>
        <p:spPr>
          <a:xfrm>
            <a:off x="9127069" y="2186664"/>
            <a:ext cx="221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velocity correction</a:t>
            </a:r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29DC6F1-C429-7E45-B3C3-467B17E3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例子：粒子和刚体发生接触</a:t>
            </a:r>
          </a:p>
        </p:txBody>
      </p:sp>
    </p:spTree>
    <p:extLst>
      <p:ext uri="{BB962C8B-B14F-4D97-AF65-F5344CB8AC3E}">
        <p14:creationId xmlns:p14="http://schemas.microsoft.com/office/powerpoint/2010/main" val="4143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5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7BB83-187A-4465-97B4-8A79E1ED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(Constraints)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54E0-7112-4973-BCBE-06429F51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约束是一个优化问题的解需要符合的条件</a:t>
            </a:r>
            <a:endParaRPr lang="en-US" altLang="zh-CN" dirty="0"/>
          </a:p>
          <a:p>
            <a:pPr lvl="1"/>
            <a:r>
              <a:rPr lang="zh-CN" altLang="en-US" dirty="0"/>
              <a:t>等式约束</a:t>
            </a:r>
            <a:endParaRPr lang="en-US" altLang="zh-CN" dirty="0"/>
          </a:p>
          <a:p>
            <a:pPr lvl="1"/>
            <a:r>
              <a:rPr lang="zh-CN" altLang="en-US" dirty="0"/>
              <a:t>不等式约束</a:t>
            </a:r>
            <a:endParaRPr lang="en-US" altLang="zh-CN" dirty="0"/>
          </a:p>
          <a:p>
            <a:r>
              <a:rPr lang="zh-CN" altLang="en-US" dirty="0"/>
              <a:t>约束类型</a:t>
            </a:r>
            <a:endParaRPr lang="en-US" altLang="zh-CN" dirty="0"/>
          </a:p>
          <a:p>
            <a:pPr lvl="1"/>
            <a:r>
              <a:rPr lang="zh-CN" altLang="en-US" dirty="0"/>
              <a:t>距离约束（布料）</a:t>
            </a:r>
            <a:endParaRPr lang="en-US" altLang="zh-CN" dirty="0"/>
          </a:p>
          <a:p>
            <a:pPr lvl="1"/>
            <a:r>
              <a:rPr lang="zh-CN" altLang="en-US" dirty="0"/>
              <a:t>形状约束（刚体，塑料）</a:t>
            </a:r>
            <a:endParaRPr lang="en-US" altLang="zh-CN" dirty="0"/>
          </a:p>
          <a:p>
            <a:pPr lvl="1"/>
            <a:r>
              <a:rPr lang="zh-CN" altLang="en-US" dirty="0"/>
              <a:t>密度约束（流体）</a:t>
            </a:r>
            <a:endParaRPr lang="en-US" altLang="zh-CN" dirty="0"/>
          </a:p>
          <a:p>
            <a:pPr lvl="1"/>
            <a:r>
              <a:rPr lang="zh-CN" altLang="en-US" dirty="0"/>
              <a:t>体积约束（气体）</a:t>
            </a:r>
            <a:endParaRPr lang="en-US" altLang="zh-CN" dirty="0"/>
          </a:p>
          <a:p>
            <a:pPr lvl="1"/>
            <a:r>
              <a:rPr lang="zh-CN" altLang="en-US" dirty="0"/>
              <a:t>接触约束（无穿透）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E6FA81-E2D9-4786-A8AB-CB7A251F764B}"/>
              </a:ext>
            </a:extLst>
          </p:cNvPr>
          <p:cNvGrpSpPr/>
          <p:nvPr/>
        </p:nvGrpSpPr>
        <p:grpSpPr>
          <a:xfrm>
            <a:off x="6099907" y="4814349"/>
            <a:ext cx="3640816" cy="1362614"/>
            <a:chOff x="7431361" y="3417315"/>
            <a:chExt cx="3640816" cy="136261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884949A-BD5D-4A0B-B2C5-F173B2ACC1B6}"/>
                </a:ext>
              </a:extLst>
            </p:cNvPr>
            <p:cNvCxnSpPr/>
            <p:nvPr/>
          </p:nvCxnSpPr>
          <p:spPr>
            <a:xfrm>
              <a:off x="9251769" y="3417315"/>
              <a:ext cx="0" cy="85896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F6A35-4AAD-47FD-869A-15E28BB70A41}"/>
                </a:ext>
              </a:extLst>
            </p:cNvPr>
            <p:cNvSpPr/>
            <p:nvPr/>
          </p:nvSpPr>
          <p:spPr>
            <a:xfrm>
              <a:off x="889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124584-3055-48FE-A925-5AF8EC21B20E}"/>
                </a:ext>
              </a:extLst>
            </p:cNvPr>
            <p:cNvSpPr/>
            <p:nvPr/>
          </p:nvSpPr>
          <p:spPr>
            <a:xfrm>
              <a:off x="9251769" y="3587262"/>
              <a:ext cx="360000" cy="378935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4C30C1-9137-40A0-9E4B-DF613E00615F}"/>
                </a:ext>
              </a:extLst>
            </p:cNvPr>
            <p:cNvCxnSpPr/>
            <p:nvPr/>
          </p:nvCxnSpPr>
          <p:spPr>
            <a:xfrm>
              <a:off x="9071769" y="3776729"/>
              <a:ext cx="36000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/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𝑐𝑜𝑛𝑡𝑎𝑐𝑡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C46F4F7-FA10-4B79-A988-8DDB6F323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361" y="4410597"/>
                  <a:ext cx="364081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CB25EDD-6751-41F7-9738-D82F7F7E8B57}"/>
              </a:ext>
            </a:extLst>
          </p:cNvPr>
          <p:cNvGrpSpPr/>
          <p:nvPr/>
        </p:nvGrpSpPr>
        <p:grpSpPr>
          <a:xfrm>
            <a:off x="6053205" y="2748315"/>
            <a:ext cx="3734219" cy="1434005"/>
            <a:chOff x="6122360" y="2263839"/>
            <a:chExt cx="3734219" cy="143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/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46EE50-58F3-4AA0-B282-A9BF65216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360" y="3328512"/>
                  <a:ext cx="361836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6CD0DF2-38FF-455B-B4D5-DBD45043257F}"/>
                </a:ext>
              </a:extLst>
            </p:cNvPr>
            <p:cNvSpPr/>
            <p:nvPr/>
          </p:nvSpPr>
          <p:spPr>
            <a:xfrm rot="20375379">
              <a:off x="7010400" y="3010038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4BF11A2-EC8F-4E54-B38A-374FA975FF8A}"/>
                </a:ext>
              </a:extLst>
            </p:cNvPr>
            <p:cNvSpPr/>
            <p:nvPr/>
          </p:nvSpPr>
          <p:spPr>
            <a:xfrm rot="20943410">
              <a:off x="9192907" y="2459492"/>
              <a:ext cx="216000" cy="216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7FACC3E-3183-4E2F-83A7-2B0513219321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7219620" y="2587994"/>
              <a:ext cx="1975251" cy="492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C536A64-4B44-44E9-B992-5F949E0DD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622" y="2701679"/>
              <a:ext cx="1126603" cy="28519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CBE996D-DBBB-4165-873B-DBF6A4927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363" y="2628565"/>
              <a:ext cx="573270" cy="1390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B104F10-4C17-4E7F-BBC9-621B53E14404}"/>
                </a:ext>
              </a:extLst>
            </p:cNvPr>
            <p:cNvCxnSpPr/>
            <p:nvPr/>
          </p:nvCxnSpPr>
          <p:spPr>
            <a:xfrm flipH="1">
              <a:off x="8712103" y="2263839"/>
              <a:ext cx="464122" cy="1055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/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42C43AD-B838-40FF-A50E-9EE6D0BE9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09" y="2423513"/>
                  <a:ext cx="3266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/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D433AD5-A9AF-4047-8222-958533C71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909" y="2933372"/>
                  <a:ext cx="4701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6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/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AFCF0F-5E67-435D-B52D-E5D95DA1A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28" y="2318860"/>
                  <a:ext cx="4754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43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99D-3672-4AEF-9711-D76E3045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PBD</a:t>
            </a:r>
            <a:r>
              <a:rPr lang="zh-CN" altLang="en-US" dirty="0"/>
              <a:t>的物理意义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CN" dirty="0"/>
                  <a:t>BD </a:t>
                </a:r>
                <a:r>
                  <a:rPr lang="zh-CN" altLang="en-US" dirty="0"/>
                  <a:t>这个方法研究的是一个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带约束的运动问题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高斯最小二乘约束原理</a:t>
                </a:r>
                <a:r>
                  <a:rPr lang="en-US" altLang="zh-CN" dirty="0"/>
                  <a:t>(Gauss's principle of least constraint)</a:t>
                </a:r>
              </a:p>
              <a:p>
                <a:pPr lvl="1"/>
                <a:r>
                  <a:rPr lang="zh-CN" altLang="en-US" dirty="0"/>
                  <a:t>受约束物体，它的运动轨迹是约束对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加速度</a:t>
                </a:r>
                <a:r>
                  <a:rPr lang="zh-CN" altLang="en-US" dirty="0"/>
                  <a:t>改变的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总和的最小值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̈"/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zh-CN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ex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9FAFA-5894-4603-96E3-A88995C8A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7991A7C-DEF0-4EBE-A912-F53F30D1D255}"/>
              </a:ext>
            </a:extLst>
          </p:cNvPr>
          <p:cNvGrpSpPr/>
          <p:nvPr/>
        </p:nvGrpSpPr>
        <p:grpSpPr>
          <a:xfrm>
            <a:off x="9160738" y="3392794"/>
            <a:ext cx="2250591" cy="2531735"/>
            <a:chOff x="9065311" y="4087558"/>
            <a:chExt cx="2250591" cy="253173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2DE6FC-4FA5-4B7B-B64A-FAEB1B13ACC6}"/>
                </a:ext>
              </a:extLst>
            </p:cNvPr>
            <p:cNvSpPr/>
            <p:nvPr/>
          </p:nvSpPr>
          <p:spPr>
            <a:xfrm>
              <a:off x="9065311" y="4087558"/>
              <a:ext cx="2122098" cy="2122098"/>
            </a:xfrm>
            <a:prstGeom prst="ellipse">
              <a:avLst/>
            </a:prstGeom>
            <a:noFill/>
            <a:ln w="38100"/>
            <a:effectLst>
              <a:outerShdw blurRad="50800" dist="50800" dir="54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71387B5-7B88-4D04-8156-B3E40F48A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0797" y="5947102"/>
              <a:ext cx="494759" cy="4092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D038B83-B3B0-48F5-9BDA-DE8C225C8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4079" y="5764063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加号 25">
              <a:extLst>
                <a:ext uri="{FF2B5EF4-FFF2-40B4-BE49-F238E27FC236}">
                  <a16:creationId xmlns:a16="http://schemas.microsoft.com/office/drawing/2014/main" id="{393DA1D8-837A-4E52-AE36-322013E111FF}"/>
                </a:ext>
              </a:extLst>
            </p:cNvPr>
            <p:cNvSpPr/>
            <p:nvPr/>
          </p:nvSpPr>
          <p:spPr>
            <a:xfrm>
              <a:off x="10036359" y="5058606"/>
              <a:ext cx="180000" cy="180000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4DFC0D2-3319-4350-A792-B187059A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287" y="4866758"/>
              <a:ext cx="716120" cy="824305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FD96F62-BB4F-4D7A-AA48-99FA049A9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65547" y="5403437"/>
              <a:ext cx="451487" cy="521009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/>
                <p:nvPr/>
              </p:nvSpPr>
              <p:spPr>
                <a:xfrm>
                  <a:off x="10011895" y="6178531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D3D2EA8-A2DD-40DE-B115-6AD7DFC4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95" y="6178531"/>
                  <a:ext cx="401007" cy="440762"/>
                </a:xfrm>
                <a:prstGeom prst="rect">
                  <a:avLst/>
                </a:prstGeom>
                <a:blipFill>
                  <a:blip r:embed="rId4"/>
                  <a:stretch>
                    <a:fillRect t="-6944" r="-30303"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/>
                <p:nvPr/>
              </p:nvSpPr>
              <p:spPr>
                <a:xfrm>
                  <a:off x="10059407" y="5272242"/>
                  <a:ext cx="401007" cy="44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638E56A-2EBD-4EFF-B4A5-D397B4A60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9407" y="5272242"/>
                  <a:ext cx="401007" cy="440762"/>
                </a:xfrm>
                <a:prstGeom prst="rect">
                  <a:avLst/>
                </a:prstGeom>
                <a:blipFill>
                  <a:blip r:embed="rId5"/>
                  <a:stretch>
                    <a:fillRect t="-6944" r="-33333" b="-6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/>
                <p:nvPr/>
              </p:nvSpPr>
              <p:spPr>
                <a:xfrm>
                  <a:off x="10763451" y="5891832"/>
                  <a:ext cx="4010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4D39466-85CA-4C39-BC7A-AFBC17CBF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3451" y="5891832"/>
                  <a:ext cx="4010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462" r="-30303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/>
                <p:nvPr/>
              </p:nvSpPr>
              <p:spPr>
                <a:xfrm>
                  <a:off x="10712961" y="4932085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79A4102-6BF6-4B60-B456-201D37C6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2961" y="4932085"/>
                  <a:ext cx="34509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B3F984-718B-404B-B0D7-9138A39A4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1511" y="4947064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BAB9172-1CB3-45A1-9EAF-3C735C946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66" y="5579145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6613AF-1F40-4E1A-90CA-2905ACB6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3647" y="4745932"/>
              <a:ext cx="234036" cy="183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4319586-F67F-4207-995C-405F1C39FB31}"/>
                </a:ext>
              </a:extLst>
            </p:cNvPr>
            <p:cNvSpPr/>
            <p:nvPr/>
          </p:nvSpPr>
          <p:spPr>
            <a:xfrm>
              <a:off x="10769597" y="5871884"/>
              <a:ext cx="129396" cy="12939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21744DD-EB44-4B74-A419-46BEFB21431A}"/>
              </a:ext>
            </a:extLst>
          </p:cNvPr>
          <p:cNvSpPr/>
          <p:nvPr/>
        </p:nvSpPr>
        <p:spPr>
          <a:xfrm>
            <a:off x="3618398" y="4504839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约束对</a:t>
            </a:r>
            <a:r>
              <a:rPr lang="zh-CN" altLang="en-US" sz="2800" dirty="0">
                <a:solidFill>
                  <a:srgbClr val="C00000"/>
                </a:solidFill>
              </a:rPr>
              <a:t>加速度</a:t>
            </a:r>
            <a:r>
              <a:rPr lang="zh-CN" altLang="en-US" sz="2800" dirty="0">
                <a:solidFill>
                  <a:schemeClr val="accent1"/>
                </a:solidFill>
              </a:rPr>
              <a:t>的改变有多大</a:t>
            </a:r>
            <a:endParaRPr lang="en-US" altLang="zh-CN" sz="2800" dirty="0">
              <a:solidFill>
                <a:schemeClr val="accent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85B236-EF13-4A0A-B9C8-62C189C29E84}"/>
              </a:ext>
            </a:extLst>
          </p:cNvPr>
          <p:cNvSpPr/>
          <p:nvPr/>
        </p:nvSpPr>
        <p:spPr>
          <a:xfrm>
            <a:off x="3727992" y="3411730"/>
            <a:ext cx="1141324" cy="665485"/>
          </a:xfrm>
          <a:prstGeom prst="roundRect">
            <a:avLst/>
          </a:prstGeom>
          <a:noFill/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6DAD43-CDD7-46B4-8B0A-DD4CB35321AD}"/>
              </a:ext>
            </a:extLst>
          </p:cNvPr>
          <p:cNvCxnSpPr>
            <a:cxnSpLocks/>
          </p:cNvCxnSpPr>
          <p:nvPr/>
        </p:nvCxnSpPr>
        <p:spPr>
          <a:xfrm flipH="1" flipV="1">
            <a:off x="4787086" y="4142687"/>
            <a:ext cx="357185" cy="384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7C236A-D0F4-4328-A291-8F0FA8087EAA}"/>
              </a:ext>
            </a:extLst>
          </p:cNvPr>
          <p:cNvGrpSpPr/>
          <p:nvPr/>
        </p:nvGrpSpPr>
        <p:grpSpPr>
          <a:xfrm>
            <a:off x="2188053" y="4142687"/>
            <a:ext cx="962058" cy="923330"/>
            <a:chOff x="7152706" y="3454878"/>
            <a:chExt cx="962058" cy="92333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EBBF0AE-B512-4B43-BAC5-8AC1FEE2DC3A}"/>
                </a:ext>
              </a:extLst>
            </p:cNvPr>
            <p:cNvSpPr/>
            <p:nvPr/>
          </p:nvSpPr>
          <p:spPr>
            <a:xfrm>
              <a:off x="7178843" y="3554253"/>
              <a:ext cx="890787" cy="81383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/>
                <p:nvPr/>
              </p:nvSpPr>
              <p:spPr>
                <a:xfrm>
                  <a:off x="7152706" y="3454878"/>
                  <a:ext cx="96205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5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5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5400" dirty="0"/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9B997A9-9B1E-44D8-A16B-5A76AA9E7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06" y="3454878"/>
                  <a:ext cx="962058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/>
              <p:nvPr/>
            </p:nvSpPr>
            <p:spPr>
              <a:xfrm>
                <a:off x="1453178" y="5304432"/>
                <a:ext cx="3850734" cy="114890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sz="2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C7AED3-C3A9-428C-B57A-8DDF2F766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78" y="5304432"/>
                <a:ext cx="3850734" cy="11489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0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/>
              <p:nvPr/>
            </p:nvSpPr>
            <p:spPr>
              <a:xfrm>
                <a:off x="833960" y="1870213"/>
                <a:ext cx="5545064" cy="1977401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1"/>
                    </a:solidFill>
                  </a:rPr>
                  <a:t>加速度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速度</a:t>
                </a:r>
                <a:r>
                  <a:rPr lang="en-US" altLang="zh-CN" sz="1600" dirty="0"/>
                  <a:t>: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受外力影响的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位移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0CCAF2-A679-488E-AD86-AD398EF5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0" y="1870213"/>
                <a:ext cx="5545064" cy="1977401"/>
              </a:xfrm>
              <a:prstGeom prst="rect">
                <a:avLst/>
              </a:prstGeo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8522776" y="4768666"/>
                <a:ext cx="3182603" cy="108080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76" y="4768666"/>
                <a:ext cx="3182603" cy="1080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/>
              <p:nvPr/>
            </p:nvSpPr>
            <p:spPr>
              <a:xfrm>
                <a:off x="8646464" y="1860490"/>
                <a:ext cx="2935227" cy="88479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5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5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50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zh-CN" alt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E8927BF-3746-4895-98F5-AAE011229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464" y="1860490"/>
                <a:ext cx="2935227" cy="884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A6771233-6161-4CC8-94DC-019DCF55F511}"/>
              </a:ext>
            </a:extLst>
          </p:cNvPr>
          <p:cNvSpPr/>
          <p:nvPr/>
        </p:nvSpPr>
        <p:spPr>
          <a:xfrm>
            <a:off x="9792942" y="3056514"/>
            <a:ext cx="642271" cy="1400923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/>
              <p:nvPr/>
            </p:nvSpPr>
            <p:spPr>
              <a:xfrm>
                <a:off x="6474559" y="1866046"/>
                <a:ext cx="2121659" cy="91788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200" dirty="0"/>
                  <a:t> : </a:t>
                </a:r>
                <a:r>
                  <a:rPr lang="zh-CN" altLang="en-US" sz="1200" dirty="0"/>
                  <a:t>时间步长</a:t>
                </a: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200" dirty="0"/>
                  <a:t> 时刻的位置</a:t>
                </a:r>
                <a:endParaRPr lang="en-US" altLang="zh-CN" sz="1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: </a:t>
                </a:r>
                <a:r>
                  <a:rPr lang="zh-CN" altLang="en-US" sz="1200" dirty="0"/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200" dirty="0"/>
                  <a:t> 时刻的速度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E75307-F3CA-4D9E-8D4C-83230111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59" y="1866046"/>
                <a:ext cx="2121659" cy="917880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558CDF4-F890-4387-A7ED-37AA09EC7CB8}"/>
                  </a:ext>
                </a:extLst>
              </p:cNvPr>
              <p:cNvSpPr/>
              <p:nvPr/>
            </p:nvSpPr>
            <p:spPr>
              <a:xfrm>
                <a:off x="833960" y="3978043"/>
                <a:ext cx="5545064" cy="2264851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anchor="t">
                <a:spAutoFit/>
              </a:bodyPr>
              <a:lstStyle/>
              <a:p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rgbClr val="7030A0"/>
                    </a:solidFill>
                  </a:rPr>
                  <a:t>位置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质点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最终的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加速度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558CDF4-F890-4387-A7ED-37AA09EC7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0" y="3978043"/>
                <a:ext cx="5545064" cy="2264851"/>
              </a:xfrm>
              <a:prstGeom prst="rect">
                <a:avLst/>
              </a:prstGeom>
              <a:blipFill>
                <a:blip r:embed="rId7"/>
                <a:stretch>
                  <a:fillRect l="-549" t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ECC031-57AA-4824-97D1-88D022710EC6}"/>
                  </a:ext>
                </a:extLst>
              </p:cNvPr>
              <p:cNvSpPr txBox="1"/>
              <p:nvPr/>
            </p:nvSpPr>
            <p:spPr>
              <a:xfrm>
                <a:off x="6473815" y="3975187"/>
                <a:ext cx="2121659" cy="340606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C00000"/>
                    </a:solidFill>
                  </a:rPr>
                  <a:t>: </a:t>
                </a:r>
                <a:r>
                  <a:rPr lang="zh-CN" altLang="en-US" sz="1200" dirty="0">
                    <a:solidFill>
                      <a:srgbClr val="C00000"/>
                    </a:solidFill>
                  </a:rPr>
                  <a:t>质点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200" dirty="0">
                    <a:solidFill>
                      <a:srgbClr val="C00000"/>
                    </a:solidFill>
                  </a:rPr>
                  <a:t>受约束影响的位移 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ECC031-57AA-4824-97D1-88D02271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15" y="3975187"/>
                <a:ext cx="2121659" cy="340606"/>
              </a:xfrm>
              <a:prstGeom prst="rect">
                <a:avLst/>
              </a:prstGeom>
              <a:blipFill>
                <a:blip r:embed="rId8"/>
                <a:stretch>
                  <a:fillRect b="-12281"/>
                </a:stretch>
              </a:blip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F418C1-96B6-4C5C-8FE6-821220D08E7C}"/>
                  </a:ext>
                </a:extLst>
              </p:cNvPr>
              <p:cNvSpPr/>
              <p:nvPr/>
            </p:nvSpPr>
            <p:spPr>
              <a:xfrm>
                <a:off x="10272464" y="3316545"/>
                <a:ext cx="1584176" cy="6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CN" alt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F418C1-96B6-4C5C-8FE6-821220D0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464" y="3316545"/>
                <a:ext cx="1584176" cy="6586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7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3A69-A5AD-4798-B03D-D4C7784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高斯最小二乘约束原理应用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0D8AAA-5460-409D-B7BE-5D739B667976}"/>
              </a:ext>
            </a:extLst>
          </p:cNvPr>
          <p:cNvGrpSpPr/>
          <p:nvPr/>
        </p:nvGrpSpPr>
        <p:grpSpPr>
          <a:xfrm>
            <a:off x="2607635" y="4131039"/>
            <a:ext cx="5476037" cy="1207163"/>
            <a:chOff x="4949402" y="3923678"/>
            <a:chExt cx="4980333" cy="1070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/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7EBEA2E-1B71-4E46-AAFB-A759362D5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026" y="3923678"/>
                  <a:ext cx="1531060" cy="1070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/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2DAB6C2-454B-4650-9B79-CEA79DD82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366" y="3971287"/>
                  <a:ext cx="2379369" cy="964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/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F331858-8E44-42FA-8B3C-BB9E020F1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402" y="3923678"/>
                  <a:ext cx="1226490" cy="10705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/>
              <p:nvPr/>
            </p:nvSpPr>
            <p:spPr>
              <a:xfrm>
                <a:off x="9069479" y="1992758"/>
                <a:ext cx="2433936" cy="83375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B77CFD9-5C16-4A3F-8871-4EF2CCEB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79" y="1992758"/>
                <a:ext cx="2433936" cy="833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/>
              <p:nvPr/>
            </p:nvSpPr>
            <p:spPr>
              <a:xfrm>
                <a:off x="5159896" y="2067036"/>
                <a:ext cx="2664296" cy="83926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4EE065-5172-432E-BC6A-82EF266E9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2067036"/>
                <a:ext cx="2664296" cy="839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/>
              <p:nvPr/>
            </p:nvSpPr>
            <p:spPr>
              <a:xfrm>
                <a:off x="5159897" y="3254808"/>
                <a:ext cx="2664296" cy="6685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br>
                  <a:rPr lang="en-US" altLang="zh-CN" sz="2000" i="1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630421E-37B4-4F6B-A4CC-80957F70B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7" y="3254808"/>
                <a:ext cx="2664296" cy="668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7E61471-00E8-45FB-BC10-08BEEB61DCC9}"/>
              </a:ext>
            </a:extLst>
          </p:cNvPr>
          <p:cNvSpPr/>
          <p:nvPr/>
        </p:nvSpPr>
        <p:spPr>
          <a:xfrm>
            <a:off x="5159896" y="5589240"/>
            <a:ext cx="266429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𝐶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∆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𝒑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)=0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/>
              <p:nvPr/>
            </p:nvSpPr>
            <p:spPr>
              <a:xfrm>
                <a:off x="9071711" y="5237867"/>
                <a:ext cx="2784929" cy="910699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C637B6-0F59-42EC-8C3E-E4AA5A87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711" y="5237867"/>
                <a:ext cx="2784929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C3B8CA3-6C72-40E8-B439-BFBE5BB0E00D}"/>
              </a:ext>
            </a:extLst>
          </p:cNvPr>
          <p:cNvSpPr/>
          <p:nvPr/>
        </p:nvSpPr>
        <p:spPr>
          <a:xfrm>
            <a:off x="803295" y="2265861"/>
            <a:ext cx="4378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常数不影响求解满足最小值的参数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3E528A-DB80-4E6F-8136-17C343237ABF}"/>
              </a:ext>
            </a:extLst>
          </p:cNvPr>
          <p:cNvSpPr/>
          <p:nvPr/>
        </p:nvSpPr>
        <p:spPr>
          <a:xfrm>
            <a:off x="803295" y="3468841"/>
            <a:ext cx="3608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把求和写成矩阵和向量形式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/>
              <p:nvPr/>
            </p:nvSpPr>
            <p:spPr>
              <a:xfrm>
                <a:off x="803295" y="5614736"/>
                <a:ext cx="34142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考虑约束条件</a:t>
                </a:r>
                <a14:m>
                  <m:oMath xmlns:m="http://schemas.openxmlformats.org/officeDocument/2006/math">
                    <m:r>
                      <a:rPr lang="en-US" altLang="zh-CN" sz="2000"/>
                      <m:t>𝐶</m:t>
                    </m:r>
                    <m:d>
                      <m:dPr>
                        <m:ctrlPr>
                          <a:rPr lang="en-US" altLang="zh-CN" sz="2000"/>
                        </m:ctrlPr>
                      </m:dPr>
                      <m:e>
                        <m:r>
                          <a:rPr lang="en-US" altLang="zh-CN" sz="2000"/>
                          <m:t>𝒑</m:t>
                        </m:r>
                      </m:e>
                    </m:d>
                    <m:r>
                      <a:rPr lang="en-US" altLang="zh-CN" sz="2000"/>
                      <m:t>=0</m:t>
                    </m:r>
                  </m:oMath>
                </a14:m>
                <a:r>
                  <a:rPr lang="en-US" altLang="zh-CN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B1D8B0D-9B15-4800-AE33-C22F3C349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5" y="5614736"/>
                <a:ext cx="3414268" cy="400110"/>
              </a:xfrm>
              <a:prstGeom prst="rect">
                <a:avLst/>
              </a:prstGeom>
              <a:blipFill>
                <a:blip r:embed="rId10"/>
                <a:stretch>
                  <a:fillRect l="-1607" t="-7576" r="-89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BB072399-7D86-414E-8133-139CC4BA2BE5}"/>
              </a:ext>
            </a:extLst>
          </p:cNvPr>
          <p:cNvSpPr/>
          <p:nvPr/>
        </p:nvSpPr>
        <p:spPr>
          <a:xfrm rot="-5400000">
            <a:off x="8343778" y="5438760"/>
            <a:ext cx="457306" cy="694866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0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4ECA5F0-454B-4918-9C25-A92AC26F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3228" y="1889440"/>
                <a:ext cx="5181600" cy="18848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4F569A-6047-4AD2-B774-91A6A162EEE8}"/>
              </a:ext>
            </a:extLst>
          </p:cNvPr>
          <p:cNvGrpSpPr/>
          <p:nvPr/>
        </p:nvGrpSpPr>
        <p:grpSpPr>
          <a:xfrm>
            <a:off x="6744072" y="4043720"/>
            <a:ext cx="4300259" cy="2385264"/>
            <a:chOff x="6744072" y="4043720"/>
            <a:chExt cx="4300259" cy="238526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8DCF8CE-1CA4-4343-9C6B-C6DD596822A7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FC11BA-F585-4FA1-A555-1FFB509603CF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EC5659A-8C91-4B09-BC02-6C0437A1AD60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B2B1B87-2E69-4DA2-B946-67D62561DA07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D5B5645-4B6C-4E73-A42F-AC9251B69598}"/>
                </a:ext>
              </a:extLst>
            </p:cNvPr>
            <p:cNvSpPr/>
            <p:nvPr/>
          </p:nvSpPr>
          <p:spPr>
            <a:xfrm>
              <a:off x="9848024" y="4118921"/>
              <a:ext cx="850225" cy="2310063"/>
            </a:xfrm>
            <a:custGeom>
              <a:avLst/>
              <a:gdLst>
                <a:gd name="connsiteX0" fmla="*/ 722734 w 850225"/>
                <a:gd name="connsiteY0" fmla="*/ 0 h 2310063"/>
                <a:gd name="connsiteX1" fmla="*/ 839 w 850225"/>
                <a:gd name="connsiteY1" fmla="*/ 1049154 h 2310063"/>
                <a:gd name="connsiteX2" fmla="*/ 847863 w 850225"/>
                <a:gd name="connsiteY2" fmla="*/ 1780674 h 2310063"/>
                <a:gd name="connsiteX3" fmla="*/ 251096 w 850225"/>
                <a:gd name="connsiteY3" fmla="*/ 2310063 h 23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225" h="2310063">
                  <a:moveTo>
                    <a:pt x="722734" y="0"/>
                  </a:moveTo>
                  <a:cubicBezTo>
                    <a:pt x="351359" y="376187"/>
                    <a:pt x="-20016" y="752375"/>
                    <a:pt x="839" y="1049154"/>
                  </a:cubicBezTo>
                  <a:cubicBezTo>
                    <a:pt x="21694" y="1345933"/>
                    <a:pt x="806153" y="1570522"/>
                    <a:pt x="847863" y="1780674"/>
                  </a:cubicBezTo>
                  <a:cubicBezTo>
                    <a:pt x="889573" y="1990826"/>
                    <a:pt x="366599" y="2226644"/>
                    <a:pt x="251096" y="23100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E3A223-0BCB-4C43-A6B3-8C4C664DBE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9848863" y="5168075"/>
              <a:ext cx="311587" cy="3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EF5FDF-443C-4040-8BA6-17B8CDA29098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63C991-5217-4F14-8286-2B982A35F5BF}"/>
                </a:ext>
              </a:extLst>
            </p:cNvPr>
            <p:cNvCxnSpPr>
              <a:stCxn id="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780DCFD-8A74-4EE5-9307-D84BB3ED1712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AE8615C-B6A7-496C-AD90-AB0D2DE4F35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496D4D-5A21-4BFD-8FB0-F98C0D465ED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A37A854-B726-4120-AE01-C02B6F4E0AEE}"/>
                </a:ext>
              </a:extLst>
            </p:cNvPr>
            <p:cNvCxnSpPr>
              <a:stCxn id="8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3BE8393-A8A3-4CDA-898E-5B08C524E768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CAE5720-A29C-4EC8-853E-69422258DDB4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35B4BB4-211C-41D9-8669-97D16EC884D6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B77170-AD97-4476-914D-3938BDC7A378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2A9764-7642-4032-AACD-DA3253E960E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4A0CDE4-8146-44EC-89F5-5FE3BDD6905E}"/>
                </a:ext>
              </a:extLst>
            </p:cNvPr>
            <p:cNvCxnSpPr>
              <a:stCxn id="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FE15D52-B39E-49A3-8681-7BAB00D0F069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D623B16-17C6-40FA-93FC-68A5EDFB1C62}"/>
                </a:ext>
              </a:extLst>
            </p:cNvPr>
            <p:cNvSpPr txBox="1"/>
            <p:nvPr/>
          </p:nvSpPr>
          <p:spPr>
            <a:xfrm>
              <a:off x="10450899" y="413876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g(x)</a:t>
              </a:r>
              <a:endParaRPr lang="zh-CN" altLang="en-US" b="1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A3837EB-4B58-42B8-9C3F-0D74AD46C6C2}"/>
                </a:ext>
              </a:extLst>
            </p:cNvPr>
            <p:cNvSpPr/>
            <p:nvPr/>
          </p:nvSpPr>
          <p:spPr>
            <a:xfrm>
              <a:off x="9812444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6A4876F-7F9C-430A-9DFB-FA3D4F5EACD5}"/>
              </a:ext>
            </a:extLst>
          </p:cNvPr>
          <p:cNvGrpSpPr/>
          <p:nvPr/>
        </p:nvGrpSpPr>
        <p:grpSpPr>
          <a:xfrm>
            <a:off x="1188260" y="3987715"/>
            <a:ext cx="3696101" cy="2026857"/>
            <a:chOff x="6744072" y="4043720"/>
            <a:chExt cx="3696101" cy="20268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1BAADCE-7794-49E3-A5C8-DE73AFBA8B95}"/>
                </a:ext>
              </a:extLst>
            </p:cNvPr>
            <p:cNvSpPr txBox="1"/>
            <p:nvPr/>
          </p:nvSpPr>
          <p:spPr>
            <a:xfrm>
              <a:off x="7173016" y="4043720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f(x)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29A88C-49A0-4C49-AC47-B9107655C924}"/>
                </a:ext>
              </a:extLst>
            </p:cNvPr>
            <p:cNvSpPr/>
            <p:nvPr/>
          </p:nvSpPr>
          <p:spPr>
            <a:xfrm>
              <a:off x="6744072" y="4265205"/>
              <a:ext cx="3696101" cy="180537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44659DB-85AB-4347-B78A-08B31CDF663B}"/>
                </a:ext>
              </a:extLst>
            </p:cNvPr>
            <p:cNvSpPr/>
            <p:nvPr/>
          </p:nvSpPr>
          <p:spPr>
            <a:xfrm>
              <a:off x="7002150" y="4486194"/>
              <a:ext cx="2831632" cy="135716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D5D725B-F928-4B09-97D8-834DDE8B53B2}"/>
                </a:ext>
              </a:extLst>
            </p:cNvPr>
            <p:cNvSpPr/>
            <p:nvPr/>
          </p:nvSpPr>
          <p:spPr>
            <a:xfrm>
              <a:off x="7289103" y="4670586"/>
              <a:ext cx="2063418" cy="988378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4AA44E7-116F-4229-B165-6B98C99F1F7F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 flipH="1" flipV="1">
              <a:off x="9319218" y="5479094"/>
              <a:ext cx="99881" cy="1655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75B3C2B-2A8C-45DB-8C42-3734DB2E856D}"/>
                </a:ext>
              </a:extLst>
            </p:cNvPr>
            <p:cNvCxnSpPr>
              <a:stCxn id="36" idx="6"/>
            </p:cNvCxnSpPr>
            <p:nvPr/>
          </p:nvCxnSpPr>
          <p:spPr>
            <a:xfrm flipH="1">
              <a:off x="10203976" y="5167891"/>
              <a:ext cx="236197" cy="3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88AB8ED-6C3F-483B-BECE-0E23F1DF6071}"/>
                </a:ext>
              </a:extLst>
            </p:cNvPr>
            <p:cNvCxnSpPr/>
            <p:nvPr/>
          </p:nvCxnSpPr>
          <p:spPr>
            <a:xfrm flipH="1">
              <a:off x="9032579" y="5177116"/>
              <a:ext cx="317633" cy="64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3EC943D-E62B-40E9-9DB8-FE394E00B8E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7289103" y="5164775"/>
              <a:ext cx="35507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5D0DF17-45E8-4B51-92F6-6B88A7CDDB0A}"/>
                </a:ext>
              </a:extLst>
            </p:cNvPr>
            <p:cNvCxnSpPr>
              <a:stCxn id="40" idx="0"/>
            </p:cNvCxnSpPr>
            <p:nvPr/>
          </p:nvCxnSpPr>
          <p:spPr>
            <a:xfrm>
              <a:off x="8320812" y="4670586"/>
              <a:ext cx="0" cy="2279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7B24D59-DD14-4F52-B799-453FC676540B}"/>
                </a:ext>
              </a:extLst>
            </p:cNvPr>
            <p:cNvCxnSpPr>
              <a:stCxn id="40" idx="4"/>
            </p:cNvCxnSpPr>
            <p:nvPr/>
          </p:nvCxnSpPr>
          <p:spPr>
            <a:xfrm flipV="1">
              <a:off x="8320812" y="5418332"/>
              <a:ext cx="0" cy="240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E0BDB74-6B74-426E-AA34-2BFDFED87F1B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H="1">
              <a:off x="9319218" y="4684946"/>
              <a:ext cx="99881" cy="1569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D9CC47E-0D3E-4A91-911B-924C1EBE1C7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7416833" y="4684946"/>
              <a:ext cx="65779" cy="1214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29A834B-663F-40E2-BC0B-DA0AD6AD9D9D}"/>
                </a:ext>
              </a:extLst>
            </p:cNvPr>
            <p:cNvCxnSpPr>
              <a:stCxn id="36" idx="2"/>
            </p:cNvCxnSpPr>
            <p:nvPr/>
          </p:nvCxnSpPr>
          <p:spPr>
            <a:xfrm flipV="1">
              <a:off x="6744072" y="5164775"/>
              <a:ext cx="171551" cy="3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7824248-CB91-4660-B559-3A6C507F366E}"/>
                </a:ext>
              </a:extLst>
            </p:cNvPr>
            <p:cNvCxnSpPr>
              <a:stCxn id="36" idx="0"/>
            </p:cNvCxnSpPr>
            <p:nvPr/>
          </p:nvCxnSpPr>
          <p:spPr>
            <a:xfrm flipH="1">
              <a:off x="8592122" y="4265205"/>
              <a:ext cx="1" cy="179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4B4DFC0-596E-4838-B2CF-6229DB6990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7416833" y="5523183"/>
              <a:ext cx="65779" cy="121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C3DC483-E510-461A-824E-B0717444D324}"/>
                </a:ext>
              </a:extLst>
            </p:cNvPr>
            <p:cNvCxnSpPr>
              <a:stCxn id="36" idx="4"/>
            </p:cNvCxnSpPr>
            <p:nvPr/>
          </p:nvCxnSpPr>
          <p:spPr>
            <a:xfrm flipH="1" flipV="1">
              <a:off x="8592122" y="5895124"/>
              <a:ext cx="1" cy="175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CD322BD-A9FD-4C4E-8B35-C0B04EE3E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948" y="5168075"/>
              <a:ext cx="258915" cy="3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579ED35-D490-4025-A87F-9CFC42C5BF88}"/>
                </a:ext>
              </a:extLst>
            </p:cNvPr>
            <p:cNvSpPr/>
            <p:nvPr/>
          </p:nvSpPr>
          <p:spPr>
            <a:xfrm>
              <a:off x="8267432" y="5128775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51BEF-B791-4805-A5D8-55DB4C134EAC}"/>
              </a:ext>
            </a:extLst>
          </p:cNvPr>
          <p:cNvSpPr txBox="1"/>
          <p:nvPr/>
        </p:nvSpPr>
        <p:spPr>
          <a:xfrm>
            <a:off x="1846753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无约束的极小值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B910F9-DAE6-48DE-93C3-712A7A9F8AC9}"/>
              </a:ext>
            </a:extLst>
          </p:cNvPr>
          <p:cNvSpPr txBox="1"/>
          <p:nvPr/>
        </p:nvSpPr>
        <p:spPr>
          <a:xfrm>
            <a:off x="7662780" y="6253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带约束的极小值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CF11B-B976-4270-896C-8BDEA7B69CF2}"/>
                  </a:ext>
                </a:extLst>
              </p:cNvPr>
              <p:cNvSpPr/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CF11B-B976-4270-896C-8BDEA7B69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E79C-AAE0-45D1-93A4-2E24C55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引入拉格朗日乘子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397290-578B-4ECC-B878-4F3BC88E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3D51740-1564-4620-9CEA-4D8C75447F0E}"/>
              </a:ext>
            </a:extLst>
          </p:cNvPr>
          <p:cNvSpPr txBox="1"/>
          <p:nvPr/>
        </p:nvSpPr>
        <p:spPr>
          <a:xfrm>
            <a:off x="5444552" y="49435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一个方程两个未知数，怎么解？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/>
              <p:nvPr/>
            </p:nvSpPr>
            <p:spPr>
              <a:xfrm>
                <a:off x="5231904" y="3933056"/>
                <a:ext cx="3841616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BECFA6-59F7-4874-A41D-DA7ECA2BD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33056"/>
                <a:ext cx="384161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2A95714-1DC1-4752-B9C4-3F9B3AB004CD}"/>
                  </a:ext>
                </a:extLst>
              </p:cNvPr>
              <p:cNvSpPr/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.          </m:t>
                          </m:r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2A95714-1DC1-4752-B9C4-3F9B3AB00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26" y="1916832"/>
                <a:ext cx="2535246" cy="828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0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F384-88CA-406C-9DCF-DD4B15BF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sSup>
                              <m:sSup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    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∙∆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C5CC6-3025-4AA9-91CE-F1DCAFC6C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6747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/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p>
                                      <m: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p>
                                  <m: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99816A-CB0A-4953-944B-2E50F26F2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948" y="3429000"/>
                <a:ext cx="5209823" cy="1915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956B3B35-6D09-4790-AF59-6BD9CAA2674E}"/>
              </a:ext>
            </a:extLst>
          </p:cNvPr>
          <p:cNvSpPr/>
          <p:nvPr/>
        </p:nvSpPr>
        <p:spPr>
          <a:xfrm rot="-5400000">
            <a:off x="5600736" y="4084672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DDFCD-1055-4DE2-9E4B-4EBED1A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个粒子受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个约束的情况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解可能不存在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可能存在很多个解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7" name="内容占位符 26">
                <a:extLst>
                  <a:ext uri="{FF2B5EF4-FFF2-40B4-BE49-F238E27FC236}">
                    <a16:creationId xmlns:a16="http://schemas.microsoft.com/office/drawing/2014/main" id="{D78F39B3-BF83-4260-BEF3-853AA2476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30F0F3-D4E5-4610-AAFD-1A1B079769AD}"/>
              </a:ext>
            </a:extLst>
          </p:cNvPr>
          <p:cNvGrpSpPr/>
          <p:nvPr/>
        </p:nvGrpSpPr>
        <p:grpSpPr>
          <a:xfrm>
            <a:off x="8906289" y="3090148"/>
            <a:ext cx="2731871" cy="2195106"/>
            <a:chOff x="8799464" y="1696796"/>
            <a:chExt cx="2731871" cy="21951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A915AFA-8603-4759-8199-DC4EBD163668}"/>
                </a:ext>
              </a:extLst>
            </p:cNvPr>
            <p:cNvGrpSpPr/>
            <p:nvPr/>
          </p:nvGrpSpPr>
          <p:grpSpPr>
            <a:xfrm>
              <a:off x="9077191" y="1870540"/>
              <a:ext cx="1800000" cy="1800000"/>
              <a:chOff x="8600535" y="1633763"/>
              <a:chExt cx="1800000" cy="1800000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C4EAE75-865C-4AB6-9499-8CFAD434913C}"/>
                  </a:ext>
                </a:extLst>
              </p:cNvPr>
              <p:cNvCxnSpPr/>
              <p:nvPr/>
            </p:nvCxnSpPr>
            <p:spPr>
              <a:xfrm>
                <a:off x="8600535" y="3429000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4582B87C-A768-41FF-BAD6-92FA5B9DD736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7705298" y="2533763"/>
                <a:ext cx="18000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3A3DD61-2E75-4404-9086-11959CFADF6A}"/>
                </a:ext>
              </a:extLst>
            </p:cNvPr>
            <p:cNvCxnSpPr/>
            <p:nvPr/>
          </p:nvCxnSpPr>
          <p:spPr>
            <a:xfrm flipH="1">
              <a:off x="9224761" y="2318843"/>
              <a:ext cx="1509623" cy="78500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1C05360-675E-4B28-862C-2EB3745D6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2658" y="2578654"/>
              <a:ext cx="1270957" cy="827769"/>
            </a:xfrm>
            <a:prstGeom prst="line">
              <a:avLst/>
            </a:prstGeom>
            <a:ln w="158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1F465EB-0D0D-4222-B5E4-FD829BCEF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290" y="2314082"/>
              <a:ext cx="0" cy="11149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/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00ED60-1E0D-4CC8-89F1-89605BC7A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453" y="3522570"/>
                  <a:ext cx="3776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/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02FE161-7CE6-4CB8-BDEB-3DB8510EA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9464" y="1696796"/>
                  <a:ext cx="38100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/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532EC3C-86AB-4394-AC83-7CA1DB5AB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010" y="2215968"/>
                  <a:ext cx="9031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/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55F9CAE-9332-40D1-8792-9EFB2913D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252" y="1939839"/>
                  <a:ext cx="9031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/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386287-010C-418F-9A86-1AA7B29BF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8203" y="2093547"/>
                  <a:ext cx="9031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/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E1131BE-9A9D-4B96-A297-3BE5BD32E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77" y="3061349"/>
                <a:ext cx="3045941" cy="1344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/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ED4BF2-4B57-4709-8A13-FFDA876A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89" y="1893228"/>
                <a:ext cx="1133831" cy="777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C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/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647F0A-777D-47C3-AC65-924D66AE0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38" y="1901801"/>
                <a:ext cx="3045940" cy="400110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高斯赛德尔迭代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/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49983A-A979-43B6-89A1-2CE9F3801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13ED2BE-5B82-4320-9E12-A0550AF98D0B}"/>
              </a:ext>
            </a:extLst>
          </p:cNvPr>
          <p:cNvGrpSpPr/>
          <p:nvPr/>
        </p:nvGrpSpPr>
        <p:grpSpPr>
          <a:xfrm>
            <a:off x="263352" y="4521059"/>
            <a:ext cx="6980565" cy="3943632"/>
            <a:chOff x="2559016" y="1772816"/>
            <a:chExt cx="6980565" cy="3943632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03361CB5-B65D-400C-A2B2-B125AADE4F36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C69E4764-05A1-4435-9D92-D51A09973E0B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74A1CEA-AD49-44A5-B5E6-E3C793CC3B9B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1DD96BA-2EAD-4913-A05B-B122CECBE7F1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448EA64-578D-408C-BE79-DB87DB41C21A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0632659-8C2B-4CFC-8E84-A8267AD5A3A1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25C16F9-DD85-47DC-B98B-4011496E46E8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CAF3B2-1128-4E66-A1E2-A60BAB651572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167F622-2360-418D-ADA1-AD75ABF8EBC0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5243B69-7040-48AE-8B08-BE3A3FA8A49F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781CC9E-1A8D-44CC-BF64-7E80F74BE0C8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9966934-F33E-4BC5-A410-FC8FDCECD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C231AC8-2F59-4185-ADCB-75DBD9BB1E08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4455949-00EF-43C9-85DB-CF9F9266C46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BF4866D-FE3D-478E-8007-51FC61688772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BA4E65D-C46B-4E53-9845-251B5C989FC3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5D3048D-5EA9-4AA1-8236-26F3E9466A15}"/>
                </a:ext>
              </a:extLst>
            </p:cNvPr>
            <p:cNvCxnSpPr>
              <a:cxnSpLocks/>
              <a:stCxn id="82" idx="2"/>
              <a:endCxn id="79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B1C6EC1-6809-45E6-BF47-5FA6DB108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A6385FD-984A-47A9-945E-7DB6876BBCF4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C9191C1-5345-4576-A0BB-4055E0059987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B061A0-E852-446D-BC41-7B740239B2B5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809D3729-A424-43CD-8861-D8AC22D34A6E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F4E94D22-C835-4787-9E08-B7C55396A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75E71AD-3FBF-401D-B043-E8E43D300740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8A011DD2-4A90-4F7E-98F2-070DC2CD6289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11F39AF-CC48-4889-A0F4-8883B615C6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968" y="3223463"/>
            <a:ext cx="5067300" cy="3371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C51B90-A0CA-45B0-9842-2BF99583D4B7}"/>
                  </a:ext>
                </a:extLst>
              </p:cNvPr>
              <p:cNvSpPr/>
              <p:nvPr/>
            </p:nvSpPr>
            <p:spPr>
              <a:xfrm>
                <a:off x="646126" y="1949513"/>
                <a:ext cx="480180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先代入约束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把解代入约束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解会在解空间之间来回跳跃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然后慢慢靠近共同的解空间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C51B90-A0CA-45B0-9842-2BF99583D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6" y="1949513"/>
                <a:ext cx="4801802" cy="2862322"/>
              </a:xfrm>
              <a:prstGeom prst="rect">
                <a:avLst/>
              </a:prstGeom>
              <a:blipFill>
                <a:blip r:embed="rId9"/>
                <a:stretch>
                  <a:fillRect l="-888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3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97E3-414A-4C75-A955-DF2BA71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多个约束优化求解</a:t>
            </a:r>
            <a:r>
              <a:rPr lang="en-US" altLang="zh-CN" dirty="0"/>
              <a:t>——</a:t>
            </a:r>
            <a:r>
              <a:rPr lang="zh-CN" altLang="en-US" dirty="0"/>
              <a:t>雅可比迭代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5CC7EB-8613-4C90-80DE-2DB6B96F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59" y="3057567"/>
            <a:ext cx="4654935" cy="365504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ABF7DF-95B3-4C41-8A97-880569AB1411}"/>
              </a:ext>
            </a:extLst>
          </p:cNvPr>
          <p:cNvGrpSpPr/>
          <p:nvPr/>
        </p:nvGrpSpPr>
        <p:grpSpPr>
          <a:xfrm>
            <a:off x="47328" y="4381984"/>
            <a:ext cx="6980565" cy="3943632"/>
            <a:chOff x="6933996" y="4022938"/>
            <a:chExt cx="6980565" cy="3943632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ADD2F540-E8B6-41EB-9A02-AC94B4D5832A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90CF0DF4-3844-4AE3-9C00-0F9D8DA44AC5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9952A62-6F22-4E47-BAB7-6136DA26D6B0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6BA202A-103B-42AF-9887-824B77551061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8777CE-6958-4A34-A6B3-2DE37B024D8B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3C02B6D-EE3A-43B3-9C4B-941A9E6826E6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5CDDC7D-D146-46B6-88F8-57D37715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E3BF54-90D8-4C35-B1D3-7C5A4805D91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7462C5-DC36-4E1E-AE10-1B32CBC543E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39A6876-0574-45BE-9827-3662CF3974CC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0D56457-2DA8-4C28-B8F8-64D1BE7DED09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1BAADED-F1B7-452B-BB6D-BE79CADB0D10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1564BAA-F19D-4421-8941-BF152839AA61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40E7D72-8803-409D-8754-AAFE5900C2D3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7F16382-CA54-4245-961A-BBC24B4E54A4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C766427-74F2-4C11-AF1B-13CC422D70AE}"/>
                </a:ext>
              </a:extLst>
            </p:cNvPr>
            <p:cNvCxnSpPr>
              <a:cxnSpLocks/>
              <a:stCxn id="29" idx="2"/>
              <a:endCxn id="41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2F8745E-E74B-4141-8C5D-188F80D1B484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8F4A4A6-9385-4C1C-AACD-91CE6623E703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77C30C0-D576-4C8E-BF17-DC5142F53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17DA2B-1639-4109-ADE7-004447D31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CF490A-C1EF-46AF-8F71-FA6CF843CAEA}"/>
                  </a:ext>
                </a:extLst>
              </p:cNvPr>
              <p:cNvSpPr/>
              <p:nvPr/>
            </p:nvSpPr>
            <p:spPr>
              <a:xfrm>
                <a:off x="646126" y="1949513"/>
                <a:ext cx="527685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求解关于约束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计算出到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lvl="1"/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求解关于约束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计算出到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在解空间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向着两个向量的合向量前进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寻找关于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的相交解空间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9CF490A-C1EF-46AF-8F71-FA6CF843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6" y="1949513"/>
                <a:ext cx="5276850" cy="2308324"/>
              </a:xfrm>
              <a:prstGeom prst="rect">
                <a:avLst/>
              </a:prstGeom>
              <a:blipFill>
                <a:blip r:embed="rId12"/>
                <a:stretch>
                  <a:fillRect l="-808" t="-1587"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E006AC-BEFA-49AA-946C-7682239042FD}"/>
                  </a:ext>
                </a:extLst>
              </p:cNvPr>
              <p:cNvSpPr/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e>
                          <m: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l-GR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9E006AC-BEFA-49AA-946C-768223904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95" y="1945989"/>
                <a:ext cx="1964605" cy="9874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70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0E8B-7946-43E4-AC12-7506526A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约束求解器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收敛速度较快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不可并行</a:t>
                </a:r>
                <a:endParaRPr lang="en-US" altLang="zh-CN" dirty="0"/>
              </a:p>
              <a:p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收敛速度慢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可并行</a:t>
                </a:r>
                <a:endParaRPr lang="en-US" altLang="zh-CN" dirty="0"/>
              </a:p>
              <a:p>
                <a:r>
                  <a:rPr lang="zh-CN" altLang="en-US" dirty="0"/>
                  <a:t>平均雅可比迭代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（</a:t>
                </a:r>
                <a:r>
                  <a:rPr lang="en-US" altLang="zh-CN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900" dirty="0"/>
                  <a:t>为影响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900" dirty="0"/>
                  <a:t>的粒子数）</a:t>
                </a:r>
                <a:endParaRPr lang="en-US" altLang="zh-CN" sz="1900" dirty="0"/>
              </a:p>
              <a:p>
                <a:r>
                  <a:rPr lang="zh-CN" altLang="en-US" dirty="0"/>
                  <a:t>加入超松因子</a:t>
                </a:r>
                <a:r>
                  <a:rPr lang="en-US" altLang="zh-CN" dirty="0"/>
                  <a:t>(SOR)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(1≤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8E650-528A-4085-A566-D5C15F5A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169" y="1918852"/>
                <a:ext cx="7293037" cy="4351338"/>
              </a:xfrm>
              <a:blipFill>
                <a:blip r:embed="rId3"/>
                <a:stretch>
                  <a:fillRect l="-125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A8F3C8BE-C899-4E1D-AEEC-DB1EAD9ED974}"/>
              </a:ext>
            </a:extLst>
          </p:cNvPr>
          <p:cNvGrpSpPr/>
          <p:nvPr/>
        </p:nvGrpSpPr>
        <p:grpSpPr>
          <a:xfrm>
            <a:off x="6816080" y="1918852"/>
            <a:ext cx="6980565" cy="3943632"/>
            <a:chOff x="2559016" y="1772816"/>
            <a:chExt cx="6980565" cy="3943632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557AEC69-A7FA-4DBD-B306-F44E09DE0613}"/>
                </a:ext>
              </a:extLst>
            </p:cNvPr>
            <p:cNvSpPr/>
            <p:nvPr/>
          </p:nvSpPr>
          <p:spPr>
            <a:xfrm>
              <a:off x="2559016" y="1772816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8B28FB84-0C1F-4565-8411-76D56C8AD647}"/>
                </a:ext>
              </a:extLst>
            </p:cNvPr>
            <p:cNvSpPr/>
            <p:nvPr/>
          </p:nvSpPr>
          <p:spPr>
            <a:xfrm rot="16200000">
              <a:off x="5939581" y="2116448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E3AA5A-617E-478A-97EC-D6AD7E8EB502}"/>
                </a:ext>
              </a:extLst>
            </p:cNvPr>
            <p:cNvCxnSpPr/>
            <p:nvPr/>
          </p:nvCxnSpPr>
          <p:spPr>
            <a:xfrm>
              <a:off x="4295800" y="3429000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84C9FC1-9615-4688-BA0B-44B923080919}"/>
                </a:ext>
              </a:extLst>
            </p:cNvPr>
            <p:cNvCxnSpPr/>
            <p:nvPr/>
          </p:nvCxnSpPr>
          <p:spPr>
            <a:xfrm flipV="1">
              <a:off x="4295800" y="2204864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4F05217-1F8E-45EA-8785-D4AF5B8E1743}"/>
                </a:ext>
              </a:extLst>
            </p:cNvPr>
            <p:cNvCxnSpPr/>
            <p:nvPr/>
          </p:nvCxnSpPr>
          <p:spPr>
            <a:xfrm>
              <a:off x="6240016" y="2204864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1BBFBED-9C01-429A-A08D-6CBA967623B5}"/>
                </a:ext>
              </a:extLst>
            </p:cNvPr>
            <p:cNvSpPr/>
            <p:nvPr/>
          </p:nvSpPr>
          <p:spPr>
            <a:xfrm>
              <a:off x="6186016" y="21508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50BA9B7-463A-4105-8A03-A4E8277AAEE6}"/>
                </a:ext>
              </a:extLst>
            </p:cNvPr>
            <p:cNvSpPr/>
            <p:nvPr/>
          </p:nvSpPr>
          <p:spPr>
            <a:xfrm>
              <a:off x="4241800" y="33750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04F2ED7-8C27-4362-850B-72F01B476388}"/>
                </a:ext>
              </a:extLst>
            </p:cNvPr>
            <p:cNvSpPr/>
            <p:nvPr/>
          </p:nvSpPr>
          <p:spPr>
            <a:xfrm>
              <a:off x="6978104" y="337500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AB45ECD-82BB-47AE-8DE3-C52F52F9E6B5}"/>
                </a:ext>
              </a:extLst>
            </p:cNvPr>
            <p:cNvSpPr/>
            <p:nvPr/>
          </p:nvSpPr>
          <p:spPr>
            <a:xfrm>
              <a:off x="6457854" y="2561995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F0E5CAE-059E-4992-A257-F7ECD4F58A46}"/>
                </a:ext>
              </a:extLst>
            </p:cNvPr>
            <p:cNvSpPr/>
            <p:nvPr/>
          </p:nvSpPr>
          <p:spPr>
            <a:xfrm>
              <a:off x="6051016" y="3111701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EE58F84-36DF-4136-83CC-BCDE1AC84E36}"/>
                </a:ext>
              </a:extLst>
            </p:cNvPr>
            <p:cNvSpPr/>
            <p:nvPr/>
          </p:nvSpPr>
          <p:spPr>
            <a:xfrm>
              <a:off x="6007676" y="295949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62F3909-BA96-4EE6-9ADB-8D1529658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472" y="2637449"/>
              <a:ext cx="463184" cy="134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34E06B5-A130-4B9D-9D39-B64A531FAD54}"/>
                </a:ext>
              </a:extLst>
            </p:cNvPr>
            <p:cNvSpPr/>
            <p:nvPr/>
          </p:nvSpPr>
          <p:spPr>
            <a:xfrm>
              <a:off x="5904014" y="272278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BFF55CA-9E79-4D5B-9B93-63B8E2B31EED}"/>
                </a:ext>
              </a:extLst>
            </p:cNvPr>
            <p:cNvSpPr/>
            <p:nvPr/>
          </p:nvSpPr>
          <p:spPr>
            <a:xfrm>
              <a:off x="6183821" y="2880746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8304314-3FA0-4560-A48A-6F1B2A4D9123}"/>
                </a:ext>
              </a:extLst>
            </p:cNvPr>
            <p:cNvCxnSpPr>
              <a:cxnSpLocks/>
            </p:cNvCxnSpPr>
            <p:nvPr/>
          </p:nvCxnSpPr>
          <p:spPr>
            <a:xfrm>
              <a:off x="6272451" y="2257279"/>
              <a:ext cx="205470" cy="31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0DE81E2-1E52-419F-A230-D87CA6B5EC8F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5985724" y="2781716"/>
              <a:ext cx="213913" cy="114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3051511-9BBD-49B4-B0ED-E760BC4EFBEF}"/>
                </a:ext>
              </a:extLst>
            </p:cNvPr>
            <p:cNvCxnSpPr>
              <a:cxnSpLocks/>
              <a:stCxn id="28" idx="2"/>
              <a:endCxn id="20" idx="7"/>
            </p:cNvCxnSpPr>
            <p:nvPr/>
          </p:nvCxnSpPr>
          <p:spPr>
            <a:xfrm flipH="1">
              <a:off x="6099860" y="2934746"/>
              <a:ext cx="83961" cy="40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FF3C15-6520-4F09-9A15-11859A9CF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233" y="2347404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97B4354-76F1-4063-9733-8C4C98EA6EBB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60" y="2543548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/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CC73B85-1265-4B0C-9BE5-4226C398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635" y="2676746"/>
                  <a:ext cx="421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/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7B773E5-597C-4240-9DDD-1631BE04B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839" y="2485329"/>
                  <a:ext cx="426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655515F-BB9B-4944-AA3C-03158521342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462" y="2140576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1399BD9-56DD-4B0B-AE7C-E5834097A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760" y="2564904"/>
              <a:ext cx="327808" cy="1000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/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EAB9B360-38D0-45CE-A258-B1A788B2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11" y="1997248"/>
                  <a:ext cx="6113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/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ABF98939-99FF-4DD5-A837-815EA7A58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555" y="2260807"/>
                  <a:ext cx="6167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EE3442F-4F66-497A-B3C3-FF28BBA7C8A5}"/>
              </a:ext>
            </a:extLst>
          </p:cNvPr>
          <p:cNvGrpSpPr/>
          <p:nvPr/>
        </p:nvGrpSpPr>
        <p:grpSpPr>
          <a:xfrm>
            <a:off x="6880676" y="4194170"/>
            <a:ext cx="6980565" cy="3943632"/>
            <a:chOff x="6933996" y="4022938"/>
            <a:chExt cx="6980565" cy="3943632"/>
          </a:xfrm>
        </p:grpSpPr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98052942-4012-4C2E-A282-079ABEFF644F}"/>
                </a:ext>
              </a:extLst>
            </p:cNvPr>
            <p:cNvSpPr/>
            <p:nvPr/>
          </p:nvSpPr>
          <p:spPr>
            <a:xfrm>
              <a:off x="6933996" y="4022938"/>
              <a:ext cx="3600000" cy="3600000"/>
            </a:xfrm>
            <a:prstGeom prst="arc">
              <a:avLst>
                <a:gd name="adj1" fmla="val 19455893"/>
                <a:gd name="adj2" fmla="val 2133497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71835AF3-C1E4-4264-B541-0C37872DDAEB}"/>
                </a:ext>
              </a:extLst>
            </p:cNvPr>
            <p:cNvSpPr/>
            <p:nvPr/>
          </p:nvSpPr>
          <p:spPr>
            <a:xfrm rot="16200000">
              <a:off x="10314561" y="4366570"/>
              <a:ext cx="3600000" cy="3600000"/>
            </a:xfrm>
            <a:prstGeom prst="arc">
              <a:avLst>
                <a:gd name="adj1" fmla="val 17146933"/>
                <a:gd name="adj2" fmla="val 18977961"/>
              </a:avLst>
            </a:prstGeom>
            <a:ln w="12700">
              <a:prstDash val="lg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49812C9-5385-48C3-871F-E1176A70BCA7}"/>
                </a:ext>
              </a:extLst>
            </p:cNvPr>
            <p:cNvCxnSpPr/>
            <p:nvPr/>
          </p:nvCxnSpPr>
          <p:spPr>
            <a:xfrm>
              <a:off x="8670780" y="5679122"/>
              <a:ext cx="27363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3F3F279-FE60-4BFC-ACA1-E77D71185756}"/>
                </a:ext>
              </a:extLst>
            </p:cNvPr>
            <p:cNvCxnSpPr/>
            <p:nvPr/>
          </p:nvCxnSpPr>
          <p:spPr>
            <a:xfrm flipV="1">
              <a:off x="8670780" y="4454986"/>
              <a:ext cx="1944216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C58939-10E1-4F05-AFC5-D0BF9A5657D6}"/>
                </a:ext>
              </a:extLst>
            </p:cNvPr>
            <p:cNvCxnSpPr/>
            <p:nvPr/>
          </p:nvCxnSpPr>
          <p:spPr>
            <a:xfrm>
              <a:off x="10614996" y="4454986"/>
              <a:ext cx="792088" cy="1224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E3F6350-6320-4520-ACAB-7B7533BE2A48}"/>
                </a:ext>
              </a:extLst>
            </p:cNvPr>
            <p:cNvSpPr/>
            <p:nvPr/>
          </p:nvSpPr>
          <p:spPr>
            <a:xfrm>
              <a:off x="10425996" y="536182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F11C53A-ECA7-429C-854D-528E0C3C6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4213" y="4597526"/>
              <a:ext cx="1526648" cy="973597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BD1B6E7B-7974-44D6-8608-F19B92E9357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40" y="4793670"/>
              <a:ext cx="540060" cy="831452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80DACED-5B9C-4AEC-AF65-D987AC5973A9}"/>
                </a:ext>
              </a:extLst>
            </p:cNvPr>
            <p:cNvSpPr/>
            <p:nvPr/>
          </p:nvSpPr>
          <p:spPr>
            <a:xfrm>
              <a:off x="11342844" y="5619538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533A252-374F-4369-AEAA-9236128FBCF7}"/>
                </a:ext>
              </a:extLst>
            </p:cNvPr>
            <p:cNvSpPr/>
            <p:nvPr/>
          </p:nvSpPr>
          <p:spPr>
            <a:xfrm>
              <a:off x="8637614" y="5605663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CA57D83-F2A9-4144-9FE8-A01147ADD735}"/>
                </a:ext>
              </a:extLst>
            </p:cNvPr>
            <p:cNvSpPr/>
            <p:nvPr/>
          </p:nvSpPr>
          <p:spPr>
            <a:xfrm>
              <a:off x="10567162" y="4408397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23F97EE-22EC-453C-B9EC-F62D1580DA87}"/>
                </a:ext>
              </a:extLst>
            </p:cNvPr>
            <p:cNvSpPr/>
            <p:nvPr/>
          </p:nvSpPr>
          <p:spPr>
            <a:xfrm rot="20914434">
              <a:off x="10411631" y="506329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/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A134C86-A974-45B8-88A2-E95EF219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5168" y="4936776"/>
                  <a:ext cx="4266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/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FA1D0F8-BF3C-4CE6-A421-4E4305F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655" y="4714992"/>
                  <a:ext cx="42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71DAFD2-F01D-44FD-B80C-9664DD12A489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10173076" y="4736209"/>
              <a:ext cx="247563" cy="3512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3D63E3B-506E-40F9-98D0-27A56AFD3573}"/>
                </a:ext>
              </a:extLst>
            </p:cNvPr>
            <p:cNvCxnSpPr>
              <a:cxnSpLocks/>
              <a:stCxn id="69" idx="2"/>
              <a:endCxn id="79" idx="6"/>
            </p:cNvCxnSpPr>
            <p:nvPr/>
          </p:nvCxnSpPr>
          <p:spPr>
            <a:xfrm flipH="1">
              <a:off x="10518561" y="4865243"/>
              <a:ext cx="352397" cy="241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/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F3C9294-5B4E-496A-B814-F44DBE070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2997" y="4272861"/>
                  <a:ext cx="6167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/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5C31FA1F-AE4A-4EBC-BA33-C6E4692F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089" y="4080612"/>
                  <a:ext cx="6113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48030DE-FA02-4D4B-AB12-2D7E35203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686" y="4420059"/>
              <a:ext cx="182388" cy="276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07F5C238-8A06-48A5-88A7-52B1FEEF1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481" y="4330447"/>
              <a:ext cx="296557" cy="199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90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3"/>
                </a:solidFill>
              </a:rPr>
              <a:t>基于位置约束的模拟（</a:t>
            </a:r>
            <a:r>
              <a:rPr kumimoji="1" lang="en-US" altLang="zh-CN" dirty="0">
                <a:solidFill>
                  <a:schemeClr val="accent3"/>
                </a:solidFill>
              </a:rPr>
              <a:t>PBD</a:t>
            </a:r>
            <a:r>
              <a:rPr kumimoji="1" lang="zh-CN" altLang="en-US" dirty="0">
                <a:solidFill>
                  <a:schemeClr val="accent3"/>
                </a:solidFill>
              </a:rPr>
              <a:t>）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基于位置约束的流体模拟（</a:t>
            </a:r>
            <a:r>
              <a:rPr kumimoji="1" lang="en-US" altLang="zh-CN" dirty="0">
                <a:solidFill>
                  <a:schemeClr val="accent1"/>
                </a:solidFill>
              </a:rPr>
              <a:t>PBF</a:t>
            </a:r>
            <a:r>
              <a:rPr kumimoji="1" lang="zh-CN" altLang="en-US" dirty="0">
                <a:solidFill>
                  <a:schemeClr val="accent1"/>
                </a:solidFill>
              </a:rPr>
              <a:t>）</a:t>
            </a:r>
            <a:endParaRPr kumimoji="1" lang="en-US" altLang="zh-C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1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流体的密度约束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不可压缩流体</a:t>
                </a:r>
                <a:endParaRPr lang="en-US" altLang="zh-CN" dirty="0"/>
              </a:p>
              <a:p>
                <a:r>
                  <a:rPr lang="zh-CN" altLang="en-US" dirty="0"/>
                  <a:t>流体粒子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对应的约束函数为：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为静止密度 </a:t>
                </a:r>
                <a:r>
                  <a:rPr lang="en-US" altLang="zh-CN" dirty="0"/>
                  <a:t>(1000kg/m^3)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为当前粒子密度</a:t>
                </a:r>
                <a:endParaRPr lang="en-US" altLang="zh-CN" dirty="0"/>
              </a:p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?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3B5B39-BA47-4DC1-A1E5-AB20192E395A}"/>
                  </a:ext>
                </a:extLst>
              </p:cNvPr>
              <p:cNvSpPr/>
              <p:nvPr/>
            </p:nvSpPr>
            <p:spPr>
              <a:xfrm>
                <a:off x="8040216" y="2564904"/>
                <a:ext cx="3201261" cy="15422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3B5B39-BA47-4DC1-A1E5-AB20192E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2564904"/>
                <a:ext cx="3201261" cy="1542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18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1899-481B-40A0-AE94-3785907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一种核密度估算法（</a:t>
            </a:r>
            <a:r>
              <a:rPr lang="en-US" altLang="zh-CN" dirty="0"/>
              <a:t>KDE</a:t>
            </a:r>
            <a:r>
              <a:rPr lang="zh-CN" altLang="en-US" dirty="0"/>
              <a:t>）</a:t>
            </a:r>
            <a:r>
              <a:rPr lang="en-US" altLang="zh-CN" dirty="0"/>
              <a:t>——SPH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Smooth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Particle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Hydrodynamics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核密度估计（</a:t>
                </a:r>
                <a:r>
                  <a:rPr lang="en-US" altLang="zh-CN" dirty="0"/>
                  <a:t>KDE</a:t>
                </a:r>
                <a:r>
                  <a:rPr lang="zh-CN" altLang="en-US" dirty="0"/>
                  <a:t>）</a:t>
                </a:r>
                <a:endParaRPr kumimoji="1"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每个粒子代表一定的流体体积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属性存储在粒子上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由其邻域粒子的属性值的加权决定</a:t>
                </a:r>
                <a:endParaRPr lang="en-US" altLang="zh-CN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/>
                  <a:t>采用平滑核函数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来对权重进行插值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13AE9-FD71-4B23-8CD0-5B19AEBF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F7FCF7E-E1F3-4E7B-BB7A-C41928B6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958" y="4221088"/>
            <a:ext cx="2448272" cy="2210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B1AA62-3999-4E1C-B49A-0D5A8895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958" y="2002276"/>
            <a:ext cx="2490842" cy="19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BF04-5193-47F0-8FED-47A9C71F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SPH </a:t>
            </a:r>
            <a:r>
              <a:rPr lang="zh-CN" altLang="en-US" dirty="0"/>
              <a:t>计算物理量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空间中任意位置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的物理量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109180-1AA0-4B73-9FE4-B2BEC6EB8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111C3060-7198-46A1-9561-31DA7F819BE1}"/>
              </a:ext>
            </a:extLst>
          </p:cNvPr>
          <p:cNvGrpSpPr/>
          <p:nvPr/>
        </p:nvGrpSpPr>
        <p:grpSpPr>
          <a:xfrm>
            <a:off x="7417118" y="2537397"/>
            <a:ext cx="3427666" cy="3197131"/>
            <a:chOff x="7417118" y="2537397"/>
            <a:chExt cx="3427666" cy="319713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A0AD6F6-B09C-4D0E-9088-B125F428F8FB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7B451C2-5ED9-4306-8AFC-B8B0D830B89C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2F4211B-00BC-4957-AC88-8D3D848BF499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92C14E-8B52-4370-BEC9-E470604D5F71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0CD316F-0A53-418B-82BD-328BCC6479D1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B385F60-BC79-496C-B6E8-97244EC47E83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6914A0-4FF8-4906-BE76-947898C2120A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ED939A-7CA6-404A-B032-18F773A524A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F7F8F18-5CAA-434B-B1AF-CE9249A89A24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C4A5BD7-B667-486F-B737-5215142F553B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5441FD-4381-4E28-8389-802987A45FAB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88FC5E6-8A21-40DA-9132-DC1FA03159BC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01A58A9-7EF6-4FE3-BDFC-4291133FF603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4FE2945-2A21-40AA-BECC-E82F22504BD0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7EB64F1-6F85-4F8A-A9F2-B713CB558D6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3421687-88E7-414F-A885-BF02AE97D863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C31418A-924C-4E92-943A-9F21E9712BA1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997696A-EE1D-4864-8645-BA0C48B56C5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9F354D2-0CCC-462F-B8DE-48DB24599293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7E38D5-6BEA-44E6-A5CF-27BA0892E651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62DB2C0-2BC8-4F6D-8BFD-2A92F234EEF8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50D2A2-3B81-4300-8010-193842A2EDAC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E7C015E-997F-47DF-B466-C245F2D081A4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7B547BA-F83B-459D-A708-164A57623D9E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359B64D-7B25-405C-BF5A-7482760544BA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8354C6F-B6F1-4915-B426-3C2974F8C484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5576AA8-4994-4809-9497-FA64CDF0BAB8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FF8C94C-C528-403E-A022-27B26DDB445B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7F8EE50-0AFB-4B15-BB30-0B3AB661971D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5F10D00-1A37-4F3E-BE0A-BD9A403E39EB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12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62256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物理量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密度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流体粒子质量相同，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可忽略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密度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62256" cy="4667250"/>
              </a:xfrm>
              <a:blipFill>
                <a:blip r:embed="rId3"/>
                <a:stretch>
                  <a:fillRect l="-586" t="-9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图片 47">
            <a:extLst>
              <a:ext uri="{FF2B5EF4-FFF2-40B4-BE49-F238E27FC236}">
                <a16:creationId xmlns:a16="http://schemas.microsoft.com/office/drawing/2014/main" id="{B31A1B8A-8BB8-4824-BD17-B4EDC623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1988840"/>
            <a:ext cx="4656880" cy="39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6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541B-178D-4D66-99AA-149E2C5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密度约束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梯度：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对每一个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求偏导数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权重函数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只影响邻域内的粒子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只需要考虑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粒子自己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粒子的邻居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75C472-8590-4304-AD75-FD280F3E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5703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B4F0E5-CB5E-4EE9-B279-1CC137599AC8}"/>
              </a:ext>
            </a:extLst>
          </p:cNvPr>
          <p:cNvGrpSpPr/>
          <p:nvPr/>
        </p:nvGrpSpPr>
        <p:grpSpPr>
          <a:xfrm>
            <a:off x="9218534" y="3789040"/>
            <a:ext cx="2135266" cy="2043731"/>
            <a:chOff x="7417118" y="2537397"/>
            <a:chExt cx="3427666" cy="319713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E0DDBF6-B607-48A5-BB13-1663924CCA8D}"/>
                </a:ext>
              </a:extLst>
            </p:cNvPr>
            <p:cNvSpPr/>
            <p:nvPr/>
          </p:nvSpPr>
          <p:spPr>
            <a:xfrm>
              <a:off x="9451848" y="45369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178C846-6539-42CC-83D4-72384AE11884}"/>
                </a:ext>
              </a:extLst>
            </p:cNvPr>
            <p:cNvSpPr/>
            <p:nvPr/>
          </p:nvSpPr>
          <p:spPr>
            <a:xfrm>
              <a:off x="8510778" y="386207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EA42EC6-76E5-47A9-8C61-D2837C6DB4C3}"/>
                </a:ext>
              </a:extLst>
            </p:cNvPr>
            <p:cNvSpPr/>
            <p:nvPr/>
          </p:nvSpPr>
          <p:spPr>
            <a:xfrm>
              <a:off x="9979152" y="382828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161971-4529-4A79-8A6A-FF19E60FA9C0}"/>
                </a:ext>
              </a:extLst>
            </p:cNvPr>
            <p:cNvSpPr/>
            <p:nvPr/>
          </p:nvSpPr>
          <p:spPr>
            <a:xfrm>
              <a:off x="9163812" y="313724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625F8B6-D4B6-47DA-9DE3-AE22C79AD462}"/>
                </a:ext>
              </a:extLst>
            </p:cNvPr>
            <p:cNvSpPr/>
            <p:nvPr/>
          </p:nvSpPr>
          <p:spPr>
            <a:xfrm>
              <a:off x="9572244" y="35905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870EDCA-7140-4A59-8EF8-4BBFB7284B1A}"/>
                </a:ext>
              </a:extLst>
            </p:cNvPr>
            <p:cNvSpPr/>
            <p:nvPr/>
          </p:nvSpPr>
          <p:spPr>
            <a:xfrm>
              <a:off x="10283952" y="464600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506D4ED-1C94-4D58-8A89-A1F7A1FCD299}"/>
                </a:ext>
              </a:extLst>
            </p:cNvPr>
            <p:cNvSpPr/>
            <p:nvPr/>
          </p:nvSpPr>
          <p:spPr>
            <a:xfrm>
              <a:off x="9855707" y="294582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AB9A9E-C6A7-4B86-B61B-EC6B6BAE8B2C}"/>
                </a:ext>
              </a:extLst>
            </p:cNvPr>
            <p:cNvSpPr/>
            <p:nvPr/>
          </p:nvSpPr>
          <p:spPr>
            <a:xfrm>
              <a:off x="10607040" y="388242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DFEA4D5-9D32-4AE1-8B80-A92807DFBE21}"/>
                </a:ext>
              </a:extLst>
            </p:cNvPr>
            <p:cNvSpPr/>
            <p:nvPr/>
          </p:nvSpPr>
          <p:spPr>
            <a:xfrm>
              <a:off x="10317480" y="335280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37996A0-9B1C-46A7-A4D8-841E6ABA9844}"/>
                </a:ext>
              </a:extLst>
            </p:cNvPr>
            <p:cNvSpPr/>
            <p:nvPr/>
          </p:nvSpPr>
          <p:spPr>
            <a:xfrm>
              <a:off x="9451848" y="2537397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2AF2B86-B622-442C-91A5-098C3F6003DC}"/>
                </a:ext>
              </a:extLst>
            </p:cNvPr>
            <p:cNvSpPr/>
            <p:nvPr/>
          </p:nvSpPr>
          <p:spPr>
            <a:xfrm>
              <a:off x="9137713" y="49317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B447368-6FCA-4AF0-AFAA-901ECB7F6721}"/>
                </a:ext>
              </a:extLst>
            </p:cNvPr>
            <p:cNvSpPr/>
            <p:nvPr/>
          </p:nvSpPr>
          <p:spPr>
            <a:xfrm>
              <a:off x="9256585" y="4184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6353827-1543-437C-8EF0-DC6549CCCB2B}"/>
                </a:ext>
              </a:extLst>
            </p:cNvPr>
            <p:cNvSpPr/>
            <p:nvPr/>
          </p:nvSpPr>
          <p:spPr>
            <a:xfrm>
              <a:off x="8758047" y="426415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8427C4-34AF-4B75-B6C5-DC9BD6AB62EE}"/>
                </a:ext>
              </a:extLst>
            </p:cNvPr>
            <p:cNvSpPr/>
            <p:nvPr/>
          </p:nvSpPr>
          <p:spPr>
            <a:xfrm>
              <a:off x="9761220" y="430377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AB6E61-B5C5-42AA-86A1-C037C7F31790}"/>
                </a:ext>
              </a:extLst>
            </p:cNvPr>
            <p:cNvSpPr/>
            <p:nvPr/>
          </p:nvSpPr>
          <p:spPr>
            <a:xfrm>
              <a:off x="8773668" y="289950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98840EA-98ED-4360-9BAF-AE167F1D2815}"/>
                </a:ext>
              </a:extLst>
            </p:cNvPr>
            <p:cNvSpPr/>
            <p:nvPr/>
          </p:nvSpPr>
          <p:spPr>
            <a:xfrm>
              <a:off x="8630413" y="26147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837C402-673C-4BE9-9B40-1E988C6B1D43}"/>
                </a:ext>
              </a:extLst>
            </p:cNvPr>
            <p:cNvSpPr/>
            <p:nvPr/>
          </p:nvSpPr>
          <p:spPr>
            <a:xfrm>
              <a:off x="7984237" y="357122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1C7B234-7C9C-4542-B353-41A60EB478A0}"/>
                </a:ext>
              </a:extLst>
            </p:cNvPr>
            <p:cNvSpPr/>
            <p:nvPr/>
          </p:nvSpPr>
          <p:spPr>
            <a:xfrm>
              <a:off x="7907846" y="297137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3ED613-BFD7-40C1-9376-E8C6171B0AD5}"/>
                </a:ext>
              </a:extLst>
            </p:cNvPr>
            <p:cNvSpPr/>
            <p:nvPr/>
          </p:nvSpPr>
          <p:spPr>
            <a:xfrm>
              <a:off x="8412481" y="30902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AC6868-D4F4-46C9-922F-B55AAE8FE747}"/>
                </a:ext>
              </a:extLst>
            </p:cNvPr>
            <p:cNvSpPr/>
            <p:nvPr/>
          </p:nvSpPr>
          <p:spPr>
            <a:xfrm>
              <a:off x="8606028" y="493990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44EAA18-0C7D-4F05-B016-834224A1BF31}"/>
                </a:ext>
              </a:extLst>
            </p:cNvPr>
            <p:cNvSpPr/>
            <p:nvPr/>
          </p:nvSpPr>
          <p:spPr>
            <a:xfrm>
              <a:off x="7790688" y="424886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A309DA6-3152-4D34-95EC-847F6B74F76E}"/>
                </a:ext>
              </a:extLst>
            </p:cNvPr>
            <p:cNvSpPr/>
            <p:nvPr/>
          </p:nvSpPr>
          <p:spPr>
            <a:xfrm>
              <a:off x="8199120" y="470216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26E6DC1-BEF1-4419-813C-63CC468BF829}"/>
                </a:ext>
              </a:extLst>
            </p:cNvPr>
            <p:cNvSpPr/>
            <p:nvPr/>
          </p:nvSpPr>
          <p:spPr>
            <a:xfrm>
              <a:off x="9809988" y="501954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70F618-6A89-492B-A0D9-85EAC8A37EF6}"/>
                </a:ext>
              </a:extLst>
            </p:cNvPr>
            <p:cNvSpPr/>
            <p:nvPr/>
          </p:nvSpPr>
          <p:spPr>
            <a:xfrm>
              <a:off x="7790688" y="2673096"/>
              <a:ext cx="2816352" cy="281635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1AEC76A-3FD1-4213-92BF-3724D07E500D}"/>
                </a:ext>
              </a:extLst>
            </p:cNvPr>
            <p:cNvSpPr/>
            <p:nvPr/>
          </p:nvSpPr>
          <p:spPr>
            <a:xfrm>
              <a:off x="9113520" y="37635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E8ABA6B-DD31-4371-8DF1-8EE461C0DA51}"/>
                </a:ext>
              </a:extLst>
            </p:cNvPr>
            <p:cNvSpPr/>
            <p:nvPr/>
          </p:nvSpPr>
          <p:spPr>
            <a:xfrm>
              <a:off x="10477499" y="285374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6418E9C-8E57-4059-B9DC-2487BB2A2F6F}"/>
                </a:ext>
              </a:extLst>
            </p:cNvPr>
            <p:cNvSpPr/>
            <p:nvPr/>
          </p:nvSpPr>
          <p:spPr>
            <a:xfrm>
              <a:off x="7676103" y="486915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91C514E-DD31-4B5E-9121-0FB099003638}"/>
                </a:ext>
              </a:extLst>
            </p:cNvPr>
            <p:cNvSpPr/>
            <p:nvPr/>
          </p:nvSpPr>
          <p:spPr>
            <a:xfrm>
              <a:off x="8618221" y="549678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890FB70-9FB6-44CB-9DA4-38F380E0C36C}"/>
                </a:ext>
              </a:extLst>
            </p:cNvPr>
            <p:cNvSpPr/>
            <p:nvPr/>
          </p:nvSpPr>
          <p:spPr>
            <a:xfrm>
              <a:off x="7417118" y="3820708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9F0FD6F-933E-4676-AED2-2E658B40DAE7}"/>
                </a:ext>
              </a:extLst>
            </p:cNvPr>
            <p:cNvSpPr/>
            <p:nvPr/>
          </p:nvSpPr>
          <p:spPr>
            <a:xfrm>
              <a:off x="10000298" y="5313346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DD346B1-B9CA-4FE8-8DE8-96E9484FECF3}"/>
                    </a:ext>
                  </a:extLst>
                </p:cNvPr>
                <p:cNvSpPr/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6301F5-7E99-455D-A97A-A0EEAC167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7" y="3638149"/>
                  <a:ext cx="3771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247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流体基础</a:t>
            </a:r>
            <a:endParaRPr kumimoji="1" lang="en-US" altLang="zh-CN" dirty="0"/>
          </a:p>
          <a:p>
            <a:r>
              <a:rPr kumimoji="1" lang="zh-CN" altLang="en-US" dirty="0"/>
              <a:t>基于约束的流体模拟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491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CEA54-9EBF-4F85-9752-FE8FD10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流体密度约束的梯度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042" y="2059491"/>
                <a:ext cx="7726190" cy="23056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只考虑</a:t>
                </a:r>
                <a:r>
                  <a:rPr lang="zh-CN" altLang="en-US" sz="2000" dirty="0"/>
                  <a:t>粒子邻域范围内的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/>
                  <a:t>梯度方向的决定（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得到的是标量）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D7C08-F441-4FDA-AEA4-39CF86BA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042" y="2059491"/>
                <a:ext cx="7726190" cy="2305613"/>
              </a:xfrm>
              <a:blipFill>
                <a:blip r:embed="rId3"/>
                <a:stretch>
                  <a:fillRect l="-710" t="-265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B81F3-7EA1-4DDF-AE1E-E3FEFE142F7F}"/>
              </a:ext>
            </a:extLst>
          </p:cNvPr>
          <p:cNvGrpSpPr/>
          <p:nvPr/>
        </p:nvGrpSpPr>
        <p:grpSpPr>
          <a:xfrm>
            <a:off x="615329" y="4238625"/>
            <a:ext cx="2601430" cy="1383712"/>
            <a:chOff x="8226328" y="2114087"/>
            <a:chExt cx="2601430" cy="138371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3B1ECF2-1BB1-4CB6-9E3D-F8DC4EAA24DD}"/>
                </a:ext>
              </a:extLst>
            </p:cNvPr>
            <p:cNvSpPr/>
            <p:nvPr/>
          </p:nvSpPr>
          <p:spPr>
            <a:xfrm rot="20375379">
              <a:off x="8631819" y="3013289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0CA2DE-3EBB-4547-8FC4-9D61FE6471C5}"/>
                </a:ext>
              </a:extLst>
            </p:cNvPr>
            <p:cNvSpPr/>
            <p:nvPr/>
          </p:nvSpPr>
          <p:spPr>
            <a:xfrm rot="20943410">
              <a:off x="10151496" y="273559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/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E5C979A-1B96-49A9-9EB8-495BA5B6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328" y="2936623"/>
                  <a:ext cx="44300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222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/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7A1986-1045-404A-8AC9-F7E670AB9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035" y="2614480"/>
                  <a:ext cx="441723" cy="391646"/>
                </a:xfrm>
                <a:prstGeom prst="rect">
                  <a:avLst/>
                </a:prstGeom>
                <a:blipFill>
                  <a:blip r:embed="rId6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E69CBE-5377-40A6-8E1E-E72A0762DFB2}"/>
                </a:ext>
              </a:extLst>
            </p:cNvPr>
            <p:cNvCxnSpPr>
              <a:stCxn id="5" idx="2"/>
              <a:endCxn id="4" idx="6"/>
            </p:cNvCxnSpPr>
            <p:nvPr/>
          </p:nvCxnSpPr>
          <p:spPr>
            <a:xfrm flipH="1">
              <a:off x="8841039" y="2864092"/>
              <a:ext cx="1312421" cy="21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/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257A8EE-F271-4743-8E98-A7D1E4FB2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163" y="2114087"/>
                  <a:ext cx="1157433" cy="7466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/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1DB446B-F26D-4041-9FA8-3F6415E46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633" y="3097497"/>
                  <a:ext cx="751231" cy="400302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95685D9-D664-49A5-88D5-BB9B5FB9B659}"/>
              </a:ext>
            </a:extLst>
          </p:cNvPr>
          <p:cNvGrpSpPr/>
          <p:nvPr/>
        </p:nvGrpSpPr>
        <p:grpSpPr>
          <a:xfrm>
            <a:off x="3469837" y="4238625"/>
            <a:ext cx="2605036" cy="1433394"/>
            <a:chOff x="8227107" y="3705969"/>
            <a:chExt cx="2605036" cy="143339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3DFB06-E0C2-4819-9100-6FDEE00C71A9}"/>
                </a:ext>
              </a:extLst>
            </p:cNvPr>
            <p:cNvSpPr/>
            <p:nvPr/>
          </p:nvSpPr>
          <p:spPr>
            <a:xfrm rot="19135963">
              <a:off x="8632598" y="4356624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2CC7A7C-FCC9-4CAF-A01A-ED0F18CB192D}"/>
                </a:ext>
              </a:extLst>
            </p:cNvPr>
            <p:cNvSpPr/>
            <p:nvPr/>
          </p:nvSpPr>
          <p:spPr>
            <a:xfrm rot="820462">
              <a:off x="10190029" y="4570292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/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DAAAE5-30F2-431F-B544-85CED96F4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107" y="4279958"/>
                  <a:ext cx="44300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C4E5B0F-59E3-492D-B7B0-513C7BFB180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8848344" y="4472031"/>
              <a:ext cx="1344746" cy="1807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/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84C56FE-E423-4F42-8A2E-C720B0BF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0" y="4562395"/>
                  <a:ext cx="441723" cy="391646"/>
                </a:xfrm>
                <a:prstGeom prst="rect">
                  <a:avLst/>
                </a:prstGeom>
                <a:blipFill>
                  <a:blip r:embed="rId10"/>
                  <a:stretch>
                    <a:fillRect t="-20000" r="-21918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/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9CAF555-E653-4E4A-B1AB-8E58997E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105" y="3705969"/>
                  <a:ext cx="1369029" cy="7466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/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010D7C7-A2F5-4410-905D-488338583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922" y="4711232"/>
                  <a:ext cx="767261" cy="428131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14011427-E923-4C51-B6A9-F8DDA2B438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7250" y="2761355"/>
            <a:ext cx="4408715" cy="39012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79DBF-4421-4C0F-A875-D2C5D6653D64}"/>
                  </a:ext>
                </a:extLst>
              </p:cNvPr>
              <p:cNvSpPr/>
              <p:nvPr/>
            </p:nvSpPr>
            <p:spPr>
              <a:xfrm>
                <a:off x="8661845" y="1816395"/>
                <a:ext cx="2691955" cy="639534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579DBF-4421-4C0F-A875-D2C5D6653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45" y="1816395"/>
                <a:ext cx="2691955" cy="639534"/>
              </a:xfrm>
              <a:prstGeom prst="rect">
                <a:avLst/>
              </a:prstGeom>
              <a:blipFill>
                <a:blip r:embed="rId14"/>
                <a:stretch>
                  <a:fillRect t="-108411" b="-152336"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135088-4597-4687-A932-C2B91AFC041A}"/>
                  </a:ext>
                </a:extLst>
              </p:cNvPr>
              <p:cNvSpPr/>
              <p:nvPr/>
            </p:nvSpPr>
            <p:spPr>
              <a:xfrm>
                <a:off x="615329" y="5805472"/>
                <a:ext cx="5869171" cy="991810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约束函数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关于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梯度，方向为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0135088-4597-4687-A932-C2B91AFC0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9" y="5805472"/>
                <a:ext cx="5869171" cy="9918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/>
                  <a:t> 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加入松弛因子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65FA2-F4EF-4DC5-AB15-5B417BE0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F79520-6668-4089-A3D2-6EAEB7653DFA}"/>
              </a:ext>
            </a:extLst>
          </p:cNvPr>
          <p:cNvGrpSpPr/>
          <p:nvPr/>
        </p:nvGrpSpPr>
        <p:grpSpPr>
          <a:xfrm>
            <a:off x="8905240" y="3981992"/>
            <a:ext cx="2563837" cy="2364605"/>
            <a:chOff x="8283829" y="2280183"/>
            <a:chExt cx="2563837" cy="236460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970068-5CF7-4819-B508-33F8BE84ECBC}"/>
                </a:ext>
              </a:extLst>
            </p:cNvPr>
            <p:cNvSpPr/>
            <p:nvPr/>
          </p:nvSpPr>
          <p:spPr>
            <a:xfrm>
              <a:off x="10575131" y="354504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8FC9B7D-299A-4F2C-968C-4FB3B2C27916}"/>
                </a:ext>
              </a:extLst>
            </p:cNvPr>
            <p:cNvSpPr/>
            <p:nvPr/>
          </p:nvSpPr>
          <p:spPr>
            <a:xfrm>
              <a:off x="9442281" y="440704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4475B4F-37A1-48BC-A2C9-EB4CD0D61CE2}"/>
                </a:ext>
              </a:extLst>
            </p:cNvPr>
            <p:cNvSpPr/>
            <p:nvPr/>
          </p:nvSpPr>
          <p:spPr>
            <a:xfrm>
              <a:off x="8867366" y="418881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B69BF6-2A34-4CA0-952C-0A4A0B1446AC}"/>
                </a:ext>
              </a:extLst>
            </p:cNvPr>
            <p:cNvSpPr/>
            <p:nvPr/>
          </p:nvSpPr>
          <p:spPr>
            <a:xfrm>
              <a:off x="10302319" y="2492694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488EC0D-2EF8-4082-AFCB-2A8D17429617}"/>
                </a:ext>
              </a:extLst>
            </p:cNvPr>
            <p:cNvSpPr/>
            <p:nvPr/>
          </p:nvSpPr>
          <p:spPr>
            <a:xfrm>
              <a:off x="10609922" y="319795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B93C51-1F74-456B-B89C-5F8F1D6D7E91}"/>
                </a:ext>
              </a:extLst>
            </p:cNvPr>
            <p:cNvSpPr/>
            <p:nvPr/>
          </p:nvSpPr>
          <p:spPr>
            <a:xfrm>
              <a:off x="9633451" y="3357943"/>
              <a:ext cx="237744" cy="2377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0A3F946-7EAA-491F-993F-027E2DE9D102}"/>
                </a:ext>
              </a:extLst>
            </p:cNvPr>
            <p:cNvSpPr/>
            <p:nvPr/>
          </p:nvSpPr>
          <p:spPr>
            <a:xfrm>
              <a:off x="10221738" y="417552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6BD7639-67FD-4A9E-A246-758D9E05C7F7}"/>
                </a:ext>
              </a:extLst>
            </p:cNvPr>
            <p:cNvSpPr/>
            <p:nvPr/>
          </p:nvSpPr>
          <p:spPr>
            <a:xfrm>
              <a:off x="9903508" y="435373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587AE82-6B33-4852-A887-567633D0BDF3}"/>
                </a:ext>
              </a:extLst>
            </p:cNvPr>
            <p:cNvSpPr/>
            <p:nvPr/>
          </p:nvSpPr>
          <p:spPr>
            <a:xfrm>
              <a:off x="9819546" y="2280183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E965A-1347-4DA4-BB31-C76ED366A451}"/>
                </a:ext>
              </a:extLst>
            </p:cNvPr>
            <p:cNvSpPr/>
            <p:nvPr/>
          </p:nvSpPr>
          <p:spPr>
            <a:xfrm>
              <a:off x="9412114" y="2319830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27AA51B-DDC7-4E95-8B41-E22A90A3FA30}"/>
                </a:ext>
              </a:extLst>
            </p:cNvPr>
            <p:cNvSpPr/>
            <p:nvPr/>
          </p:nvSpPr>
          <p:spPr>
            <a:xfrm>
              <a:off x="9050495" y="2388589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0D9D6B8-F457-417E-A3EB-8123C1B135C6}"/>
                </a:ext>
              </a:extLst>
            </p:cNvPr>
            <p:cNvSpPr/>
            <p:nvPr/>
          </p:nvSpPr>
          <p:spPr>
            <a:xfrm>
              <a:off x="8689547" y="2676446"/>
              <a:ext cx="237744" cy="2377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A4A2287-2215-4D96-82F2-675B384C1ED3}"/>
                </a:ext>
              </a:extLst>
            </p:cNvPr>
            <p:cNvSpPr/>
            <p:nvPr/>
          </p:nvSpPr>
          <p:spPr>
            <a:xfrm>
              <a:off x="8482092" y="3301861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D53D4E-3910-4D61-81F0-3E52C201D192}"/>
                </a:ext>
              </a:extLst>
            </p:cNvPr>
            <p:cNvSpPr/>
            <p:nvPr/>
          </p:nvSpPr>
          <p:spPr>
            <a:xfrm>
              <a:off x="8600964" y="378836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37652CD-4F9D-4E16-8D09-A0E2AFF2675A}"/>
                </a:ext>
              </a:extLst>
            </p:cNvPr>
            <p:cNvSpPr/>
            <p:nvPr/>
          </p:nvSpPr>
          <p:spPr>
            <a:xfrm>
              <a:off x="8572389" y="2378170"/>
              <a:ext cx="2160000" cy="216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42F06B-4E21-4A68-9C00-AD3FF8E1F264}"/>
                </a:ext>
              </a:extLst>
            </p:cNvPr>
            <p:cNvSpPr/>
            <p:nvPr/>
          </p:nvSpPr>
          <p:spPr>
            <a:xfrm>
              <a:off x="10491050" y="2844962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0CB3228-5E85-4EC5-AF5F-3BB04FA85FAA}"/>
                </a:ext>
              </a:extLst>
            </p:cNvPr>
            <p:cNvSpPr/>
            <p:nvPr/>
          </p:nvSpPr>
          <p:spPr>
            <a:xfrm>
              <a:off x="10466202" y="3913115"/>
              <a:ext cx="237744" cy="237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4F9066-7182-4DB9-876F-C9DAAE82E287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8892474" y="2879373"/>
              <a:ext cx="866200" cy="60845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/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3E1A6CB-2AB2-49AF-BCEF-906687630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829" y="2510036"/>
                  <a:ext cx="441723" cy="391646"/>
                </a:xfrm>
                <a:prstGeom prst="rect">
                  <a:avLst/>
                </a:prstGeom>
                <a:blipFill>
                  <a:blip r:embed="rId4"/>
                  <a:stretch>
                    <a:fillRect t="-20313" r="-2222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500" y="4852226"/>
                <a:ext cx="3207801" cy="1039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/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96EDBB4-053A-472D-8F73-0EF1E0668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39" y="4853797"/>
                <a:ext cx="2827441" cy="1036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下 29">
            <a:extLst>
              <a:ext uri="{FF2B5EF4-FFF2-40B4-BE49-F238E27FC236}">
                <a16:creationId xmlns:a16="http://schemas.microsoft.com/office/drawing/2014/main" id="{1E17A139-384F-4110-ADE5-6F949A24D0D1}"/>
              </a:ext>
            </a:extLst>
          </p:cNvPr>
          <p:cNvSpPr/>
          <p:nvPr/>
        </p:nvSpPr>
        <p:spPr>
          <a:xfrm rot="-5400000">
            <a:off x="4428990" y="5078656"/>
            <a:ext cx="482799" cy="587105"/>
          </a:xfrm>
          <a:prstGeom prst="downArrow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8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80000"/>
                </a:schemeClr>
              </a:gs>
            </a:gsLst>
          </a:gra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/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78DE969-B22A-4DE8-A245-E1A4663C0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42" y="2883681"/>
                <a:ext cx="2184764" cy="800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/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06AF02-D711-454F-AC24-C2BCBC6C0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64" y="1961158"/>
                <a:ext cx="4009110" cy="676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84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7EEC-DFC9-470E-80B0-6DB7CC98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拉格朗日乘子中的除</a:t>
            </a:r>
            <a:r>
              <a:rPr lang="en-US" altLang="zh-CN" dirty="0"/>
              <a:t>0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/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altLang="zh-CN" sz="2400" i="1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24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3784B0-3959-4B1F-8DD4-3AC6E6A4A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1158"/>
                <a:ext cx="3207801" cy="1039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C2285A86-4420-4ED9-8E6F-C49A51202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750" y="1844824"/>
            <a:ext cx="5368050" cy="49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423" y="4061673"/>
                <a:ext cx="7917399" cy="3385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3" y="4061673"/>
                <a:ext cx="7917399" cy="3385637"/>
              </a:xfrm>
              <a:prstGeom prst="rect">
                <a:avLst/>
              </a:prstGeom>
              <a:blipFill>
                <a:blip r:embed="rId3"/>
                <a:stretch>
                  <a:fillRect t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/>
              <p:nvPr/>
            </p:nvSpPr>
            <p:spPr>
              <a:xfrm>
                <a:off x="8648108" y="3437953"/>
                <a:ext cx="3385457" cy="584775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5875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32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l-GR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altLang="zh-CN" sz="3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9A50FA3-7C43-4E8E-A7AA-C82BDC130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108" y="3437953"/>
                <a:ext cx="33854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/>
              <p:nvPr/>
            </p:nvSpPr>
            <p:spPr>
              <a:xfrm>
                <a:off x="8184230" y="4488868"/>
                <a:ext cx="3693575" cy="1063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14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4E1F64-9CA7-441D-B535-74A6D61D1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0" y="4488868"/>
                <a:ext cx="3693575" cy="1063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87BFB5-B971-40C7-9EDD-9A486CAB8B6C}"/>
                  </a:ext>
                </a:extLst>
              </p:cNvPr>
              <p:cNvSpPr/>
              <p:nvPr/>
            </p:nvSpPr>
            <p:spPr>
              <a:xfrm>
                <a:off x="8832304" y="1816348"/>
                <a:ext cx="3201261" cy="1542217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110000"/>
                      <a:satMod val="105000"/>
                      <a:tint val="67000"/>
                      <a:alpha val="20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  <a:alpha val="20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  <a:alpha val="20000"/>
                    </a:schemeClr>
                  </a:gs>
                </a:gsLst>
              </a:gradFill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−1=0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0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B87BFB5-B971-40C7-9EDD-9A486CAB8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1816348"/>
                <a:ext cx="3201261" cy="1542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750A696D-4902-4CB5-ACFC-1BD99E918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46032" cy="2107431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粒子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对应的位移向量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自身密度约束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的影响：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</a:rPr>
                  <a:t>邻居粒子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们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密度约束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的影响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注意：</a:t>
                </a:r>
                <a:r>
                  <a:rPr lang="zh-CN" altLang="en-US" dirty="0"/>
                  <a:t>对于约束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来说，粒子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是邻居</a:t>
                </a:r>
                <a:endParaRPr lang="en-US" altLang="zh-CN" dirty="0"/>
              </a:p>
            </p:txBody>
          </p:sp>
        </mc:Choice>
        <mc:Fallback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750A696D-4902-4CB5-ACFC-1BD99E918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46032" cy="2107431"/>
              </a:xfrm>
              <a:blipFill>
                <a:blip r:embed="rId7"/>
                <a:stretch>
                  <a:fillRect l="-1162" b="-6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D8E22-29CA-42AF-A6E2-C17C7C3F49D2}"/>
                  </a:ext>
                </a:extLst>
              </p:cNvPr>
              <p:cNvSpPr/>
              <p:nvPr/>
            </p:nvSpPr>
            <p:spPr>
              <a:xfrm>
                <a:off x="8799810" y="3993765"/>
                <a:ext cx="3152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流体粒子质量相同，可忽略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D8E22-29CA-42AF-A6E2-C17C7C3F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810" y="3993765"/>
                <a:ext cx="3152594" cy="369332"/>
              </a:xfrm>
              <a:prstGeom prst="rect">
                <a:avLst/>
              </a:prstGeom>
              <a:blipFill>
                <a:blip r:embed="rId8"/>
                <a:stretch>
                  <a:fillRect l="-174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4121D67-0F05-4688-9D40-21B9EDD65CD4}"/>
                  </a:ext>
                </a:extLst>
              </p:cNvPr>
              <p:cNvSpPr/>
              <p:nvPr/>
            </p:nvSpPr>
            <p:spPr>
              <a:xfrm>
                <a:off x="8219606" y="5670024"/>
                <a:ext cx="3693575" cy="1063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40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bg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4121D67-0F05-4688-9D40-21B9EDD65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06" y="5670024"/>
                <a:ext cx="3693575" cy="10633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5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2728-5E4A-4FA1-A6C7-77A66828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流体约束的位置修正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400" y="1844824"/>
                <a:ext cx="4753744" cy="2016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1800" kern="1200">
                    <a:solidFill>
                      <a:schemeClr val="tx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6FA221D-CC7B-4720-ACA0-ED73D9F2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844824"/>
                <a:ext cx="4753744" cy="2016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14DDF60-256F-4083-9FEC-38A35B18A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1844824"/>
            <a:ext cx="6781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F183-93EB-43C5-AA36-601FCFD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Tensile Instability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</p:spPr>
            <p:txBody>
              <a:bodyPr/>
              <a:lstStyle/>
              <a:p>
                <a:r>
                  <a:rPr lang="zh-CN" altLang="en-US" dirty="0"/>
                  <a:t>邻居粒子不足导致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负压导致粒子间压力变成吸引力</a:t>
                </a:r>
                <a:endParaRPr lang="en-US" altLang="zh-CN" dirty="0"/>
              </a:p>
              <a:p>
                <a:r>
                  <a:rPr lang="zh-CN" altLang="en-US" dirty="0"/>
                  <a:t>吸引力产生不符合真实情况的凝聚</a:t>
                </a:r>
                <a:endParaRPr lang="en-US" altLang="zh-CN" dirty="0"/>
              </a:p>
              <a:p>
                <a:r>
                  <a:rPr lang="zh-CN" altLang="en-US" dirty="0"/>
                  <a:t>解决方法：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添加一种排斥力，避免粒子凝聚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ED12B7-79EE-495E-82BF-55A071452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90990" cy="3619599"/>
              </a:xfrm>
              <a:blipFill>
                <a:blip r:embed="rId3"/>
                <a:stretch>
                  <a:fillRect l="-1863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0B63D5-3F45-4046-8516-351B74F5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00" y="1943695"/>
            <a:ext cx="4179400" cy="21621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9AA160-1D31-4D35-93A9-EEB1F5DD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54" y="4358877"/>
            <a:ext cx="2135605" cy="22482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E12646-2AE3-4BC8-AB0D-B61D126B8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53" y="5157192"/>
            <a:ext cx="5890989" cy="15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2EF-B627-4323-8CEC-BBB1DB17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8343E-75BF-4A23-84B5-7DD37329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particle physics for real-time applications (UPP)</a:t>
            </a:r>
          </a:p>
          <a:p>
            <a:r>
              <a:rPr lang="zh-CN" altLang="en-US" dirty="0"/>
              <a:t>各种约束的实现，模拟更多物体</a:t>
            </a:r>
            <a:endParaRPr lang="en-US" altLang="zh-CN" dirty="0"/>
          </a:p>
          <a:p>
            <a:r>
              <a:rPr lang="zh-CN" altLang="en-US" dirty="0"/>
              <a:t>涡流、湍流的模拟</a:t>
            </a:r>
            <a:endParaRPr lang="en-US" altLang="zh-CN" dirty="0"/>
          </a:p>
          <a:p>
            <a:r>
              <a:rPr lang="zh-CN" altLang="en-US" dirty="0"/>
              <a:t>并行计算</a:t>
            </a:r>
            <a:endParaRPr lang="en-US" altLang="zh-CN" dirty="0"/>
          </a:p>
          <a:p>
            <a:r>
              <a:rPr lang="zh-CN" altLang="en-US" dirty="0"/>
              <a:t>流体渲染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1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0CA9-1DE7-42BD-8A09-7C2E119F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CB9C-4512-4C39-8541-F6C5930F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3"/>
              </a:rPr>
              <a:t>Müller, Matthias, et al. "Position based dynamics." Journal of Visual Communication and Image Representation 18.2 (2007): 109-118.</a:t>
            </a:r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Macklin, Miles, and Matthias Müller. "Position based fluids." ACM Transactions on Graphics (TOG) 32.4 (2013): 1-12.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Macklin, Miles, et al. "Unified particle physics for real-time applications." ACM Transactions on Graphics (TOG) 33.4 (2014): 1-12.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https://zhuanlan.zhihu.com/p/48737753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https://zhuanlan.zhihu.com/p/49536480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计算流体力学入门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《Fluid Engine Development》</a:t>
            </a:r>
          </a:p>
          <a:p>
            <a:r>
              <a:rPr lang="en-US" altLang="zh-CN" dirty="0"/>
              <a:t>《Fluid Simulation for Computer Graphics》</a:t>
            </a:r>
          </a:p>
        </p:txBody>
      </p:sp>
    </p:spTree>
    <p:extLst>
      <p:ext uri="{BB962C8B-B14F-4D97-AF65-F5344CB8AC3E}">
        <p14:creationId xmlns:p14="http://schemas.microsoft.com/office/powerpoint/2010/main" val="288968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656-8C5C-476E-BA7D-71278DE3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3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accent1"/>
                </a:solidFill>
              </a:rPr>
              <a:t>数学基础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基于位置约束的模拟（</a:t>
            </a:r>
            <a:r>
              <a:rPr kumimoji="1" lang="en-US" altLang="zh-CN" dirty="0"/>
              <a:t>PBD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258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D76F-D1D6-43EE-BDB9-E6F227AA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向量微分算子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Gradient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/>
                  <a:t>数学表达：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的梯度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物理意义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沿梯度方向的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方向导数最大</a:t>
                </a:r>
                <a:r>
                  <a:rPr lang="zh-CN" altLang="en-US" dirty="0"/>
                  <a:t>（函数值增加最快）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性质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dirty="0"/>
                  <a:t>梯度方向和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等值曲面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切面垂直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9B4D37-AACC-4D62-90F6-89917B209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8369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C22F6C0-E6FA-4EFA-A7EB-C9119F6B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22" y="4074715"/>
            <a:ext cx="3586378" cy="22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B494E-2245-9A49-A33F-EAB3932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8861B-EB90-6A4B-B38B-E49E3416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数学基础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r>
              <a:rPr kumimoji="1" lang="zh-CN" altLang="en-US" dirty="0">
                <a:solidFill>
                  <a:schemeClr val="accent1"/>
                </a:solidFill>
              </a:rPr>
              <a:t>基于位置约束的模拟（</a:t>
            </a:r>
            <a:r>
              <a:rPr kumimoji="1" lang="en-US" altLang="zh-CN" dirty="0">
                <a:solidFill>
                  <a:schemeClr val="accent1"/>
                </a:solidFill>
              </a:rPr>
              <a:t>PBD</a:t>
            </a:r>
            <a:r>
              <a:rPr kumimoji="1" lang="zh-CN" altLang="en-US" dirty="0">
                <a:solidFill>
                  <a:schemeClr val="accent1"/>
                </a:solidFill>
              </a:rPr>
              <a:t>）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基于位置约束的流体模拟（</a:t>
            </a:r>
            <a:r>
              <a:rPr kumimoji="1" lang="en-US" altLang="zh-CN" dirty="0"/>
              <a:t>PBF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7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E3D18-9AB7-4A3D-BBB7-E26549B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受力分析</a:t>
                </a:r>
                <a:endParaRPr lang="en-US" altLang="zh-CN" sz="240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𝑖𝑛𝑡𝑒𝑟𝑛𝑎𝑙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如流体内部的粘滞力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(Viscosity)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、压力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(Pressure)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𝑒𝑥𝑡𝑒𝑟𝑛𝑎𝑙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如重力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(Gravity)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、碰撞力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(Collision)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、风力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(Wind)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𝑖𝑛𝑡𝑒𝑟𝑛𝑎𝑙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𝑒𝑥𝑡𝑒𝑟𝑛𝑎𝑙</m:t>
                        </m:r>
                      </m:sub>
                    </m:sSub>
                  </m:oMath>
                </a14:m>
                <a:endParaRPr lang="en-US" altLang="zh-CN" sz="2000" b="0" dirty="0">
                  <a:latin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计算加速度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85DC937-A0A9-45E2-B590-F93553601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619599"/>
              </a:xfrm>
              <a:blipFill>
                <a:blip r:embed="rId3"/>
                <a:stretch>
                  <a:fillRect l="-844" t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7623-778B-4929-9095-66AAC12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基于力的动力学的缺陷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B7719-F37A-4FAC-82B7-D07A9C68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速度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位置</a:t>
            </a:r>
            <a:endParaRPr lang="en-US" altLang="zh-CN" dirty="0"/>
          </a:p>
          <a:p>
            <a:pPr lvl="1"/>
            <a:r>
              <a:rPr lang="zh-CN" altLang="en-US" dirty="0"/>
              <a:t>重力</a:t>
            </a:r>
            <a:endParaRPr lang="en-US" altLang="zh-CN" dirty="0"/>
          </a:p>
          <a:p>
            <a:pPr lvl="1"/>
            <a:r>
              <a:rPr lang="zh-CN" altLang="en-US" dirty="0"/>
              <a:t>摩檫力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碰撞力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瞬时力：作用时间极短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步长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非常巨大</a:t>
            </a:r>
            <a:endParaRPr lang="en-US" altLang="zh-CN" dirty="0"/>
          </a:p>
          <a:p>
            <a:pPr lvl="2"/>
            <a:r>
              <a:rPr lang="zh-CN" altLang="en-US" dirty="0"/>
              <a:t>随时间迅速变化，其规律非常复杂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数值积分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33EC3CD-7F18-4624-A360-E1DD8031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738"/>
            <a:ext cx="5830791" cy="2174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275B14-B888-4FD5-B6CB-F05D089A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1170"/>
            <a:ext cx="4991100" cy="23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2A3E-233F-4F0B-B92E-734A1025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基于位置的动力学（</a:t>
            </a:r>
            <a:r>
              <a:rPr lang="en-US" altLang="zh-CN" dirty="0"/>
              <a:t>PBD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BFFE9-EF31-40CF-93C0-9DEA5337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C00000"/>
                </a:solidFill>
              </a:rPr>
              <a:t>约束投影</a:t>
            </a:r>
            <a:r>
              <a:rPr lang="zh-CN" altLang="en-US" dirty="0"/>
              <a:t>代替力和数值积分</a:t>
            </a:r>
            <a:endParaRPr lang="en-US" altLang="zh-CN" dirty="0"/>
          </a:p>
          <a:p>
            <a:pPr lvl="1"/>
            <a:r>
              <a:rPr lang="zh-CN" altLang="en-US" dirty="0"/>
              <a:t>只检测穿透引发碰撞</a:t>
            </a:r>
            <a:endParaRPr lang="en-US" altLang="zh-CN" dirty="0"/>
          </a:p>
          <a:p>
            <a:pPr lvl="1"/>
            <a:r>
              <a:rPr lang="zh-CN" altLang="en-US" dirty="0"/>
              <a:t>根据约束计算物体修正位置</a:t>
            </a:r>
            <a:endParaRPr lang="en-US" altLang="zh-CN" dirty="0"/>
          </a:p>
          <a:p>
            <a:pPr lvl="1"/>
            <a:r>
              <a:rPr lang="zh-CN" altLang="en-US" dirty="0"/>
              <a:t>根据修正位置求解速度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90C25E4-2905-461C-B5CB-9152EFFF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821849"/>
            <a:ext cx="6045720" cy="2179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2E119C-CDD9-4E6A-8591-E891C338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132055"/>
            <a:ext cx="7210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37575</TotalTime>
  <Words>1919</Words>
  <Application>Microsoft Office PowerPoint</Application>
  <PresentationFormat>宽屏</PresentationFormat>
  <Paragraphs>368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微软雅黑</vt:lpstr>
      <vt:lpstr>微软雅黑 Light</vt:lpstr>
      <vt:lpstr>Arial</vt:lpstr>
      <vt:lpstr>Cambria Math</vt:lpstr>
      <vt:lpstr>Wingdings</vt:lpstr>
      <vt:lpstr>Office 主题​​</vt:lpstr>
      <vt:lpstr>自定义设计方案</vt:lpstr>
      <vt:lpstr>基于物理的流体模拟介绍</vt:lpstr>
      <vt:lpstr>Flex Demo</vt:lpstr>
      <vt:lpstr>目录</vt:lpstr>
      <vt:lpstr>目录</vt:lpstr>
      <vt:lpstr>梯度</vt:lpstr>
      <vt:lpstr>目录</vt:lpstr>
      <vt:lpstr>基于力的动力学</vt:lpstr>
      <vt:lpstr>基于力的动力学的缺陷</vt:lpstr>
      <vt:lpstr>基于位置的动力学（PBD）</vt:lpstr>
      <vt:lpstr>PBD算法</vt:lpstr>
      <vt:lpstr>PBD算法中位置修正</vt:lpstr>
      <vt:lpstr>PBD算法中速度修正</vt:lpstr>
      <vt:lpstr>约束(Constraints)</vt:lpstr>
      <vt:lpstr>PBD的物理意义</vt:lpstr>
      <vt:lpstr>高斯最小二乘约束原理应用</vt:lpstr>
      <vt:lpstr>高斯最小二乘约束原理应用</vt:lpstr>
      <vt:lpstr>拉格朗日乘子法</vt:lpstr>
      <vt:lpstr>单个约束优化求解</vt:lpstr>
      <vt:lpstr>单个约束优化求解</vt:lpstr>
      <vt:lpstr>多个约束优化求解</vt:lpstr>
      <vt:lpstr>多个约束优化求解——高斯赛德尔迭代</vt:lpstr>
      <vt:lpstr>多个约束优化求解——雅可比迭代</vt:lpstr>
      <vt:lpstr>约束求解器</vt:lpstr>
      <vt:lpstr>目录</vt:lpstr>
      <vt:lpstr>流体的密度约束</vt:lpstr>
      <vt:lpstr>一种核密度估算法（KDE）——SPH</vt:lpstr>
      <vt:lpstr>SPH 计算物理量</vt:lpstr>
      <vt:lpstr>流体密度</vt:lpstr>
      <vt:lpstr>流体密度约束的梯度</vt:lpstr>
      <vt:lpstr>流体密度约束的梯度</vt:lpstr>
      <vt:lpstr>拉格朗日乘子中的除0问题</vt:lpstr>
      <vt:lpstr>拉格朗日乘子中的除0问题</vt:lpstr>
      <vt:lpstr>流体约束的位置修正</vt:lpstr>
      <vt:lpstr>流体约束的位置修正</vt:lpstr>
      <vt:lpstr>Tensile Instability</vt:lpstr>
      <vt:lpstr>延伸</vt:lpstr>
      <vt:lpstr>参考文献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T101575</dc:creator>
  <cp:lastModifiedBy>T101575</cp:lastModifiedBy>
  <cp:revision>839</cp:revision>
  <dcterms:created xsi:type="dcterms:W3CDTF">2021-05-31T06:56:37Z</dcterms:created>
  <dcterms:modified xsi:type="dcterms:W3CDTF">2021-07-22T04:32:57Z</dcterms:modified>
</cp:coreProperties>
</file>