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4" r:id="rId2"/>
    <p:sldId id="369" r:id="rId3"/>
    <p:sldId id="371" r:id="rId4"/>
    <p:sldId id="267" r:id="rId5"/>
    <p:sldId id="317" r:id="rId6"/>
    <p:sldId id="318" r:id="rId7"/>
    <p:sldId id="381" r:id="rId8"/>
    <p:sldId id="269" r:id="rId9"/>
    <p:sldId id="321" r:id="rId10"/>
    <p:sldId id="389" r:id="rId11"/>
    <p:sldId id="391" r:id="rId12"/>
    <p:sldId id="390" r:id="rId13"/>
    <p:sldId id="325" r:id="rId14"/>
    <p:sldId id="326" r:id="rId15"/>
    <p:sldId id="327" r:id="rId16"/>
    <p:sldId id="271" r:id="rId17"/>
    <p:sldId id="305" r:id="rId18"/>
    <p:sldId id="328" r:id="rId19"/>
    <p:sldId id="329" r:id="rId20"/>
    <p:sldId id="330" r:id="rId21"/>
    <p:sldId id="331" r:id="rId22"/>
    <p:sldId id="332" r:id="rId23"/>
    <p:sldId id="32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17209" initials="T" lastIdx="2" clrIdx="0">
    <p:extLst>
      <p:ext uri="{19B8F6BF-5375-455C-9EA6-DF929625EA0E}">
        <p15:presenceInfo xmlns:p15="http://schemas.microsoft.com/office/powerpoint/2012/main" userId="S::T117209@it.tencent.com::f8e0bd1c-bcc5-455f-96db-095e8e1304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E3E22E"/>
    <a:srgbClr val="EEF2FA"/>
    <a:srgbClr val="319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7" autoAdjust="0"/>
    <p:restoredTop sz="75849" autoAdjust="0"/>
  </p:normalViewPr>
  <p:slideViewPr>
    <p:cSldViewPr snapToGrid="0">
      <p:cViewPr>
        <p:scale>
          <a:sx n="100" d="100"/>
          <a:sy n="100" d="100"/>
        </p:scale>
        <p:origin x="18" y="4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>
        <p:scale>
          <a:sx n="200" d="100"/>
          <a:sy n="200" d="100"/>
        </p:scale>
        <p:origin x="3228" y="-4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6ABB-6F2D-4CAB-8EDE-08C44FE3E18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884BC-3F75-41E5-8633-70631A094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3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传统的物理求解方法，都是基于力来求解的，一般流程如下：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、计算内力，如流体的粘滞力（</a:t>
            </a:r>
            <a:r>
              <a:rPr lang="en-US" altLang="zh-CN" dirty="0"/>
              <a:t>Viscosity</a:t>
            </a:r>
            <a:r>
              <a:rPr lang="zh-CN" altLang="en-US" dirty="0"/>
              <a:t>）、压力（</a:t>
            </a:r>
            <a:r>
              <a:rPr lang="en-US" altLang="zh-CN" dirty="0"/>
              <a:t>Pressure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、计算外力，如重力（</a:t>
            </a:r>
            <a:r>
              <a:rPr lang="en-US" altLang="zh-CN" dirty="0"/>
              <a:t>Gravity</a:t>
            </a:r>
            <a:r>
              <a:rPr lang="zh-CN" altLang="en-US" dirty="0"/>
              <a:t>）、碰撞力（</a:t>
            </a:r>
            <a:r>
              <a:rPr lang="en-US" altLang="zh-CN" dirty="0"/>
              <a:t>Collision</a:t>
            </a:r>
            <a:r>
              <a:rPr lang="zh-CN" altLang="en-US" dirty="0"/>
              <a:t>）、风力（</a:t>
            </a:r>
            <a:r>
              <a:rPr lang="en-US" altLang="zh-CN" dirty="0"/>
              <a:t>Wind</a:t>
            </a:r>
            <a:r>
              <a:rPr lang="zh-CN" altLang="en-US" dirty="0"/>
              <a:t>）等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、把内力和外力一起，根据牛顿第二定律 </a:t>
            </a:r>
            <a:r>
              <a:rPr lang="en-US" altLang="zh-CN" dirty="0"/>
              <a:t>F=ma</a:t>
            </a:r>
            <a:r>
              <a:rPr lang="zh-CN" altLang="en-US" dirty="0"/>
              <a:t>，求出加速度 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、通过数值计算方法，计算速度 </a:t>
            </a:r>
            <a:r>
              <a:rPr lang="en-US" altLang="zh-CN" dirty="0"/>
              <a:t>v=at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、通过数值计算方法，计算位置 </a:t>
            </a:r>
            <a:r>
              <a:rPr lang="en-US" altLang="zh-CN" dirty="0"/>
              <a:t>x* = x + vt</a:t>
            </a:r>
          </a:p>
          <a:p>
            <a:r>
              <a:rPr lang="zh-CN" altLang="en-US" dirty="0"/>
              <a:t>虽然基于上述的计算很符合物理规则，毕竟我们是做计算机工程的，这种方法在计算机，特别游戏工程中是否适用呢？我们接下来就看下是否适用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61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、直接求解法：就是求出</a:t>
            </a:r>
            <a:r>
              <a:rPr lang="en-US" altLang="zh-CN" dirty="0"/>
              <a:t>A</a:t>
            </a:r>
            <a:r>
              <a:rPr lang="zh-CN" altLang="en-US" dirty="0"/>
              <a:t>矩阵的逆，然后解方程组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、雅可比迭代法：右上角角标表示迭代次数，而非指数。在每一次迭代中，上一次算出的</a:t>
            </a:r>
            <a:r>
              <a:rPr lang="en-US" altLang="zh-CN" dirty="0"/>
              <a:t>x</a:t>
            </a:r>
            <a:r>
              <a:rPr lang="zh-CN" altLang="en-US" dirty="0"/>
              <a:t>被用在右侧，用来算出左侧新的</a:t>
            </a:r>
            <a:r>
              <a:rPr lang="en-US" altLang="zh-CN" dirty="0"/>
              <a:t>x</a:t>
            </a:r>
            <a:r>
              <a:rPr lang="zh-CN" altLang="en-US" dirty="0"/>
              <a:t>。既然是迭代，顾名思义，大部分情况下都是依赖迭代收敛用近似解来逼近精确解，迭代次数越多越靠近精确解。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、高斯</a:t>
            </a:r>
            <a:r>
              <a:rPr lang="en-US" altLang="zh-CN" dirty="0"/>
              <a:t>-</a:t>
            </a:r>
            <a:r>
              <a:rPr lang="zh-CN" altLang="en-US" dirty="0"/>
              <a:t>赛德尔迭代：跟雅可比不同，这里每一次迭代的结果用到下一个迭代里，进一步提高精度，并且加快收敛速度。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74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Solver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的主要任务就是修正预测位置使新得到的校正位置值满足所有约束。而在约束投影过程中，很难找到合适的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使得所有约束能够同时得到满足，所以我们通常采用迭代的方式依次对约束进行求解。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这里引入前述的迭代法方式求解方程组。前面提到雅可比和高斯赛德尔迭代法。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高斯赛德尔迭代的求解的本质是：对每个约束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单独的求出拉格朗日乘子，然后计算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对粒子的位置修正。如果有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个约束的话，就从第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个约束到第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个约束依次求解。而每个第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$ </a:t>
                </a:r>
                <a:r>
                  <a:rPr lang="zh-CN" altLang="en-US" dirty="0"/>
                  <a:t>次约束的求解都会用到前 </a:t>
                </a:r>
                <a:r>
                  <a:rPr lang="en-US" altLang="zh-CN" dirty="0"/>
                  <a:t>$i-1$ </a:t>
                </a:r>
                <a:r>
                  <a:rPr lang="zh-CN" altLang="en-US" dirty="0"/>
                  <a:t>次约束对粒子位置修正后的结果。所以高斯赛德尔本质上是串行的，不适合并行计算。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如果要提高并行性，可以结合雅可比迭代的方式进行求解。就是每次分批串行，每个批次内是并行。比如说每次解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个约束，这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个约束是并行的，结完后再用这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个约束的结果作为下面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个约束的输入。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虽然雅可比迭代易于并行，但是因为雅可比时常出现不收敛的情况，为了解决这个问题，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里面使用了平均雅可比迭代法，就是把解 ​ 除以跟粒子 ​ 约束有关的粒子的个数 ​ ，得出平均位移修正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上述这种局部松弛法保证了收敛性，但是在某些情况下，该方法会以增加迭代次数为代价才达到收敛以求出解。为了解决这个问题，我们进一步引入一个叫超松弛因子（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）的全局参数 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在我们的所有模拟仿真中取值范围是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zh-CN" altLang="en-US" dirty="0"/>
                  <a:t>，具体的值是根据模拟场景不同取不同的值。而低松弛 （ </a:t>
                </a:r>
                <a:r>
                  <a:rPr lang="en-US" altLang="zh-CN" dirty="0"/>
                  <a:t>$\omega &lt; 1$ </a:t>
                </a:r>
                <a:r>
                  <a:rPr lang="zh-CN" altLang="en-US" dirty="0"/>
                  <a:t>）在这里不需要。因为平均约束已经足够避免不收敛的问题。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Solver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的主要任务就是修正预测位置使新得到的校正位置值满足所有约束。而在约束投影过程中，很难找到合适的 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使得所有约束能够同时得到满足，所以我们通常采用迭代的方式依次对约束进行求解。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这里引入前述的迭代法方式求解方程组。前面提到雅可比和高斯赛德尔迭代法。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高斯赛德尔迭代的求解的本质是：对每个约束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单独的求出拉格朗日乘子，然后计算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对粒子的位置修正。如果有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个约束的话，就从第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个约束到第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个约束依次求解。而每个第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$ </a:t>
                </a:r>
                <a:r>
                  <a:rPr lang="zh-CN" altLang="en-US" dirty="0"/>
                  <a:t>次约束的求解都会用到前 </a:t>
                </a:r>
                <a:r>
                  <a:rPr lang="en-US" altLang="zh-CN" dirty="0"/>
                  <a:t>$i-1$ </a:t>
                </a:r>
                <a:r>
                  <a:rPr lang="zh-CN" altLang="en-US" dirty="0"/>
                  <a:t>次约束对粒子位置修正后的结果。所以高斯赛德尔本质上是串行的，不适合并行计算。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如果要提高并行性，可以结合雅可比迭代的方式进行求解。就是每次分批串行，每个批次内是并行。比如说每次解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个约束，这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个约束是并行的，结完后再用这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个约束的结果作为下面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个约束的输入。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虽然雅可比迭代易于并行，但是因为雅可比时常出现不收敛的情况，为了解决这个问题，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里面使用了平均雅可比迭代法，就是把解 ​ 除以跟粒子 ​ 约束有关的粒子的个数 ​ ，得出平均位移修正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𝑝_𝑖=1/𝑛_𝑖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上述这种局部松弛法保证了收敛性，但是在某些情况下，该方法会以增加迭代次数为代价才达到收敛以求出解。为了解决这个问题，我们进一步引入一个叫超松弛因子（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）的全局参数 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在我们的所有模拟仿真中取值范围是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1≤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ω≤2</a:t>
                </a:r>
                <a:r>
                  <a:rPr lang="zh-CN" altLang="en-US" dirty="0"/>
                  <a:t>，具体的值是根据模拟场景不同取不同的值。而低松弛 （ </a:t>
                </a:r>
                <a:r>
                  <a:rPr lang="en-US" altLang="zh-CN" dirty="0"/>
                  <a:t>$\omega &lt; 1$ </a:t>
                </a:r>
                <a:r>
                  <a:rPr lang="zh-CN" altLang="en-US" dirty="0"/>
                  <a:t>）在这里不需要。因为平均约束已经足够避免不收敛的问题。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在实践中，不同约束类型之间的处理是有优先级的。为了实现这个，我们按照约束类型分组，相同约束类型的分成一组。优先级高的约束分组先处理，先求出 </a:t>
            </a:r>
            <a:r>
              <a:rPr lang="en-US" altLang="zh-CN" dirty="0"/>
              <a:t>$\Delta \</a:t>
            </a:r>
            <a:r>
              <a:rPr lang="en-US" altLang="zh-CN" dirty="0" err="1"/>
              <a:t>vec</a:t>
            </a:r>
            <a:r>
              <a:rPr lang="en-US" altLang="zh-CN" dirty="0"/>
              <a:t>{p}_</a:t>
            </a:r>
            <a:r>
              <a:rPr lang="en-US" altLang="zh-CN" dirty="0" err="1"/>
              <a:t>i</a:t>
            </a:r>
            <a:r>
              <a:rPr lang="en-US" altLang="zh-CN" dirty="0"/>
              <a:t>$ </a:t>
            </a:r>
            <a:r>
              <a:rPr lang="zh-CN" altLang="en-US" dirty="0"/>
              <a:t>并把该值累加到原位移 </a:t>
            </a:r>
            <a:r>
              <a:rPr lang="en-US" altLang="zh-CN" dirty="0"/>
              <a:t>$\</a:t>
            </a:r>
            <a:r>
              <a:rPr lang="en-US" altLang="zh-CN" dirty="0" err="1"/>
              <a:t>vec</a:t>
            </a:r>
            <a:r>
              <a:rPr lang="en-US" altLang="zh-CN" dirty="0"/>
              <a:t>{p}_</a:t>
            </a:r>
            <a:r>
              <a:rPr lang="en-US" altLang="zh-CN" dirty="0" err="1"/>
              <a:t>i</a:t>
            </a:r>
            <a:r>
              <a:rPr lang="en-US" altLang="zh-CN" dirty="0"/>
              <a:t>$ </a:t>
            </a:r>
            <a:r>
              <a:rPr lang="zh-CN" altLang="en-US" dirty="0"/>
              <a:t>上，然后再处理其他优先级较低的约束分组。例如：先并行处理密度约束，然后把修正位移应用到原位移上得出新位移 </a:t>
            </a:r>
            <a:r>
              <a:rPr lang="en-US" altLang="zh-CN" dirty="0"/>
              <a:t>$\</a:t>
            </a:r>
            <a:r>
              <a:rPr lang="en-US" altLang="zh-CN" dirty="0" err="1"/>
              <a:t>vec</a:t>
            </a:r>
            <a:r>
              <a:rPr lang="en-US" altLang="zh-CN" dirty="0"/>
              <a:t>{p}^*$ </a:t>
            </a:r>
            <a:r>
              <a:rPr lang="zh-CN" altLang="en-US" dirty="0"/>
              <a:t>，然后再并行处理接触约束。这种方式能加快约束校正也就是加快了收敛速度。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9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对于采用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插值技术计算密度的流体模拟方法，通常需要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30∼40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个邻居粒子才能使密度求值结果趋于静态密度。在邻居粒子不足的情况下，会导致通过公式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求出的流体密度低于静态密度，由此造成压强为负数，原本粒子间的压力变为吸引力，使粒子产生不符合实际情况的凝聚，此即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问题在流体模拟中的具体体现。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一种解决方法是采用了一种人工排斥力计算模型，当流体粒子距离过近时该排斥力会使它们分开，从而避免粒子凝聚现象。当流体粒子的压强变为负数时，用该排斥力代替压力可以有效消除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问题，防止负压强导致的粒子间非自然吸引。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另一种解决方法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方法对于约束的处理方式如下：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、等式约束：总是进行投影操作。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、不等式约束  ：只有在不等式约束条件不满足即  时才进行约束投影操作。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所以，只有在上面的单边约束条件不满足，即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或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时，才进行约束投影操作。直观理解就是只有在粒子靠的比较近（流体压缩了）的情况下，才需要进行操作让粒子分开（保持流体不可压缩）。而当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不等式约束条件满足，此时不需要进行约束投影，因此也就避免了表面粒子凝聚问题。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对于采用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插值技术计算密度的流体模拟方法，通常需要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30∼40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个邻居粒子才能使密度求值结果趋于静态密度。在邻居粒子不足的情况下，会导致通过公式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求出的流体密度低于静态密度，由此造成压强为负数，原本粒子间的压力变为吸引力，使粒子产生不符合实际情况的凝聚，此即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问题在流体模拟中的具体体现。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一种解决方法是采用了一种人工排斥力计算模型，当流体粒子距离过近时该排斥力会使它们分开，从而避免粒子凝聚现象。当流体粒子的压强变为负数时，用该排斥力代替压力可以有效消除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问题，防止负压强导致的粒子间非自然吸引。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另一种解决方法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方法对于约束的处理方式如下：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、等式约束：总是进行投影操作。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、不等式约束  ：只有在不等式约束条件不满足即  时才进行约束投影操作。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所以，只有在上面的单边约束条件不满足，即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或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𝑖&gt;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时，才进行约束投影操作。直观理解就是只有在粒子靠的比较近（流体压缩了）的情况下，才需要进行操作让粒子分开（保持流体不可压缩）。而当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不等式约束条件满足，此时不需要进行约束投影，因此也就避免了表面粒子凝聚问题。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75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7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PBD </a:t>
                </a:r>
                <a:r>
                  <a:rPr lang="zh-CN" altLang="en-US" dirty="0"/>
                  <a:t>方法通常会引入额外的阻尼，导致整个系统的能量损耗，由此会导致本来该有的一些涡流</a:t>
                </a:r>
                <a:r>
                  <a:rPr lang="en-US" altLang="zh-CN" dirty="0"/>
                  <a:t>(vortices)</a:t>
                </a:r>
                <a:r>
                  <a:rPr lang="zh-CN" altLang="en-US" dirty="0"/>
                  <a:t>快速消失。</a:t>
                </a:r>
                <a:r>
                  <a:rPr lang="en-US" altLang="zh-CN" dirty="0"/>
                  <a:t>PBF </a:t>
                </a:r>
                <a:r>
                  <a:rPr lang="zh-CN" altLang="en-US" dirty="0"/>
                  <a:t>通过涡旋控制</a:t>
                </a:r>
                <a:r>
                  <a:rPr lang="en-US" altLang="zh-CN" dirty="0"/>
                  <a:t>(vorticity confinement)</a:t>
                </a:r>
                <a:r>
                  <a:rPr lang="zh-CN" altLang="en-US" dirty="0"/>
                  <a:t>向系统重新注入新能量：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𝑣𝑜𝑟𝑡𝑖𝑐𝑖𝑡𝑦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，而粒子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Vorticity Confinement </a:t>
                </a:r>
                <a:r>
                  <a:rPr lang="zh-CN" altLang="en-US" dirty="0"/>
                  <a:t>的基本思路是：通过添加体积力（</a:t>
                </a:r>
                <a:r>
                  <a:rPr lang="en-US" altLang="zh-CN" dirty="0"/>
                  <a:t>body force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𝑣𝑜𝑟𝑡𝑖𝑐𝑖𝑡𝑦</m:t>
                        </m:r>
                      </m:sup>
                    </m:sSubSup>
                  </m:oMath>
                </a14:m>
                <a:r>
                  <a:rPr lang="zh-CN" altLang="en-US" dirty="0"/>
                  <a:t> 的方式，在旋度粒子（可直观理解为比周围粒子旋转快的粒子，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指向粒子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的旋转轴）处加速粒子的旋转运动，通过这种方式来保持系统的旋度。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用来控制 </a:t>
                </a:r>
                <a:r>
                  <a:rPr lang="en-US" altLang="zh-CN" dirty="0"/>
                  <a:t>Vorticity Confinement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的强度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PBD </a:t>
                </a:r>
                <a:r>
                  <a:rPr lang="zh-CN" altLang="en-US" dirty="0"/>
                  <a:t>方法通常会引入额外的阻尼，导致整个系统的能量损耗，由此会导致本来该有的一些涡流</a:t>
                </a:r>
                <a:r>
                  <a:rPr lang="en-US" altLang="zh-CN" dirty="0"/>
                  <a:t>(vortices)</a:t>
                </a:r>
                <a:r>
                  <a:rPr lang="zh-CN" altLang="en-US" dirty="0"/>
                  <a:t>快速消失。</a:t>
                </a:r>
                <a:r>
                  <a:rPr lang="en-US" altLang="zh-CN" dirty="0"/>
                  <a:t>PBF </a:t>
                </a:r>
                <a:r>
                  <a:rPr lang="zh-CN" altLang="en-US" dirty="0"/>
                  <a:t>通过涡旋控制</a:t>
                </a:r>
                <a:r>
                  <a:rPr lang="en-US" altLang="zh-CN" dirty="0"/>
                  <a:t>(vorticity confinement)</a:t>
                </a:r>
                <a:r>
                  <a:rPr lang="zh-CN" altLang="en-US" dirty="0"/>
                  <a:t>向系统重新注入新能量：</a:t>
                </a:r>
                <a:endParaRPr lang="en-US" altLang="zh-CN" dirty="0"/>
              </a:p>
              <a:p>
                <a:r>
                  <a:rPr lang="en-US" altLang="zh-CN" b="0" i="0">
                    <a:latin typeface="Cambria Math" panose="02040503050406030204" pitchFamily="18" charset="0"/>
                  </a:rPr>
                  <a:t>𝑓_𝑖^𝑣𝑜𝑟𝑡𝑖𝑐𝑖𝑡𝑦=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(𝑁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𝑁=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η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/‖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η‖ </a:t>
                </a:r>
                <a:r>
                  <a:rPr lang="en-US" altLang="zh-CN" dirty="0"/>
                  <a:t>  </a:t>
                </a:r>
                <a:r>
                  <a:rPr lang="el-GR" altLang="zh-CN" i="0" dirty="0">
                    <a:latin typeface="Cambria Math" panose="02040503050406030204" pitchFamily="18" charset="0"/>
                  </a:rPr>
                  <a:t>η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∇‖</a:t>
                </a:r>
                <a:r>
                  <a:rPr lang="zh-CN" alt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𝜔‖</a:t>
                </a:r>
                <a:r>
                  <a:rPr lang="en-US" altLang="zh-CN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，而粒子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𝑖=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∇×𝑣=∑▒𝑗(𝑣_𝑗−𝑣_𝑖)×∇_(𝑝_𝑗 ) 𝑊(𝑝_𝑖−𝑝_𝑗,ℎ)</a:t>
                </a:r>
                <a:endParaRPr lang="en-US" altLang="zh-CN" dirty="0"/>
              </a:p>
              <a:p>
                <a:r>
                  <a:rPr lang="en-US" altLang="zh-CN" dirty="0"/>
                  <a:t>Vorticity Confinement </a:t>
                </a:r>
                <a:r>
                  <a:rPr lang="zh-CN" altLang="en-US" dirty="0"/>
                  <a:t>的基本思路是：通过添加体积力（</a:t>
                </a:r>
                <a:r>
                  <a:rPr lang="en-US" altLang="zh-CN" dirty="0"/>
                  <a:t>body force</a:t>
                </a:r>
                <a:r>
                  <a:rPr lang="zh-CN" altLang="en-US" dirty="0"/>
                  <a:t>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𝑓_𝑖^𝑣𝑜𝑟𝑡𝑖𝑐𝑖𝑡𝑦</a:t>
                </a:r>
                <a:r>
                  <a:rPr lang="zh-CN" altLang="en-US" dirty="0"/>
                  <a:t> 的方式，在旋度粒子（可直观理解为比周围粒子旋转快的粒子，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指向粒子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的旋转轴）处加速粒子的旋转运动，通过这种方式来保持系统的旋度。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zh-CN" altLang="en-US" dirty="0"/>
                  <a:t> 用来控制 </a:t>
                </a:r>
                <a:r>
                  <a:rPr lang="en-US" altLang="zh-CN" dirty="0"/>
                  <a:t>Vorticity Confinement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的强度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51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投影其实是约束求解。不同的物体，不同的场景，我们可以涉及出非常之多的约束，约束的形式也很多样，它可以是等式约束，也可以是不等式约束；它可以是线性，也可以是非线性；可以是凸函数，也可以是非凸函数。一般约束都是在仿真之前就已经确定的了。</a:t>
                </a:r>
                <a:endParaRPr lang="en-US" altLang="zh-CN" dirty="0"/>
              </a:p>
              <a:p>
                <a:r>
                  <a:rPr lang="zh-CN" altLang="en-US" dirty="0"/>
                  <a:t>例如：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两个质点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，我们可以设置一个约束，它们两个之间距离必须为 ​ 。那么这个约束就可以写成：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这个距离约束是一个标量函数，也是一个非线性约束。在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里面，一般都会把非线性转换成线性处理。那么如何转换？我们很自然想到通过泰勒展开来近似得到线性部分：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把该式与前面约束优化联立方程组，可得：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两个未知数，两个方程，可求得解：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∇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∇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投影其实是约束求解。不同的物体，不同的场景，我们可以涉及出非常之多的约束，约束的形式也很多样，它可以是等式约束，也可以是不等式约束；它可以是线性，也可以是非线性；可以是凸函数，也可以是非凸函数。一般约束都是在仿真之前就已经确定的了。</a:t>
                </a:r>
                <a:endParaRPr lang="en-US" altLang="zh-CN" dirty="0"/>
              </a:p>
              <a:p>
                <a:r>
                  <a:rPr lang="zh-CN" altLang="en-US" dirty="0"/>
                  <a:t>例如：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两个质点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，我们可以设置一个约束，它们两个之间距离必须为 ​ 。那么这个约束就可以写成：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𝐶(𝑝_1,𝑝_2 )=‖𝑝_1−𝑝_2 ‖−𝑑=0</a:t>
                </a:r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这个距离约束是一个标量函数，也是一个非线性约束。在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里面，一般都会把非线性转换成线性处理。那么如何转换？我们很自然想到通过泰勒展开来近似得到线性部分：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𝑝)≈𝐶(𝑝)+∇𝐶(𝑝)∙∆𝑝=0</a:t>
                </a:r>
                <a:endParaRPr lang="en-US" altLang="zh-CN" dirty="0"/>
              </a:p>
              <a:p>
                <a:r>
                  <a:rPr lang="zh-CN" altLang="en-US" dirty="0"/>
                  <a:t>把该式与前面约束优化联立方程组，可得：</a:t>
                </a:r>
                <a:endParaRPr lang="en-US" altLang="zh-CN" dirty="0"/>
              </a:p>
              <a:p>
                <a:r>
                  <a:rPr lang="en-US" altLang="zh-CN" i="0">
                    <a:latin typeface="Cambria Math" panose="02040503050406030204" pitchFamily="18" charset="0"/>
                  </a:rPr>
                  <a:t>{█(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𝐶(𝑝)+∇𝐶(𝑝)∙∆𝑝=0</a:t>
                </a:r>
                <a:r>
                  <a:rPr lang="en-US" altLang="zh-CN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altLang="zh-CN" i="0" dirty="0"/>
                  <a:t>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" @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∆𝑝=−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r>
                  <a:rPr lang="en-US" altLang="zh-CN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altLang="zh-CN" i="0" dirty="0"/>
                  <a:t>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"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┤</a:t>
                </a:r>
                <a:endParaRPr lang="en-US" altLang="zh-CN" dirty="0"/>
              </a:p>
              <a:p>
                <a:r>
                  <a:rPr lang="zh-CN" altLang="en-US" dirty="0"/>
                  <a:t>两个未知数，两个方程，可求得解：</a:t>
                </a:r>
                <a:endParaRPr lang="en-US" altLang="zh-CN" dirty="0"/>
              </a:p>
              <a:p>
                <a:r>
                  <a:rPr lang="en-US" altLang="zh-CN" i="0">
                    <a:latin typeface="Cambria Math" panose="02040503050406030204" pitchFamily="18" charset="0"/>
                  </a:rPr>
                  <a:t>{█(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n-US" altLang="zh-CN" i="0">
                    <a:latin typeface="Cambria Math" panose="02040503050406030204" pitchFamily="18" charset="0"/>
                  </a:rPr>
                  <a:t>=(C(𝑝))/(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∇𝐶(𝑝) M^(−1) 〖∇𝐶(𝑝)〗^𝑇 )</a:t>
                </a:r>
                <a:r>
                  <a:rPr lang="en-US" altLang="zh-CN" i="0">
                    <a:latin typeface="Cambria Math" panose="02040503050406030204" pitchFamily="18" charset="0"/>
                  </a:rPr>
                  <a:t>=(𝐶(𝑝))/(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_𝑗▒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𝑤_𝑗 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∇_(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𝑝_𝑗 ) 𝐶(𝑝)‖^2 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i="0">
                    <a:latin typeface="Cambria Math" panose="02040503050406030204" pitchFamily="18" charset="0"/>
                  </a:rPr>
                  <a:t>)@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𝑝_𝑖=−𝑤_𝑖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∇𝐶_(𝑝_𝑖 ) (𝑝)(𝐶(𝑝))/(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∑129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𝑗▒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𝑤_𝑗 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∇_(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𝑝_𝑗 ) 𝐶(𝑝)‖^2 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CN" altLang="en-US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"</a:t>
                </a:r>
                <a:r>
                  <a:rPr lang="zh-CN" altLang="en-US" i="0" dirty="0"/>
                  <a:t> </a:t>
                </a:r>
                <a:r>
                  <a:rPr lang="zh-CN" altLang="en-US" i="0" dirty="0">
                    <a:latin typeface="Cambria Math" panose="02040503050406030204" pitchFamily="18" charset="0"/>
                  </a:rPr>
                  <a:t>" )┤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1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物体间的碰撞是物理引擎最核心的部分。一般来说，先要解决如何高效地检测到碰撞的产生（碰撞检测），以及如何确定碰撞点及方向，之后我们就可以求得碰撞体的受力情况，从而根据牛顿运动定律计算出它们将要产生的平动和转动。最后将场景中物体的位置和姿态输出给图形引擎去渲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但如何求得力和力矩？这便是一个很复杂的问题了。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像重力可以直接影响物体所受力，摩擦可以直接影响物体所受力矩，这些都很简单，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较为复杂的就是两个物体间的碰撞了，物体引擎中有一半以上的代码是用来计算碰撞的。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下面我们来看一个碰撞的例子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碰撞时间极短，通常只有千分之一甚至万分之一秒，因此所产生的力非常巨大。这种产生在碰撞中，作用时间极短，数值巨大的力称为碰撞力瞬时力。瞬时力的冲量称之为碰撞冲量。瞬时力不仅数值巨大，而且随时间迅速变化，其规律非常复杂，难以确定。碰撞过程中除了由碰撞力引起物体塑性变形外，同时还伴随着发声、发光和发热等机械能转换为其它形式能量的现象。因此，在研究碰撞问题时，一般并不去讨论瞬时力本身，而只讨论它的冲量及产生的总效果。研究碰撞问题，各微分形式的动力学基本定理不能直接应用，一般用积分形式的动量定理和动量矩定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1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现在我们看一种新的方式，不需要求解力的方法，是基于位置的动力学，简称</a:t>
            </a:r>
            <a:r>
              <a:rPr lang="en-US" altLang="zh-CN" dirty="0"/>
              <a:t>PBD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PBD</a:t>
            </a:r>
            <a:r>
              <a:rPr lang="zh-CN" altLang="en-US" dirty="0"/>
              <a:t>中，这里分三个步骤：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、检测到两个物体发生穿透碰撞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、根据约束修正物体位置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、根据修正位置更新速度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在这里，如果两个物体互相穿透，我们就根据运行方向的反方向直接把物体分开，让它们不穿透这个过程中，我们没有求力。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6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首先我们用一个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个顶点和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个约束组成的集合表示动力学物体。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、首先对顶点位置、速度和质量倒数进行初始化。为什么这里是质量倒数？主要后面计算用到的是倒数，这里能避免过多的除法操作，此外，还可以处理今天物体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，可以理解为质量无穷大。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、我们把所有不能转换为位置约束的力，如重力、风力记为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进行一次数值积分，获得预测速度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、通过显示欧拉积分计算位置的预测值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、生成碰撞约束。物体会与周围环境发生碰撞，如布料落在地面上，流水碰上一面墙等等，这些碰撞约束每个时间步长都在发生变化的。但注意，这里并不对约束求解，而仅仅生成约束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、有了这些内部约束（如不可压缩流体的密度约束）和外部约束（比如流体不能穿透地板）的数学公式之后，接下来就是对这些约束进行迭代求解，也就是这里的约束投影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、根据约束投影求解得到的修正位移，修正前述的预测位置获得最终位置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、最后是根据最终位置更新物体速度</a:t>
                </a:r>
                <a:endParaRPr lang="en-US" altLang="zh-CN" dirty="0"/>
              </a:p>
              <a:p>
                <a:r>
                  <a:rPr lang="en-US" altLang="zh-CN" dirty="0"/>
                  <a:t>8</a:t>
                </a:r>
                <a:r>
                  <a:rPr lang="zh-CN" altLang="en-US" dirty="0"/>
                  <a:t>、更新物体位置</a:t>
                </a:r>
                <a:endParaRPr lang="en-US" altLang="zh-CN" dirty="0"/>
              </a:p>
              <a:p>
                <a:r>
                  <a:rPr lang="en-US" altLang="zh-CN" dirty="0"/>
                  <a:t>9</a:t>
                </a:r>
                <a:r>
                  <a:rPr lang="zh-CN" altLang="en-US" dirty="0"/>
                  <a:t>、根据摩擦系数（</a:t>
                </a:r>
                <a:r>
                  <a:rPr lang="en-US" altLang="zh-CN" dirty="0"/>
                  <a:t>friction</a:t>
                </a:r>
                <a:r>
                  <a:rPr lang="zh-CN" altLang="en-US" dirty="0"/>
                  <a:t>）和恢复系数（</a:t>
                </a:r>
                <a:r>
                  <a:rPr lang="en-US" altLang="zh-CN" dirty="0"/>
                  <a:t>restitution</a:t>
                </a:r>
                <a:r>
                  <a:rPr lang="zh-CN" altLang="en-US" dirty="0"/>
                  <a:t>）更新速度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首先我们用一个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个顶点和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个约束组成的集合表示动力学物体。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、首先对顶点位置、速度和质量倒数进行初始化。为什么这里是质量倒数？主要后面计算用到的是倒数，这里能避免过多的除法操作，此外，还可以处理今天物体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𝑤_𝑖=0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，可以理解为质量无穷大。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、我们把所有不能转换为位置约束的力，如重力、风力记为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进行一次数值积分，获得预测速度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、通过显示欧拉积分计算位置的预测值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𝑖^∗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、生成碰撞约束。物体会与周围环境发生碰撞，如布料落在地面上，流水碰上一面墙等等，这些碰撞约束每个时间步长都在发生变化的。但注意，这里并不对约束求解，而仅仅生成约束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、有了这些内部约束（如不可压缩流体的密度约束）和外部约束（比如流体不能穿透地板）的数学公式之后，接下来就是对这些约束进行迭代求解，也就是这里的约束投影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、根据约束投影求解得到的修正位移，修正前述的预测位置获得最终位置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、最后是根据最终位置更新物体速度</a:t>
                </a:r>
                <a:endParaRPr lang="en-US" altLang="zh-CN" dirty="0"/>
              </a:p>
              <a:p>
                <a:r>
                  <a:rPr lang="en-US" altLang="zh-CN" dirty="0"/>
                  <a:t>8</a:t>
                </a:r>
                <a:r>
                  <a:rPr lang="zh-CN" altLang="en-US" dirty="0"/>
                  <a:t>、更新物体位置</a:t>
                </a:r>
                <a:endParaRPr lang="en-US" altLang="zh-CN" dirty="0"/>
              </a:p>
              <a:p>
                <a:r>
                  <a:rPr lang="en-US" altLang="zh-CN" dirty="0"/>
                  <a:t>9</a:t>
                </a:r>
                <a:r>
                  <a:rPr lang="zh-CN" altLang="en-US" dirty="0"/>
                  <a:t>、根据摩擦系数（</a:t>
                </a:r>
                <a:r>
                  <a:rPr lang="en-US" altLang="zh-CN" dirty="0"/>
                  <a:t>friction</a:t>
                </a:r>
                <a:r>
                  <a:rPr lang="zh-CN" altLang="en-US" dirty="0"/>
                  <a:t>）和恢复系数（</a:t>
                </a:r>
                <a:r>
                  <a:rPr lang="en-US" altLang="zh-CN" dirty="0"/>
                  <a:t>restitution</a:t>
                </a:r>
                <a:r>
                  <a:rPr lang="zh-CN" altLang="en-US" dirty="0"/>
                  <a:t>）更新速度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0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6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PBD</a:t>
            </a:r>
            <a:r>
              <a:rPr lang="zh-CN" altLang="en-US" dirty="0"/>
              <a:t>中有个重要的概念，什么是约束？刚才的碰撞分离粒子中的约束就是两个物体保持不互相穿透。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具体点的定义是，在数学中，约束是一个优化问题的解需要符合的条件。约束可以分为等式约束和不等式约束。符合所有约束的解的集合称为可行集或者候选解。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1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在讨论约束投影之前，我们先了解个数值分析的问题，作为前置知识，方便后续推导约束投影。</a:t>
                </a:r>
                <a:endParaRPr lang="en-US" altLang="zh-CN" dirty="0"/>
              </a:p>
              <a:p>
                <a:r>
                  <a:rPr lang="zh-CN" altLang="en-US" dirty="0"/>
                  <a:t>根据高斯最小二乘约束原理，受约束和外力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zh-CN" altLang="en-US" dirty="0"/>
                  <a:t> 的点，它的于东轨迹可以表示为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头上两点表示位置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dirty="0"/>
                  <a:t> 对时间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的二阶导数，这里即加速度。其中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约束对加速度的改变有多大</a:t>
                </a:r>
                <a:endParaRPr lang="en-US" altLang="zh-CN" dirty="0"/>
              </a:p>
              <a:p>
                <a:r>
                  <a:rPr lang="zh-CN" altLang="en-US" dirty="0"/>
                  <a:t>高斯最小二乘约束原理的物理意义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受约束物体，它的运动轨迹是约束对加速度改变的总和的最小值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其实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这个方法研究的就是一个带约束物体的运动问题。上述高斯最小二乘法的物理意义是让约束对系统加速度改变最小。所以，我们可以利用高斯最小二乘约束法则。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在讨论约束投影之前，我们先了解个数值分析的问题，作为前置知识，方便后续推导约束投影。</a:t>
                </a:r>
                <a:endParaRPr lang="en-US" altLang="zh-CN" dirty="0"/>
              </a:p>
              <a:p>
                <a:r>
                  <a:rPr lang="zh-CN" altLang="en-US" dirty="0"/>
                  <a:t>根据高斯最小二乘约束原理，受约束和外力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zh-CN" altLang="en-US" dirty="0"/>
                  <a:t> 的点，它的于东轨迹可以表示为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𝑍=min⁡∑129_𝑖▒〖𝑚_𝑖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i="0">
                    <a:latin typeface="Cambria Math" panose="02040503050406030204" pitchFamily="18" charset="0"/>
                  </a:rPr>
                  <a:t>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𝑚_𝑖 ‖^2 〗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dirty="0"/>
                  <a:t> 头上两点表示位置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zh-CN" altLang="en-US" dirty="0"/>
                  <a:t> 对时间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的二阶导数，这里即加速度。其中 </a:t>
                </a:r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r>
                  <a:rPr lang="zh-CN" altLang="en-US" dirty="0"/>
                  <a:t> 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约束对加速度的改变有多大</a:t>
                </a:r>
                <a:endParaRPr lang="en-US" altLang="zh-CN" dirty="0"/>
              </a:p>
              <a:p>
                <a:r>
                  <a:rPr lang="zh-CN" altLang="en-US" dirty="0"/>
                  <a:t>高斯最小二乘约束原理的物理意义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受约束物体，它的运动轨迹是约束对加速度改变的总和的最小值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其实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这个方法研究的就是一个带约束物体的运动问题。上述高斯最小二乘法的物理意义是让约束对系统加速度改变最小。所以，我们可以利用高斯最小二乘约束法则。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5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/>
                  <a:t> 分别表示一个质点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时刻的位置和速度，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是一个时间步长。那么下一时刻质点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就是约束对质点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</m:nary>
                        </m:e>
                      </m:func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可以直接去掉而不会影响结果。同样的，为了后面计算方便，在目标函数前面乘以个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𝑝_𝑖^𝑡</a:t>
                </a:r>
                <a:r>
                  <a:rPr lang="zh-CN" altLang="en-US" dirty="0"/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𝑣_𝑖^𝑡</a:t>
                </a:r>
                <a:r>
                  <a:rPr lang="zh-CN" altLang="en-US" dirty="0"/>
                  <a:t> 分别表示一个质点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在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时刻的位置和速度，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是一个时间步长。那么下一时刻质点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∆𝑡(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_𝑖^𝑡+∆𝑡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)+∆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 就是约束对质点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+(∆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_𝑖)/∆𝑡</a:t>
                </a:r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_𝑖)/(∆𝑡^2 )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</a:t>
                </a:r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i="0">
                    <a:latin typeface="Cambria Math" panose="02040503050406030204" pitchFamily="18" charset="0"/>
                  </a:rPr>
                  <a:t>𝑍=min⁡∑129_𝑖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i="0">
                    <a:latin typeface="Cambria Math" panose="02040503050406030204" pitchFamily="18" charset="0"/>
                  </a:rPr>
                  <a:t>) ̈−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ex𝑡</a:t>
                </a:r>
                <a:r>
                  <a:rPr lang="zh-CN" altLang="en-US" i="0">
                    <a:latin typeface="Cambria Math" panose="02040503050406030204" pitchFamily="18" charset="0"/>
                  </a:rPr>
                  <a:t>/𝑚_𝑖 ‖^2</a:t>
                </a:r>
                <a:r>
                  <a:rPr lang="en-US" altLang="zh-CN" i="0">
                    <a:latin typeface="Cambria Math" panose="02040503050406030204" pitchFamily="18" charset="0"/>
                  </a:rPr>
                  <a:t>=min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 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</a:t>
                </a:r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𝑖)/(∆𝑡^2 )‖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</a:t>
                </a:r>
                <a:r>
                  <a:rPr lang="en-US" altLang="zh-CN" i="0">
                    <a:latin typeface="Cambria Math" panose="02040503050406030204" pitchFamily="18" charset="0"/>
                  </a:rPr>
                  <a:t>=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min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∆𝑝^𝑇 𝑀∆𝑝</a:t>
                </a:r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𝑡^2</a:t>
                </a:r>
                <a:r>
                  <a:rPr lang="zh-CN" altLang="en-US" dirty="0"/>
                  <a:t> 可以直接去掉而不会影响结果。同样的，为了后面计算方便，在目标函数前面乘以个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1/2</a:t>
                </a:r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Z=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1/2 ∆𝑝^𝑇 𝑀∆𝑝</a:t>
                </a:r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4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𝑚𝑖𝑛𝑖𝑚𝑖𝑧𝑒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𝑚𝑖𝑛𝑖𝑚𝑖𝑧𝑒 1/2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∆𝑝^𝑇 𝑀∆𝑝)¦(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𝑠𝑢𝑏𝑗𝑒𝑐𝑡 𝑡𝑜 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𝑝)=0)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𝑓(𝑥)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𝜆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CN" i="0">
                    <a:latin typeface="Cambria Math" panose="02040503050406030204" pitchFamily="18" charset="0"/>
                  </a:rPr>
                  <a:t>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∆𝑝), 𝑔(∆𝑝)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∆𝑝)=1/2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∑129_𝑖▒〖𝑚_𝑖 ‖∆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 ‖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 〗</a:t>
                </a:r>
                <a:endParaRPr lang="en-US" altLang="zh-CN" dirty="0"/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𝑔(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∆𝑝)=𝐶(𝑝+∆𝑝)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𝑗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𝑓(∆𝑝)=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𝑔(∆𝑝)⇒𝑀∆𝑝+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𝐶=0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𝑝=−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9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709E9-7B85-44C4-85F3-BA5C5F63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684282-5E94-40DD-82F5-207C6193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F7717-60C2-41C2-942E-EAD02D21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569D3-B489-455D-A315-F20DEAF8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1373C-902D-4322-A3E9-BB52FC7B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54F2A-8FD6-4288-B8C1-2AA2F90E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BFA87-5D12-4F2E-BB77-51B9D7FD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8ACE4-3003-4D38-9E70-5896B8C2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CA105-4E3F-4998-9C3C-3953A3D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05CE8-1359-4593-A27E-84544AC8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5B4204-5C51-4D85-883E-AA245C72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A11F7-9395-403B-AF6A-438710AE8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1C784-2070-4F02-9261-D0B22C74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4A8B5-D556-45D9-A0F1-51CE9C7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DF922-13FC-44DD-970F-1EF84B09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9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36F91-4F24-44F3-97B7-72319B0D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6556F-15CC-4D9D-ACBB-6CA08C23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D32C7-9945-4F20-9384-C0C3E50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DE271-D7E7-4196-A416-99EF7F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43C75-3FC6-4170-8206-08B3D42F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6C24-3753-42EF-82B8-D6D05E1ED2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67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A41C-6C68-4AFB-A9EB-646783E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2A964-AA17-418A-9028-23210019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DFB31-64C1-4AF8-B15E-313CA9B3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07248-4FA1-4D0C-9B3B-226830E0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E3498-D7CF-4BA0-82D1-56F7A281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6CB3-DCB7-473D-B252-2B793C77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64571-0040-490B-A351-BBFEF4381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058DA-365D-4155-9314-6B7D14A6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BE5D1-B93D-4E79-943A-5FEB2241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27E3E-5FCD-451F-9BC6-523763F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E267F-8249-4746-A524-CAAFFE52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9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0455-08D0-4C6D-9AE6-F5F2719B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CCE30-B721-4626-99D7-3AB5B0F8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D5743-62B0-4427-8728-6FD8EDA1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4466F3-4DC2-4CB5-AD17-A3D86BAC0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2FE0B0-4E10-4567-AE38-07A155A9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39C219-21E3-477E-AC47-3ACD4731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F32302-5194-4936-B3C7-F7C39B1D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DD12F-6DDF-4AC5-99FB-B98A9F6A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0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8B299-9371-4AE1-B502-C22FBA5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3B1623-02A4-4079-AD81-4701C37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B5C14-F68D-4DCE-9538-FAB83870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F8497-1172-41ED-AFAA-F8C2477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2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14DA9-92D8-4934-B960-5C4D5102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28261D-45DF-4ACC-9AE6-391B0B07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AB09B-2CB2-4D96-8978-47F6F50B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9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B5CB8-1AE5-4EC9-AC99-476B942B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B5B1F-2AAD-4D94-8301-DAC87AE5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5D328-B88F-4B58-8051-D01467A3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38EDD-DBFE-4D36-844E-FD366276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70906-610A-4B0D-838F-D674035F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FE795-6423-4F5B-A0D8-3188989A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F60C5-FBCF-4D93-8923-CE6F5FA1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606F4-A87D-41DD-A3B6-CE2F4ACB5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883A2D-8997-4583-B4F7-1CE5F4AD1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08D1F-5D34-4AE0-9E65-EB79C244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D3154-3EBA-4129-85A8-88D26F94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780F-95C2-4BB1-B27A-AE22275D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6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207254-FE0D-4F5D-8061-D95AE6F9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60EE2-AC8B-43C8-B89E-AA02398B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8B565-3F92-49F2-B2F4-E945611D7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192AFD-B056-40D5-8F8A-5A36D3DE1017}"/>
              </a:ext>
            </a:extLst>
          </p:cNvPr>
          <p:cNvCxnSpPr/>
          <p:nvPr userDrawn="1"/>
        </p:nvCxnSpPr>
        <p:spPr>
          <a:xfrm>
            <a:off x="838200" y="1766888"/>
            <a:ext cx="10512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193C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2601097.2601152" TargetMode="External"/><Relationship Id="rId2" Type="http://schemas.openxmlformats.org/officeDocument/2006/relationships/hyperlink" Target="https://dl.acm.org/doi/10.1016/j.jvcir.2007.01.0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49536480" TargetMode="External"/><Relationship Id="rId4" Type="http://schemas.openxmlformats.org/officeDocument/2006/relationships/hyperlink" Target="https://zhuanlan.zhihu.com/p/48737753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2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25.png"/><Relationship Id="rId4" Type="http://schemas.openxmlformats.org/officeDocument/2006/relationships/image" Target="../media/image97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E3D18-9AB7-4A3D-BBB7-E26549B1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16406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𝑖𝑛𝑡𝑒𝑟𝑛𝑎𝑙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如流体内部的粘滞力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(Viscosity)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、压力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(Pressure)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𝑒𝑥𝑡𝑒𝑟𝑛𝑎𝑙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如重力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(Gravity)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、碰撞力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(Collision)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、风力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(Wind)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合力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𝑖𝑛𝑡𝑒𝑟𝑛𝑎𝑙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𝑒𝑥𝑡𝑒𝑟𝑛𝑎𝑙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，计算加速度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164064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16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7E79C-AAE0-45D1-93A4-2E24C55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   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引入拉格朗日乘子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拉格朗日乘子法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     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E8DCF8CE-1CA4-4343-9C6B-C6DD596822A7}"/>
              </a:ext>
            </a:extLst>
          </p:cNvPr>
          <p:cNvSpPr txBox="1"/>
          <p:nvPr/>
        </p:nvSpPr>
        <p:spPr>
          <a:xfrm>
            <a:off x="6820118" y="428504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f(x)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63B35F1-E8F3-4C12-8052-DD08A5B42884}"/>
              </a:ext>
            </a:extLst>
          </p:cNvPr>
          <p:cNvGrpSpPr/>
          <p:nvPr/>
        </p:nvGrpSpPr>
        <p:grpSpPr>
          <a:xfrm>
            <a:off x="6391174" y="4360244"/>
            <a:ext cx="4300259" cy="2310063"/>
            <a:chOff x="6391174" y="4360244"/>
            <a:chExt cx="4300259" cy="23100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FC11BA-F585-4FA1-A555-1FFB509603CF}"/>
                </a:ext>
              </a:extLst>
            </p:cNvPr>
            <p:cNvSpPr/>
            <p:nvPr/>
          </p:nvSpPr>
          <p:spPr>
            <a:xfrm>
              <a:off x="6391174" y="4506528"/>
              <a:ext cx="3696101" cy="18053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EC5659A-8C91-4B09-BC02-6C0437A1AD60}"/>
                </a:ext>
              </a:extLst>
            </p:cNvPr>
            <p:cNvSpPr/>
            <p:nvPr/>
          </p:nvSpPr>
          <p:spPr>
            <a:xfrm>
              <a:off x="6649252" y="4727517"/>
              <a:ext cx="2831632" cy="13571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B2B1B87-2E69-4DA2-B946-67D62561DA07}"/>
                </a:ext>
              </a:extLst>
            </p:cNvPr>
            <p:cNvSpPr/>
            <p:nvPr/>
          </p:nvSpPr>
          <p:spPr>
            <a:xfrm>
              <a:off x="6936205" y="4911909"/>
              <a:ext cx="2063418" cy="98837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D5B5645-4B6C-4E73-A42F-AC9251B69598}"/>
                </a:ext>
              </a:extLst>
            </p:cNvPr>
            <p:cNvSpPr/>
            <p:nvPr/>
          </p:nvSpPr>
          <p:spPr>
            <a:xfrm>
              <a:off x="9495126" y="4360244"/>
              <a:ext cx="850225" cy="2310063"/>
            </a:xfrm>
            <a:custGeom>
              <a:avLst/>
              <a:gdLst>
                <a:gd name="connsiteX0" fmla="*/ 722734 w 850225"/>
                <a:gd name="connsiteY0" fmla="*/ 0 h 2310063"/>
                <a:gd name="connsiteX1" fmla="*/ 839 w 850225"/>
                <a:gd name="connsiteY1" fmla="*/ 1049154 h 2310063"/>
                <a:gd name="connsiteX2" fmla="*/ 847863 w 850225"/>
                <a:gd name="connsiteY2" fmla="*/ 1780674 h 2310063"/>
                <a:gd name="connsiteX3" fmla="*/ 251096 w 850225"/>
                <a:gd name="connsiteY3" fmla="*/ 2310063 h 23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225" h="2310063">
                  <a:moveTo>
                    <a:pt x="722734" y="0"/>
                  </a:moveTo>
                  <a:cubicBezTo>
                    <a:pt x="351359" y="376187"/>
                    <a:pt x="-20016" y="752375"/>
                    <a:pt x="839" y="1049154"/>
                  </a:cubicBezTo>
                  <a:cubicBezTo>
                    <a:pt x="21694" y="1345933"/>
                    <a:pt x="806153" y="1570522"/>
                    <a:pt x="847863" y="1780674"/>
                  </a:cubicBezTo>
                  <a:cubicBezTo>
                    <a:pt x="889573" y="1990826"/>
                    <a:pt x="366599" y="2226644"/>
                    <a:pt x="251096" y="23100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8E3A223-0BCB-4C43-A6B3-8C4C664DBE9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9495965" y="5409398"/>
              <a:ext cx="311587" cy="3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5EF5FDF-443C-4040-8BA6-17B8CDA29098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 flipH="1" flipV="1">
              <a:off x="8966320" y="5720417"/>
              <a:ext cx="99881" cy="165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463C991-5217-4F14-8286-2B982A35F5BF}"/>
                </a:ext>
              </a:extLst>
            </p:cNvPr>
            <p:cNvCxnSpPr>
              <a:stCxn id="6" idx="6"/>
            </p:cNvCxnSpPr>
            <p:nvPr/>
          </p:nvCxnSpPr>
          <p:spPr>
            <a:xfrm flipH="1">
              <a:off x="9851078" y="5409214"/>
              <a:ext cx="236197" cy="3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780DCFD-8A74-4EE5-9307-D84BB3ED1712}"/>
                </a:ext>
              </a:extLst>
            </p:cNvPr>
            <p:cNvCxnSpPr/>
            <p:nvPr/>
          </p:nvCxnSpPr>
          <p:spPr>
            <a:xfrm flipH="1">
              <a:off x="8679681" y="5418439"/>
              <a:ext cx="317633" cy="64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AE8615C-B6A7-496C-AD90-AB0D2DE4F35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936205" y="5406098"/>
              <a:ext cx="35507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6496D4D-5A21-4BFD-8FB0-F98C0D465ED6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7967914" y="4911909"/>
              <a:ext cx="0" cy="2279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A37A854-B726-4120-AE01-C02B6F4E0AEE}"/>
                </a:ext>
              </a:extLst>
            </p:cNvPr>
            <p:cNvCxnSpPr>
              <a:stCxn id="8" idx="4"/>
            </p:cNvCxnSpPr>
            <p:nvPr/>
          </p:nvCxnSpPr>
          <p:spPr>
            <a:xfrm flipV="1">
              <a:off x="7967914" y="5659655"/>
              <a:ext cx="0" cy="240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3BE8393-A8A3-4CDA-898E-5B08C524E768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H="1">
              <a:off x="8966320" y="4926269"/>
              <a:ext cx="99881" cy="1569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CAE5720-A29C-4EC8-853E-69422258DDB4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7063935" y="4926269"/>
              <a:ext cx="65779" cy="1214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35B4BB4-211C-41D9-8669-97D16EC884D6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6391174" y="5406098"/>
              <a:ext cx="171551" cy="3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B77170-AD97-4476-914D-3938BDC7A378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239224" y="4506528"/>
              <a:ext cx="1" cy="179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A2A9764-7642-4032-AACD-DA3253E960E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063935" y="5764506"/>
              <a:ext cx="65779" cy="121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4A0CDE4-8146-44EC-89F5-5FE3BDD6905E}"/>
                </a:ext>
              </a:extLst>
            </p:cNvPr>
            <p:cNvCxnSpPr>
              <a:stCxn id="6" idx="4"/>
            </p:cNvCxnSpPr>
            <p:nvPr/>
          </p:nvCxnSpPr>
          <p:spPr>
            <a:xfrm flipH="1" flipV="1">
              <a:off x="8239224" y="6136447"/>
              <a:ext cx="1" cy="175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FE15D52-B39E-49A3-8681-7BAB00D0F069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9237050" y="5409398"/>
              <a:ext cx="258915" cy="31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D623B16-17C6-40FA-93FC-68A5EDFB1C62}"/>
                </a:ext>
              </a:extLst>
            </p:cNvPr>
            <p:cNvSpPr txBox="1"/>
            <p:nvPr/>
          </p:nvSpPr>
          <p:spPr>
            <a:xfrm>
              <a:off x="10098001" y="438008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g(x)</a:t>
              </a:r>
              <a:endParaRPr lang="zh-CN" altLang="en-US" b="1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03D51740-1564-4620-9CEA-4D8C75447F0E}"/>
              </a:ext>
            </a:extLst>
          </p:cNvPr>
          <p:cNvSpPr txBox="1"/>
          <p:nvPr/>
        </p:nvSpPr>
        <p:spPr>
          <a:xfrm>
            <a:off x="1040599" y="56810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一个方程两个未知数，怎么解？</a:t>
            </a:r>
          </a:p>
        </p:txBody>
      </p:sp>
    </p:spTree>
    <p:extLst>
      <p:ext uri="{BB962C8B-B14F-4D97-AF65-F5344CB8AC3E}">
        <p14:creationId xmlns:p14="http://schemas.microsoft.com/office/powerpoint/2010/main" val="375304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31317-1060-4101-BADA-DFB632EF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D8467C-A3AB-4005-A028-33C706517E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9672587" cy="4351338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(2)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泰勒展开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 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D8467C-A3AB-4005-A028-33C706517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9672587" cy="4351338"/>
              </a:xfrm>
              <a:blipFill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64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C4C393-C596-4FB6-A56A-1404F9B1B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⇒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C4C393-C596-4FB6-A56A-1404F9B1B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3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E786D-8A78-4E71-B432-5D2C06D5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方程组求解方法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D1BB5F-5088-4BD9-BF76-736CF5A0F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413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方程组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𝒏𝒏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  <a:p>
                <a:r>
                  <a:rPr lang="zh-CN" altLang="en-US" dirty="0"/>
                  <a:t>常用解法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直接求解法：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雅可比迭代</a:t>
                </a:r>
                <a:r>
                  <a:rPr lang="en-US" altLang="zh-CN" dirty="0"/>
                  <a:t>(Jacobi)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</a:t>
                </a:r>
                <a:r>
                  <a:rPr lang="en-US" altLang="zh-CN" dirty="0"/>
                  <a:t>(Gauss-Seidel)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D1BB5F-5088-4BD9-BF76-736CF5A0F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41308"/>
              </a:xfrm>
              <a:blipFill>
                <a:blip r:embed="rId3"/>
                <a:stretch>
                  <a:fillRect l="-1043" b="-10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E0E8B-7946-43E4-AC12-7506526A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收敛速度较慢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不可并行</a:t>
                </a:r>
                <a:endParaRPr lang="en-US" altLang="zh-CN" dirty="0"/>
              </a:p>
              <a:p>
                <a:r>
                  <a:rPr lang="zh-CN" altLang="en-US" dirty="0"/>
                  <a:t>雅可比迭代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可并行</a:t>
                </a:r>
                <a:endParaRPr lang="en-US" altLang="zh-CN" dirty="0"/>
              </a:p>
              <a:p>
                <a:r>
                  <a:rPr lang="zh-CN" altLang="en-US" dirty="0"/>
                  <a:t>雅可比迭代与高斯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赛德尔迭代结合</a:t>
                </a:r>
                <a:endParaRPr lang="en-US" altLang="zh-CN" dirty="0"/>
              </a:p>
              <a:p>
                <a:r>
                  <a:rPr lang="zh-CN" altLang="en-US" dirty="0"/>
                  <a:t>平均雅可比迭代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加入超松因子</a:t>
                </a:r>
                <a:r>
                  <a:rPr lang="en-US" altLang="zh-CN" dirty="0"/>
                  <a:t>(SOR)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(1≤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90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63F05-FDD1-45A0-A160-64415020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约束求解优先级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A9B79C-20D4-4150-B976-8CA811B77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约束类型分组</a:t>
                </a:r>
                <a:endParaRPr lang="en-US" altLang="zh-CN" dirty="0"/>
              </a:p>
              <a:p>
                <a:r>
                  <a:rPr lang="zh-CN" altLang="en-US" dirty="0"/>
                  <a:t>相同类型一组</a:t>
                </a:r>
                <a:endParaRPr lang="en-US" altLang="zh-CN" dirty="0"/>
              </a:p>
              <a:p>
                <a:r>
                  <a:rPr lang="zh-CN" altLang="en-US" dirty="0"/>
                  <a:t>优先级高的先处理，把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累加到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上，再处理低优先级</a:t>
                </a:r>
                <a:endParaRPr lang="en-US" altLang="zh-CN" dirty="0"/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Process Collision Constraint</a:t>
                </a:r>
              </a:p>
              <a:p>
                <a:pPr lvl="1"/>
                <a:r>
                  <a:rPr lang="en-US" altLang="zh-CN" dirty="0"/>
                  <a:t>Process Density Constraint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A9B79C-20D4-4150-B976-8CA811B77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01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流体的密度约束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为静止密度 </a:t>
                </a:r>
                <a:r>
                  <a:rPr lang="en-US" altLang="zh-CN" dirty="0"/>
                  <a:t>(1000kg/m^3)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18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F183-93EB-43C5-AA36-601FCFDA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PBF——Tensile Instability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邻居粒子不足导致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负压导致粒子间压力变成吸引力</a:t>
                </a:r>
                <a:endParaRPr lang="en-US" altLang="zh-CN" dirty="0"/>
              </a:p>
              <a:p>
                <a:r>
                  <a:rPr lang="zh-CN" altLang="en-US" dirty="0"/>
                  <a:t>吸引力产生不符合真实情况的凝聚</a:t>
                </a:r>
                <a:endParaRPr lang="en-US" altLang="zh-CN" dirty="0"/>
              </a:p>
              <a:p>
                <a:r>
                  <a:rPr lang="zh-CN" altLang="en-US" dirty="0"/>
                  <a:t>解决方法：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添加一种排斥力，避免粒子凝聚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B8F425E-65A2-4541-B947-1027DECAE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0" y="2120900"/>
            <a:ext cx="41529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CC88D-58C2-419D-86F3-BA7371F7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边界处理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F0FE4-F4D1-4FEB-8803-ABEEBB4A7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表示固体粒子，质量为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，其邻居固体粒子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的质量为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F0FE4-F4D1-4FEB-8803-ABEEBB4A7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80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91B9-0C6C-48D2-B9AF-1F1A7FF9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PBF——Vorticity Confinement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EB563D-0133-4656-9EFA-DD0BE946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阻尼导致能量损耗</a:t>
                </a:r>
                <a:endParaRPr lang="en-US" altLang="zh-CN" dirty="0"/>
              </a:p>
              <a:p>
                <a:r>
                  <a:rPr lang="zh-CN" altLang="en-US" dirty="0"/>
                  <a:t>通过 </a:t>
                </a:r>
                <a:r>
                  <a:rPr lang="en-US" altLang="zh-CN" dirty="0"/>
                  <a:t>Vorticity Confinement </a:t>
                </a:r>
                <a:r>
                  <a:rPr lang="zh-CN" altLang="en-US" dirty="0"/>
                  <a:t>重新注入能量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𝑣𝑜𝑟𝑡𝑖𝑐𝑖𝑡𝑦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EB563D-0133-4656-9EFA-DD0BE946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7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7623-778B-4929-9095-66AAC129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B7719-F37A-4FAC-82B7-D07A9C68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力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加速度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位置</a:t>
            </a:r>
            <a:endParaRPr lang="en-US" altLang="zh-CN" dirty="0"/>
          </a:p>
          <a:p>
            <a:pPr lvl="1"/>
            <a:r>
              <a:rPr lang="zh-CN" altLang="en-US" dirty="0"/>
              <a:t>重力</a:t>
            </a:r>
            <a:endParaRPr lang="en-US" altLang="zh-CN" dirty="0"/>
          </a:p>
          <a:p>
            <a:pPr lvl="1"/>
            <a:r>
              <a:rPr lang="zh-CN" altLang="en-US" dirty="0"/>
              <a:t>摩檫力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碰撞力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瞬时力：作用时间极短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步长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非常巨大</a:t>
            </a:r>
            <a:endParaRPr lang="en-US" altLang="zh-CN" dirty="0"/>
          </a:p>
          <a:p>
            <a:pPr lvl="2"/>
            <a:r>
              <a:rPr lang="zh-CN" altLang="en-US" dirty="0"/>
              <a:t>随时间迅速变化，其规律非常复杂</a:t>
            </a:r>
            <a:endParaRPr lang="en-US" altLang="zh-CN" dirty="0"/>
          </a:p>
          <a:p>
            <a:pPr lvl="2"/>
            <a:r>
              <a:rPr lang="zh-CN" altLang="en-US" dirty="0"/>
              <a:t>塑性变形</a:t>
            </a:r>
            <a:endParaRPr lang="en-US" altLang="zh-CN" dirty="0"/>
          </a:p>
          <a:p>
            <a:pPr lvl="2"/>
            <a:r>
              <a:rPr lang="zh-CN" altLang="en-US" dirty="0"/>
              <a:t>能量转换（发声、发光、发热）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数值积分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B33EC3CD-7F18-4624-A360-E1DD8031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3738"/>
            <a:ext cx="5830791" cy="21740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275B14-B888-4FD5-B6CB-F05D089A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71170"/>
            <a:ext cx="4991100" cy="238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7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008F5-BA00-4689-BB56-76B52B34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DB64EC-D0CC-48B7-8BC6-640C46A51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911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接触约束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Particle-Particle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𝑐𝑜𝑛𝑡𝑎𝑐𝑡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Particle-Mesh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𝑐𝑜𝑛𝑡𝑎𝑐𝑡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摩擦约束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刚体约束 </a:t>
                </a:r>
                <a:r>
                  <a:rPr lang="en-US" altLang="zh-CN" dirty="0"/>
                  <a:t>Shape Matching</a:t>
                </a:r>
              </a:p>
              <a:p>
                <a:r>
                  <a:rPr lang="zh-CN" altLang="en-US" dirty="0"/>
                  <a:t>布料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DB64EC-D0CC-48B7-8BC6-640C46A51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11" y="1825625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18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0CA9-1DE7-42BD-8A09-7C2E119F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1CB9C-4512-4C39-8541-F6C5930F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2"/>
              </a:rPr>
              <a:t>Müller, Matthias, et al. "Position based dynamics." Journal of Visual Communication and Image Representation 18.2 (2007): 109-118.</a:t>
            </a:r>
            <a:endParaRPr lang="en-US" altLang="zh-CN" dirty="0">
              <a:hlinkClick r:id=""/>
            </a:endParaRPr>
          </a:p>
          <a:p>
            <a:r>
              <a:rPr lang="en-US" altLang="zh-CN" dirty="0">
                <a:hlinkClick r:id=""/>
              </a:rPr>
              <a:t>Macklin, Miles, and Matthias Müller. "Position based fluids." ACM Transactions on Graphics (TOG) 32.4 (2013): 1-12.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Macklin, Miles, et al. "Unified particle physics for real-time applications." ACM Transactions on Graphics (TOG) 33.4 (2014): 1-12.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https://zhuanlan.zhihu.com/p/48737753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https://zhuanlan.zhihu.com/p/49536480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计算流体力学入门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《Fluid Engine Development》</a:t>
            </a:r>
          </a:p>
          <a:p>
            <a:r>
              <a:rPr lang="en-US" altLang="zh-CN" dirty="0"/>
              <a:t>《Fluid Simulation for Computer Graphics》</a:t>
            </a:r>
          </a:p>
        </p:txBody>
      </p:sp>
    </p:spTree>
    <p:extLst>
      <p:ext uri="{BB962C8B-B14F-4D97-AF65-F5344CB8AC3E}">
        <p14:creationId xmlns:p14="http://schemas.microsoft.com/office/powerpoint/2010/main" val="288968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3656-8C5C-476E-BA7D-71278DE3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3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405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51B37-A981-44D5-B6DE-B3DBDE7A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约束投影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97C73-23E8-4414-8AC1-749ADF3E5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例子：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两个质点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，设计一个约束，它们两个之间距离为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，则约束为：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距离约束，标量函数，非线性约束</a:t>
                </a:r>
                <a:endParaRPr lang="en-US" altLang="zh-CN" dirty="0"/>
              </a:p>
              <a:p>
                <a:r>
                  <a:rPr lang="en-US" altLang="zh-CN" dirty="0"/>
                  <a:t>PBD </a:t>
                </a:r>
                <a:r>
                  <a:rPr lang="zh-CN" altLang="en-US" dirty="0"/>
                  <a:t>中把非线性转成线性处理，泰勒展开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</m:eqAr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⇒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97C73-23E8-4414-8AC1-749ADF3E5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22A3E-233F-4F0B-B92E-734A1025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基于位置的动力学（</a:t>
            </a:r>
            <a:r>
              <a:rPr lang="en-US" altLang="zh-CN" dirty="0"/>
              <a:t>PBD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BFFE9-EF31-40CF-93C0-9DEA5337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C00000"/>
                </a:solidFill>
              </a:rPr>
              <a:t>约束投影</a:t>
            </a:r>
            <a:r>
              <a:rPr lang="zh-CN" altLang="en-US" dirty="0"/>
              <a:t>代替力和数值积分</a:t>
            </a:r>
            <a:endParaRPr lang="en-US" altLang="zh-CN" dirty="0"/>
          </a:p>
          <a:p>
            <a:pPr lvl="1"/>
            <a:r>
              <a:rPr lang="zh-CN" altLang="en-US" dirty="0"/>
              <a:t>只检测发生穿透碰撞</a:t>
            </a:r>
            <a:endParaRPr lang="en-US" altLang="zh-CN" dirty="0"/>
          </a:p>
          <a:p>
            <a:pPr lvl="1"/>
            <a:r>
              <a:rPr lang="zh-CN" altLang="en-US" dirty="0"/>
              <a:t>根据约束计算物体修正位置</a:t>
            </a:r>
            <a:endParaRPr lang="en-US" altLang="zh-CN" dirty="0"/>
          </a:p>
          <a:p>
            <a:pPr lvl="1"/>
            <a:r>
              <a:rPr lang="zh-CN" altLang="en-US" dirty="0"/>
              <a:t>根据修正位置求解速度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790C25E4-2905-461C-B5CB-9152EFFF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1449"/>
            <a:ext cx="6045720" cy="2179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2E119C-CDD9-4E6A-8591-E891C3385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4132055"/>
            <a:ext cx="7210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5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481AE5-ECBE-4687-88B2-516C127172F7}"/>
              </a:ext>
            </a:extLst>
          </p:cNvPr>
          <p:cNvSpPr/>
          <p:nvPr/>
        </p:nvSpPr>
        <p:spPr>
          <a:xfrm>
            <a:off x="838200" y="2219595"/>
            <a:ext cx="10515600" cy="4351337"/>
          </a:xfrm>
          <a:prstGeom prst="roundRect">
            <a:avLst>
              <a:gd name="adj" fmla="val 2658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BA3A1E-0D5C-469B-A93A-E4AFBC99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type m:val="skw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loop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prediction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05:</a:t>
                </a:r>
                <a:r>
                  <a:rPr lang="en-US" altLang="zh-CN" b="0" dirty="0"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𝑔𝑒𝑛𝑒𝑟𝑎𝑡𝑒𝐶𝑜𝑙𝑙𝑖𝑠𝑖𝑜𝑛𝐶𝑜𝑛𝑠𝑡𝑟𝑎𝑖𝑛𝑡𝑠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detect collision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𝑝𝑟𝑜𝑗𝑒𝑐𝑡𝐶𝑜𝑛𝑠𝑡𝑟𝑎𝑖𝑛𝑡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𝑐𝑜𝑙𝑙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constraint position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07: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position correction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velocity update</a:t>
                </a:r>
                <a:endPara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	position update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𝑣𝑒𝑙𝑜𝑐𝑖𝑡𝑦𝑈𝑝𝑑𝑎𝑡𝑒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velocity correction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end loop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  <a:blipFill>
                <a:blip r:embed="rId3"/>
                <a:stretch>
                  <a:fillRect l="-638" t="-1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/>
              <p:nvPr/>
            </p:nvSpPr>
            <p:spPr>
              <a:xfrm>
                <a:off x="4330388" y="1834980"/>
                <a:ext cx="35312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zh-CN" alt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顶点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约束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表示动力学物体</a:t>
                </a: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388" y="1834980"/>
                <a:ext cx="3531223" cy="400110"/>
              </a:xfrm>
              <a:prstGeom prst="rect">
                <a:avLst/>
              </a:prstGeom>
              <a:blipFill>
                <a:blip r:embed="rId4"/>
                <a:stretch>
                  <a:fillRect t="-7576" r="-120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3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267F-F7A0-4962-BDC8-F9202BFD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算法中位置修正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10A87-2C09-46FC-A002-76315A7A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例子：圆上的粒子</a:t>
            </a: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9F865ED9-27C9-4C90-982F-6CA2D5DEF694}"/>
              </a:ext>
            </a:extLst>
          </p:cNvPr>
          <p:cNvSpPr/>
          <p:nvPr/>
        </p:nvSpPr>
        <p:spPr>
          <a:xfrm rot="21037888">
            <a:off x="2765908" y="3375561"/>
            <a:ext cx="3600000" cy="3600000"/>
          </a:xfrm>
          <a:prstGeom prst="arc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C48425-150E-42FF-A521-BAFC631C0317}"/>
              </a:ext>
            </a:extLst>
          </p:cNvPr>
          <p:cNvSpPr/>
          <p:nvPr/>
        </p:nvSpPr>
        <p:spPr>
          <a:xfrm>
            <a:off x="5034756" y="3375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9A0734-FF91-4A71-8232-603C11CF9A31}"/>
              </a:ext>
            </a:extLst>
          </p:cNvPr>
          <p:cNvSpPr/>
          <p:nvPr/>
        </p:nvSpPr>
        <p:spPr>
          <a:xfrm>
            <a:off x="6721351" y="3330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013939E-F61D-4F00-91E0-88B2C2DE68E6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250756" y="3438561"/>
            <a:ext cx="1470595" cy="45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450D38C-29EF-4BF6-86D9-0BA3B326BDE1}"/>
              </a:ext>
            </a:extLst>
          </p:cNvPr>
          <p:cNvSpPr/>
          <p:nvPr/>
        </p:nvSpPr>
        <p:spPr>
          <a:xfrm>
            <a:off x="5966389" y="4119662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30EB9A-86D9-4E3A-ABDA-23E713FFEE2D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6150757" y="3514929"/>
            <a:ext cx="602226" cy="6363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946C03-E999-4B6C-9345-B04791FC3CE9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219124" y="3559929"/>
            <a:ext cx="778897" cy="5913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AE88463-3014-494D-9E91-86BE6B1F1CC3}"/>
              </a:ext>
            </a:extLst>
          </p:cNvPr>
          <p:cNvSpPr txBox="1"/>
          <p:nvPr/>
        </p:nvSpPr>
        <p:spPr>
          <a:xfrm>
            <a:off x="5411441" y="2977045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/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blipFill>
                <a:blip r:embed="rId2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/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blipFill>
                <a:blip r:embed="rId3"/>
                <a:stretch>
                  <a:fillRect t="-23333" r="-2051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F5FDB05-E6F9-42CC-A96C-661B0E3D33FE}"/>
              </a:ext>
            </a:extLst>
          </p:cNvPr>
          <p:cNvSpPr txBox="1"/>
          <p:nvPr/>
        </p:nvSpPr>
        <p:spPr>
          <a:xfrm>
            <a:off x="6519106" y="3693898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/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blipFill>
                <a:blip r:embed="rId4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48E8EA6D-E420-4239-962D-907A6E9F4906}"/>
              </a:ext>
            </a:extLst>
          </p:cNvPr>
          <p:cNvSpPr txBox="1"/>
          <p:nvPr/>
        </p:nvSpPr>
        <p:spPr>
          <a:xfrm>
            <a:off x="3963195" y="3728943"/>
            <a:ext cx="15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9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8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F0E8-5E18-4915-A25D-18066980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算法中速度修正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6A6EA0-4BCD-40F5-B9CF-CCFACC72A924}"/>
              </a:ext>
            </a:extLst>
          </p:cNvPr>
          <p:cNvSpPr/>
          <p:nvPr/>
        </p:nvSpPr>
        <p:spPr>
          <a:xfrm>
            <a:off x="3118585" y="3214838"/>
            <a:ext cx="2723950" cy="20020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FCD214-FC60-4275-AAFD-8FAABC036F43}"/>
              </a:ext>
            </a:extLst>
          </p:cNvPr>
          <p:cNvSpPr/>
          <p:nvPr/>
        </p:nvSpPr>
        <p:spPr>
          <a:xfrm rot="2390414">
            <a:off x="6709551" y="2844419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321D44-5E2B-4FF8-8D0C-BBB2D572DE03}"/>
              </a:ext>
            </a:extLst>
          </p:cNvPr>
          <p:cNvSpPr/>
          <p:nvPr/>
        </p:nvSpPr>
        <p:spPr>
          <a:xfrm rot="19112705">
            <a:off x="4678508" y="4078988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0297CA6-9B6B-4589-8638-465D2F869288}"/>
              </a:ext>
            </a:extLst>
          </p:cNvPr>
          <p:cNvSpPr/>
          <p:nvPr/>
        </p:nvSpPr>
        <p:spPr>
          <a:xfrm>
            <a:off x="5734535" y="4088614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1DA6FE-0A79-4043-8ADD-7CD47A0B0508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4867452" y="2962132"/>
            <a:ext cx="1842536" cy="11533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10C921-9472-4211-A013-53C705B514D4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4894302" y="4193666"/>
            <a:ext cx="840233" cy="29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E6B005D-6F4B-45F3-9B8B-E38589CAE3BB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5918903" y="3035345"/>
            <a:ext cx="829458" cy="108490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AD898EA-F8F3-4C04-AE60-92219F5329E2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>
            <a:off x="6900477" y="3021609"/>
            <a:ext cx="478334" cy="626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AC3CC09-098D-4BEA-900E-B3BDB79BA1B9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950535" y="4188702"/>
            <a:ext cx="1505984" cy="7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8566069-59A2-4908-A1EA-FC9CFEAA9D59}"/>
              </a:ext>
            </a:extLst>
          </p:cNvPr>
          <p:cNvCxnSpPr>
            <a:cxnSpLocks/>
            <a:endCxn id="65" idx="5"/>
          </p:cNvCxnSpPr>
          <p:nvPr/>
        </p:nvCxnSpPr>
        <p:spPr>
          <a:xfrm flipV="1">
            <a:off x="7456519" y="3831241"/>
            <a:ext cx="1913" cy="362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/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blipFill>
                <a:blip r:embed="rId3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D6982487-D4EE-4B14-B6F0-DFC94E853DA3}"/>
              </a:ext>
            </a:extLst>
          </p:cNvPr>
          <p:cNvSpPr txBox="1"/>
          <p:nvPr/>
        </p:nvSpPr>
        <p:spPr>
          <a:xfrm>
            <a:off x="4513749" y="3255360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/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blipFill>
                <a:blip r:embed="rId4"/>
                <a:stretch>
                  <a:fillRect t="-22951" r="-21795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C9B4E62A-2A97-46CD-A86F-6324615FD0E2}"/>
              </a:ext>
            </a:extLst>
          </p:cNvPr>
          <p:cNvSpPr txBox="1"/>
          <p:nvPr/>
        </p:nvSpPr>
        <p:spPr>
          <a:xfrm>
            <a:off x="4576026" y="4294243"/>
            <a:ext cx="130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collision 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5DE00BC-1E4B-4E58-9603-AA79447BF5C4}"/>
              </a:ext>
            </a:extLst>
          </p:cNvPr>
          <p:cNvSpPr txBox="1"/>
          <p:nvPr/>
        </p:nvSpPr>
        <p:spPr>
          <a:xfrm>
            <a:off x="6778685" y="4257857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restitution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1B45F0-01F9-4339-98D0-0932E1B9A201}"/>
              </a:ext>
            </a:extLst>
          </p:cNvPr>
          <p:cNvSpPr txBox="1"/>
          <p:nvPr/>
        </p:nvSpPr>
        <p:spPr>
          <a:xfrm>
            <a:off x="7520539" y="376503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friction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/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blipFill>
                <a:blip r:embed="rId5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473141DB-F96D-456B-B3AD-E6D0EB552DDB}"/>
              </a:ext>
            </a:extLst>
          </p:cNvPr>
          <p:cNvSpPr txBox="1"/>
          <p:nvPr/>
        </p:nvSpPr>
        <p:spPr>
          <a:xfrm>
            <a:off x="7178498" y="3051972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corrected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19AC670-13DB-40AF-B9C9-0B3C18C57C3E}"/>
              </a:ext>
            </a:extLst>
          </p:cNvPr>
          <p:cNvSpPr/>
          <p:nvPr/>
        </p:nvSpPr>
        <p:spPr>
          <a:xfrm rot="2639117">
            <a:off x="7348519" y="3615257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/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blipFill>
                <a:blip r:embed="rId6"/>
                <a:stretch>
                  <a:fillRect t="-23333" r="-2133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29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5" grpId="0" animBg="1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7BB83-187A-4465-97B4-8A79E1ED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</a:t>
            </a:r>
            <a:r>
              <a:rPr lang="en-US" altLang="zh-CN" dirty="0"/>
              <a:t>(Constraints)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954E0-7112-4973-BCBE-06429F51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约束是一个优化问题的解需要符合的条件</a:t>
            </a:r>
            <a:endParaRPr lang="en-US" altLang="zh-CN" dirty="0"/>
          </a:p>
          <a:p>
            <a:pPr lvl="1"/>
            <a:r>
              <a:rPr lang="zh-CN" altLang="en-US" dirty="0"/>
              <a:t>等式约束</a:t>
            </a:r>
            <a:endParaRPr lang="en-US" altLang="zh-CN" dirty="0"/>
          </a:p>
          <a:p>
            <a:pPr lvl="1"/>
            <a:r>
              <a:rPr lang="zh-CN" altLang="en-US" dirty="0"/>
              <a:t>不等式约束</a:t>
            </a:r>
            <a:endParaRPr lang="en-US" altLang="zh-CN" dirty="0"/>
          </a:p>
          <a:p>
            <a:r>
              <a:rPr lang="zh-CN" altLang="en-US" dirty="0"/>
              <a:t>约束</a:t>
            </a:r>
            <a:endParaRPr lang="en-US" altLang="zh-CN" dirty="0"/>
          </a:p>
          <a:p>
            <a:pPr lvl="1"/>
            <a:r>
              <a:rPr lang="zh-CN" altLang="en-US" dirty="0"/>
              <a:t>距离约束（布料）</a:t>
            </a:r>
            <a:endParaRPr lang="en-US" altLang="zh-CN" dirty="0"/>
          </a:p>
          <a:p>
            <a:pPr lvl="1"/>
            <a:r>
              <a:rPr lang="zh-CN" altLang="en-US" dirty="0"/>
              <a:t>形状约束（刚体，塑料）</a:t>
            </a:r>
            <a:endParaRPr lang="en-US" altLang="zh-CN" dirty="0"/>
          </a:p>
          <a:p>
            <a:pPr lvl="1"/>
            <a:r>
              <a:rPr lang="zh-CN" altLang="en-US" dirty="0"/>
              <a:t>密度约束（流体）</a:t>
            </a:r>
            <a:endParaRPr lang="en-US" altLang="zh-CN" dirty="0"/>
          </a:p>
          <a:p>
            <a:pPr lvl="1"/>
            <a:r>
              <a:rPr lang="zh-CN" altLang="en-US" dirty="0"/>
              <a:t>体积约束（气体）</a:t>
            </a:r>
            <a:endParaRPr lang="en-US" altLang="zh-CN" dirty="0"/>
          </a:p>
          <a:p>
            <a:pPr lvl="1"/>
            <a:r>
              <a:rPr lang="zh-CN" altLang="en-US" dirty="0"/>
              <a:t>接触约束（无穿透）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3E6FA81-E2D9-4786-A8AB-CB7A251F764B}"/>
              </a:ext>
            </a:extLst>
          </p:cNvPr>
          <p:cNvGrpSpPr/>
          <p:nvPr/>
        </p:nvGrpSpPr>
        <p:grpSpPr>
          <a:xfrm>
            <a:off x="6099907" y="4814349"/>
            <a:ext cx="3640816" cy="1362614"/>
            <a:chOff x="7431361" y="3417315"/>
            <a:chExt cx="3640816" cy="136261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884949A-BD5D-4A0B-B2C5-F173B2ACC1B6}"/>
                </a:ext>
              </a:extLst>
            </p:cNvPr>
            <p:cNvCxnSpPr/>
            <p:nvPr/>
          </p:nvCxnSpPr>
          <p:spPr>
            <a:xfrm>
              <a:off x="9251769" y="3417315"/>
              <a:ext cx="0" cy="85896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48F6A35-4AAD-47FD-869A-15E28BB70A41}"/>
                </a:ext>
              </a:extLst>
            </p:cNvPr>
            <p:cNvSpPr/>
            <p:nvPr/>
          </p:nvSpPr>
          <p:spPr>
            <a:xfrm>
              <a:off x="889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A124584-3055-48FE-A925-5AF8EC21B20E}"/>
                </a:ext>
              </a:extLst>
            </p:cNvPr>
            <p:cNvSpPr/>
            <p:nvPr/>
          </p:nvSpPr>
          <p:spPr>
            <a:xfrm>
              <a:off x="925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24C30C1-9137-40A0-9E4B-DF613E00615F}"/>
                </a:ext>
              </a:extLst>
            </p:cNvPr>
            <p:cNvCxnSpPr/>
            <p:nvPr/>
          </p:nvCxnSpPr>
          <p:spPr>
            <a:xfrm>
              <a:off x="9071769" y="3776729"/>
              <a:ext cx="3600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/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𝑐𝑜𝑛𝑡𝑎𝑐𝑡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CB25EDD-6751-41F7-9738-D82F7F7E8B57}"/>
              </a:ext>
            </a:extLst>
          </p:cNvPr>
          <p:cNvGrpSpPr/>
          <p:nvPr/>
        </p:nvGrpSpPr>
        <p:grpSpPr>
          <a:xfrm>
            <a:off x="6053205" y="2748315"/>
            <a:ext cx="3734219" cy="1434005"/>
            <a:chOff x="6122360" y="2263839"/>
            <a:chExt cx="3734219" cy="14340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/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6CD0DF2-38FF-455B-B4D5-DBD45043257F}"/>
                </a:ext>
              </a:extLst>
            </p:cNvPr>
            <p:cNvSpPr/>
            <p:nvPr/>
          </p:nvSpPr>
          <p:spPr>
            <a:xfrm rot="20375379">
              <a:off x="7010400" y="3010038"/>
              <a:ext cx="216000" cy="216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4BF11A2-EC8F-4E54-B38A-374FA975FF8A}"/>
                </a:ext>
              </a:extLst>
            </p:cNvPr>
            <p:cNvSpPr/>
            <p:nvPr/>
          </p:nvSpPr>
          <p:spPr>
            <a:xfrm rot="20943410">
              <a:off x="9192907" y="2459492"/>
              <a:ext cx="216000" cy="216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7FACC3E-3183-4E2F-83A7-2B0513219321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 flipV="1">
              <a:off x="7219620" y="2587994"/>
              <a:ext cx="1975251" cy="492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C536A64-4B44-44E9-B992-5F949E0DD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8622" y="2701679"/>
              <a:ext cx="1126603" cy="28519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CBE996D-DBBB-4165-873B-DBF6A4927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3363" y="2628565"/>
              <a:ext cx="573270" cy="139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B104F10-4C17-4E7F-BBC9-621B53E14404}"/>
                </a:ext>
              </a:extLst>
            </p:cNvPr>
            <p:cNvCxnSpPr/>
            <p:nvPr/>
          </p:nvCxnSpPr>
          <p:spPr>
            <a:xfrm flipH="1">
              <a:off x="8712103" y="2263839"/>
              <a:ext cx="464122" cy="1055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/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/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r="-2467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/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433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E99D-3672-4AEF-9711-D76E3045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的物理意义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zh-CN" dirty="0"/>
                  <a:t>BD </a:t>
                </a:r>
                <a:r>
                  <a:rPr lang="zh-CN" altLang="en-US" dirty="0"/>
                  <a:t>这个方法研究的是一个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带约束的运动问题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高斯最小二乘约束原理</a:t>
                </a:r>
                <a:r>
                  <a:rPr lang="en-US" altLang="zh-CN" dirty="0"/>
                  <a:t>(Gauss's principle of least constraint)</a:t>
                </a:r>
              </a:p>
              <a:p>
                <a:pPr lvl="1"/>
                <a:r>
                  <a:rPr lang="zh-CN" altLang="en-US" dirty="0"/>
                  <a:t>受约束物体，它的运动轨迹是约束对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加速度</a:t>
                </a:r>
                <a:r>
                  <a:rPr lang="zh-CN" altLang="en-US" dirty="0"/>
                  <a:t>改变的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总和的最小值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̈"/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zh-CN" alt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en-US" b="1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ex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BCB258F0-5699-4F7B-9176-0415655473C0}"/>
              </a:ext>
            </a:extLst>
          </p:cNvPr>
          <p:cNvGrpSpPr/>
          <p:nvPr/>
        </p:nvGrpSpPr>
        <p:grpSpPr>
          <a:xfrm>
            <a:off x="9065311" y="4087558"/>
            <a:ext cx="2250591" cy="2531735"/>
            <a:chOff x="7267755" y="3556159"/>
            <a:chExt cx="2250591" cy="253173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F2DE6FC-4FA5-4B7B-B64A-FAEB1B13ACC6}"/>
                </a:ext>
              </a:extLst>
            </p:cNvPr>
            <p:cNvSpPr/>
            <p:nvPr/>
          </p:nvSpPr>
          <p:spPr>
            <a:xfrm>
              <a:off x="7267755" y="3556159"/>
              <a:ext cx="2122098" cy="2122098"/>
            </a:xfrm>
            <a:prstGeom prst="ellipse">
              <a:avLst/>
            </a:prstGeom>
            <a:noFill/>
            <a:ln w="38100"/>
            <a:effectLst>
              <a:outerShdw blurRad="50800" dist="50800" dir="5400000" algn="ctr" rotWithShape="0">
                <a:schemeClr val="bg2">
                  <a:lumMod val="9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71387B5-7B88-4D04-8156-B3E40F48A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3241" y="5415703"/>
              <a:ext cx="494759" cy="4092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D038B83-B3B0-48F5-9BDA-DE8C225C8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523" y="5232664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加号 25">
              <a:extLst>
                <a:ext uri="{FF2B5EF4-FFF2-40B4-BE49-F238E27FC236}">
                  <a16:creationId xmlns:a16="http://schemas.microsoft.com/office/drawing/2014/main" id="{393DA1D8-837A-4E52-AE36-322013E111FF}"/>
                </a:ext>
              </a:extLst>
            </p:cNvPr>
            <p:cNvSpPr/>
            <p:nvPr/>
          </p:nvSpPr>
          <p:spPr>
            <a:xfrm>
              <a:off x="8238803" y="4527207"/>
              <a:ext cx="180000" cy="180000"/>
            </a:xfrm>
            <a:prstGeom prst="mathPlu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4DFC0D2-3319-4350-A792-B187059A76DF}"/>
                </a:ext>
              </a:extLst>
            </p:cNvPr>
            <p:cNvCxnSpPr>
              <a:cxnSpLocks/>
            </p:cNvCxnSpPr>
            <p:nvPr/>
          </p:nvCxnSpPr>
          <p:spPr>
            <a:xfrm>
              <a:off x="8673731" y="4335359"/>
              <a:ext cx="716120" cy="824305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FD96F62-BB4F-4D7A-AA48-99FA049A9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7991" y="4872038"/>
              <a:ext cx="451487" cy="521009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3D2EA8-A2DD-40DE-B115-6AD7DFC414D5}"/>
                    </a:ext>
                  </a:extLst>
                </p:cNvPr>
                <p:cNvSpPr/>
                <p:nvPr/>
              </p:nvSpPr>
              <p:spPr>
                <a:xfrm>
                  <a:off x="8214339" y="5647132"/>
                  <a:ext cx="401007" cy="44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C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3D2EA8-A2DD-40DE-B115-6AD7DFC41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339" y="5647132"/>
                  <a:ext cx="401007" cy="440762"/>
                </a:xfrm>
                <a:prstGeom prst="rect">
                  <a:avLst/>
                </a:prstGeom>
                <a:blipFill>
                  <a:blip r:embed="rId4"/>
                  <a:stretch>
                    <a:fillRect t="-6944" r="-28788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638E56A-2EBD-4EFF-B4A5-D397B4A6064A}"/>
                    </a:ext>
                  </a:extLst>
                </p:cNvPr>
                <p:cNvSpPr/>
                <p:nvPr/>
              </p:nvSpPr>
              <p:spPr>
                <a:xfrm>
                  <a:off x="8261851" y="4740843"/>
                  <a:ext cx="401007" cy="44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638E56A-2EBD-4EFF-B4A5-D397B4A60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1851" y="4740843"/>
                  <a:ext cx="401007" cy="440762"/>
                </a:xfrm>
                <a:prstGeom prst="rect">
                  <a:avLst/>
                </a:prstGeom>
                <a:blipFill>
                  <a:blip r:embed="rId5"/>
                  <a:stretch>
                    <a:fillRect t="-6849" r="-33333"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D39466-85CA-4C39-BC7A-AFBC17CBF0A3}"/>
                    </a:ext>
                  </a:extLst>
                </p:cNvPr>
                <p:cNvSpPr/>
                <p:nvPr/>
              </p:nvSpPr>
              <p:spPr>
                <a:xfrm>
                  <a:off x="8965895" y="5360433"/>
                  <a:ext cx="4010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zh-CN" altLang="en-US" sz="2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D39466-85CA-4C39-BC7A-AFBC17CBF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895" y="5360433"/>
                  <a:ext cx="401007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8182" r="-30303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79A4102-6BF6-4B60-B456-201D37C6AC7E}"/>
                    </a:ext>
                  </a:extLst>
                </p:cNvPr>
                <p:cNvSpPr/>
                <p:nvPr/>
              </p:nvSpPr>
              <p:spPr>
                <a:xfrm>
                  <a:off x="8915405" y="4400686"/>
                  <a:ext cx="3450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79A4102-6BF6-4B60-B456-201D37C6AC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5" y="4400686"/>
                  <a:ext cx="34509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2B3F984-718B-404B-B0D7-9138A39A4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3955" y="4415665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BAB9172-1CB3-45A1-9EAF-3C735C946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4310" y="5047746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16613AF-1F40-4E1A-90CA-2905ACB6E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6091" y="4214533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4319586-F67F-4207-995C-405F1C39FB31}"/>
                </a:ext>
              </a:extLst>
            </p:cNvPr>
            <p:cNvSpPr/>
            <p:nvPr/>
          </p:nvSpPr>
          <p:spPr>
            <a:xfrm>
              <a:off x="8972041" y="5340485"/>
              <a:ext cx="129396" cy="12939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21744DD-EB44-4B74-A419-46BEFB21431A}"/>
              </a:ext>
            </a:extLst>
          </p:cNvPr>
          <p:cNvSpPr/>
          <p:nvPr/>
        </p:nvSpPr>
        <p:spPr>
          <a:xfrm>
            <a:off x="2049866" y="5278724"/>
            <a:ext cx="4955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800" dirty="0">
                <a:solidFill>
                  <a:schemeClr val="accent1"/>
                </a:solidFill>
              </a:rPr>
              <a:t>约束对</a:t>
            </a:r>
            <a:r>
              <a:rPr lang="zh-CN" altLang="en-US" sz="2800" dirty="0">
                <a:solidFill>
                  <a:srgbClr val="C00000"/>
                </a:solidFill>
              </a:rPr>
              <a:t>加速度</a:t>
            </a:r>
            <a:r>
              <a:rPr lang="zh-CN" altLang="en-US" sz="2800" dirty="0">
                <a:solidFill>
                  <a:schemeClr val="accent1"/>
                </a:solidFill>
              </a:rPr>
              <a:t>的改变有多大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85B236-EF13-4A0A-B9C8-62C189C29E84}"/>
              </a:ext>
            </a:extLst>
          </p:cNvPr>
          <p:cNvSpPr/>
          <p:nvPr/>
        </p:nvSpPr>
        <p:spPr>
          <a:xfrm>
            <a:off x="3706501" y="3933894"/>
            <a:ext cx="1151608" cy="778301"/>
          </a:xfrm>
          <a:prstGeom prst="roundRect">
            <a:avLst/>
          </a:prstGeom>
          <a:noFill/>
          <a:ln w="317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6DAD43-CDD7-46B4-8B0A-DD4CB35321AD}"/>
              </a:ext>
            </a:extLst>
          </p:cNvPr>
          <p:cNvCxnSpPr>
            <a:cxnSpLocks/>
          </p:cNvCxnSpPr>
          <p:nvPr/>
        </p:nvCxnSpPr>
        <p:spPr>
          <a:xfrm flipH="1" flipV="1">
            <a:off x="4234328" y="4865945"/>
            <a:ext cx="1" cy="43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A7C236A-D0F4-4328-A291-8F0FA8087EAA}"/>
              </a:ext>
            </a:extLst>
          </p:cNvPr>
          <p:cNvGrpSpPr/>
          <p:nvPr/>
        </p:nvGrpSpPr>
        <p:grpSpPr>
          <a:xfrm>
            <a:off x="7104625" y="4001294"/>
            <a:ext cx="1213203" cy="1160111"/>
            <a:chOff x="7095930" y="3454878"/>
            <a:chExt cx="1213203" cy="1160111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EBBF0AE-B512-4B43-BAC5-8AC1FEE2DC3A}"/>
                </a:ext>
              </a:extLst>
            </p:cNvPr>
            <p:cNvSpPr/>
            <p:nvPr/>
          </p:nvSpPr>
          <p:spPr>
            <a:xfrm>
              <a:off x="7095930" y="3560126"/>
              <a:ext cx="1213203" cy="1054863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/>
                <p:nvPr/>
              </p:nvSpPr>
              <p:spPr>
                <a:xfrm>
                  <a:off x="7152706" y="3454878"/>
                  <a:ext cx="1134157" cy="1107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6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6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6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66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706" y="3454878"/>
                  <a:ext cx="1134157" cy="11079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770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3A69-A5AD-4798-B03D-D4C7784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高斯最小二乘约束原理应用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CEADA8-D7B5-4BE9-8C07-A65542BB8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00642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zh-CN" alt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ex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br>
                  <a:rPr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CEADA8-D7B5-4BE9-8C07-A65542BB8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00642" cy="46672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D50D8AAA-5460-409D-B7BE-5D739B667976}"/>
              </a:ext>
            </a:extLst>
          </p:cNvPr>
          <p:cNvGrpSpPr/>
          <p:nvPr/>
        </p:nvGrpSpPr>
        <p:grpSpPr>
          <a:xfrm>
            <a:off x="4629731" y="4888391"/>
            <a:ext cx="7206160" cy="1461810"/>
            <a:chOff x="4334449" y="3910389"/>
            <a:chExt cx="7206160" cy="1461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/>
                <p:nvPr/>
              </p:nvSpPr>
              <p:spPr>
                <a:xfrm>
                  <a:off x="6096000" y="3910389"/>
                  <a:ext cx="2069284" cy="1461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b="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b="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b="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b="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910389"/>
                  <a:ext cx="2069284" cy="14618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/>
                <p:nvPr/>
              </p:nvSpPr>
              <p:spPr>
                <a:xfrm>
                  <a:off x="8283948" y="3984576"/>
                  <a:ext cx="3256661" cy="13134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948" y="3984576"/>
                  <a:ext cx="3256661" cy="13134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/>
                <p:nvPr/>
              </p:nvSpPr>
              <p:spPr>
                <a:xfrm>
                  <a:off x="4334449" y="3910389"/>
                  <a:ext cx="1642886" cy="1461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449" y="3910389"/>
                  <a:ext cx="1642886" cy="14618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30326FD-5BCF-4A68-A02B-A6A24E9F5871}"/>
              </a:ext>
            </a:extLst>
          </p:cNvPr>
          <p:cNvGrpSpPr/>
          <p:nvPr/>
        </p:nvGrpSpPr>
        <p:grpSpPr>
          <a:xfrm>
            <a:off x="5476775" y="1934678"/>
            <a:ext cx="6169793" cy="2634449"/>
            <a:chOff x="5476775" y="1934678"/>
            <a:chExt cx="6169793" cy="263444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BE8BAAD-3281-4197-8756-3D11752841E0}"/>
                </a:ext>
              </a:extLst>
            </p:cNvPr>
            <p:cNvSpPr/>
            <p:nvPr/>
          </p:nvSpPr>
          <p:spPr>
            <a:xfrm>
              <a:off x="5476775" y="1934678"/>
              <a:ext cx="6169793" cy="2634449"/>
            </a:xfrm>
            <a:prstGeom prst="roundRect">
              <a:avLst>
                <a:gd name="adj" fmla="val 5987"/>
              </a:avLst>
            </a:prstGeom>
            <a:solidFill>
              <a:schemeClr val="accent5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10CCAF2-A679-488E-AD86-AD398EF58973}"/>
                    </a:ext>
                  </a:extLst>
                </p:cNvPr>
                <p:cNvSpPr/>
                <p:nvPr/>
              </p:nvSpPr>
              <p:spPr>
                <a:xfrm>
                  <a:off x="5631610" y="2984847"/>
                  <a:ext cx="5722190" cy="15842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/>
                    <a:t>质点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位置</a:t>
                  </a:r>
                  <a:r>
                    <a:rPr lang="en-US" altLang="zh-CN" dirty="0"/>
                    <a:t>: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endParaRPr lang="en-US" altLang="zh-CN" dirty="0"/>
                </a:p>
                <a:p>
                  <a:r>
                    <a:rPr lang="zh-CN" altLang="en-US" dirty="0"/>
                    <a:t>质点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速度：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a14:m>
                  <a:endParaRPr lang="en-US" altLang="zh-CN" dirty="0"/>
                </a:p>
                <a:p>
                  <a:r>
                    <a:rPr lang="zh-CN" altLang="en-US" dirty="0"/>
                    <a:t>质点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加速度：</a:t>
                  </a:r>
                  <a14:m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a14:m>
                  <a:endParaRPr lang="en-US" altLang="zh-CN" dirty="0"/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10CCAF2-A679-488E-AD86-AD398EF58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610" y="2984847"/>
                  <a:ext cx="5722190" cy="1584280"/>
                </a:xfrm>
                <a:prstGeom prst="rect">
                  <a:avLst/>
                </a:prstGeom>
                <a:blipFill>
                  <a:blip r:embed="rId7"/>
                  <a:stretch>
                    <a:fillRect l="-9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EE75307-F3CA-4D9E-8D4C-832301119636}"/>
                    </a:ext>
                  </a:extLst>
                </p:cNvPr>
                <p:cNvSpPr txBox="1"/>
                <p:nvPr/>
              </p:nvSpPr>
              <p:spPr>
                <a:xfrm>
                  <a:off x="5631610" y="2084139"/>
                  <a:ext cx="5637569" cy="3824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 和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 质点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zh-CN" dirty="0"/>
                    <a:t> </a:t>
                  </a:r>
                  <a:r>
                    <a:rPr lang="zh-CN" altLang="en-US" dirty="0"/>
                    <a:t>在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zh-CN" altLang="en-US" dirty="0"/>
                    <a:t> 时刻位置和速度，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zh-CN" dirty="0"/>
                    <a:t> </a:t>
                  </a:r>
                  <a:r>
                    <a:rPr lang="zh-CN" altLang="en-US" dirty="0"/>
                    <a:t>一个时间步长</a:t>
                  </a:r>
                  <a:endParaRPr lang="en-US" altLang="zh-CN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EE75307-F3CA-4D9E-8D4C-832301119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610" y="2084139"/>
                  <a:ext cx="5637569" cy="382412"/>
                </a:xfrm>
                <a:prstGeom prst="rect">
                  <a:avLst/>
                </a:prstGeom>
                <a:blipFill>
                  <a:blip r:embed="rId8"/>
                  <a:stretch>
                    <a:fillRect t="-19048" r="-216" b="-238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0F278EF-7DC2-4C73-B1B9-C8B1CFBE9C46}"/>
                  </a:ext>
                </a:extLst>
              </p:cNvPr>
              <p:cNvSpPr/>
              <p:nvPr/>
            </p:nvSpPr>
            <p:spPr>
              <a:xfrm>
                <a:off x="838200" y="5661878"/>
                <a:ext cx="1789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约束：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0F278EF-7DC2-4C73-B1B9-C8B1CFBE9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61878"/>
                <a:ext cx="1789016" cy="369332"/>
              </a:xfrm>
              <a:prstGeom prst="rect">
                <a:avLst/>
              </a:prstGeom>
              <a:blipFill>
                <a:blip r:embed="rId9"/>
                <a:stretch>
                  <a:fillRect l="-307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6B8D523-DE62-44E5-8FB6-1E38E2EA11EC}"/>
                  </a:ext>
                </a:extLst>
              </p:cNvPr>
              <p:cNvSpPr/>
              <p:nvPr/>
            </p:nvSpPr>
            <p:spPr>
              <a:xfrm>
                <a:off x="838200" y="6123543"/>
                <a:ext cx="34987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满足约：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6B8D523-DE62-44E5-8FB6-1E38E2EA1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123543"/>
                <a:ext cx="3498763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28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16817</TotalTime>
  <Words>4252</Words>
  <Application>Microsoft Office PowerPoint</Application>
  <PresentationFormat>宽屏</PresentationFormat>
  <Paragraphs>328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微软雅黑</vt:lpstr>
      <vt:lpstr>微软雅黑 Light</vt:lpstr>
      <vt:lpstr>Arial</vt:lpstr>
      <vt:lpstr>Cambria Math</vt:lpstr>
      <vt:lpstr>Wingdings</vt:lpstr>
      <vt:lpstr>Office 主题​​</vt:lpstr>
      <vt:lpstr>基于力的动力学</vt:lpstr>
      <vt:lpstr>基于力的动力学的缺陷</vt:lpstr>
      <vt:lpstr>基于位置的动力学（PBD）</vt:lpstr>
      <vt:lpstr>PBD算法</vt:lpstr>
      <vt:lpstr>PBD算法中位置修正</vt:lpstr>
      <vt:lpstr>PBD算法中速度修正</vt:lpstr>
      <vt:lpstr>约束(Constraints)</vt:lpstr>
      <vt:lpstr>PBD的物理意义</vt:lpstr>
      <vt:lpstr>高斯最小二乘约束原理应用</vt:lpstr>
      <vt:lpstr>单个约束优化求解</vt:lpstr>
      <vt:lpstr>单个约束优化求解</vt:lpstr>
      <vt:lpstr>多个约束优化求解</vt:lpstr>
      <vt:lpstr>方程组求解方法</vt:lpstr>
      <vt:lpstr>求解器</vt:lpstr>
      <vt:lpstr>约束求解优先级</vt:lpstr>
      <vt:lpstr>PBF——流体的密度约束</vt:lpstr>
      <vt:lpstr>PBF——Tensile Instability</vt:lpstr>
      <vt:lpstr>PBF——边界处理</vt:lpstr>
      <vt:lpstr>PBF——Vorticity Confinement</vt:lpstr>
      <vt:lpstr>其他约束</vt:lpstr>
      <vt:lpstr>参考文献</vt:lpstr>
      <vt:lpstr>Q&amp;A</vt:lpstr>
      <vt:lpstr>约束投影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T101575</dc:creator>
  <cp:lastModifiedBy>T117209</cp:lastModifiedBy>
  <cp:revision>415</cp:revision>
  <dcterms:created xsi:type="dcterms:W3CDTF">2021-05-31T06:56:37Z</dcterms:created>
  <dcterms:modified xsi:type="dcterms:W3CDTF">2021-06-23T03:24:51Z</dcterms:modified>
</cp:coreProperties>
</file>