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84" r:id="rId3"/>
    <p:sldId id="386" r:id="rId4"/>
    <p:sldId id="415" r:id="rId5"/>
    <p:sldId id="413" r:id="rId6"/>
    <p:sldId id="426" r:id="rId7"/>
    <p:sldId id="422" r:id="rId8"/>
    <p:sldId id="314" r:id="rId9"/>
    <p:sldId id="369" r:id="rId10"/>
    <p:sldId id="371" r:id="rId11"/>
    <p:sldId id="267" r:id="rId12"/>
    <p:sldId id="317" r:id="rId13"/>
    <p:sldId id="318" r:id="rId14"/>
    <p:sldId id="381" r:id="rId15"/>
    <p:sldId id="269" r:id="rId16"/>
    <p:sldId id="431" r:id="rId17"/>
    <p:sldId id="430" r:id="rId18"/>
    <p:sldId id="432" r:id="rId19"/>
    <p:sldId id="401" r:id="rId20"/>
    <p:sldId id="400" r:id="rId21"/>
    <p:sldId id="397" r:id="rId22"/>
    <p:sldId id="439" r:id="rId23"/>
    <p:sldId id="437" r:id="rId24"/>
    <p:sldId id="326" r:id="rId25"/>
    <p:sldId id="442" r:id="rId26"/>
    <p:sldId id="271" r:id="rId27"/>
    <p:sldId id="433" r:id="rId28"/>
    <p:sldId id="434" r:id="rId29"/>
    <p:sldId id="435" r:id="rId30"/>
    <p:sldId id="436" r:id="rId31"/>
    <p:sldId id="393" r:id="rId32"/>
    <p:sldId id="402" r:id="rId33"/>
    <p:sldId id="441" r:id="rId34"/>
    <p:sldId id="429" r:id="rId35"/>
    <p:sldId id="440" r:id="rId36"/>
    <p:sldId id="305" r:id="rId37"/>
    <p:sldId id="403" r:id="rId38"/>
    <p:sldId id="331" r:id="rId39"/>
    <p:sldId id="33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1575" initials="T" lastIdx="1" clrIdx="0">
    <p:extLst>
      <p:ext uri="{19B8F6BF-5375-455C-9EA6-DF929625EA0E}">
        <p15:presenceInfo xmlns:p15="http://schemas.microsoft.com/office/powerpoint/2012/main" userId="S::T101575@it.tencent.com::92343679-88ba-45f3-81d6-634ca8105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  <a:srgbClr val="3273A3"/>
    <a:srgbClr val="9AE0F9"/>
    <a:srgbClr val="88F1FC"/>
    <a:srgbClr val="9AC0EA"/>
    <a:srgbClr val="FFD479"/>
    <a:srgbClr val="FFD78E"/>
    <a:srgbClr val="FFDD9C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75238" autoAdjust="0"/>
  </p:normalViewPr>
  <p:slideViewPr>
    <p:cSldViewPr>
      <p:cViewPr varScale="1">
        <p:scale>
          <a:sx n="108" d="100"/>
          <a:sy n="108" d="100"/>
        </p:scale>
        <p:origin x="120" y="414"/>
      </p:cViewPr>
      <p:guideLst>
        <p:guide orient="horz" pos="2160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0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0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2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9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4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50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4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54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5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3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9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3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倒三角形，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Nabla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算子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标量函数的梯度为向量，向量的梯度为二阶张量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𝐹</a:t>
                </a:r>
                <a:r>
                  <a:rPr lang="zh-CN" altLang="en-US" dirty="0"/>
                  <a:t> 梯度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5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4C2281-87CE-4B27-9111-23A02A14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A3C29-127F-4E11-AEDC-117A7F1ECB21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1353C-917C-467A-AEC7-FA36F1450DA7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A4660-5882-4EC6-9CFA-7530A2B0AAC2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2B3C59-7BF0-4287-BD9D-D9FAD5830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5D098C-B377-4688-BB87-1D80A78FCB58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D2209-D496-4C40-B85D-75D0F14CAD90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AEE-E24B-4822-9249-99341C5B7A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D279E-34AF-4685-8114-8405EC4566BA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B21AF-60F1-4A65-B780-6BE97FBB0AFE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02FD-5A89-4384-9BC3-85362A023D98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4F2522-04CB-4E1C-9828-E2B2D1C8880A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8B5FE-5FD0-496F-8E17-CC16A9D64A3F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FEC03A-1382-406A-A1A7-C861A9CBDEE6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815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8.png"/><Relationship Id="rId4" Type="http://schemas.openxmlformats.org/officeDocument/2006/relationships/image" Target="../media/image1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92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200.png"/><Relationship Id="rId7" Type="http://schemas.openxmlformats.org/officeDocument/2006/relationships/image" Target="../media/image9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1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7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9.png"/><Relationship Id="rId10" Type="http://schemas.openxmlformats.org/officeDocument/2006/relationships/image" Target="../media/image22.png"/><Relationship Id="rId4" Type="http://schemas.openxmlformats.org/officeDocument/2006/relationships/image" Target="../media/image98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28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0.png"/><Relationship Id="rId11" Type="http://schemas.openxmlformats.org/officeDocument/2006/relationships/image" Target="../media/image112.png"/><Relationship Id="rId5" Type="http://schemas.openxmlformats.org/officeDocument/2006/relationships/image" Target="../media/image1060.png"/><Relationship Id="rId10" Type="http://schemas.openxmlformats.org/officeDocument/2006/relationships/image" Target="../media/image97.png"/><Relationship Id="rId4" Type="http://schemas.openxmlformats.org/officeDocument/2006/relationships/image" Target="../media/image105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363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1.png"/><Relationship Id="rId11" Type="http://schemas.openxmlformats.org/officeDocument/2006/relationships/image" Target="../media/image121.png"/><Relationship Id="rId5" Type="http://schemas.openxmlformats.org/officeDocument/2006/relationships/image" Target="../media/image341.png"/><Relationship Id="rId10" Type="http://schemas.openxmlformats.org/officeDocument/2006/relationships/image" Target="../media/image120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6.png"/><Relationship Id="rId7" Type="http://schemas.openxmlformats.org/officeDocument/2006/relationships/image" Target="../media/image480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11" Type="http://schemas.openxmlformats.org/officeDocument/2006/relationships/image" Target="../media/image131.png"/><Relationship Id="rId5" Type="http://schemas.openxmlformats.org/officeDocument/2006/relationships/image" Target="../media/image460.png"/><Relationship Id="rId10" Type="http://schemas.openxmlformats.org/officeDocument/2006/relationships/image" Target="../media/image130.png"/><Relationship Id="rId4" Type="http://schemas.openxmlformats.org/officeDocument/2006/relationships/image" Target="../media/image471.png"/><Relationship Id="rId9" Type="http://schemas.openxmlformats.org/officeDocument/2006/relationships/image" Target="../media/image129.png"/><Relationship Id="rId14" Type="http://schemas.openxmlformats.org/officeDocument/2006/relationships/image" Target="../media/image4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016/j.jvcir.2007.01.00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uanlan.zhihu.com/p/49536480" TargetMode="External"/><Relationship Id="rId5" Type="http://schemas.openxmlformats.org/officeDocument/2006/relationships/hyperlink" Target="https://zhuanlan.zhihu.com/p/48737753" TargetMode="External"/><Relationship Id="rId4" Type="http://schemas.openxmlformats.org/officeDocument/2006/relationships/hyperlink" Target="https://dl.acm.org/doi/10.1145/2601097.260115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27E5-06F8-4E00-9FBC-F6D45C41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基于物理的流体模拟介绍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6561F-2F21-4F2E-943B-A326D601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987"/>
            <a:ext cx="9144000" cy="995129"/>
          </a:xfrm>
        </p:spPr>
        <p:txBody>
          <a:bodyPr/>
          <a:lstStyle/>
          <a:p>
            <a:r>
              <a:rPr lang="zh-CN" altLang="en-US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公共技术组</a:t>
            </a:r>
            <a:endParaRPr lang="en-US" altLang="zh-CN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2021.7</a:t>
            </a:r>
            <a:endParaRPr lang="zh-CN" altLang="en-US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652A25-6C05-4943-9604-F76F0A56CF83}"/>
              </a:ext>
            </a:extLst>
          </p:cNvPr>
          <p:cNvSpPr/>
          <p:nvPr/>
        </p:nvSpPr>
        <p:spPr>
          <a:xfrm>
            <a:off x="9078882" y="2195572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correction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59E7ABE-9209-924A-A5AE-6C3FADF15C35}"/>
              </a:ext>
            </a:extLst>
          </p:cNvPr>
          <p:cNvSpPr/>
          <p:nvPr/>
        </p:nvSpPr>
        <p:spPr>
          <a:xfrm>
            <a:off x="9127069" y="2186664"/>
            <a:ext cx="221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 correction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29DC6F1-C429-7E45-B3C3-467B17E3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例子：粒子和刚体发生接触</a:t>
            </a:r>
          </a:p>
        </p:txBody>
      </p:sp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约束类型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5F2DE6FC-4FA5-4B7B-B64A-FAEB1B13ACC6}"/>
              </a:ext>
            </a:extLst>
          </p:cNvPr>
          <p:cNvSpPr/>
          <p:nvPr/>
        </p:nvSpPr>
        <p:spPr>
          <a:xfrm>
            <a:off x="9065311" y="4087558"/>
            <a:ext cx="2122098" cy="2122098"/>
          </a:xfrm>
          <a:prstGeom prst="ellipse">
            <a:avLst/>
          </a:prstGeom>
          <a:noFill/>
          <a:ln w="38100"/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1387B5-7B88-4D04-8156-B3E40F48A950}"/>
              </a:ext>
            </a:extLst>
          </p:cNvPr>
          <p:cNvCxnSpPr>
            <a:cxnSpLocks/>
          </p:cNvCxnSpPr>
          <p:nvPr/>
        </p:nvCxnSpPr>
        <p:spPr>
          <a:xfrm flipH="1">
            <a:off x="10340797" y="5947102"/>
            <a:ext cx="494759" cy="4092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D038B83-B3B0-48F5-9BDA-DE8C225C80E2}"/>
              </a:ext>
            </a:extLst>
          </p:cNvPr>
          <p:cNvCxnSpPr>
            <a:cxnSpLocks/>
          </p:cNvCxnSpPr>
          <p:nvPr/>
        </p:nvCxnSpPr>
        <p:spPr>
          <a:xfrm flipV="1">
            <a:off x="10854079" y="5764063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加号 25">
            <a:extLst>
              <a:ext uri="{FF2B5EF4-FFF2-40B4-BE49-F238E27FC236}">
                <a16:creationId xmlns:a16="http://schemas.microsoft.com/office/drawing/2014/main" id="{393DA1D8-837A-4E52-AE36-322013E111FF}"/>
              </a:ext>
            </a:extLst>
          </p:cNvPr>
          <p:cNvSpPr/>
          <p:nvPr/>
        </p:nvSpPr>
        <p:spPr>
          <a:xfrm>
            <a:off x="10036359" y="5058606"/>
            <a:ext cx="180000" cy="1800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DFC0D2-3319-4350-A792-B187059A76DF}"/>
              </a:ext>
            </a:extLst>
          </p:cNvPr>
          <p:cNvCxnSpPr>
            <a:cxnSpLocks/>
          </p:cNvCxnSpPr>
          <p:nvPr/>
        </p:nvCxnSpPr>
        <p:spPr>
          <a:xfrm>
            <a:off x="10471287" y="4866758"/>
            <a:ext cx="716120" cy="824305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D96F62-BB4F-4D7A-AA48-99FA049A9D4C}"/>
              </a:ext>
            </a:extLst>
          </p:cNvPr>
          <p:cNvCxnSpPr>
            <a:cxnSpLocks/>
          </p:cNvCxnSpPr>
          <p:nvPr/>
        </p:nvCxnSpPr>
        <p:spPr>
          <a:xfrm flipH="1" flipV="1">
            <a:off x="10365547" y="5403437"/>
            <a:ext cx="451487" cy="52100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3D2EA8-A2DD-40DE-B115-6AD7DFC414D5}"/>
                  </a:ext>
                </a:extLst>
              </p:cNvPr>
              <p:cNvSpPr/>
              <p:nvPr/>
            </p:nvSpPr>
            <p:spPr>
              <a:xfrm>
                <a:off x="10011895" y="6178531"/>
                <a:ext cx="401007" cy="44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3D2EA8-A2DD-40DE-B115-6AD7DFC41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895" y="6178531"/>
                <a:ext cx="401007" cy="440762"/>
              </a:xfrm>
              <a:prstGeom prst="rect">
                <a:avLst/>
              </a:prstGeom>
              <a:blipFill>
                <a:blip r:embed="rId4"/>
                <a:stretch>
                  <a:fillRect t="-6944" r="-30303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638E56A-2EBD-4EFF-B4A5-D397B4A6064A}"/>
                  </a:ext>
                </a:extLst>
              </p:cNvPr>
              <p:cNvSpPr/>
              <p:nvPr/>
            </p:nvSpPr>
            <p:spPr>
              <a:xfrm>
                <a:off x="10059407" y="5272242"/>
                <a:ext cx="401007" cy="44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638E56A-2EBD-4EFF-B4A5-D397B4A6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407" y="5272242"/>
                <a:ext cx="401007" cy="440762"/>
              </a:xfrm>
              <a:prstGeom prst="rect">
                <a:avLst/>
              </a:prstGeom>
              <a:blipFill>
                <a:blip r:embed="rId5"/>
                <a:stretch>
                  <a:fillRect t="-6944" r="-34848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D39466-85CA-4C39-BC7A-AFBC17CBF0A3}"/>
                  </a:ext>
                </a:extLst>
              </p:cNvPr>
              <p:cNvSpPr/>
              <p:nvPr/>
            </p:nvSpPr>
            <p:spPr>
              <a:xfrm>
                <a:off x="10763451" y="5891832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D39466-85CA-4C39-BC7A-AFBC17CBF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451" y="5891832"/>
                <a:ext cx="401007" cy="400110"/>
              </a:xfrm>
              <a:prstGeom prst="rect">
                <a:avLst/>
              </a:prstGeom>
              <a:blipFill>
                <a:blip r:embed="rId6"/>
                <a:stretch>
                  <a:fillRect t="-18462" r="-307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79A4102-6BF6-4B60-B456-201D37C6AC7E}"/>
                  </a:ext>
                </a:extLst>
              </p:cNvPr>
              <p:cNvSpPr/>
              <p:nvPr/>
            </p:nvSpPr>
            <p:spPr>
              <a:xfrm>
                <a:off x="10712961" y="4932085"/>
                <a:ext cx="3450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79A4102-6BF6-4B60-B456-201D37C6A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961" y="4932085"/>
                <a:ext cx="34509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2B3F984-718B-404B-B0D7-9138A39A4AF6}"/>
              </a:ext>
            </a:extLst>
          </p:cNvPr>
          <p:cNvCxnSpPr>
            <a:cxnSpLocks/>
          </p:cNvCxnSpPr>
          <p:nvPr/>
        </p:nvCxnSpPr>
        <p:spPr>
          <a:xfrm flipV="1">
            <a:off x="10131511" y="4947064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BAB9172-1CB3-45A1-9EAF-3C735C946C25}"/>
              </a:ext>
            </a:extLst>
          </p:cNvPr>
          <p:cNvCxnSpPr>
            <a:cxnSpLocks/>
          </p:cNvCxnSpPr>
          <p:nvPr/>
        </p:nvCxnSpPr>
        <p:spPr>
          <a:xfrm flipV="1">
            <a:off x="11081866" y="5579145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16613AF-1F40-4E1A-90CA-2905ACB6E314}"/>
              </a:ext>
            </a:extLst>
          </p:cNvPr>
          <p:cNvCxnSpPr>
            <a:cxnSpLocks/>
          </p:cNvCxnSpPr>
          <p:nvPr/>
        </p:nvCxnSpPr>
        <p:spPr>
          <a:xfrm flipV="1">
            <a:off x="10373647" y="4745932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4319586-F67F-4207-995C-405F1C39FB31}"/>
              </a:ext>
            </a:extLst>
          </p:cNvPr>
          <p:cNvSpPr/>
          <p:nvPr/>
        </p:nvSpPr>
        <p:spPr>
          <a:xfrm>
            <a:off x="10769597" y="5871884"/>
            <a:ext cx="129396" cy="129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6754804" y="392183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/>
              <p:nvPr/>
            </p:nvSpPr>
            <p:spPr>
              <a:xfrm>
                <a:off x="1572646" y="5864474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46" y="5864474"/>
                <a:ext cx="2935227" cy="884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/>
              <p:nvPr/>
            </p:nvSpPr>
            <p:spPr>
              <a:xfrm>
                <a:off x="551384" y="1808033"/>
                <a:ext cx="7912031" cy="755271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受外力影响的加速度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808033"/>
                <a:ext cx="7912031" cy="755271"/>
              </a:xfrm>
              <a:prstGeom prst="rect">
                <a:avLst/>
              </a:prstGeom>
              <a:blipFill>
                <a:blip r:embed="rId3"/>
                <a:stretch>
                  <a:fillRect l="-616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/>
              <p:nvPr/>
            </p:nvSpPr>
            <p:spPr>
              <a:xfrm>
                <a:off x="6950959" y="3727573"/>
                <a:ext cx="2935227" cy="94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: </a:t>
                </a:r>
                <a:r>
                  <a:rPr lang="zh-CN" altLang="en-US" dirty="0"/>
                  <a:t>时间步长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质点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质点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时刻的速度</a:t>
                </a:r>
                <a:endParaRPr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59" y="3727573"/>
                <a:ext cx="2935227" cy="949491"/>
              </a:xfrm>
              <a:prstGeom prst="rect">
                <a:avLst/>
              </a:prstGeom>
              <a:blipFill>
                <a:blip r:embed="rId4"/>
                <a:stretch>
                  <a:fillRect t="-3205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8669218" y="5611052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218" y="5611052"/>
                <a:ext cx="2433936" cy="833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/>
              <p:nvPr/>
            </p:nvSpPr>
            <p:spPr>
              <a:xfrm>
                <a:off x="8418573" y="1960044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3" y="1960044"/>
                <a:ext cx="2935227" cy="884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F19677-F215-4AFC-A737-1168F9C29559}"/>
                  </a:ext>
                </a:extLst>
              </p:cNvPr>
              <p:cNvSpPr/>
              <p:nvPr/>
            </p:nvSpPr>
            <p:spPr>
              <a:xfrm>
                <a:off x="470714" y="5213240"/>
                <a:ext cx="5625066" cy="588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最终的速度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F19677-F215-4AFC-A737-1168F9C29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4" y="5213240"/>
                <a:ext cx="5625066" cy="588944"/>
              </a:xfrm>
              <a:prstGeom prst="rect">
                <a:avLst/>
              </a:prstGeom>
              <a:blipFill>
                <a:blip r:embed="rId7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42AC2CB-4A45-4773-B816-B91C3B2E41D2}"/>
                  </a:ext>
                </a:extLst>
              </p:cNvPr>
              <p:cNvSpPr/>
              <p:nvPr/>
            </p:nvSpPr>
            <p:spPr>
              <a:xfrm>
                <a:off x="453946" y="5871854"/>
                <a:ext cx="4745594" cy="588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最终的加速度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42AC2CB-4A45-4773-B816-B91C3B2E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6" y="5871854"/>
                <a:ext cx="4745594" cy="588944"/>
              </a:xfrm>
              <a:prstGeom prst="rect">
                <a:avLst/>
              </a:prstGeom>
              <a:blipFill>
                <a:blip r:embed="rId8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A6771233-6161-4CC8-94DC-019DCF55F511}"/>
              </a:ext>
            </a:extLst>
          </p:cNvPr>
          <p:cNvSpPr/>
          <p:nvPr/>
        </p:nvSpPr>
        <p:spPr>
          <a:xfrm>
            <a:off x="9848656" y="3114194"/>
            <a:ext cx="1081336" cy="22453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644476-E463-4F12-AAC5-3086EDC6996D}"/>
              </a:ext>
            </a:extLst>
          </p:cNvPr>
          <p:cNvSpPr/>
          <p:nvPr/>
        </p:nvSpPr>
        <p:spPr>
          <a:xfrm>
            <a:off x="6673916" y="19377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前向差分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2D16E97-F8F6-4E58-9123-1085CBB62A84}"/>
                  </a:ext>
                </a:extLst>
              </p:cNvPr>
              <p:cNvSpPr/>
              <p:nvPr/>
            </p:nvSpPr>
            <p:spPr>
              <a:xfrm>
                <a:off x="560336" y="2620248"/>
                <a:ext cx="6831807" cy="574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受外力影响的速度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2D16E97-F8F6-4E58-9123-1085CBB62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36" y="2620248"/>
                <a:ext cx="6831807" cy="574453"/>
              </a:xfrm>
              <a:prstGeom prst="rect">
                <a:avLst/>
              </a:prstGeom>
              <a:blipFill>
                <a:blip r:embed="rId9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5817A5-21A6-43C5-B1FC-E4015FF64FD3}"/>
                  </a:ext>
                </a:extLst>
              </p:cNvPr>
              <p:cNvSpPr/>
              <p:nvPr/>
            </p:nvSpPr>
            <p:spPr>
              <a:xfrm>
                <a:off x="541294" y="4066128"/>
                <a:ext cx="7776864" cy="1108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最终的位置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5817A5-21A6-43C5-B1FC-E4015FF64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4" y="4066128"/>
                <a:ext cx="7776864" cy="1108765"/>
              </a:xfrm>
              <a:prstGeom prst="rect">
                <a:avLst/>
              </a:prstGeom>
              <a:blipFill>
                <a:blip r:embed="rId10"/>
                <a:stretch>
                  <a:fillRect l="-705" t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47BFE31-8955-4D24-9C63-C1AEC60A56EE}"/>
                  </a:ext>
                </a:extLst>
              </p:cNvPr>
              <p:cNvSpPr/>
              <p:nvPr/>
            </p:nvSpPr>
            <p:spPr>
              <a:xfrm>
                <a:off x="560336" y="3127692"/>
                <a:ext cx="6251711" cy="58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受外力影响的位移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47BFE31-8955-4D24-9C63-C1AEC60A5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36" y="3127692"/>
                <a:ext cx="6251711" cy="582724"/>
              </a:xfrm>
              <a:prstGeom prst="rect">
                <a:avLst/>
              </a:prstGeom>
              <a:blipFill>
                <a:blip r:embed="rId11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FBD457-4145-4698-AEB9-5865505DA60D}"/>
                  </a:ext>
                </a:extLst>
              </p:cNvPr>
              <p:cNvSpPr/>
              <p:nvPr/>
            </p:nvSpPr>
            <p:spPr>
              <a:xfrm>
                <a:off x="6240016" y="4990227"/>
                <a:ext cx="3083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: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质点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受约束影响的位移 </a:t>
                </a:r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FBD457-4145-4698-AEB9-5865505DA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4990227"/>
                <a:ext cx="3083793" cy="369332"/>
              </a:xfrm>
              <a:prstGeom prst="rect">
                <a:avLst/>
              </a:prstGeom>
              <a:blipFill>
                <a:blip r:embed="rId12"/>
                <a:stretch>
                  <a:fillRect t="-2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7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079776" y="3124714"/>
            <a:ext cx="5476037" cy="1207163"/>
            <a:chOff x="4949402" y="3923678"/>
            <a:chExt cx="4980333" cy="10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8919864" y="1992758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64" y="1992758"/>
                <a:ext cx="2433936" cy="833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/>
              <p:nvPr/>
            </p:nvSpPr>
            <p:spPr>
              <a:xfrm>
                <a:off x="5226801" y="2027351"/>
                <a:ext cx="2433936" cy="76456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1" y="2027351"/>
                <a:ext cx="2433936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/>
              <p:nvPr/>
            </p:nvSpPr>
            <p:spPr>
              <a:xfrm>
                <a:off x="3369503" y="4653979"/>
                <a:ext cx="2433935" cy="611001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br>
                  <a:rPr lang="en-US" altLang="zh-CN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03" y="4653979"/>
                <a:ext cx="2433935" cy="611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7E61471-00E8-45FB-BC10-08BEEB61DCC9}"/>
              </a:ext>
            </a:extLst>
          </p:cNvPr>
          <p:cNvSpPr/>
          <p:nvPr/>
        </p:nvSpPr>
        <p:spPr>
          <a:xfrm>
            <a:off x="3431704" y="5473515"/>
            <a:ext cx="2395207" cy="584775"/>
          </a:xfrm>
          <a:prstGeom prst="rect">
            <a:avLst/>
          </a:prstGeom>
          <a:noFill/>
          <a:ln w="127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𝐶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∆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)=0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/>
              <p:nvPr/>
            </p:nvSpPr>
            <p:spPr>
              <a:xfrm>
                <a:off x="8913201" y="4830453"/>
                <a:ext cx="2546466" cy="82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201" y="4830453"/>
                <a:ext cx="2546466" cy="8288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3B8CA3-6C72-40E8-B439-BFBE5BB0E00D}"/>
              </a:ext>
            </a:extLst>
          </p:cNvPr>
          <p:cNvSpPr/>
          <p:nvPr/>
        </p:nvSpPr>
        <p:spPr>
          <a:xfrm>
            <a:off x="838200" y="215679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常数不影响求解满足最小值的参数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3E528A-DB80-4E6F-8136-17C343237ABF}"/>
              </a:ext>
            </a:extLst>
          </p:cNvPr>
          <p:cNvSpPr/>
          <p:nvPr/>
        </p:nvSpPr>
        <p:spPr>
          <a:xfrm>
            <a:off x="781288" y="346884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把求和写成矩阵和向量形式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/>
              <p:nvPr/>
            </p:nvSpPr>
            <p:spPr>
              <a:xfrm>
                <a:off x="732333" y="5581236"/>
                <a:ext cx="2781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考虑约束条件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33" y="5581236"/>
                <a:ext cx="2781274" cy="369332"/>
              </a:xfrm>
              <a:prstGeom prst="rect">
                <a:avLst/>
              </a:prstGeom>
              <a:blipFill>
                <a:blip r:embed="rId10"/>
                <a:stretch>
                  <a:fillRect l="-1754" t="-10000" r="-10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BB072399-7D86-414E-8133-139CC4BA2BE5}"/>
              </a:ext>
            </a:extLst>
          </p:cNvPr>
          <p:cNvSpPr/>
          <p:nvPr/>
        </p:nvSpPr>
        <p:spPr>
          <a:xfrm rot="-5400000">
            <a:off x="7941250" y="4897429"/>
            <a:ext cx="457306" cy="6948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63611EE-9952-40C0-84A2-0BFB47864063}"/>
                  </a:ext>
                </a:extLst>
              </p:cNvPr>
              <p:cNvSpPr/>
              <p:nvPr/>
            </p:nvSpPr>
            <p:spPr>
              <a:xfrm>
                <a:off x="8735189" y="1985464"/>
                <a:ext cx="2649059" cy="82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   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63611EE-9952-40C0-84A2-0BFB47864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89" y="1985464"/>
                <a:ext cx="2649059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F569A-6047-4AD2-B774-91A6A162EEE8}"/>
              </a:ext>
            </a:extLst>
          </p:cNvPr>
          <p:cNvGrpSpPr/>
          <p:nvPr/>
        </p:nvGrpSpPr>
        <p:grpSpPr>
          <a:xfrm>
            <a:off x="6744072" y="4043720"/>
            <a:ext cx="4300259" cy="2385264"/>
            <a:chOff x="6744072" y="4043720"/>
            <a:chExt cx="4300259" cy="238526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DCF8CE-1CA4-4343-9C6B-C6DD596822A7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848024" y="4118921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848863" y="5168075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450899" y="413876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A3837EB-4B58-42B8-9C3F-0D74AD46C6C2}"/>
                </a:ext>
              </a:extLst>
            </p:cNvPr>
            <p:cNvSpPr/>
            <p:nvPr/>
          </p:nvSpPr>
          <p:spPr>
            <a:xfrm>
              <a:off x="9812444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6A4876F-7F9C-430A-9DFB-FA3D4F5EACD5}"/>
              </a:ext>
            </a:extLst>
          </p:cNvPr>
          <p:cNvGrpSpPr/>
          <p:nvPr/>
        </p:nvGrpSpPr>
        <p:grpSpPr>
          <a:xfrm>
            <a:off x="1188260" y="3987715"/>
            <a:ext cx="3696101" cy="2026857"/>
            <a:chOff x="6744072" y="4043720"/>
            <a:chExt cx="3696101" cy="20268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1BAADCE-7794-49E3-A5C8-DE73AFBA8B95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29A88C-49A0-4C49-AC47-B9107655C924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4659DB-85AB-4347-B78A-08B31CDF663B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5D725B-F928-4B09-97D8-834DDE8B53B2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AA44E7-116F-4229-B165-6B98C99F1F7F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5B3C2B-2A8C-45DB-8C42-3734DB2E856D}"/>
                </a:ext>
              </a:extLst>
            </p:cNvPr>
            <p:cNvCxnSpPr>
              <a:stCxn id="3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88AB8ED-6C3F-483B-BECE-0E23F1DF6071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EC943D-E62B-40E9-9DB8-FE394E00B8E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5D0DF17-45E8-4B51-92F6-6B88A7CDDB0A}"/>
                </a:ext>
              </a:extLst>
            </p:cNvPr>
            <p:cNvCxnSpPr>
              <a:stCxn id="40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7B24D59-DD14-4F52-B799-453FC676540B}"/>
                </a:ext>
              </a:extLst>
            </p:cNvPr>
            <p:cNvCxnSpPr>
              <a:stCxn id="40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E0BDB74-6B74-426E-AA34-2BFDFED87F1B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D9CC47E-0D3E-4A91-911B-924C1EBE1C7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9A834B-663F-40E2-BC0B-DA0AD6AD9D9D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7824248-CB91-4660-B559-3A6C507F366E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4B4DFC0-596E-4838-B2CF-6229DB6990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C3DC483-E510-461A-824E-B0717444D324}"/>
                </a:ext>
              </a:extLst>
            </p:cNvPr>
            <p:cNvCxnSpPr>
              <a:stCxn id="3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CD322BD-A9FD-4C4E-8B35-C0B04EE3E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579ED35-D490-4025-A87F-9CFC42C5BF88}"/>
                </a:ext>
              </a:extLst>
            </p:cNvPr>
            <p:cNvSpPr/>
            <p:nvPr/>
          </p:nvSpPr>
          <p:spPr>
            <a:xfrm>
              <a:off x="8267432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51BEF-B791-4805-A5D8-55DB4C134EAC}"/>
              </a:ext>
            </a:extLst>
          </p:cNvPr>
          <p:cNvSpPr txBox="1"/>
          <p:nvPr/>
        </p:nvSpPr>
        <p:spPr>
          <a:xfrm>
            <a:off x="1846753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无约束的极小值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B910F9-DAE6-48DE-93C3-712A7A9F8AC9}"/>
              </a:ext>
            </a:extLst>
          </p:cNvPr>
          <p:cNvSpPr txBox="1"/>
          <p:nvPr/>
        </p:nvSpPr>
        <p:spPr>
          <a:xfrm>
            <a:off x="7662780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带约束的极小值</a:t>
            </a:r>
          </a:p>
        </p:txBody>
      </p:sp>
    </p:spTree>
    <p:extLst>
      <p:ext uri="{BB962C8B-B14F-4D97-AF65-F5344CB8AC3E}">
        <p14:creationId xmlns:p14="http://schemas.microsoft.com/office/powerpoint/2010/main" val="1480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4464042" y="580763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4251394" y="4797152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94" y="4797152"/>
                <a:ext cx="38416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EB6869-F955-42B3-AFC2-596F5A35056B}"/>
                  </a:ext>
                </a:extLst>
              </p:cNvPr>
              <p:cNvSpPr/>
              <p:nvPr/>
            </p:nvSpPr>
            <p:spPr>
              <a:xfrm>
                <a:off x="8704741" y="1988840"/>
                <a:ext cx="2649059" cy="82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   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EB6869-F955-42B3-AFC2-596F5A350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741" y="1988840"/>
                <a:ext cx="2649059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DFCD-1055-4DE2-9E4B-4EBED1A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906289" y="3090148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高斯赛德尔迭代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3ED2BE-5B82-4320-9E12-A0550AF98D0B}"/>
              </a:ext>
            </a:extLst>
          </p:cNvPr>
          <p:cNvGrpSpPr/>
          <p:nvPr/>
        </p:nvGrpSpPr>
        <p:grpSpPr>
          <a:xfrm>
            <a:off x="263352" y="4293096"/>
            <a:ext cx="6980565" cy="3943632"/>
            <a:chOff x="2559016" y="1772816"/>
            <a:chExt cx="6980565" cy="3943632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03361CB5-B65D-400C-A2B2-B125AADE4F36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C69E4764-05A1-4435-9D92-D51A09973E0B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74A1CEA-AD49-44A5-B5E6-E3C793CC3B9B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1DD96BA-2EAD-4913-A05B-B122CECBE7F1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448EA64-578D-408C-BE79-DB87DB41C21A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0632659-8C2B-4CFC-8E84-A8267AD5A3A1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5C16F9-DD85-47DC-B98B-4011496E46E8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CAF3B2-1128-4E66-A1E2-A60BAB651572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67F622-2360-418D-ADA1-AD75ABF8EBC0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5243B69-7040-48AE-8B08-BE3A3FA8A49F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781CC9E-1A8D-44CC-BF64-7E80F74BE0C8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9966934-F33E-4BC5-A410-FC8FDCECD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C231AC8-2F59-4185-ADCB-75DBD9BB1E08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4455949-00EF-43C9-85DB-CF9F9266C46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F4866D-FE3D-478E-8007-51FC6168877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BA4E65D-C46B-4E53-9845-251B5C989FC3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5D3048D-5EA9-4AA1-8236-26F3E9466A15}"/>
                </a:ext>
              </a:extLst>
            </p:cNvPr>
            <p:cNvCxnSpPr>
              <a:cxnSpLocks/>
              <a:stCxn id="82" idx="2"/>
              <a:endCxn id="79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B1C6EC1-6809-45E6-BF47-5FA6DB10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A6385FD-984A-47A9-945E-7DB6876BBCF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C9191C1-5345-4576-A0BB-4055E0059987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B061A0-E852-446D-BC41-7B740239B2B5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09D3729-A424-43CD-8861-D8AC22D34A6E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4E94D22-C835-4787-9E08-B7C55396A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5E71AD-3FBF-401D-B043-E8E43D300740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A011DD2-4A90-4F7E-98F2-070DC2CD6289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11F39AF-CC48-4889-A0F4-8883B615C6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968" y="3223463"/>
            <a:ext cx="5067300" cy="3371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C51B90-A0CA-45B0-9842-2BF99583D4B7}"/>
              </a:ext>
            </a:extLst>
          </p:cNvPr>
          <p:cNvSpPr/>
          <p:nvPr/>
        </p:nvSpPr>
        <p:spPr>
          <a:xfrm>
            <a:off x="646126" y="1949513"/>
            <a:ext cx="8042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先代入约束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解会在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的解空间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$l_1$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把解代入约束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解会在约束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的解空间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$l_2$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F67576-5449-4CA9-8A66-E9B45C2A442B}"/>
              </a:ext>
            </a:extLst>
          </p:cNvPr>
          <p:cNvSpPr/>
          <p:nvPr/>
        </p:nvSpPr>
        <p:spPr>
          <a:xfrm>
            <a:off x="646126" y="3525235"/>
            <a:ext cx="376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解会在解空间之间来回跳跃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然后慢慢靠近共同的解空间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雅可比迭代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5CC7EB-8613-4C90-80DE-2DB6B96F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59" y="3057567"/>
            <a:ext cx="4654935" cy="365504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BF7DF-95B3-4C41-8A97-880569AB1411}"/>
              </a:ext>
            </a:extLst>
          </p:cNvPr>
          <p:cNvGrpSpPr/>
          <p:nvPr/>
        </p:nvGrpSpPr>
        <p:grpSpPr>
          <a:xfrm>
            <a:off x="191344" y="4102202"/>
            <a:ext cx="6980565" cy="3943632"/>
            <a:chOff x="6933996" y="4022938"/>
            <a:chExt cx="6980565" cy="3943632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ADD2F540-E8B6-41EB-9A02-AC94B4D5832A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90CF0DF4-3844-4AE3-9C00-0F9D8DA44AC5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9952A62-6F22-4E47-BAB7-6136DA26D6B0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BA202A-103B-42AF-9887-824B77551061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8777CE-6958-4A34-A6B3-2DE37B024D8B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C02B6D-EE3A-43B3-9C4B-941A9E6826E6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5CDDC7D-D146-46B6-88F8-57D37715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E3BF54-90D8-4C35-B1D3-7C5A4805D91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7462C5-DC36-4E1E-AE10-1B32CBC543E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39A6876-0574-45BE-9827-3662CF3974CC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0D56457-2DA8-4C28-B8F8-64D1BE7DED09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1BAADED-F1B7-452B-BB6D-BE79CADB0D10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1564BAA-F19D-4421-8941-BF152839AA61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40E7D72-8803-409D-8754-AAFE5900C2D3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F16382-CA54-4245-961A-BBC24B4E54A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C766427-74F2-4C11-AF1B-13CC422D70AE}"/>
                </a:ext>
              </a:extLst>
            </p:cNvPr>
            <p:cNvCxnSpPr>
              <a:cxnSpLocks/>
              <a:stCxn id="29" idx="2"/>
              <a:endCxn id="41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2F8745E-E74B-4141-8C5D-188F80D1B484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8F4A4A6-9385-4C1C-AACD-91CE6623E703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77C30C0-D576-4C8E-BF17-DC5142F53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17DA2B-1639-4109-ADE7-004447D3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E77D2F8-F230-4B2F-BAA4-36536238786F}"/>
                  </a:ext>
                </a:extLst>
              </p:cNvPr>
              <p:cNvSpPr/>
              <p:nvPr/>
            </p:nvSpPr>
            <p:spPr>
              <a:xfrm>
                <a:off x="9415845" y="1949513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E77D2F8-F230-4B2F-BAA4-365362387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845" y="1949513"/>
                <a:ext cx="1964605" cy="9874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B9CF490A-C1EF-46AF-8F71-FA6CF843CAEA}"/>
              </a:ext>
            </a:extLst>
          </p:cNvPr>
          <p:cNvSpPr/>
          <p:nvPr/>
        </p:nvSpPr>
        <p:spPr>
          <a:xfrm>
            <a:off x="646126" y="1949513"/>
            <a:ext cx="5276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求解关于约束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计算出到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$l_1$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的向量。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求解关于约束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计算出到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在解空间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$l_2$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的向量。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向着两个向量的合向量前进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寻找关于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$C_1$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$C_2$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的相交解空间。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7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为影响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900" dirty="0"/>
                  <a:t>的粒子数）</a:t>
                </a:r>
                <a:endParaRPr lang="en-US" altLang="zh-CN" sz="1900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  <a:blipFill>
                <a:blip r:embed="rId3"/>
                <a:stretch>
                  <a:fillRect l="-125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A8F3C8BE-C899-4E1D-AEEC-DB1EAD9ED974}"/>
              </a:ext>
            </a:extLst>
          </p:cNvPr>
          <p:cNvGrpSpPr/>
          <p:nvPr/>
        </p:nvGrpSpPr>
        <p:grpSpPr>
          <a:xfrm>
            <a:off x="6816080" y="1918852"/>
            <a:ext cx="6980565" cy="3943632"/>
            <a:chOff x="2559016" y="1772816"/>
            <a:chExt cx="6980565" cy="3943632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557AEC69-A7FA-4DBD-B306-F44E09DE0613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8B28FB84-0C1F-4565-8411-76D56C8AD647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E3AA5A-617E-478A-97EC-D6AD7E8EB502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84C9FC1-9615-4688-BA0B-44B923080919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F05217-1F8E-45EA-8785-D4AF5B8E1743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1BBFBED-9C01-429A-A08D-6CBA967623B5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0BA9B7-463A-4105-8A03-A4E8277AAEE6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04F2ED7-8C27-4362-850B-72F01B476388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B45ECD-82BB-47AE-8DE3-C52F52F9E6B5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F0E5CAE-059E-4992-A257-F7ECD4F58A46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E58F84-36DF-4136-83CC-BCDE1AC84E36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F3909-BA96-4EE6-9ADB-8D1529658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34E06B5-A130-4B9D-9D39-B64A531FAD54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BFF55CA-9E79-4D5B-9B93-63B8E2B31EE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304314-3FA0-4560-A48A-6F1B2A4D91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0DE81E2-1E52-419F-A230-D87CA6B5EC8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051511-9BBD-49B4-B0ED-E760BC4EFBEF}"/>
                </a:ext>
              </a:extLst>
            </p:cNvPr>
            <p:cNvCxnSpPr>
              <a:cxnSpLocks/>
              <a:stCxn id="28" idx="2"/>
              <a:endCxn id="20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FF3C15-6520-4F09-9A15-11859A9CF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97B4354-76F1-4063-9733-8C4C98EA6EBB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655515F-BB9B-4944-AA3C-03158521342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1399BD9-56DD-4B0B-AE7C-E5834097A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EE3442F-4F66-497A-B3C3-FF28BBA7C8A5}"/>
              </a:ext>
            </a:extLst>
          </p:cNvPr>
          <p:cNvGrpSpPr/>
          <p:nvPr/>
        </p:nvGrpSpPr>
        <p:grpSpPr>
          <a:xfrm>
            <a:off x="6880676" y="4194170"/>
            <a:ext cx="6980565" cy="3943632"/>
            <a:chOff x="6933996" y="4022938"/>
            <a:chExt cx="6980565" cy="3943632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98052942-4012-4C2E-A282-079ABEFF644F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71835AF3-C1E4-4264-B541-0C37872DDAEB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9812C9-5385-48C3-871F-E1176A70BCA7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3F3F279-FE60-4BFC-ACA1-E77D71185756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C58939-10E1-4F05-AFC5-D0BF9A5657D6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3F6350-6320-4520-ACAB-7B7533BE2A48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F11C53A-ECA7-429C-854D-528E0C3C6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BD1B6E7B-7974-44D6-8608-F19B92E9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80DACED-5B9C-4AEC-AF65-D987AC5973A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533A252-374F-4369-AEAA-9236128FBCF7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CA57D83-F2A9-4144-9FE8-A01147ADD735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23F97EE-22EC-453C-B9EC-F62D1580DA87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71DAFD2-F01D-44FD-B80C-9664DD12A48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3D63E3B-506E-40F9-98D0-27A56AFD3573}"/>
                </a:ext>
              </a:extLst>
            </p:cNvPr>
            <p:cNvCxnSpPr>
              <a:cxnSpLocks/>
              <a:stCxn id="69" idx="2"/>
              <a:endCxn id="79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48030DE-FA02-4D4B-AB12-2D7E35203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7F5C238-8A06-48A5-88A7-52B1FEEF1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3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3"/>
                </a:solidFill>
              </a:rPr>
              <a:t>PBD</a:t>
            </a:r>
            <a:r>
              <a:rPr kumimoji="1" lang="zh-CN" altLang="en-US" dirty="0">
                <a:solidFill>
                  <a:schemeClr val="accent3"/>
                </a:solidFill>
              </a:rPr>
              <a:t>）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基于位置约束的流体模拟（</a:t>
            </a:r>
            <a:r>
              <a:rPr kumimoji="1" lang="en-US" altLang="zh-CN" dirty="0">
                <a:solidFill>
                  <a:schemeClr val="accent1"/>
                </a:solidFill>
              </a:rPr>
              <a:t>PBF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不可压缩流体</a:t>
                </a:r>
                <a:endParaRPr lang="en-US" altLang="zh-CN" dirty="0"/>
              </a:p>
              <a:p>
                <a:r>
                  <a:rPr lang="zh-CN" altLang="en-US" dirty="0"/>
                  <a:t>约束函数：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为当前粒子密度</a:t>
                </a:r>
                <a:endParaRPr lang="en-US" altLang="zh-CN" dirty="0"/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1899-481B-40A0-AE94-3785907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一种核密度估算法（</a:t>
            </a:r>
            <a:r>
              <a:rPr lang="en-US" altLang="zh-CN" dirty="0"/>
              <a:t>KDE</a:t>
            </a:r>
            <a:r>
              <a:rPr lang="zh-CN" altLang="en-US" dirty="0"/>
              <a:t>）</a:t>
            </a:r>
            <a:r>
              <a:rPr lang="en-US" altLang="zh-CN" dirty="0"/>
              <a:t>——SPH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Smooth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Particle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Hydrodynamics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核密度估计（</a:t>
                </a:r>
                <a:r>
                  <a:rPr lang="en-US" altLang="zh-CN" dirty="0"/>
                  <a:t>KDE</a:t>
                </a:r>
                <a:r>
                  <a:rPr lang="zh-CN" altLang="en-US" dirty="0"/>
                  <a:t>）</a:t>
                </a:r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每个粒子代表一定的流体体积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属性存储在粒子上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由其邻域粒子的属性值的加权决定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采用平滑核函数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来对权重进行插值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F7FCF7E-E1F3-4E7B-BB7A-C41928B6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958" y="4221088"/>
            <a:ext cx="2448272" cy="221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B1AA62-3999-4E1C-B49A-0D5A8895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58" y="2002276"/>
            <a:ext cx="2490842" cy="19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BF04-5193-47F0-8FED-47A9C71F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 </a:t>
            </a:r>
            <a:r>
              <a:rPr lang="zh-CN" altLang="en-US" dirty="0"/>
              <a:t>计算物理量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空间中任意位置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的物理量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简化写法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C3060-7198-46A1-9561-31DA7F819BE1}"/>
              </a:ext>
            </a:extLst>
          </p:cNvPr>
          <p:cNvGrpSpPr/>
          <p:nvPr/>
        </p:nvGrpSpPr>
        <p:grpSpPr>
          <a:xfrm>
            <a:off x="7417118" y="2537397"/>
            <a:ext cx="3427666" cy="3197131"/>
            <a:chOff x="7417118" y="2537397"/>
            <a:chExt cx="3427666" cy="319713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A0AD6F6-B09C-4D0E-9088-B125F428F8FB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B451C2-5ED9-4306-8AFC-B8B0D830B89C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F4211B-00BC-4957-AC88-8D3D848BF499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92C14E-8B52-4370-BEC9-E470604D5F71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CD316F-0A53-418B-82BD-328BCC6479D1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B385F60-BC79-496C-B6E8-97244EC47E83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6914A0-4FF8-4906-BE76-947898C2120A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ED939A-7CA6-404A-B032-18F773A524A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F7F8F18-5CAA-434B-B1AF-CE9249A89A24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C4A5BD7-B667-486F-B737-5215142F553B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5441FD-4381-4E28-8389-802987A45FAB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8FC5E6-8A21-40DA-9132-DC1FA03159BC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1A58A9-7EF6-4FE3-BDFC-4291133FF603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4FE2945-2A21-40AA-BECC-E82F22504BD0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EB64F1-6F85-4F8A-A9F2-B713CB558D6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3421687-88E7-414F-A885-BF02AE97D863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31418A-924C-4E92-943A-9F21E9712BA1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997696A-EE1D-4864-8645-BA0C48B56C5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F354D2-0CCC-462F-B8DE-48DB24599293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7E38D5-6BEA-44E6-A5CF-27BA0892E651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2DB2C0-2BC8-4F6D-8BFD-2A92F234EEF8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50D2A2-3B81-4300-8010-193842A2EDAC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E7C015E-997F-47DF-B466-C245F2D081A4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7B547BA-F83B-459D-A708-164A57623D9E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359B64D-7B25-405C-BF5A-7482760544BA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354C6F-B6F1-4915-B426-3C2974F8C484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5576AA8-4994-4809-9497-FA64CDF0BAB8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F8C94C-C528-403E-A022-27B26DDB445B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F8EE50-0AFB-4B15-BB30-0B3AB661971D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F10D00-1A37-4F3E-BE0A-BD9A403E39EB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12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62256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物理量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流体粒子质量相同，可忽略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62256" cy="4667250"/>
              </a:xfrm>
              <a:blipFill>
                <a:blip r:embed="rId3"/>
                <a:stretch>
                  <a:fillRect l="-586" t="-9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B31A1B8A-8BB8-4824-BD17-B4EDC623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6" y="3103208"/>
            <a:ext cx="4010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密度约束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流体粒子质量相同，则体积相同，可忽略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求梯度中包括粒子自己和粒子的邻居，用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表示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B4F0E5-CB5E-4EE9-B279-1CC137599AC8}"/>
              </a:ext>
            </a:extLst>
          </p:cNvPr>
          <p:cNvGrpSpPr/>
          <p:nvPr/>
        </p:nvGrpSpPr>
        <p:grpSpPr>
          <a:xfrm>
            <a:off x="9218534" y="3789040"/>
            <a:ext cx="2135266" cy="2043731"/>
            <a:chOff x="7417118" y="2537397"/>
            <a:chExt cx="3427666" cy="319713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0DDBF6-B607-48A5-BB13-1663924CCA8D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178C846-6539-42CC-83D4-72384AE11884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EA42EC6-76E5-47A9-8C61-D2837C6DB4C3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161971-4529-4A79-8A6A-FF19E60FA9C0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25F8B6-D4B6-47DA-9DE3-AE22C79AD462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870EDCA-7140-4A59-8EF8-4BBFB7284B1A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06D4ED-1C94-4D58-8A89-A1F7A1FCD299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AB9A9E-C6A7-4B86-B61B-EC6B6BAE8B2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DFEA4D5-9D32-4AE1-8B80-A92807DFBE21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7996A0-9B1C-46A7-A4D8-841E6ABA9844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2AF2B86-B622-442C-91A5-098C3F6003DC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B447368-6FCA-4AF0-AFAA-901ECB7F6721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353827-1543-437C-8EF0-DC6549CCCB2B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8427C4-34AF-4B75-B6C5-DC9BD6AB62EE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AB6E61-B5C5-42AA-86A1-C037C7F3179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8840EA-98ED-4360-9BAF-AE167F1D2815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37C402-673C-4BE9-9B40-1E988C6B1D43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1C7B234-7C9C-4542-B353-41A60EB478A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3ED613-BFD7-40C1-9376-E8C6171B0AD5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AC6868-D4F4-46C9-922F-B55AAE8FE747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44EAA18-0C7D-4F05-B016-834224A1BF31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A309DA6-3152-4D34-95EC-847F6B74F76E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26E6DC1-BEF1-4419-813C-63CC468BF829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70F618-6A89-492B-A0D9-85EAC8A37EF6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1AEC76A-3FD1-4213-92BF-3724D07E500D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E8ABA6B-DD31-4371-8DF1-8EE461C0DA51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6418E9C-8E57-4059-B9DC-2487BB2A2F6F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91C514E-DD31-4B5E-9121-0FB099003638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890FB70-9FB6-44CB-9DA4-38F380E0C36C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9F0FD6F-933E-4676-AED2-2E658B40DAE7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DD346B1-B9CA-4FE8-8DE8-96E9484FECF3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4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流体基础</a:t>
            </a:r>
            <a:endParaRPr kumimoji="1" lang="en-US" altLang="zh-CN" dirty="0"/>
          </a:p>
          <a:p>
            <a:r>
              <a:rPr kumimoji="1" lang="zh-CN" altLang="en-US" dirty="0"/>
              <a:t>基于约束的流体模拟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491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64" y="2182575"/>
                <a:ext cx="5257801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64" y="2182575"/>
                <a:ext cx="5257801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430856" y="4077072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3285364" y="4077072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10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4011427-E923-4C51-B6A9-F8DDA2B438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40" y="1914600"/>
            <a:ext cx="5383208" cy="47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加入松弛因子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F79520-6668-4089-A3D2-6EAEB7653DFA}"/>
              </a:ext>
            </a:extLst>
          </p:cNvPr>
          <p:cNvGrpSpPr/>
          <p:nvPr/>
        </p:nvGrpSpPr>
        <p:grpSpPr>
          <a:xfrm>
            <a:off x="8905240" y="4021639"/>
            <a:ext cx="2448560" cy="2218340"/>
            <a:chOff x="8283829" y="2319830"/>
            <a:chExt cx="2448560" cy="221834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970068-5CF7-4819-B508-33F8BE84ECBC}"/>
                </a:ext>
              </a:extLst>
            </p:cNvPr>
            <p:cNvSpPr/>
            <p:nvPr/>
          </p:nvSpPr>
          <p:spPr>
            <a:xfrm>
              <a:off x="10117832" y="328811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FC9B7D-299A-4F2C-968C-4FB3B2C27916}"/>
                </a:ext>
              </a:extLst>
            </p:cNvPr>
            <p:cNvSpPr/>
            <p:nvPr/>
          </p:nvSpPr>
          <p:spPr>
            <a:xfrm>
              <a:off x="9228853" y="356904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475B4F-37A1-48BC-A2C9-EB4CD0D61CE2}"/>
                </a:ext>
              </a:extLst>
            </p:cNvPr>
            <p:cNvSpPr/>
            <p:nvPr/>
          </p:nvSpPr>
          <p:spPr>
            <a:xfrm>
              <a:off x="9945513" y="284232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3F7D934-C05A-4ECA-BFED-B252648B896B}"/>
                </a:ext>
              </a:extLst>
            </p:cNvPr>
            <p:cNvSpPr/>
            <p:nvPr/>
          </p:nvSpPr>
          <p:spPr>
            <a:xfrm>
              <a:off x="10447933" y="310712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B69BF6-2A34-4CA0-952C-0A4A0B1446AC}"/>
                </a:ext>
              </a:extLst>
            </p:cNvPr>
            <p:cNvSpPr/>
            <p:nvPr/>
          </p:nvSpPr>
          <p:spPr>
            <a:xfrm>
              <a:off x="10302319" y="249269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488EC0D-2EF8-4082-AFCB-2A8D17429617}"/>
                </a:ext>
              </a:extLst>
            </p:cNvPr>
            <p:cNvSpPr/>
            <p:nvPr/>
          </p:nvSpPr>
          <p:spPr>
            <a:xfrm>
              <a:off x="10017196" y="39983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B93C51-1F74-456B-B89C-5F8F1D6D7E91}"/>
                </a:ext>
              </a:extLst>
            </p:cNvPr>
            <p:cNvSpPr/>
            <p:nvPr/>
          </p:nvSpPr>
          <p:spPr>
            <a:xfrm>
              <a:off x="9633451" y="335794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A3F946-7EAA-491F-993F-027E2DE9D102}"/>
                </a:ext>
              </a:extLst>
            </p:cNvPr>
            <p:cNvSpPr/>
            <p:nvPr/>
          </p:nvSpPr>
          <p:spPr>
            <a:xfrm>
              <a:off x="9539748" y="396922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6BD7639-67FD-4A9E-A246-758D9E05C7F7}"/>
                </a:ext>
              </a:extLst>
            </p:cNvPr>
            <p:cNvSpPr/>
            <p:nvPr/>
          </p:nvSpPr>
          <p:spPr>
            <a:xfrm>
              <a:off x="10102866" y="359568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87AE82-6B33-4852-A887-567633D0BDF3}"/>
                </a:ext>
              </a:extLst>
            </p:cNvPr>
            <p:cNvSpPr/>
            <p:nvPr/>
          </p:nvSpPr>
          <p:spPr>
            <a:xfrm>
              <a:off x="9555369" y="260457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E965A-1347-4DA4-BB31-C76ED366A451}"/>
                </a:ext>
              </a:extLst>
            </p:cNvPr>
            <p:cNvSpPr/>
            <p:nvPr/>
          </p:nvSpPr>
          <p:spPr>
            <a:xfrm>
              <a:off x="9412114" y="231983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27AA51B-DDC7-4E95-8B41-E22A90A3FA30}"/>
                </a:ext>
              </a:extLst>
            </p:cNvPr>
            <p:cNvSpPr/>
            <p:nvPr/>
          </p:nvSpPr>
          <p:spPr>
            <a:xfrm>
              <a:off x="8956438" y="316924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D9D6B8-F457-417E-A3EB-8123C1B135C6}"/>
                </a:ext>
              </a:extLst>
            </p:cNvPr>
            <p:cNvSpPr/>
            <p:nvPr/>
          </p:nvSpPr>
          <p:spPr>
            <a:xfrm>
              <a:off x="8689547" y="2676446"/>
              <a:ext cx="237744" cy="2377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4A2287-2215-4D96-82F2-675B384C1ED3}"/>
                </a:ext>
              </a:extLst>
            </p:cNvPr>
            <p:cNvSpPr/>
            <p:nvPr/>
          </p:nvSpPr>
          <p:spPr>
            <a:xfrm>
              <a:off x="9194182" y="279531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D53D4E-3910-4D61-81F0-3E52C201D192}"/>
                </a:ext>
              </a:extLst>
            </p:cNvPr>
            <p:cNvSpPr/>
            <p:nvPr/>
          </p:nvSpPr>
          <p:spPr>
            <a:xfrm>
              <a:off x="8600964" y="37883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37652CD-4F9D-4E16-8D09-A0E2AFF2675A}"/>
                </a:ext>
              </a:extLst>
            </p:cNvPr>
            <p:cNvSpPr/>
            <p:nvPr/>
          </p:nvSpPr>
          <p:spPr>
            <a:xfrm>
              <a:off x="8572389" y="2378170"/>
              <a:ext cx="2160000" cy="216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42F06B-4E21-4A68-9C00-AD3FF8E1F264}"/>
                </a:ext>
              </a:extLst>
            </p:cNvPr>
            <p:cNvSpPr/>
            <p:nvPr/>
          </p:nvSpPr>
          <p:spPr>
            <a:xfrm>
              <a:off x="9292479" y="417068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0CB3228-5E85-4EC5-AF5F-3BB04FA85FAA}"/>
                </a:ext>
              </a:extLst>
            </p:cNvPr>
            <p:cNvSpPr/>
            <p:nvPr/>
          </p:nvSpPr>
          <p:spPr>
            <a:xfrm>
              <a:off x="9369191" y="310712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572389" y="3458170"/>
              <a:ext cx="1179934" cy="4827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/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  <a:blipFill>
                  <a:blip r:embed="rId4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/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1E17A139-384F-4110-ADE5-6F949A24D0D1}"/>
              </a:ext>
            </a:extLst>
          </p:cNvPr>
          <p:cNvSpPr/>
          <p:nvPr/>
        </p:nvSpPr>
        <p:spPr>
          <a:xfrm rot="-5400000">
            <a:off x="4428990" y="5078656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/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/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7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C2285A86-4420-4ED9-8E6F-C49A5120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50" y="1844824"/>
            <a:ext cx="5368050" cy="49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435" y="2454505"/>
                <a:ext cx="8700170" cy="3385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35" y="2454505"/>
                <a:ext cx="8700170" cy="3385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/>
              <p:nvPr/>
            </p:nvSpPr>
            <p:spPr>
              <a:xfrm>
                <a:off x="5238125" y="5637091"/>
                <a:ext cx="6622839" cy="110427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25" y="5637091"/>
                <a:ext cx="6622839" cy="1104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900FCF5-0A46-4582-87BA-073903E96742}"/>
              </a:ext>
            </a:extLst>
          </p:cNvPr>
          <p:cNvGrpSpPr/>
          <p:nvPr/>
        </p:nvGrpSpPr>
        <p:grpSpPr>
          <a:xfrm>
            <a:off x="8881431" y="2676078"/>
            <a:ext cx="2601430" cy="1389223"/>
            <a:chOff x="8226328" y="2114087"/>
            <a:chExt cx="2601430" cy="138922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704289-D875-4B9D-9D8F-4B297F32B684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852B86-D37F-4BB8-9B2E-55BCC8A90B70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054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20313" r="-21918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E84E90-4F26-4356-A018-65A5BD249B61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/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B4CDFD-7FF4-474B-9E13-94444EA3B57E}"/>
              </a:ext>
            </a:extLst>
          </p:cNvPr>
          <p:cNvGrpSpPr/>
          <p:nvPr/>
        </p:nvGrpSpPr>
        <p:grpSpPr>
          <a:xfrm>
            <a:off x="8898825" y="4147062"/>
            <a:ext cx="2605036" cy="1433394"/>
            <a:chOff x="8227107" y="3705969"/>
            <a:chExt cx="2605036" cy="143339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712958-6043-493C-8D7B-6BB147393BB2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08AA0E-E5CD-4A42-8BBA-019DE8FE0AC7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8CF582-2286-40E1-A3F9-5A6CBF7DE6BD}"/>
                </a:ext>
              </a:extLst>
            </p:cNvPr>
            <p:cNvCxnSpPr>
              <a:cxnSpLocks/>
              <a:stCxn id="17" idx="5"/>
              <a:endCxn id="18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10"/>
                  <a:stretch>
                    <a:fillRect t="-20000" r="-222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/>
              <p:nvPr/>
            </p:nvSpPr>
            <p:spPr>
              <a:xfrm>
                <a:off x="899160" y="1878103"/>
                <a:ext cx="3385457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" y="1878103"/>
                <a:ext cx="338545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/>
              <p:nvPr/>
            </p:nvSpPr>
            <p:spPr>
              <a:xfrm>
                <a:off x="7810286" y="1658812"/>
                <a:ext cx="3693575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86" y="1658812"/>
                <a:ext cx="3693575" cy="10633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5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72816"/>
                <a:ext cx="3601616" cy="4176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2816"/>
                <a:ext cx="3601616" cy="417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14DDF60-256F-4083-9FEC-38A35B18A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4225"/>
            <a:ext cx="6781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Tensile Instability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  <a:blipFill>
                <a:blip r:embed="rId3"/>
                <a:stretch>
                  <a:fillRect l="-1863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E12646-2AE3-4BC8-AB0D-B61D126B8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53" y="5157192"/>
            <a:ext cx="5890989" cy="15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各种约束的实现，模拟更多物体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流体渲染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数学基础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5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D76F-D1D6-43EE-BDB9-E6F227AA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向量微分算子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/>
                  <a:t>数学表达：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的梯度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物理意义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沿梯度方向的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方向导数最大</a:t>
                </a:r>
                <a:r>
                  <a:rPr lang="zh-CN" altLang="en-US" dirty="0"/>
                  <a:t>（函数值增加最快）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性质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梯度方向和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等值曲面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切面垂直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22F6C0-E6FA-4EFA-A7EB-C9119F6B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22" y="4074715"/>
            <a:ext cx="3586378" cy="22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1"/>
                </a:solidFill>
              </a:rPr>
              <a:t>PBD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7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受力分析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  <a:blipFill>
                <a:blip r:embed="rId3"/>
                <a:stretch>
                  <a:fillRect l="-844" t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只检测穿透引发碰撞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218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36080</TotalTime>
  <Words>1908</Words>
  <Application>Microsoft Office PowerPoint</Application>
  <PresentationFormat>宽屏</PresentationFormat>
  <Paragraphs>356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自定义设计方案</vt:lpstr>
      <vt:lpstr>基于物理的流体模拟介绍</vt:lpstr>
      <vt:lpstr>Flex Demo</vt:lpstr>
      <vt:lpstr>目录</vt:lpstr>
      <vt:lpstr>目录</vt:lpstr>
      <vt:lpstr>梯度</vt:lpstr>
      <vt:lpstr>目录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高斯最小二乘约束原理应用</vt:lpstr>
      <vt:lpstr>拉格朗日乘子法</vt:lpstr>
      <vt:lpstr>单个约束优化求解</vt:lpstr>
      <vt:lpstr>单个约束优化求解</vt:lpstr>
      <vt:lpstr>多个约束优化求解</vt:lpstr>
      <vt:lpstr>多个约束优化求解——高斯赛德尔迭代</vt:lpstr>
      <vt:lpstr>多个约束优化求解——雅可比迭代</vt:lpstr>
      <vt:lpstr>约束求解器</vt:lpstr>
      <vt:lpstr>目录</vt:lpstr>
      <vt:lpstr>流体的密度约束</vt:lpstr>
      <vt:lpstr>一种核密度估算法（KDE）——SPH</vt:lpstr>
      <vt:lpstr>SPH 计算物理量</vt:lpstr>
      <vt:lpstr>流体密度</vt:lpstr>
      <vt:lpstr>流体密度约束的梯度</vt:lpstr>
      <vt:lpstr>流体密度约束的梯度</vt:lpstr>
      <vt:lpstr>拉格朗日乘子中的除0问题</vt:lpstr>
      <vt:lpstr>拉格朗日乘子中的除0问题</vt:lpstr>
      <vt:lpstr>流体约束的位置修正</vt:lpstr>
      <vt:lpstr>流体约束的位置修正</vt:lpstr>
      <vt:lpstr>Tensile Instability</vt:lpstr>
      <vt:lpstr>延伸</vt:lpstr>
      <vt:lpstr>参考文献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812</cp:revision>
  <dcterms:created xsi:type="dcterms:W3CDTF">2021-05-31T06:56:37Z</dcterms:created>
  <dcterms:modified xsi:type="dcterms:W3CDTF">2021-07-21T03:06:10Z</dcterms:modified>
</cp:coreProperties>
</file>