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8" r:id="rId2"/>
    <p:sldId id="276" r:id="rId3"/>
    <p:sldId id="278" r:id="rId4"/>
    <p:sldId id="288" r:id="rId5"/>
    <p:sldId id="282" r:id="rId6"/>
    <p:sldId id="283" r:id="rId7"/>
    <p:sldId id="284" r:id="rId8"/>
    <p:sldId id="280" r:id="rId9"/>
    <p:sldId id="285" r:id="rId10"/>
    <p:sldId id="289" r:id="rId11"/>
    <p:sldId id="277" r:id="rId12"/>
    <p:sldId id="287" r:id="rId13"/>
    <p:sldId id="292" r:id="rId14"/>
    <p:sldId id="293" r:id="rId15"/>
    <p:sldId id="294" r:id="rId16"/>
    <p:sldId id="301" r:id="rId17"/>
    <p:sldId id="300" r:id="rId18"/>
    <p:sldId id="299" r:id="rId19"/>
    <p:sldId id="298" r:id="rId20"/>
    <p:sldId id="302" r:id="rId21"/>
    <p:sldId id="296" r:id="rId22"/>
    <p:sldId id="297" r:id="rId23"/>
    <p:sldId id="291" r:id="rId24"/>
    <p:sldId id="295" r:id="rId25"/>
    <p:sldId id="303" r:id="rId26"/>
    <p:sldId id="304" r:id="rId27"/>
    <p:sldId id="307" r:id="rId28"/>
    <p:sldId id="308" r:id="rId29"/>
    <p:sldId id="306" r:id="rId30"/>
    <p:sldId id="310" r:id="rId31"/>
    <p:sldId id="312" r:id="rId32"/>
    <p:sldId id="309" r:id="rId33"/>
    <p:sldId id="313" r:id="rId34"/>
    <p:sldId id="314" r:id="rId35"/>
    <p:sldId id="315" r:id="rId36"/>
    <p:sldId id="266" r:id="rId37"/>
    <p:sldId id="316" r:id="rId38"/>
    <p:sldId id="267" r:id="rId39"/>
    <p:sldId id="317" r:id="rId40"/>
    <p:sldId id="318" r:id="rId41"/>
    <p:sldId id="270" r:id="rId42"/>
    <p:sldId id="319" r:id="rId43"/>
    <p:sldId id="320" r:id="rId44"/>
    <p:sldId id="269" r:id="rId45"/>
    <p:sldId id="321" r:id="rId46"/>
    <p:sldId id="322" r:id="rId47"/>
    <p:sldId id="323" r:id="rId48"/>
    <p:sldId id="324" r:id="rId49"/>
    <p:sldId id="325" r:id="rId50"/>
    <p:sldId id="326" r:id="rId51"/>
    <p:sldId id="327" r:id="rId52"/>
    <p:sldId id="271" r:id="rId53"/>
    <p:sldId id="305" r:id="rId54"/>
    <p:sldId id="328" r:id="rId55"/>
    <p:sldId id="329" r:id="rId56"/>
    <p:sldId id="330" r:id="rId57"/>
    <p:sldId id="331" r:id="rId58"/>
    <p:sldId id="332"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BC8"/>
    <a:srgbClr val="9DB1DF"/>
    <a:srgbClr val="ED2E00"/>
    <a:srgbClr val="EC5F56"/>
    <a:srgbClr val="EC5D00"/>
    <a:srgbClr val="C05D57"/>
    <a:srgbClr val="EC5D57"/>
    <a:srgbClr val="EDBB00"/>
    <a:srgbClr val="E86E1A"/>
    <a:srgbClr val="FFC6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950" autoAdjust="0"/>
    <p:restoredTop sz="75849" autoAdjust="0"/>
  </p:normalViewPr>
  <p:slideViewPr>
    <p:cSldViewPr snapToGrid="0">
      <p:cViewPr varScale="1">
        <p:scale>
          <a:sx n="85" d="100"/>
          <a:sy n="85" d="100"/>
        </p:scale>
        <p:origin x="330" y="78"/>
      </p:cViewPr>
      <p:guideLst>
        <p:guide orient="horz" pos="2160"/>
        <p:guide pos="3840"/>
      </p:guideLst>
    </p:cSldViewPr>
  </p:slideViewPr>
  <p:notesTextViewPr>
    <p:cViewPr>
      <p:scale>
        <a:sx n="125" d="100"/>
        <a:sy n="125" d="100"/>
      </p:scale>
      <p:origin x="0" y="0"/>
    </p:cViewPr>
  </p:notesTextViewPr>
  <p:notesViewPr>
    <p:cSldViewPr snapToGrid="0" showGuides="1">
      <p:cViewPr>
        <p:scale>
          <a:sx n="200" d="100"/>
          <a:sy n="200" d="100"/>
        </p:scale>
        <p:origin x="3228" y="-4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E6ABB-6F2D-4CAB-8EDE-08C44FE3E18C}" type="datetimeFigureOut">
              <a:rPr lang="zh-CN" altLang="en-US" smtClean="0"/>
              <a:t>2021/6/15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884BC-3F75-41E5-8633-70631A0948F7}" type="slidenum">
              <a:rPr lang="zh-CN" altLang="en-US" smtClean="0"/>
              <a:t>‹#›</a:t>
            </a:fld>
            <a:endParaRPr lang="zh-CN" altLang="en-US"/>
          </a:p>
        </p:txBody>
      </p:sp>
    </p:spTree>
    <p:extLst>
      <p:ext uri="{BB962C8B-B14F-4D97-AF65-F5344CB8AC3E}">
        <p14:creationId xmlns:p14="http://schemas.microsoft.com/office/powerpoint/2010/main" val="232203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不同观点出发，研究同一个运动</a:t>
            </a:r>
            <a:endParaRPr lang="en-US" altLang="zh-CN" dirty="0"/>
          </a:p>
          <a:p>
            <a:endParaRPr lang="en-US" altLang="zh-CN" dirty="0"/>
          </a:p>
          <a:p>
            <a:r>
              <a:rPr lang="zh-CN" altLang="en-US" dirty="0"/>
              <a:t>欧拉视角：</a:t>
            </a:r>
            <a:endParaRPr lang="en-US" altLang="zh-CN" dirty="0"/>
          </a:p>
          <a:p>
            <a:r>
              <a:rPr lang="zh-CN" altLang="en-US" dirty="0"/>
              <a:t>坐标系固定，</a:t>
            </a:r>
            <a:br>
              <a:rPr lang="en-US" altLang="zh-CN" dirty="0"/>
            </a:br>
            <a:r>
              <a:rPr lang="zh-CN" altLang="en-US" dirty="0"/>
              <a:t>如同站在河边观察河水的流动一样，用这种视角分析流体需要建立网格单元，还会涉及到有限元等复杂的工程方法，一般用在离线的应用中。</a:t>
            </a:r>
            <a:endParaRPr lang="en-US" altLang="zh-CN" dirty="0"/>
          </a:p>
          <a:p>
            <a:r>
              <a:rPr lang="zh-CN" altLang="en-US" dirty="0"/>
              <a:t>拉格朗日视角：</a:t>
            </a:r>
            <a:endParaRPr lang="en-US" altLang="zh-CN" dirty="0"/>
          </a:p>
          <a:p>
            <a:r>
              <a:rPr lang="zh-CN" altLang="en-US" dirty="0"/>
              <a:t>将流体视为流动的单元，例如将一片羽毛放入风中，那么羽毛的轨迹可以帮我们指示空气的流动规律。  </a:t>
            </a:r>
            <a:endParaRPr lang="en-US" altLang="zh-CN" dirty="0"/>
          </a:p>
          <a:p>
            <a:endParaRPr lang="en-US" altLang="zh-CN" dirty="0"/>
          </a:p>
          <a:p>
            <a:r>
              <a:rPr lang="zh-CN" altLang="en-US" dirty="0"/>
              <a:t>欧拉视角：</a:t>
            </a:r>
            <a:endParaRPr lang="en-US" altLang="zh-CN" dirty="0"/>
          </a:p>
          <a:p>
            <a:r>
              <a:rPr lang="en-US" altLang="zh-CN" dirty="0"/>
              <a:t>C2</a:t>
            </a:r>
            <a:r>
              <a:rPr lang="zh-CN" altLang="en-US" dirty="0"/>
              <a:t>门口的自动测温器，测量每一个经过的人的体温</a:t>
            </a:r>
            <a:endParaRPr lang="en-US" altLang="zh-CN" dirty="0"/>
          </a:p>
          <a:p>
            <a:r>
              <a:rPr lang="zh-CN" altLang="en-US" dirty="0"/>
              <a:t>拉格朗日视角：</a:t>
            </a:r>
            <a:endParaRPr lang="en-US" altLang="zh-CN" dirty="0"/>
          </a:p>
          <a:p>
            <a:r>
              <a:rPr lang="zh-CN" altLang="en-US" dirty="0"/>
              <a:t>每个人在走路的过程中的体温的变化</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a:t>
            </a:fld>
            <a:endParaRPr lang="zh-CN" altLang="en-US"/>
          </a:p>
        </p:txBody>
      </p:sp>
    </p:spTree>
    <p:extLst>
      <p:ext uri="{BB962C8B-B14F-4D97-AF65-F5344CB8AC3E}">
        <p14:creationId xmlns:p14="http://schemas.microsoft.com/office/powerpoint/2010/main" val="3966941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基于粒子的模拟不需要对流项</a:t>
                </a:r>
                <a:endParaRPr lang="en-US" altLang="zh-CN" dirty="0"/>
              </a:p>
              <a:p>
                <a:br>
                  <a:rPr lang="zh-CN" altLang="en-US" sz="1200" b="0" i="0" kern="1200" dirty="0">
                    <a:solidFill>
                      <a:schemeClr val="tx1"/>
                    </a:solidFill>
                    <a:effectLst/>
                    <a:latin typeface="+mn-lt"/>
                    <a:ea typeface="+mn-ea"/>
                    <a:cs typeface="+mn-cs"/>
                  </a:rPr>
                </a:br>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oMath>
                </a14:m>
                <a:r>
                  <a:rPr lang="zh-CN" altLang="en-US" sz="1200" b="0" i="0" kern="1200" dirty="0">
                    <a:solidFill>
                      <a:schemeClr val="tx1"/>
                    </a:solidFill>
                    <a:effectLst/>
                    <a:latin typeface="+mn-lt"/>
                    <a:ea typeface="+mn-ea"/>
                    <a:cs typeface="+mn-cs"/>
                  </a:rPr>
                  <a:t>是流体关于速度场的物质导数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在基于粒子的流体模拟中，每个粒子的加速度就是关于速度的物质导数</a:t>
                </a:r>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oMath>
                </a14:m>
                <a:r>
                  <a:rPr lang="zh-CN" altLang="en-US" sz="1200" b="0" i="0" kern="1200" dirty="0">
                    <a:solidFill>
                      <a:schemeClr val="tx1"/>
                    </a:solidFill>
                    <a:effectLst/>
                    <a:latin typeface="+mn-lt"/>
                    <a:ea typeface="+mn-ea"/>
                    <a:cs typeface="+mn-cs"/>
                  </a:rPr>
                  <a:t>，这是因为物质导数的定义就是从拉格朗日视角展开的。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拉格朗日视角下的物质导数可以转换成欧拉视角下的一个形式</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就是</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oMath>
                </a14:m>
                <a:r>
                  <a:rPr lang="zh-CN" altLang="en-US" sz="1200" b="0" i="0" kern="1200" dirty="0">
                    <a:solidFill>
                      <a:schemeClr val="tx1"/>
                    </a:solidFill>
                    <a:effectLst/>
                    <a:latin typeface="+mn-lt"/>
                    <a:ea typeface="+mn-ea"/>
                    <a:cs typeface="+mn-cs"/>
                  </a:rPr>
                  <a:t>，这是因为欧拉视角下我们关注的是空间中的一个固定点，因而物质导数就变成了给定点上的速度随时间的变化率</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oMath>
                </a14:m>
                <a:r>
                  <a:rPr lang="zh-CN" altLang="en-US" sz="1200" b="0" i="0" kern="1200" dirty="0">
                    <a:solidFill>
                      <a:schemeClr val="tx1"/>
                    </a:solidFill>
                    <a:effectLst/>
                    <a:latin typeface="+mn-lt"/>
                    <a:ea typeface="+mn-ea"/>
                    <a:cs typeface="+mn-cs"/>
                  </a:rPr>
                  <a:t>与在流体先前的速度场作用下的变化率</a:t>
                </a:r>
                <a14:m>
                  <m:oMath xmlns:m="http://schemas.openxmlformats.org/officeDocument/2006/math">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oMath>
                </a14:m>
                <a:r>
                  <a:rPr lang="zh-CN" altLang="en-US" sz="1200" b="0" i="0" kern="1200" dirty="0">
                    <a:solidFill>
                      <a:schemeClr val="tx1"/>
                    </a:solidFill>
                    <a:effectLst/>
                    <a:latin typeface="+mn-lt"/>
                    <a:ea typeface="+mn-ea"/>
                    <a:cs typeface="+mn-cs"/>
                  </a:rPr>
                  <a:t>之和。</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因此，在基于欧拉网格的流体模拟方法中，我们需要计算固定点上的加速度</a:t>
                </a:r>
                <a14:m>
                  <m:oMath xmlns:m="http://schemas.openxmlformats.org/officeDocument/2006/math">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oMath>
                </a14:m>
                <a:r>
                  <a:rPr lang="zh-CN" altLang="en-US" sz="1200" b="0" i="0" kern="1200" dirty="0">
                    <a:solidFill>
                      <a:schemeClr val="tx1"/>
                    </a:solidFill>
                    <a:effectLst/>
                    <a:latin typeface="+mn-lt"/>
                    <a:ea typeface="+mn-ea"/>
                    <a:cs typeface="+mn-cs"/>
                  </a:rPr>
                  <a:t>，将</a:t>
                </a:r>
                <a14:m>
                  <m:oMath xmlns:m="http://schemas.openxmlformats.org/officeDocument/2006/math">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oMath>
                </a14:m>
                <a:r>
                  <a:rPr lang="zh-CN" altLang="en-US" sz="1200" b="0" i="0" kern="1200" dirty="0">
                    <a:solidFill>
                      <a:schemeClr val="tx1"/>
                    </a:solidFill>
                    <a:effectLst/>
                    <a:latin typeface="+mn-lt"/>
                    <a:ea typeface="+mn-ea"/>
                    <a:cs typeface="+mn-cs"/>
                  </a:rPr>
                  <a:t>移至右边，</a:t>
                </a:r>
                <a:r>
                  <a:rPr lang="zh-CN" altLang="en-US" dirty="0"/>
                  <a:t>用</a:t>
                </a:r>
                <a:r>
                  <a:rPr lang="en-US" altLang="zh-CN" dirty="0"/>
                  <a:t>split</a:t>
                </a:r>
                <a:r>
                  <a:rPr lang="zh-CN" altLang="en-US" dirty="0"/>
                  <a:t>的思想去一项一项的解方程。</a:t>
                </a:r>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13</a:t>
            </a:fld>
            <a:endParaRPr lang="zh-CN" altLang="en-US"/>
          </a:p>
        </p:txBody>
      </p:sp>
    </p:spTree>
    <p:extLst>
      <p:ext uri="{BB962C8B-B14F-4D97-AF65-F5344CB8AC3E}">
        <p14:creationId xmlns:p14="http://schemas.microsoft.com/office/powerpoint/2010/main" val="3635479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关于流体的压缩性在此不做过多的物理细节描述，只需知道一点：通常情况下流体的体积变化非常小（除开一些极端的情况，而且这些极端情况我们日常生活中较少出现）。可压缩流体的模拟涉及到非常复杂的情况，往往需要昂贵的计算资源开销，为此在计算机流体模拟中我们通常把所有的流体当作是不可压缩的，即它们的体积不会发生变化。</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通过围绕边界曲面</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对流体速度</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在曲面法线方向上的分量进行积分来衡量这块部分流体的体积变化速率</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速度场无散度表明该速度场中流体体积既不膨胀也不坍缩，而是保持在一个常量</a:t>
                </a:r>
                <a:endParaRPr lang="en-US" altLang="zh-CN" sz="1200" b="0" i="0" kern="1200" dirty="0">
                  <a:solidFill>
                    <a:schemeClr val="tx1"/>
                  </a:solidFill>
                  <a:effectLst/>
                  <a:latin typeface="+mn-lt"/>
                  <a:ea typeface="+mn-ea"/>
                  <a:cs typeface="+mn-cs"/>
                </a:endParaRPr>
              </a:p>
              <a:p>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14</a:t>
            </a:fld>
            <a:endParaRPr lang="zh-CN" altLang="en-US"/>
          </a:p>
        </p:txBody>
      </p:sp>
    </p:spTree>
    <p:extLst>
      <p:ext uri="{BB962C8B-B14F-4D97-AF65-F5344CB8AC3E}">
        <p14:creationId xmlns:p14="http://schemas.microsoft.com/office/powerpoint/2010/main" val="3196916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需要计算出正确的压力以确保速度场的无散度性质</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15</a:t>
            </a:fld>
            <a:endParaRPr lang="zh-CN" altLang="en-US"/>
          </a:p>
        </p:txBody>
      </p:sp>
    </p:spTree>
    <p:extLst>
      <p:ext uri="{BB962C8B-B14F-4D97-AF65-F5344CB8AC3E}">
        <p14:creationId xmlns:p14="http://schemas.microsoft.com/office/powerpoint/2010/main" val="4249282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输入对流算法的速度场</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𝑛</m:t>
                        </m:r>
                      </m:sub>
                    </m:sSub>
                  </m:oMath>
                </a14:m>
                <a:r>
                  <a:rPr lang="zh-CN" altLang="en-US" sz="1200" b="0" i="0" kern="1200" dirty="0">
                    <a:solidFill>
                      <a:schemeClr val="tx1"/>
                    </a:solidFill>
                    <a:effectLst/>
                    <a:latin typeface="+mn-lt"/>
                    <a:ea typeface="+mn-ea"/>
                    <a:cs typeface="+mn-cs"/>
                  </a:rPr>
                  <a:t>必须是无散度的，否则模拟结果会出现一些奇怪的失真现象</a:t>
                </a:r>
                <a:endParaRPr lang="zh-CN" altLang="en-US"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输入对流算法的速度场</a:t>
                </a:r>
                <a:r>
                  <a:rPr lang="en-US" altLang="zh-CN" i="0">
                    <a:latin typeface="Cambria Math" panose="02040503050406030204" pitchFamily="18" charset="0"/>
                  </a:rPr>
                  <a:t>𝑢 ⃗_𝑛</a:t>
                </a:r>
                <a:r>
                  <a:rPr lang="zh-CN" altLang="en-US" sz="1200" b="0" i="0" kern="1200" dirty="0">
                    <a:solidFill>
                      <a:schemeClr val="tx1"/>
                    </a:solidFill>
                    <a:effectLst/>
                    <a:latin typeface="+mn-lt"/>
                    <a:ea typeface="+mn-ea"/>
                    <a:cs typeface="+mn-cs"/>
                  </a:rPr>
                  <a:t>必须是无散度的，否则模拟结果会出现一些奇怪的失真现象</a:t>
                </a: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16</a:t>
            </a:fld>
            <a:endParaRPr lang="zh-CN" altLang="en-US"/>
          </a:p>
        </p:txBody>
      </p:sp>
    </p:spTree>
    <p:extLst>
      <p:ext uri="{BB962C8B-B14F-4D97-AF65-F5344CB8AC3E}">
        <p14:creationId xmlns:p14="http://schemas.microsoft.com/office/powerpoint/2010/main" val="3901265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Marker-And-Cell</a:t>
            </a:r>
          </a:p>
          <a:p>
            <a:r>
              <a:rPr lang="zh-CN" altLang="en-US" sz="1200" b="0" i="0" kern="1200" dirty="0">
                <a:solidFill>
                  <a:schemeClr val="tx1"/>
                </a:solidFill>
                <a:effectLst/>
                <a:latin typeface="+mn-lt"/>
                <a:ea typeface="+mn-ea"/>
                <a:cs typeface="+mn-cs"/>
              </a:rPr>
              <a:t>许多不可压缩流体模拟的算法都在这个网格结构上呈现出了良好的效率</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MAC</a:t>
            </a:r>
            <a:r>
              <a:rPr lang="zh-CN" altLang="en-US" sz="1200" b="0" i="0" kern="1200" dirty="0">
                <a:solidFill>
                  <a:schemeClr val="tx1"/>
                </a:solidFill>
                <a:effectLst/>
                <a:latin typeface="+mn-lt"/>
                <a:ea typeface="+mn-ea"/>
                <a:cs typeface="+mn-cs"/>
              </a:rPr>
              <a:t>网格是一种交叉排列的网格，不同类型的物理量被存储于网格的不同位置</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以二维的网格为例，如图所示，流体粒子的压力数据存储于网格的中心点，而速度则沿着笛卡尔坐标被分成了两部分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避免零空间问题（</a:t>
            </a:r>
            <a:r>
              <a:rPr lang="en-US" altLang="zh-CN" sz="1200" b="0" i="0" kern="1200" dirty="0">
                <a:solidFill>
                  <a:schemeClr val="tx1"/>
                </a:solidFill>
                <a:effectLst/>
                <a:latin typeface="+mn-lt"/>
                <a:ea typeface="+mn-ea"/>
                <a:cs typeface="+mn-cs"/>
              </a:rPr>
              <a:t>null-space problem</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保持无偏二阶精度（无偏，就是不偏向左边或者右边）</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如果我们要估算某个地方的速度向量，即便采样点恰好在网格点上我们也要做一些插值才能获取相应的速度向量</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17</a:t>
            </a:fld>
            <a:endParaRPr lang="zh-CN" altLang="en-US"/>
          </a:p>
        </p:txBody>
      </p:sp>
    </p:spTree>
    <p:extLst>
      <p:ext uri="{BB962C8B-B14F-4D97-AF65-F5344CB8AC3E}">
        <p14:creationId xmlns:p14="http://schemas.microsoft.com/office/powerpoint/2010/main" val="226083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在基于粒子的流体模拟中，对流项被自动地执行，即不需要对粒子进行对流。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对流本质上就是在流体的速度场作用下，不同网格点之间传递流体微团。</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从拉格朗日视角来看，就是流体微团在速度场的作用下在空间中移动，流体微团的一些性质（如流体微团的密度）在移动的过程中保持不变。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求点</a:t>
                </a:r>
                <a:r>
                  <a:rPr lang="en-US" altLang="zh-CN" sz="1200" b="0" i="0" kern="1200" dirty="0">
                    <a:solidFill>
                      <a:schemeClr val="tx1"/>
                    </a:solidFill>
                    <a:effectLst/>
                    <a:latin typeface="+mn-lt"/>
                    <a:ea typeface="+mn-ea"/>
                    <a:cs typeface="+mn-cs"/>
                  </a:rPr>
                  <a:t>G</a:t>
                </a:r>
                <a:r>
                  <a:rPr lang="zh-CN" altLang="en-US" sz="1200" b="0" i="0" kern="1200" dirty="0">
                    <a:solidFill>
                      <a:schemeClr val="tx1"/>
                    </a:solidFill>
                    <a:effectLst/>
                    <a:latin typeface="+mn-lt"/>
                    <a:ea typeface="+mn-ea"/>
                    <a:cs typeface="+mn-cs"/>
                  </a:rPr>
                  <a:t>在第</a:t>
                </a:r>
                <a:r>
                  <a:rPr lang="en-US" altLang="zh-CN" sz="1200" b="0" i="0" kern="1200" dirty="0">
                    <a:solidFill>
                      <a:schemeClr val="tx1"/>
                    </a:solidFill>
                    <a:effectLst/>
                    <a:latin typeface="+mn-lt"/>
                    <a:ea typeface="+mn-ea"/>
                    <a:cs typeface="+mn-cs"/>
                  </a:rPr>
                  <a:t>n+1</a:t>
                </a:r>
                <a:r>
                  <a:rPr lang="zh-CN" altLang="en-US" sz="1200" b="0" i="0" kern="1200" dirty="0">
                    <a:solidFill>
                      <a:schemeClr val="tx1"/>
                    </a:solidFill>
                    <a:effectLst/>
                    <a:latin typeface="+mn-lt"/>
                    <a:ea typeface="+mn-ea"/>
                    <a:cs typeface="+mn-cs"/>
                  </a:rPr>
                  <a:t>个时间步时的物理</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𝐺</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oMath>
                </a14:m>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在拉格朗日的视角下，我们可以寻找在第</a:t>
                </a:r>
                <a:r>
                  <a:rPr lang="en-US" altLang="zh-CN" sz="1200" b="0" i="0" kern="1200" dirty="0">
                    <a:solidFill>
                      <a:schemeClr val="tx1"/>
                    </a:solidFill>
                    <a:effectLst/>
                    <a:latin typeface="+mn-lt"/>
                    <a:ea typeface="+mn-ea"/>
                    <a:cs typeface="+mn-cs"/>
                  </a:rPr>
                  <a:t>n+1</a:t>
                </a:r>
                <a:r>
                  <a:rPr lang="zh-CN" altLang="en-US" sz="1200" b="0" i="0" kern="1200" dirty="0">
                    <a:solidFill>
                      <a:schemeClr val="tx1"/>
                    </a:solidFill>
                    <a:effectLst/>
                    <a:latin typeface="+mn-lt"/>
                    <a:ea typeface="+mn-ea"/>
                    <a:cs typeface="+mn-cs"/>
                  </a:rPr>
                  <a:t>时间步之前，是空间中的哪一个点上的流体粒子在速度场</a:t>
                </a:r>
                <a14:m>
                  <m:oMath xmlns:m="http://schemas.openxmlformats.org/officeDocument/2006/math">
                    <m:acc>
                      <m:accPr>
                        <m:chr m:val="⃗"/>
                        <m:ctrlPr>
                          <a:rPr lang="en-US" altLang="zh-CN" sz="1200" i="1" smtClean="0">
                            <a:latin typeface="Cambria Math" panose="02040503050406030204" pitchFamily="18" charset="0"/>
                          </a:rPr>
                        </m:ctrlPr>
                      </m:accPr>
                      <m:e>
                        <m:r>
                          <a:rPr lang="en-US" altLang="zh-CN" sz="1200" i="1">
                            <a:latin typeface="Cambria Math" panose="02040503050406030204" pitchFamily="18" charset="0"/>
                          </a:rPr>
                          <m:t>𝑢</m:t>
                        </m:r>
                      </m:e>
                    </m:acc>
                  </m:oMath>
                </a14:m>
                <a:r>
                  <a:rPr lang="zh-CN" altLang="en-US" sz="1200" b="0" i="0" kern="1200" dirty="0">
                    <a:solidFill>
                      <a:schemeClr val="tx1"/>
                    </a:solidFill>
                    <a:effectLst/>
                    <a:latin typeface="+mn-lt"/>
                    <a:ea typeface="+mn-ea"/>
                    <a:cs typeface="+mn-cs"/>
                  </a:rPr>
                  <a:t>的作用下“流向”了点</a:t>
                </a:r>
                <a:r>
                  <a:rPr lang="en-US" altLang="zh-CN" sz="1200" b="0" i="0" kern="1200" dirty="0">
                    <a:solidFill>
                      <a:schemeClr val="tx1"/>
                    </a:solidFill>
                    <a:effectLst/>
                    <a:latin typeface="+mn-lt"/>
                    <a:ea typeface="+mn-ea"/>
                    <a:cs typeface="+mn-cs"/>
                  </a:rPr>
                  <a:t>G</a:t>
                </a:r>
                <a:endParaRPr lang="zh-CN" altLang="en-US"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在基于粒子的流体模拟中，对流项被自动地执行，即不需要对粒子进行对流。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对流本质上就是在流体的速度场作用下，不同网格点之间传递流体微团。</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从拉格朗日视角来看，就是流体微团在速度场的作用下在空间中移动，流体微团的一些性质（如流体微团的密度）在移动的过程中保持不变。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求点</a:t>
                </a:r>
                <a:r>
                  <a:rPr lang="en-US" altLang="zh-CN" sz="1200" b="0" i="0" kern="1200" dirty="0">
                    <a:solidFill>
                      <a:schemeClr val="tx1"/>
                    </a:solidFill>
                    <a:effectLst/>
                    <a:latin typeface="+mn-lt"/>
                    <a:ea typeface="+mn-ea"/>
                    <a:cs typeface="+mn-cs"/>
                  </a:rPr>
                  <a:t>G</a:t>
                </a:r>
                <a:r>
                  <a:rPr lang="zh-CN" altLang="en-US" sz="1200" b="0" i="0" kern="1200" dirty="0">
                    <a:solidFill>
                      <a:schemeClr val="tx1"/>
                    </a:solidFill>
                    <a:effectLst/>
                    <a:latin typeface="+mn-lt"/>
                    <a:ea typeface="+mn-ea"/>
                    <a:cs typeface="+mn-cs"/>
                  </a:rPr>
                  <a:t>在第</a:t>
                </a:r>
                <a:r>
                  <a:rPr lang="en-US" altLang="zh-CN" sz="1200" b="0" i="0" kern="1200" dirty="0">
                    <a:solidFill>
                      <a:schemeClr val="tx1"/>
                    </a:solidFill>
                    <a:effectLst/>
                    <a:latin typeface="+mn-lt"/>
                    <a:ea typeface="+mn-ea"/>
                    <a:cs typeface="+mn-cs"/>
                  </a:rPr>
                  <a:t>n+1</a:t>
                </a:r>
                <a:r>
                  <a:rPr lang="zh-CN" altLang="en-US" sz="1200" b="0" i="0" kern="1200" dirty="0">
                    <a:solidFill>
                      <a:schemeClr val="tx1"/>
                    </a:solidFill>
                    <a:effectLst/>
                    <a:latin typeface="+mn-lt"/>
                    <a:ea typeface="+mn-ea"/>
                    <a:cs typeface="+mn-cs"/>
                  </a:rPr>
                  <a:t>个时间步时的物理</a:t>
                </a:r>
                <a:r>
                  <a:rPr lang="en-US" altLang="zh-CN" b="0" i="0">
                    <a:latin typeface="Cambria Math" panose="02040503050406030204" pitchFamily="18" charset="0"/>
                  </a:rPr>
                  <a:t>𝑞_𝐺^(𝑛+1)</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在拉格朗日的视角下，我们可以寻找在第</a:t>
                </a:r>
                <a:r>
                  <a:rPr lang="en-US" altLang="zh-CN" sz="1200" b="0" i="0" kern="1200" dirty="0">
                    <a:solidFill>
                      <a:schemeClr val="tx1"/>
                    </a:solidFill>
                    <a:effectLst/>
                    <a:latin typeface="+mn-lt"/>
                    <a:ea typeface="+mn-ea"/>
                    <a:cs typeface="+mn-cs"/>
                  </a:rPr>
                  <a:t>n+1</a:t>
                </a:r>
                <a:r>
                  <a:rPr lang="zh-CN" altLang="en-US" sz="1200" b="0" i="0" kern="1200" dirty="0">
                    <a:solidFill>
                      <a:schemeClr val="tx1"/>
                    </a:solidFill>
                    <a:effectLst/>
                    <a:latin typeface="+mn-lt"/>
                    <a:ea typeface="+mn-ea"/>
                    <a:cs typeface="+mn-cs"/>
                  </a:rPr>
                  <a:t>时间步之前，是空间中的哪一个点上的流体粒子在速度场</a:t>
                </a:r>
                <a:r>
                  <a:rPr lang="en-US" altLang="zh-CN" sz="1200" i="0">
                    <a:latin typeface="Cambria Math" panose="02040503050406030204" pitchFamily="18" charset="0"/>
                  </a:rPr>
                  <a:t>𝑢 ⃗</a:t>
                </a:r>
                <a:r>
                  <a:rPr lang="zh-CN" altLang="en-US" sz="1200" b="0" i="0" kern="1200" dirty="0">
                    <a:solidFill>
                      <a:schemeClr val="tx1"/>
                    </a:solidFill>
                    <a:effectLst/>
                    <a:latin typeface="+mn-lt"/>
                    <a:ea typeface="+mn-ea"/>
                    <a:cs typeface="+mn-cs"/>
                  </a:rPr>
                  <a:t>的作用下“流向”了点</a:t>
                </a:r>
                <a:r>
                  <a:rPr lang="en-US" altLang="zh-CN" sz="1200" b="0" i="0" kern="1200" dirty="0">
                    <a:solidFill>
                      <a:schemeClr val="tx1"/>
                    </a:solidFill>
                    <a:effectLst/>
                    <a:latin typeface="+mn-lt"/>
                    <a:ea typeface="+mn-ea"/>
                    <a:cs typeface="+mn-cs"/>
                  </a:rPr>
                  <a:t>G</a:t>
                </a: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18</a:t>
            </a:fld>
            <a:endParaRPr lang="zh-CN" altLang="en-US"/>
          </a:p>
        </p:txBody>
      </p:sp>
    </p:spTree>
    <p:extLst>
      <p:ext uri="{BB962C8B-B14F-4D97-AF65-F5344CB8AC3E}">
        <p14:creationId xmlns:p14="http://schemas.microsoft.com/office/powerpoint/2010/main" val="2721715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需要计算出正确的压力以确保速度场的无散度性质</a:t>
                </a:r>
                <a:endParaRPr lang="en-US" altLang="zh-CN" dirty="0"/>
              </a:p>
              <a:p>
                <a:endParaRPr lang="en-US" altLang="zh-CN" dirty="0"/>
              </a:p>
              <a:p>
                <a:r>
                  <a:rPr lang="zh-CN" altLang="en-US" dirty="0"/>
                  <a:t>我们希望最终算出的速度</a:t>
                </a:r>
                <a14:m>
                  <m:oMath xmlns:m="http://schemas.openxmlformats.org/officeDocument/2006/math">
                    <m:sSup>
                      <m:sSupPr>
                        <m:ctrlPr>
                          <a:rPr lang="en-US" altLang="zh-CN" b="0" i="1" smtClean="0">
                            <a:solidFill>
                              <a:schemeClr val="tx1"/>
                            </a:solidFill>
                            <a:latin typeface="Cambria Math" panose="02040503050406030204" pitchFamily="18" charset="0"/>
                          </a:rPr>
                        </m:ctrlPr>
                      </m:sSupPr>
                      <m:e>
                        <m:acc>
                          <m:accPr>
                            <m:chr m:val="⃗"/>
                            <m:ctrlPr>
                              <a:rPr lang="en-US" altLang="zh-CN" b="0" i="1" smtClean="0">
                                <a:solidFill>
                                  <a:schemeClr val="tx1"/>
                                </a:solidFill>
                                <a:latin typeface="Cambria Math" panose="02040503050406030204" pitchFamily="18" charset="0"/>
                              </a:rPr>
                            </m:ctrlPr>
                          </m:accPr>
                          <m:e>
                            <m:r>
                              <a:rPr lang="en-US" altLang="zh-CN" b="0" i="1" smtClean="0">
                                <a:solidFill>
                                  <a:schemeClr val="tx1"/>
                                </a:solidFill>
                                <a:latin typeface="Cambria Math" panose="02040503050406030204" pitchFamily="18" charset="0"/>
                              </a:rPr>
                              <m:t>𝑢</m:t>
                            </m:r>
                          </m:e>
                        </m:acc>
                      </m:e>
                      <m:sup>
                        <m:r>
                          <a:rPr lang="en-US" altLang="zh-CN" b="0" i="1" smtClean="0">
                            <a:solidFill>
                              <a:schemeClr val="tx1"/>
                            </a:solidFill>
                            <a:latin typeface="Cambria Math" panose="02040503050406030204" pitchFamily="18" charset="0"/>
                          </a:rPr>
                          <m:t>𝑛</m:t>
                        </m:r>
                        <m:r>
                          <a:rPr lang="en-US" altLang="zh-CN" b="0" i="1" smtClean="0">
                            <a:solidFill>
                              <a:schemeClr val="tx1"/>
                            </a:solidFill>
                            <a:latin typeface="Cambria Math" panose="02040503050406030204" pitchFamily="18" charset="0"/>
                          </a:rPr>
                          <m:t>+1</m:t>
                        </m:r>
                      </m:sup>
                    </m:sSup>
                    <m:r>
                      <a:rPr lang="zh-CN" altLang="en-US" b="0" i="1" smtClean="0">
                        <a:solidFill>
                          <a:schemeClr val="tx1"/>
                        </a:solidFill>
                        <a:latin typeface="Cambria Math" panose="02040503050406030204" pitchFamily="18" charset="0"/>
                      </a:rPr>
                      <m:t>是</m:t>
                    </m:r>
                  </m:oMath>
                </a14:m>
                <a:r>
                  <a:rPr lang="zh-CN" altLang="en-US" dirty="0"/>
                  <a:t>无散度的。</a:t>
                </a:r>
                <a:endParaRPr lang="en-US" altLang="zh-CN" dirty="0"/>
              </a:p>
              <a:p>
                <a:r>
                  <a:rPr lang="zh-CN" altLang="en-US" dirty="0"/>
                  <a:t>要找到满足这一目标的压力，我们只需将压力更新公式代入无散度公式</a:t>
                </a:r>
                <a:endParaRPr lang="en-US" altLang="zh-CN" dirty="0"/>
              </a:p>
              <a:p>
                <a:r>
                  <a:rPr lang="zh-CN" altLang="en-US" sz="1200" b="0" i="0" kern="1200" dirty="0">
                    <a:solidFill>
                      <a:schemeClr val="tx1"/>
                    </a:solidFill>
                    <a:effectLst/>
                    <a:latin typeface="+mn-lt"/>
                    <a:ea typeface="+mn-ea"/>
                    <a:cs typeface="+mn-cs"/>
                  </a:rPr>
                  <a:t>这将得到每个流体网格单元的线性方程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记住，我们只对包含流体的网格单元计算散度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，而压力为未知数</a:t>
                </a:r>
                <a:endParaRPr lang="en-US" altLang="zh-CN" dirty="0"/>
              </a:p>
              <a:p>
                <a:endParaRPr lang="en-US" altLang="zh-CN" dirty="0"/>
              </a:p>
            </p:txBody>
          </p:sp>
        </mc:Choice>
        <mc:Fallback xmlns="">
          <p:sp>
            <p:nvSpPr>
              <p:cNvPr id="3" name="备注占位符 2"/>
              <p:cNvSpPr>
                <a:spLocks noGrp="1"/>
              </p:cNvSpPr>
              <p:nvPr>
                <p:ph type="body" idx="1"/>
              </p:nvPr>
            </p:nvSpPr>
            <p:spPr/>
            <p:txBody>
              <a:bodyPr/>
              <a:lstStyle/>
              <a:p>
                <a:r>
                  <a:rPr lang="zh-CN" altLang="en-US" dirty="0"/>
                  <a:t>需要计算出正确的压力以确保速度场的无散度性质</a:t>
                </a:r>
                <a:endParaRPr lang="en-US" altLang="zh-CN" dirty="0"/>
              </a:p>
              <a:p>
                <a:endParaRPr lang="en-US" altLang="zh-CN" dirty="0"/>
              </a:p>
              <a:p>
                <a:r>
                  <a:rPr lang="zh-CN" altLang="en-US" dirty="0"/>
                  <a:t>我们希望最终算出的速度</a:t>
                </a:r>
                <a:r>
                  <a:rPr lang="en-US" altLang="zh-CN" b="0" i="0">
                    <a:solidFill>
                      <a:schemeClr val="tx1"/>
                    </a:solidFill>
                    <a:latin typeface="Cambria Math" panose="02040503050406030204" pitchFamily="18" charset="0"/>
                  </a:rPr>
                  <a:t>𝑢 ⃗^(𝑛+1)</a:t>
                </a:r>
                <a:r>
                  <a:rPr lang="zh-CN" altLang="en-US" b="0" i="0">
                    <a:solidFill>
                      <a:schemeClr val="tx1"/>
                    </a:solidFill>
                    <a:latin typeface="Cambria Math" panose="02040503050406030204" pitchFamily="18" charset="0"/>
                  </a:rPr>
                  <a:t> 是</a:t>
                </a:r>
                <a:r>
                  <a:rPr lang="zh-CN" altLang="en-US" dirty="0"/>
                  <a:t>无散度的。</a:t>
                </a:r>
                <a:endParaRPr lang="en-US" altLang="zh-CN" dirty="0"/>
              </a:p>
              <a:p>
                <a:r>
                  <a:rPr lang="zh-CN" altLang="en-US" dirty="0"/>
                  <a:t>要找到满足这一目标的压力，我们只需将压力更新公式代入无散度公式</a:t>
                </a:r>
                <a:endParaRPr lang="en-US" altLang="zh-CN" dirty="0"/>
              </a:p>
              <a:p>
                <a:r>
                  <a:rPr lang="zh-CN" altLang="en-US" sz="1200" b="0" i="0" kern="1200" dirty="0">
                    <a:solidFill>
                      <a:schemeClr val="tx1"/>
                    </a:solidFill>
                    <a:effectLst/>
                    <a:latin typeface="+mn-lt"/>
                    <a:ea typeface="+mn-ea"/>
                    <a:cs typeface="+mn-cs"/>
                  </a:rPr>
                  <a:t>这将得到每个流体网格单元的线性方程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记住，我们只对包含流体的网格单元计算散度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，而压力为未知数</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19</a:t>
            </a:fld>
            <a:endParaRPr lang="zh-CN" altLang="en-US"/>
          </a:p>
        </p:txBody>
      </p:sp>
    </p:spTree>
    <p:extLst>
      <p:ext uri="{BB962C8B-B14F-4D97-AF65-F5344CB8AC3E}">
        <p14:creationId xmlns:p14="http://schemas.microsoft.com/office/powerpoint/2010/main" val="160812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采用中心差分法计算离散的散度</a:t>
                </a:r>
                <a:endParaRPr lang="en-US" altLang="zh-CN" dirty="0"/>
              </a:p>
              <a:p>
                <a14:m>
                  <m:oMath xmlns:m="http://schemas.openxmlformats.org/officeDocument/2006/math">
                    <m:sSup>
                      <m:sSupPr>
                        <m:ctrlPr>
                          <a:rPr lang="en-US" altLang="zh-CN" i="1" smtClean="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p>
                        <m:r>
                          <a:rPr lang="en-US" altLang="zh-CN" i="1">
                            <a:latin typeface="Cambria Math" panose="02040503050406030204" pitchFamily="18" charset="0"/>
                          </a:rPr>
                          <m:t>𝑛</m:t>
                        </m:r>
                        <m:r>
                          <a:rPr lang="en-US" altLang="zh-CN" i="1">
                            <a:latin typeface="Cambria Math" panose="02040503050406030204" pitchFamily="18" charset="0"/>
                          </a:rPr>
                          <m:t>+1</m:t>
                        </m:r>
                      </m:sup>
                    </m:sSup>
                  </m:oMath>
                </a14:m>
                <a:r>
                  <a:rPr lang="zh-CN" altLang="en-US" dirty="0"/>
                  <a:t>散度为</a:t>
                </a:r>
                <a:r>
                  <a:rPr lang="en-US" altLang="zh-CN" dirty="0"/>
                  <a:t>0</a:t>
                </a:r>
                <a:r>
                  <a:rPr lang="zh-CN" altLang="en-US" dirty="0"/>
                  <a:t>的公式</a:t>
                </a:r>
                <a:endParaRPr lang="en-US" altLang="zh-CN" dirty="0"/>
              </a:p>
              <a:p>
                <a:r>
                  <a:rPr lang="zh-CN" altLang="en-US" sz="1200" b="0" i="0" kern="1200" dirty="0">
                    <a:solidFill>
                      <a:schemeClr val="tx1"/>
                    </a:solidFill>
                    <a:effectLst/>
                    <a:latin typeface="+mn-lt"/>
                    <a:ea typeface="+mn-ea"/>
                    <a:cs typeface="+mn-cs"/>
                  </a:rPr>
                  <a:t>左边是关于压力的拉普拉斯算子的数值近似，右边是关于速度场散度的数值近似，我们最终要求解的就是这么一个关于压力的方程。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 </a:t>
                </a:r>
                <a:r>
                  <a:rPr lang="zh-CN" altLang="en-US" sz="1200" b="0" i="0" kern="1200" dirty="0">
                    <a:solidFill>
                      <a:schemeClr val="tx1"/>
                    </a:solidFill>
                    <a:effectLst/>
                    <a:latin typeface="+mn-lt"/>
                    <a:ea typeface="+mn-ea"/>
                    <a:cs typeface="+mn-cs"/>
                  </a:rPr>
                  <a:t>方程中所有压力项的系数（大规模的稀疏矩阵，大部分的矩阵元素都为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所有流体区域的压力项写成一个未知变量的向量</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所有流体区域的负散度组成的向量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共轭梯度法</a:t>
                </a:r>
                <a:endParaRPr lang="en-US" altLang="zh-CN" dirty="0"/>
              </a:p>
            </p:txBody>
          </p:sp>
        </mc:Choice>
        <mc:Fallback xmlns="">
          <p:sp>
            <p:nvSpPr>
              <p:cNvPr id="3" name="备注占位符 2"/>
              <p:cNvSpPr>
                <a:spLocks noGrp="1"/>
              </p:cNvSpPr>
              <p:nvPr>
                <p:ph type="body" idx="1"/>
              </p:nvPr>
            </p:nvSpPr>
            <p:spPr/>
            <p:txBody>
              <a:bodyPr/>
              <a:lstStyle/>
              <a:p>
                <a:r>
                  <a:rPr lang="zh-CN" altLang="en-US" dirty="0"/>
                  <a:t>采用中心差分法计算离散的散度</a:t>
                </a:r>
                <a:endParaRPr lang="en-US" altLang="zh-CN" dirty="0"/>
              </a:p>
              <a:p>
                <a:r>
                  <a:rPr lang="en-US" altLang="zh-CN" i="0">
                    <a:latin typeface="Cambria Math" panose="02040503050406030204" pitchFamily="18" charset="0"/>
                  </a:rPr>
                  <a:t>𝑢 ⃗^(𝑛+1)</a:t>
                </a:r>
                <a:r>
                  <a:rPr lang="zh-CN" altLang="en-US" dirty="0"/>
                  <a:t>散度为</a:t>
                </a:r>
                <a:r>
                  <a:rPr lang="en-US" altLang="zh-CN" dirty="0"/>
                  <a:t>0</a:t>
                </a:r>
                <a:r>
                  <a:rPr lang="zh-CN" altLang="en-US" dirty="0"/>
                  <a:t>的公式</a:t>
                </a:r>
                <a:endParaRPr lang="en-US" altLang="zh-CN" dirty="0"/>
              </a:p>
              <a:p>
                <a:r>
                  <a:rPr lang="zh-CN" altLang="en-US" sz="1200" b="0" i="0" kern="1200" dirty="0">
                    <a:solidFill>
                      <a:schemeClr val="tx1"/>
                    </a:solidFill>
                    <a:effectLst/>
                    <a:latin typeface="+mn-lt"/>
                    <a:ea typeface="+mn-ea"/>
                    <a:cs typeface="+mn-cs"/>
                  </a:rPr>
                  <a:t>左边是关于压力的拉普拉斯算子的数值近似，右边是关于速度场散度的数值近似，我们最终要求解的就是这么一个关于压力的方程。</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 </a:t>
                </a:r>
                <a:r>
                  <a:rPr lang="zh-CN" altLang="en-US" sz="1200" b="0" i="0" kern="1200" dirty="0">
                    <a:solidFill>
                      <a:schemeClr val="tx1"/>
                    </a:solidFill>
                    <a:effectLst/>
                    <a:latin typeface="+mn-lt"/>
                    <a:ea typeface="+mn-ea"/>
                    <a:cs typeface="+mn-cs"/>
                  </a:rPr>
                  <a:t>方程中所有压力项的系数（大规模的稀疏矩阵，大部分的矩阵元素都为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所有流体区域的压力项写成一个未知变量的向量</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所有流体区域的负散度组成的向量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共轭梯度法</a:t>
                </a:r>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20</a:t>
            </a:fld>
            <a:endParaRPr lang="zh-CN" altLang="en-US"/>
          </a:p>
        </p:txBody>
      </p:sp>
    </p:spTree>
    <p:extLst>
      <p:ext uri="{BB962C8B-B14F-4D97-AF65-F5344CB8AC3E}">
        <p14:creationId xmlns:p14="http://schemas.microsoft.com/office/powerpoint/2010/main" val="374767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两边同时乘以</a:t>
                </a:r>
                <a14:m>
                  <m:oMath xmlns:m="http://schemas.openxmlformats.org/officeDocument/2006/math">
                    <m:r>
                      <a:rPr lang="zh-CN" altLang="en-US" i="1" smtClean="0">
                        <a:solidFill>
                          <a:srgbClr val="C00000"/>
                        </a:solidFill>
                        <a:latin typeface="Cambria Math" panose="02040503050406030204" pitchFamily="18" charset="0"/>
                      </a:rPr>
                      <m:t>𝜌</m:t>
                    </m:r>
                  </m:oMath>
                </a14:m>
                <a:endParaRPr lang="zh-CN" altLang="en-US" dirty="0"/>
              </a:p>
            </p:txBody>
          </p:sp>
        </mc:Choice>
        <mc:Fallback xmlns="">
          <p:sp>
            <p:nvSpPr>
              <p:cNvPr id="3" name="备注占位符 2"/>
              <p:cNvSpPr>
                <a:spLocks noGrp="1"/>
              </p:cNvSpPr>
              <p:nvPr>
                <p:ph type="body" idx="1"/>
              </p:nvPr>
            </p:nvSpPr>
            <p:spPr/>
            <p:txBody>
              <a:bodyPr/>
              <a:lstStyle/>
              <a:p>
                <a:r>
                  <a:rPr lang="zh-CN" altLang="en-US" dirty="0"/>
                  <a:t>两边同时乘以</a:t>
                </a:r>
                <a:r>
                  <a:rPr lang="zh-CN" altLang="en-US" i="0">
                    <a:solidFill>
                      <a:srgbClr val="C00000"/>
                    </a:solidFill>
                    <a:latin typeface="Cambria Math" panose="02040503050406030204" pitchFamily="18" charset="0"/>
                  </a:rPr>
                  <a:t>𝜌</a:t>
                </a: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21</a:t>
            </a:fld>
            <a:endParaRPr lang="zh-CN" altLang="en-US"/>
          </a:p>
        </p:txBody>
      </p:sp>
    </p:spTree>
    <p:extLst>
      <p:ext uri="{BB962C8B-B14F-4D97-AF65-F5344CB8AC3E}">
        <p14:creationId xmlns:p14="http://schemas.microsoft.com/office/powerpoint/2010/main" val="930037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密度，压力等性质在空间上是连续变化的</a:t>
            </a:r>
            <a:endParaRPr lang="en-US" altLang="zh-CN" dirty="0"/>
          </a:p>
          <a:p>
            <a:r>
              <a:rPr lang="zh-CN" altLang="en-US" sz="1200" b="0" i="0" kern="1200" dirty="0">
                <a:solidFill>
                  <a:schemeClr val="tx1"/>
                </a:solidFill>
                <a:effectLst/>
                <a:latin typeface="+mn-lt"/>
                <a:ea typeface="+mn-ea"/>
                <a:cs typeface="+mn-cs"/>
              </a:rPr>
              <a:t>定义在离散粒子位置的场量，使用插值来计算</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质量是常量，密度不是常量</a:t>
            </a:r>
            <a:endParaRPr lang="en-US" altLang="zh-CN" dirty="0"/>
          </a:p>
          <a:p>
            <a:endParaRPr lang="en-US" altLang="zh-CN" dirty="0"/>
          </a:p>
          <a:p>
            <a:r>
              <a:rPr lang="zh-CN" altLang="en-US" sz="1200" b="0" i="0" kern="1200" dirty="0">
                <a:solidFill>
                  <a:schemeClr val="tx1"/>
                </a:solidFill>
                <a:effectLst/>
                <a:latin typeface="+mn-lt"/>
                <a:ea typeface="+mn-ea"/>
                <a:cs typeface="+mn-cs"/>
              </a:rPr>
              <a:t>粒子法的思想是将流体或固体物质材料本身离散成若干单元（也可以称为点或者粒子，如何称呼不重要），每个粒子代表了一小团流体或固体，是一种宏观的近似。在拉格朗日体系下，离散后的材料粒子满足牛顿第二运动定律，计算出粒子运动速度后，即可以获得粒子在空间中的运动位置。流体粒子的受力，除了体积力和粘性力等，最重要的是压力梯度项。粒子法的一个关键难点是求解压力场。</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22</a:t>
            </a:fld>
            <a:endParaRPr lang="zh-CN" altLang="en-US"/>
          </a:p>
        </p:txBody>
      </p:sp>
    </p:spTree>
    <p:extLst>
      <p:ext uri="{BB962C8B-B14F-4D97-AF65-F5344CB8AC3E}">
        <p14:creationId xmlns:p14="http://schemas.microsoft.com/office/powerpoint/2010/main" val="230029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向量场中</a:t>
            </a:r>
            <a:r>
              <a:rPr lang="en-US" altLang="zh-CN" dirty="0"/>
              <a:t>3</a:t>
            </a:r>
            <a:r>
              <a:rPr lang="zh-CN" altLang="en-US" dirty="0"/>
              <a:t>个非常重要的概念：梯度、散度、旋度</a:t>
            </a:r>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a:t>
            </a:fld>
            <a:endParaRPr lang="zh-CN" altLang="en-US"/>
          </a:p>
        </p:txBody>
      </p:sp>
    </p:spTree>
    <p:extLst>
      <p:ext uri="{BB962C8B-B14F-4D97-AF65-F5344CB8AC3E}">
        <p14:creationId xmlns:p14="http://schemas.microsoft.com/office/powerpoint/2010/main" val="1759246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本质上是一种核密度估计（</a:t>
            </a:r>
            <a:r>
              <a:rPr lang="en-US" altLang="zh-CN" sz="1200" b="0" i="0" kern="1200" dirty="0">
                <a:solidFill>
                  <a:schemeClr val="tx1"/>
                </a:solidFill>
                <a:effectLst/>
                <a:latin typeface="+mn-lt"/>
                <a:ea typeface="+mn-ea"/>
                <a:cs typeface="+mn-cs"/>
              </a:rPr>
              <a:t>Kernel Density Estimation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KDE</a:t>
            </a:r>
            <a:r>
              <a:rPr lang="zh-CN" altLang="en-US" sz="1200" b="0" i="0" kern="1200" dirty="0">
                <a:solidFill>
                  <a:schemeClr val="tx1"/>
                </a:solidFill>
                <a:effectLst/>
                <a:latin typeface="+mn-lt"/>
                <a:ea typeface="+mn-ea"/>
                <a:cs typeface="+mn-cs"/>
              </a:rPr>
              <a:t>）。把空间中的物理量用它周围一个范围内的相同物理量通过逼近</a:t>
            </a:r>
            <a:r>
              <a:rPr lang="en-US" altLang="zh-CN" sz="1200" b="0" i="0" kern="1200" dirty="0">
                <a:solidFill>
                  <a:schemeClr val="tx1"/>
                </a:solidFill>
                <a:effectLst/>
                <a:latin typeface="+mn-lt"/>
                <a:ea typeface="+mn-ea"/>
                <a:cs typeface="+mn-cs"/>
              </a:rPr>
              <a:t>Delta</a:t>
            </a:r>
            <a:r>
              <a:rPr lang="zh-CN" altLang="en-US" sz="1200" b="0" i="0" kern="1200" dirty="0">
                <a:solidFill>
                  <a:schemeClr val="tx1"/>
                </a:solidFill>
                <a:effectLst/>
                <a:latin typeface="+mn-lt"/>
                <a:ea typeface="+mn-ea"/>
                <a:cs typeface="+mn-cs"/>
              </a:rPr>
              <a:t>函数的核函数来进行插值。</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23</a:t>
            </a:fld>
            <a:endParaRPr lang="zh-CN" altLang="en-US"/>
          </a:p>
        </p:txBody>
      </p:sp>
    </p:spTree>
    <p:extLst>
      <p:ext uri="{BB962C8B-B14F-4D97-AF65-F5344CB8AC3E}">
        <p14:creationId xmlns:p14="http://schemas.microsoft.com/office/powerpoint/2010/main" val="2223729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压力的目的是恢复流体的静止状态</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Stiffness parameter</a:t>
            </a:r>
            <a:r>
              <a:rPr lang="zh-CN" altLang="en-US" dirty="0"/>
              <a:t>，</a:t>
            </a:r>
            <a:r>
              <a:rPr lang="en-US" altLang="zh-CN" dirty="0"/>
              <a:t> Rest density of fluid</a:t>
            </a:r>
          </a:p>
          <a:p>
            <a:endParaRPr lang="en-US" altLang="zh-CN" dirty="0"/>
          </a:p>
          <a:p>
            <a:endParaRPr lang="en-US" altLang="zh-CN" dirty="0"/>
          </a:p>
          <a:p>
            <a:r>
              <a:rPr lang="zh-CN" altLang="en-US" dirty="0"/>
              <a:t>大密度，大压力，大排斥力</a:t>
            </a:r>
            <a:endParaRPr lang="en-US" altLang="zh-CN" dirty="0"/>
          </a:p>
          <a:p>
            <a:r>
              <a:rPr lang="zh-CN" altLang="en-US" dirty="0"/>
              <a:t>小密度，小压力，小排斥力</a:t>
            </a:r>
            <a:endParaRPr lang="en-US" altLang="zh-CN" dirty="0"/>
          </a:p>
          <a:p>
            <a:r>
              <a:rPr lang="zh-CN" altLang="en-US" dirty="0"/>
              <a:t>密度低于静止密度，负压力，吸引力</a:t>
            </a:r>
            <a:endParaRPr lang="en-US" altLang="zh-CN" dirty="0"/>
          </a:p>
          <a:p>
            <a:endParaRPr lang="en-US" altLang="zh-CN" dirty="0"/>
          </a:p>
          <a:p>
            <a:r>
              <a:rPr lang="zh-CN" altLang="en-US" dirty="0"/>
              <a:t>只考虑排斥力</a:t>
            </a:r>
            <a:endParaRPr lang="en-US" altLang="zh-CN" dirty="0"/>
          </a:p>
          <a:p>
            <a:endParaRPr lang="en-US" altLang="zh-CN" dirty="0"/>
          </a:p>
          <a:p>
            <a:r>
              <a:rPr lang="zh-CN" altLang="en-US" dirty="0"/>
              <a:t>作用力与反作用力相等</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26</a:t>
            </a:fld>
            <a:endParaRPr lang="zh-CN" altLang="en-US"/>
          </a:p>
        </p:txBody>
      </p:sp>
    </p:spTree>
    <p:extLst>
      <p:ext uri="{BB962C8B-B14F-4D97-AF65-F5344CB8AC3E}">
        <p14:creationId xmlns:p14="http://schemas.microsoft.com/office/powerpoint/2010/main" val="3590920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31</a:t>
            </a:fld>
            <a:endParaRPr lang="zh-CN" altLang="en-US"/>
          </a:p>
        </p:txBody>
      </p:sp>
    </p:spTree>
    <p:extLst>
      <p:ext uri="{BB962C8B-B14F-4D97-AF65-F5344CB8AC3E}">
        <p14:creationId xmlns:p14="http://schemas.microsoft.com/office/powerpoint/2010/main" val="1772011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32</a:t>
            </a:fld>
            <a:endParaRPr lang="zh-CN" altLang="en-US"/>
          </a:p>
        </p:txBody>
      </p:sp>
    </p:spTree>
    <p:extLst>
      <p:ext uri="{BB962C8B-B14F-4D97-AF65-F5344CB8AC3E}">
        <p14:creationId xmlns:p14="http://schemas.microsoft.com/office/powerpoint/2010/main" val="3392412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只有周围充满粒子的情况下才能被正确的估计，边界上的密度估计值存在较大误差。为了减少这种误差，计算液体粒子的密度和力时，附近的</a:t>
            </a:r>
            <a:r>
              <a:rPr lang="zh-CN" altLang="en-US" sz="1200" b="1" i="0" kern="1200" dirty="0">
                <a:solidFill>
                  <a:schemeClr val="tx1"/>
                </a:solidFill>
                <a:effectLst/>
                <a:latin typeface="+mn-lt"/>
                <a:ea typeface="+mn-ea"/>
                <a:cs typeface="+mn-cs"/>
              </a:rPr>
              <a:t>边界粒子</a:t>
            </a:r>
            <a:r>
              <a:rPr lang="zh-CN" altLang="en-US" sz="1200" b="0" i="0" kern="1200" dirty="0">
                <a:solidFill>
                  <a:schemeClr val="tx1"/>
                </a:solidFill>
                <a:effectLst/>
                <a:latin typeface="+mn-lt"/>
                <a:ea typeface="+mn-ea"/>
                <a:cs typeface="+mn-cs"/>
              </a:rPr>
              <a:t>也被考虑在内。</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对于刚体我们用其表面粒子来表示</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33</a:t>
            </a:fld>
            <a:endParaRPr lang="zh-CN" altLang="en-US"/>
          </a:p>
        </p:txBody>
      </p:sp>
    </p:spTree>
    <p:extLst>
      <p:ext uri="{BB962C8B-B14F-4D97-AF65-F5344CB8AC3E}">
        <p14:creationId xmlns:p14="http://schemas.microsoft.com/office/powerpoint/2010/main" val="3051363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传统的物理求解方法，都是基于力来求解的，一般流程如下：</a:t>
            </a:r>
            <a:endParaRPr lang="en-US" altLang="zh-CN" dirty="0"/>
          </a:p>
          <a:p>
            <a:r>
              <a:rPr lang="en-US" altLang="zh-CN" dirty="0"/>
              <a:t>1</a:t>
            </a:r>
            <a:r>
              <a:rPr lang="zh-CN" altLang="en-US" dirty="0"/>
              <a:t>、计算内力，如流体的粘滞力（</a:t>
            </a:r>
            <a:r>
              <a:rPr lang="en-US" altLang="zh-CN" dirty="0"/>
              <a:t>Viscosity</a:t>
            </a:r>
            <a:r>
              <a:rPr lang="zh-CN" altLang="en-US" dirty="0"/>
              <a:t>）、压力（</a:t>
            </a:r>
            <a:r>
              <a:rPr lang="en-US" altLang="zh-CN" dirty="0"/>
              <a:t>Pressure</a:t>
            </a:r>
            <a:r>
              <a:rPr lang="zh-CN" altLang="en-US" dirty="0"/>
              <a:t>）</a:t>
            </a:r>
            <a:r>
              <a:rPr lang="en-US" altLang="zh-CN" dirty="0"/>
              <a:t> </a:t>
            </a:r>
            <a:r>
              <a:rPr lang="zh-CN" altLang="en-US" dirty="0"/>
              <a:t>等</a:t>
            </a:r>
            <a:endParaRPr lang="en-US" altLang="zh-CN" dirty="0"/>
          </a:p>
          <a:p>
            <a:r>
              <a:rPr lang="en-US" altLang="zh-CN" dirty="0"/>
              <a:t>2</a:t>
            </a:r>
            <a:r>
              <a:rPr lang="zh-CN" altLang="en-US" dirty="0"/>
              <a:t>、计算外力，如重力（</a:t>
            </a:r>
            <a:r>
              <a:rPr lang="en-US" altLang="zh-CN" dirty="0"/>
              <a:t>Gravity</a:t>
            </a:r>
            <a:r>
              <a:rPr lang="zh-CN" altLang="en-US" dirty="0"/>
              <a:t>）、碰撞力（</a:t>
            </a:r>
            <a:r>
              <a:rPr lang="en-US" altLang="zh-CN" dirty="0"/>
              <a:t>Collision</a:t>
            </a:r>
            <a:r>
              <a:rPr lang="zh-CN" altLang="en-US" dirty="0"/>
              <a:t>）、风力（</a:t>
            </a:r>
            <a:r>
              <a:rPr lang="en-US" altLang="zh-CN" dirty="0"/>
              <a:t>Wind</a:t>
            </a:r>
            <a:r>
              <a:rPr lang="zh-CN" altLang="en-US" dirty="0"/>
              <a:t>）等</a:t>
            </a:r>
            <a:endParaRPr lang="en-US" altLang="zh-CN" dirty="0"/>
          </a:p>
          <a:p>
            <a:r>
              <a:rPr lang="en-US" altLang="zh-CN" dirty="0"/>
              <a:t>3</a:t>
            </a:r>
            <a:r>
              <a:rPr lang="zh-CN" altLang="en-US" dirty="0"/>
              <a:t>、把内力和外力一起，根据牛顿第二定律 </a:t>
            </a:r>
            <a:r>
              <a:rPr lang="en-US" altLang="zh-CN" dirty="0"/>
              <a:t>F=ma</a:t>
            </a:r>
            <a:r>
              <a:rPr lang="zh-CN" altLang="en-US" dirty="0"/>
              <a:t>，求出加速度 </a:t>
            </a:r>
            <a:endParaRPr lang="en-US" altLang="zh-CN" dirty="0"/>
          </a:p>
          <a:p>
            <a:r>
              <a:rPr lang="en-US" altLang="zh-CN" dirty="0"/>
              <a:t>4</a:t>
            </a:r>
            <a:r>
              <a:rPr lang="zh-CN" altLang="en-US" dirty="0"/>
              <a:t>、通过数值计算方法，计算速度 </a:t>
            </a:r>
            <a:r>
              <a:rPr lang="en-US" altLang="zh-CN" dirty="0"/>
              <a:t>v=at</a:t>
            </a:r>
          </a:p>
          <a:p>
            <a:r>
              <a:rPr lang="en-US" altLang="zh-CN" dirty="0"/>
              <a:t>5</a:t>
            </a:r>
            <a:r>
              <a:rPr lang="zh-CN" altLang="en-US" dirty="0"/>
              <a:t>、通过数值计算方法，计算位置 </a:t>
            </a:r>
            <a:r>
              <a:rPr lang="en-US" altLang="zh-CN" dirty="0"/>
              <a:t>x* = x + vt</a:t>
            </a:r>
          </a:p>
          <a:p>
            <a:r>
              <a:rPr lang="zh-CN" altLang="en-US" dirty="0"/>
              <a:t>虽然基于上述的计算很符合物理规则，毕竟我们是做计算机工程的，这种方法在计算机，特别游戏工程中是否适用呢？我们接下来就看下是否适用</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34</a:t>
            </a:fld>
            <a:endParaRPr lang="zh-CN" altLang="en-US"/>
          </a:p>
        </p:txBody>
      </p:sp>
    </p:spTree>
    <p:extLst>
      <p:ext uri="{BB962C8B-B14F-4D97-AF65-F5344CB8AC3E}">
        <p14:creationId xmlns:p14="http://schemas.microsoft.com/office/powerpoint/2010/main" val="3312661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这图上在检测到碰撞之后，需要计算穿透导致的碰撞力，即使两个发生互相穿透的物体分开的力，然后根据该力求解出速度和位置信息。</a:t>
            </a:r>
            <a:endParaRPr lang="en-US" altLang="zh-CN" dirty="0"/>
          </a:p>
          <a:p>
            <a:r>
              <a:rPr lang="zh-CN" altLang="en-US" dirty="0"/>
              <a:t>这个方法需要计算三个步骤：</a:t>
            </a:r>
            <a:endParaRPr lang="en-US" altLang="zh-CN" dirty="0"/>
          </a:p>
          <a:p>
            <a:r>
              <a:rPr lang="en-US" altLang="zh-CN" dirty="0"/>
              <a:t>1</a:t>
            </a:r>
            <a:r>
              <a:rPr lang="zh-CN" altLang="en-US" dirty="0"/>
              <a:t>、力</a:t>
            </a:r>
            <a:endParaRPr lang="en-US" altLang="zh-CN" dirty="0"/>
          </a:p>
          <a:p>
            <a:r>
              <a:rPr lang="en-US" altLang="zh-CN" dirty="0"/>
              <a:t>2</a:t>
            </a:r>
            <a:r>
              <a:rPr lang="zh-CN" altLang="en-US" dirty="0"/>
              <a:t>、速度</a:t>
            </a:r>
            <a:endParaRPr lang="en-US" altLang="zh-CN" dirty="0"/>
          </a:p>
          <a:p>
            <a:r>
              <a:rPr lang="en-US" altLang="zh-CN" dirty="0"/>
              <a:t>3</a:t>
            </a:r>
            <a:r>
              <a:rPr lang="zh-CN" altLang="en-US" dirty="0"/>
              <a:t>、位置</a:t>
            </a:r>
            <a:endParaRPr lang="en-US" altLang="zh-CN" dirty="0"/>
          </a:p>
          <a:p>
            <a:r>
              <a:rPr lang="zh-CN" altLang="en-US" dirty="0"/>
              <a:t>这样才能最后得出物体位置。</a:t>
            </a:r>
            <a:endParaRPr lang="en-US" altLang="zh-CN" dirty="0"/>
          </a:p>
          <a:p>
            <a:endParaRPr lang="en-US" altLang="zh-CN" dirty="0"/>
          </a:p>
          <a:p>
            <a:r>
              <a:rPr lang="zh-CN" altLang="en-US" dirty="0"/>
              <a:t>这样计算会带来一个明显的问题：计算碰撞力的时候需要选择一个刚度（</a:t>
            </a:r>
            <a:r>
              <a:rPr lang="en-US" altLang="zh-CN" dirty="0"/>
              <a:t>stiffness</a:t>
            </a:r>
            <a:r>
              <a:rPr lang="zh-CN" altLang="en-US" dirty="0"/>
              <a:t>）参数，这里可以将红色箭头理解为弹簧，需要选择合适的弹性系数以产生碰撞力将物体分开。而刚度系数很难调，刚度值太小会导致穿透明显，刚度值太大则容易造成整个方程组呈现刚性，也就是说需要很小的步长才能对方程组进行准确的数值求解。然而我们计算机中，特别基于实时计算的游戏，无法使用很小的时间步长去计算，可能大家觉得</a:t>
            </a:r>
            <a:r>
              <a:rPr lang="en-US" altLang="zh-CN" dirty="0"/>
              <a:t>FPS=60</a:t>
            </a:r>
            <a:r>
              <a:rPr lang="zh-CN" altLang="en-US" dirty="0"/>
              <a:t>，</a:t>
            </a:r>
            <a:r>
              <a:rPr lang="en-US" altLang="zh-CN" dirty="0"/>
              <a:t>SPF=16.666</a:t>
            </a:r>
            <a:r>
              <a:rPr lang="zh-CN" altLang="en-US" dirty="0"/>
              <a:t>，这个时间步长还不够小吗？实际上的确是不够的。如果在一帧里面加入很多时间片，进一步缩小时间步长，那么就会带来很大的计算量，在实时游戏中，这个是无法接受的，那是否有更好的方法去解决这个问题？答案是肯定。接下来我们看看具体的解决方案。</a:t>
            </a:r>
            <a:endParaRPr lang="en-US" altLang="zh-CN" dirty="0"/>
          </a:p>
          <a:p>
            <a:endParaRPr lang="en-US" altLang="zh-CN" dirty="0"/>
          </a:p>
          <a:p>
            <a:r>
              <a:rPr lang="zh-CN" altLang="en-US" dirty="0"/>
              <a:t>注：刚度是材料力学中的名词，定义为施力与所产生变形量的比值，表示材料或结构抵抗变形的能力。刚度系数越高，物体越不容易发生变形，反之越容易变形。</a:t>
            </a:r>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35</a:t>
            </a:fld>
            <a:endParaRPr lang="zh-CN" altLang="en-US"/>
          </a:p>
        </p:txBody>
      </p:sp>
    </p:spTree>
    <p:extLst>
      <p:ext uri="{BB962C8B-B14F-4D97-AF65-F5344CB8AC3E}">
        <p14:creationId xmlns:p14="http://schemas.microsoft.com/office/powerpoint/2010/main" val="296490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现在我们看一种新的方式，不需要求解力的方法，是基于位置的动力学，简称</a:t>
            </a:r>
            <a:r>
              <a:rPr lang="en-US" altLang="zh-CN" dirty="0"/>
              <a:t>PBD</a:t>
            </a:r>
            <a:r>
              <a:rPr lang="zh-CN" altLang="en-US" dirty="0"/>
              <a:t>。</a:t>
            </a:r>
            <a:endParaRPr lang="en-US" altLang="zh-CN" dirty="0"/>
          </a:p>
          <a:p>
            <a:endParaRPr lang="en-US" altLang="zh-CN" dirty="0"/>
          </a:p>
          <a:p>
            <a:r>
              <a:rPr lang="zh-CN" altLang="en-US" dirty="0"/>
              <a:t>在</a:t>
            </a:r>
            <a:r>
              <a:rPr lang="en-US" altLang="zh-CN" dirty="0"/>
              <a:t>PBD</a:t>
            </a:r>
            <a:r>
              <a:rPr lang="zh-CN" altLang="en-US" dirty="0"/>
              <a:t>中，这里分三个步骤：</a:t>
            </a:r>
            <a:endParaRPr lang="en-US" altLang="zh-CN" dirty="0"/>
          </a:p>
          <a:p>
            <a:r>
              <a:rPr lang="en-US" altLang="zh-CN" dirty="0"/>
              <a:t>1</a:t>
            </a:r>
            <a:r>
              <a:rPr lang="zh-CN" altLang="en-US" dirty="0"/>
              <a:t>、检测到两个物体发生穿透碰撞</a:t>
            </a:r>
            <a:endParaRPr lang="en-US" altLang="zh-CN" dirty="0"/>
          </a:p>
          <a:p>
            <a:r>
              <a:rPr lang="en-US" altLang="zh-CN" dirty="0"/>
              <a:t>2</a:t>
            </a:r>
            <a:r>
              <a:rPr lang="zh-CN" altLang="en-US" dirty="0"/>
              <a:t>、根据约束修正物体位置</a:t>
            </a:r>
            <a:endParaRPr lang="en-US" altLang="zh-CN" dirty="0"/>
          </a:p>
          <a:p>
            <a:r>
              <a:rPr lang="en-US" altLang="zh-CN" dirty="0"/>
              <a:t>3</a:t>
            </a:r>
            <a:r>
              <a:rPr lang="zh-CN" altLang="en-US" dirty="0"/>
              <a:t>、根据修正位置更新速度</a:t>
            </a:r>
            <a:endParaRPr lang="en-US" altLang="zh-CN" dirty="0"/>
          </a:p>
          <a:p>
            <a:endParaRPr lang="en-US" altLang="zh-CN" dirty="0"/>
          </a:p>
          <a:p>
            <a:r>
              <a:rPr lang="zh-CN" altLang="en-US" dirty="0"/>
              <a:t>在这里，如果两个物体互相穿透，我们就根据运行方向的反方向直接把物体分开，让它们不穿透这个过程中，我们没有求力。</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36</a:t>
            </a:fld>
            <a:endParaRPr lang="zh-CN" altLang="en-US"/>
          </a:p>
        </p:txBody>
      </p:sp>
    </p:spTree>
    <p:extLst>
      <p:ext uri="{BB962C8B-B14F-4D97-AF65-F5344CB8AC3E}">
        <p14:creationId xmlns:p14="http://schemas.microsoft.com/office/powerpoint/2010/main" val="1553276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a:t>PBD</a:t>
                </a:r>
                <a:r>
                  <a:rPr lang="zh-CN" altLang="en-US" dirty="0"/>
                  <a:t>中有个重要的概念，什么是约束？刚才的碰撞分离粒子中的约束就是两个物体保持不互相穿透。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具体点的定义是，在数学中，约束是一个优化问题的解需要符合的条件。约束可以分为等式约束和不等式约束。符合所有约束的解的集合称为可行集或者候选解。</a:t>
                </a:r>
              </a:p>
              <a:p>
                <a:pPr lvl="1"/>
                <a:endParaRPr lang="en-US" altLang="zh-CN" dirty="0"/>
              </a:p>
              <a:p>
                <a:pPr lvl="1"/>
                <a:r>
                  <a:rPr lang="zh-CN" altLang="en-US" dirty="0"/>
                  <a:t>约束基数为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oMath>
                </a14:m>
                <a:r>
                  <a:rPr lang="zh-CN" altLang="en-US" dirty="0"/>
                  <a:t> ，即第 </a:t>
                </a:r>
                <a14:m>
                  <m:oMath xmlns:m="http://schemas.openxmlformats.org/officeDocument/2006/math">
                    <m:r>
                      <a:rPr lang="en-US" altLang="zh-CN" i="1" dirty="0">
                        <a:latin typeface="Cambria Math" panose="02040503050406030204" pitchFamily="18" charset="0"/>
                      </a:rPr>
                      <m:t>𝑗</m:t>
                    </m:r>
                  </m:oMath>
                </a14:m>
                <a:r>
                  <a:rPr lang="zh-CN" altLang="en-US" dirty="0"/>
                  <a:t> 个约束所影响的顶点数目为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oMath>
                </a14:m>
                <a:endParaRPr lang="en-US" altLang="zh-CN" dirty="0"/>
              </a:p>
              <a:p>
                <a:pPr lvl="1"/>
                <a:r>
                  <a:rPr lang="zh-CN" altLang="en-US" dirty="0"/>
                  <a:t>约束值为实数的函数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 </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3</m:t>
                            </m:r>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sup>
                    </m:sSup>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ℝ</m:t>
                    </m:r>
                  </m:oMath>
                </a14:m>
                <a:endParaRPr lang="en-US" altLang="zh-CN" dirty="0"/>
              </a:p>
              <a:p>
                <a:pPr lvl="1"/>
                <a:r>
                  <a:rPr lang="zh-CN" altLang="en-US" dirty="0"/>
                  <a:t>约束索引值为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∈[1, …, </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oMath>
                </a14:m>
                <a:endParaRPr lang="en-US" altLang="zh-CN" dirty="0"/>
              </a:p>
              <a:p>
                <a:pPr lvl="1"/>
                <a:r>
                  <a:rPr lang="zh-CN" altLang="en-US" dirty="0"/>
                  <a:t>每个约束都有对饮的刚度参数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∈[0, …, 1]</m:t>
                    </m:r>
                  </m:oMath>
                </a14:m>
                <a:r>
                  <a:rPr lang="zh-CN" altLang="en-US" dirty="0"/>
                  <a:t> ，刚度参数可以理解为约束的强度，而非前面提到的刚体强度</a:t>
                </a:r>
                <a:endParaRPr lang="en-US" altLang="zh-CN"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dirty="0"/>
                  <a:t>约束分为等式约束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C</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=0</m:t>
                    </m:r>
                  </m:oMath>
                </a14:m>
                <a:r>
                  <a:rPr lang="zh-CN" altLang="en-US" dirty="0"/>
                  <a:t> 与不等式约束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m:t>
                    </m:r>
                    <m:r>
                      <a:rPr lang="en-US" altLang="zh-CN" b="0" i="1" smtClean="0">
                        <a:latin typeface="Cambria Math" panose="02040503050406030204" pitchFamily="18" charset="0"/>
                      </a:rPr>
                      <m:t>0</m:t>
                    </m:r>
                  </m:oMath>
                </a14:m>
                <a:r>
                  <a:rPr lang="zh-CN" altLang="en-US" dirty="0"/>
                  <a:t> </a:t>
                </a:r>
              </a:p>
              <a:p>
                <a:pPr marL="914400" marR="0" lvl="2" indent="0" algn="l" defTabSz="914400" rtl="0" eaLnBrk="1" fontAlgn="auto" latinLnBrk="0" hangingPunct="1">
                  <a:lnSpc>
                    <a:spcPct val="100000"/>
                  </a:lnSpc>
                  <a:spcBef>
                    <a:spcPts val="0"/>
                  </a:spcBef>
                  <a:spcAft>
                    <a:spcPts val="0"/>
                  </a:spcAft>
                  <a:buClrTx/>
                  <a:buSzTx/>
                  <a:buFontTx/>
                  <a:buNone/>
                  <a:tabLst/>
                  <a:defRPr/>
                </a:pPr>
                <a:r>
                  <a:rPr lang="zh-CN" altLang="en-US" dirty="0"/>
                  <a:t>等式约束：</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=0 </m:t>
                    </m:r>
                    <m:r>
                      <a:rPr lang="zh-CN" altLang="en-US" b="0" i="1" smtClean="0">
                        <a:latin typeface="Cambria Math" panose="02040503050406030204" pitchFamily="18" charset="0"/>
                      </a:rPr>
                      <m:t>，这是一根</m:t>
                    </m:r>
                  </m:oMath>
                </a14:m>
                <a:r>
                  <a:rPr lang="zh-CN" altLang="en-US" dirty="0"/>
                  <a:t>棒子相连的两个小球，它们的位移约束</a:t>
                </a:r>
                <a:endParaRPr lang="en-US" altLang="zh-CN" dirty="0"/>
              </a:p>
              <a:p>
                <a:pPr lvl="2"/>
                <a:r>
                  <a:rPr lang="zh-CN" altLang="en-US" dirty="0"/>
                  <a:t>不等式约束：</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oMath>
                </a14:m>
                <a:r>
                  <a:rPr lang="zh-CN" altLang="en-US" dirty="0"/>
                  <a:t> ，这是两个粒子不要相交的约束</a:t>
                </a:r>
              </a:p>
              <a:p>
                <a:pPr lvl="1"/>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a:t>PBD</a:t>
                </a:r>
                <a:r>
                  <a:rPr lang="zh-CN" altLang="en-US" dirty="0"/>
                  <a:t>中有个重要的概念，什么是约束？刚才的碰撞分离粒子中的约束就是两个物体保持不互相穿透。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具体点的定义是，在数学中，约束是一个优化问题的解需要符合的条件。约束可以分为等式约束和不等式约束。符合所有约束的解的集合称为可行集或者候选解。</a:t>
                </a:r>
              </a:p>
              <a:p>
                <a:pPr lvl="1"/>
                <a:endParaRPr lang="en-US" altLang="zh-CN" dirty="0"/>
              </a:p>
              <a:p>
                <a:pPr lvl="1"/>
                <a:r>
                  <a:rPr lang="zh-CN" altLang="en-US" dirty="0"/>
                  <a:t>约束基数为 </a:t>
                </a:r>
                <a:r>
                  <a:rPr lang="en-US" altLang="zh-CN" b="0" i="0">
                    <a:latin typeface="Cambria Math" panose="02040503050406030204" pitchFamily="18" charset="0"/>
                  </a:rPr>
                  <a:t>𝑛_𝑗</a:t>
                </a:r>
                <a:r>
                  <a:rPr lang="zh-CN" altLang="en-US" dirty="0"/>
                  <a:t> ，即第 </a:t>
                </a:r>
                <a:r>
                  <a:rPr lang="en-US" altLang="zh-CN" i="0" dirty="0">
                    <a:latin typeface="Cambria Math" panose="02040503050406030204" pitchFamily="18" charset="0"/>
                  </a:rPr>
                  <a:t>𝑗</a:t>
                </a:r>
                <a:r>
                  <a:rPr lang="zh-CN" altLang="en-US" dirty="0"/>
                  <a:t> 个约束所影响的顶点数目为 </a:t>
                </a:r>
                <a:r>
                  <a:rPr lang="en-US" altLang="zh-CN" b="0" i="0">
                    <a:latin typeface="Cambria Math" panose="02040503050406030204" pitchFamily="18" charset="0"/>
                  </a:rPr>
                  <a:t>𝑛_𝑗</a:t>
                </a:r>
                <a:endParaRPr lang="en-US" altLang="zh-CN" dirty="0"/>
              </a:p>
              <a:p>
                <a:pPr lvl="1"/>
                <a:r>
                  <a:rPr lang="zh-CN" altLang="en-US" dirty="0"/>
                  <a:t>约束值为实数的函数 </a:t>
                </a:r>
                <a:r>
                  <a:rPr lang="en-US" altLang="zh-CN" b="0" i="0">
                    <a:latin typeface="Cambria Math" panose="02040503050406030204" pitchFamily="18" charset="0"/>
                  </a:rPr>
                  <a:t>𝐶_𝑗  : </a:t>
                </a:r>
                <a:r>
                  <a:rPr lang="en-US" altLang="zh-CN" i="0">
                    <a:latin typeface="Cambria Math" panose="02040503050406030204" pitchFamily="18" charset="0"/>
                    <a:ea typeface="Cambria Math" panose="02040503050406030204" pitchFamily="18" charset="0"/>
                  </a:rPr>
                  <a:t>ℝ</a:t>
                </a:r>
                <a:r>
                  <a:rPr lang="en-US" altLang="zh-CN" b="0"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rPr>
                  <a:t>3𝑛〗_𝑗 )  </a:t>
                </a:r>
                <a:r>
                  <a:rPr lang="en-US" altLang="zh-CN" b="0" i="0">
                    <a:latin typeface="Cambria Math" panose="02040503050406030204" pitchFamily="18" charset="0"/>
                    <a:ea typeface="Cambria Math" panose="02040503050406030204" pitchFamily="18" charset="0"/>
                  </a:rPr>
                  <a:t>→</a:t>
                </a:r>
                <a:r>
                  <a:rPr lang="en-US" altLang="zh-CN" i="0">
                    <a:latin typeface="Cambria Math" panose="02040503050406030204" pitchFamily="18" charset="0"/>
                    <a:ea typeface="Cambria Math" panose="02040503050406030204" pitchFamily="18" charset="0"/>
                  </a:rPr>
                  <a:t>ℝ</a:t>
                </a:r>
                <a:endParaRPr lang="en-US" altLang="zh-CN" dirty="0"/>
              </a:p>
              <a:p>
                <a:pPr lvl="1"/>
                <a:r>
                  <a:rPr lang="zh-CN" altLang="en-US" dirty="0"/>
                  <a:t>约束索引值为 </a:t>
                </a:r>
                <a:r>
                  <a:rPr lang="en-US" altLang="zh-CN" i="0">
                    <a:latin typeface="Cambria Math" panose="02040503050406030204" pitchFamily="18" charset="0"/>
                  </a:rPr>
                  <a:t>〖</a:t>
                </a:r>
                <a:r>
                  <a:rPr lang="en-US" altLang="zh-CN" b="0" i="0">
                    <a:latin typeface="Cambria Math" panose="02040503050406030204" pitchFamily="18" charset="0"/>
                  </a:rPr>
                  <a:t>{𝑖〗_1, …, 𝑖_(𝑛_𝑗 )}, 𝑖_𝑘</a:t>
                </a:r>
                <a:r>
                  <a:rPr lang="en-US" altLang="zh-CN" b="0" i="0">
                    <a:latin typeface="Cambria Math" panose="02040503050406030204" pitchFamily="18" charset="0"/>
                    <a:ea typeface="Cambria Math" panose="02040503050406030204" pitchFamily="18" charset="0"/>
                  </a:rPr>
                  <a:t>∈[1, …, 𝑁]</a:t>
                </a:r>
                <a:endParaRPr lang="en-US" altLang="zh-CN" dirty="0"/>
              </a:p>
              <a:p>
                <a:pPr lvl="1"/>
                <a:r>
                  <a:rPr lang="zh-CN" altLang="en-US" dirty="0"/>
                  <a:t>每个约束都有对饮的刚度参数 </a:t>
                </a:r>
                <a:r>
                  <a:rPr lang="en-US" altLang="zh-CN" b="0" i="0">
                    <a:latin typeface="Cambria Math" panose="02040503050406030204" pitchFamily="18" charset="0"/>
                  </a:rPr>
                  <a:t>𝑘_𝑗</a:t>
                </a:r>
                <a:r>
                  <a:rPr lang="en-US" altLang="zh-CN" b="0" i="0">
                    <a:latin typeface="Cambria Math" panose="02040503050406030204" pitchFamily="18" charset="0"/>
                    <a:ea typeface="Cambria Math" panose="02040503050406030204" pitchFamily="18" charset="0"/>
                  </a:rPr>
                  <a:t>∈[0, …, 1]</a:t>
                </a:r>
                <a:r>
                  <a:rPr lang="zh-CN" altLang="en-US" dirty="0"/>
                  <a:t> ，刚度参数可以理解为约束的强度，而非前面提到的刚体强度</a:t>
                </a:r>
                <a:endParaRPr lang="en-US" altLang="zh-CN"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dirty="0"/>
                  <a:t>约束分为等式约束 </a:t>
                </a:r>
                <a:r>
                  <a:rPr lang="en-US" altLang="zh-CN" i="0">
                    <a:latin typeface="Cambria Math" panose="02040503050406030204" pitchFamily="18" charset="0"/>
                  </a:rPr>
                  <a:t>C_</a:t>
                </a:r>
                <a:r>
                  <a:rPr lang="en-US" altLang="zh-CN" b="0" i="0">
                    <a:latin typeface="Cambria Math" panose="02040503050406030204" pitchFamily="18" charset="0"/>
                  </a:rPr>
                  <a:t>𝑗=0</a:t>
                </a:r>
                <a:r>
                  <a:rPr lang="zh-CN" altLang="en-US" dirty="0"/>
                  <a:t> 与不等式约束 </a:t>
                </a:r>
                <a:r>
                  <a:rPr lang="en-US" altLang="zh-CN" b="0" i="0">
                    <a:latin typeface="Cambria Math" panose="02040503050406030204" pitchFamily="18" charset="0"/>
                  </a:rPr>
                  <a:t>𝐶_𝑗</a:t>
                </a:r>
                <a:r>
                  <a:rPr lang="zh-CN" altLang="en-US" i="0">
                    <a:latin typeface="Cambria Math" panose="02040503050406030204" pitchFamily="18" charset="0"/>
                  </a:rPr>
                  <a:t>≥</a:t>
                </a:r>
                <a:r>
                  <a:rPr lang="en-US" altLang="zh-CN" b="0" i="0">
                    <a:latin typeface="Cambria Math" panose="02040503050406030204" pitchFamily="18" charset="0"/>
                  </a:rPr>
                  <a:t>0</a:t>
                </a:r>
                <a:r>
                  <a:rPr lang="zh-CN" altLang="en-US" dirty="0"/>
                  <a:t> </a:t>
                </a:r>
              </a:p>
              <a:p>
                <a:pPr marL="914400" marR="0" lvl="2" indent="0" algn="l" defTabSz="914400" rtl="0" eaLnBrk="1" fontAlgn="auto" latinLnBrk="0" hangingPunct="1">
                  <a:lnSpc>
                    <a:spcPct val="100000"/>
                  </a:lnSpc>
                  <a:spcBef>
                    <a:spcPts val="0"/>
                  </a:spcBef>
                  <a:spcAft>
                    <a:spcPts val="0"/>
                  </a:spcAft>
                  <a:buClrTx/>
                  <a:buSzTx/>
                  <a:buFontTx/>
                  <a:buNone/>
                  <a:tabLst/>
                  <a:defRPr/>
                </a:pPr>
                <a:r>
                  <a:rPr lang="zh-CN" altLang="en-US" dirty="0"/>
                  <a:t>等式约束：</a:t>
                </a:r>
                <a:r>
                  <a:rPr lang="en-US" altLang="zh-CN" b="0" i="0">
                    <a:latin typeface="Cambria Math" panose="02040503050406030204" pitchFamily="18" charset="0"/>
                  </a:rPr>
                  <a:t>𝐶(</a:t>
                </a:r>
                <a:r>
                  <a:rPr lang="en-US" altLang="zh-CN" b="1" i="0">
                    <a:latin typeface="Cambria Math" panose="02040503050406030204" pitchFamily="18" charset="0"/>
                  </a:rPr>
                  <a:t>𝒙</a:t>
                </a:r>
                <a:r>
                  <a:rPr lang="en-US" altLang="zh-CN" b="0" i="0">
                    <a:latin typeface="Cambria Math" panose="02040503050406030204" pitchFamily="18" charset="0"/>
                  </a:rPr>
                  <a:t>_1, </a:t>
                </a:r>
                <a:r>
                  <a:rPr lang="en-US" altLang="zh-CN" b="1" i="0">
                    <a:latin typeface="Cambria Math" panose="02040503050406030204" pitchFamily="18" charset="0"/>
                  </a:rPr>
                  <a:t>𝒙</a:t>
                </a:r>
                <a:r>
                  <a:rPr lang="en-US" altLang="zh-CN" b="0" i="0">
                    <a:latin typeface="Cambria Math" panose="02040503050406030204" pitchFamily="18" charset="0"/>
                  </a:rPr>
                  <a:t>_2 )= ‖</a:t>
                </a:r>
                <a:r>
                  <a:rPr lang="en-US" altLang="zh-CN" b="1" i="0">
                    <a:latin typeface="Cambria Math" panose="02040503050406030204" pitchFamily="18" charset="0"/>
                  </a:rPr>
                  <a:t>𝒙</a:t>
                </a:r>
                <a:r>
                  <a:rPr lang="en-US" altLang="zh-CN" b="0" i="0">
                    <a:latin typeface="Cambria Math" panose="02040503050406030204" pitchFamily="18" charset="0"/>
                  </a:rPr>
                  <a:t>_1−</a:t>
                </a:r>
                <a:r>
                  <a:rPr lang="en-US" altLang="zh-CN" b="1" i="0">
                    <a:latin typeface="Cambria Math" panose="02040503050406030204" pitchFamily="18" charset="0"/>
                  </a:rPr>
                  <a:t>𝒙</a:t>
                </a:r>
                <a:r>
                  <a:rPr lang="en-US" altLang="zh-CN" b="0" i="0">
                    <a:latin typeface="Cambria Math" panose="02040503050406030204" pitchFamily="18" charset="0"/>
                  </a:rPr>
                  <a:t>_2 ‖−𝑙=0 </a:t>
                </a:r>
                <a:r>
                  <a:rPr lang="zh-CN" altLang="en-US" b="0" i="0">
                    <a:latin typeface="Cambria Math" panose="02040503050406030204" pitchFamily="18" charset="0"/>
                  </a:rPr>
                  <a:t>，这是一根</a:t>
                </a:r>
                <a:r>
                  <a:rPr lang="zh-CN" altLang="en-US" dirty="0"/>
                  <a:t>棒子相连的两个小球，它们的位移约束</a:t>
                </a:r>
                <a:endParaRPr lang="en-US" altLang="zh-CN" dirty="0"/>
              </a:p>
              <a:p>
                <a:pPr lvl="2"/>
                <a:r>
                  <a:rPr lang="zh-CN" altLang="en-US" dirty="0"/>
                  <a:t>不等式约束：</a:t>
                </a:r>
                <a:r>
                  <a:rPr lang="en-US" altLang="zh-CN" b="0" i="0">
                    <a:latin typeface="Cambria Math" panose="02040503050406030204" pitchFamily="18" charset="0"/>
                  </a:rPr>
                  <a:t>𝐶(𝑥_1,𝑥_2 )=</a:t>
                </a:r>
                <a:r>
                  <a:rPr lang="en-US" altLang="zh-CN" i="0">
                    <a:latin typeface="Cambria Math" panose="02040503050406030204" pitchFamily="18" charset="0"/>
                  </a:rPr>
                  <a:t>‖</a:t>
                </a:r>
                <a:r>
                  <a:rPr lang="en-US" altLang="zh-CN" b="1" i="0">
                    <a:latin typeface="Cambria Math" panose="02040503050406030204" pitchFamily="18" charset="0"/>
                  </a:rPr>
                  <a:t>𝒙_</a:t>
                </a:r>
                <a:r>
                  <a:rPr lang="en-US" altLang="zh-CN" i="0">
                    <a:latin typeface="Cambria Math" panose="02040503050406030204" pitchFamily="18" charset="0"/>
                  </a:rPr>
                  <a:t>1−</a:t>
                </a:r>
                <a:r>
                  <a:rPr lang="en-US" altLang="zh-CN" b="1" i="0">
                    <a:latin typeface="Cambria Math" panose="02040503050406030204" pitchFamily="18" charset="0"/>
                  </a:rPr>
                  <a:t>𝒙_</a:t>
                </a:r>
                <a:r>
                  <a:rPr lang="en-US" altLang="zh-CN" i="0">
                    <a:latin typeface="Cambria Math" panose="02040503050406030204" pitchFamily="18" charset="0"/>
                  </a:rPr>
                  <a:t>2 ‖−</a:t>
                </a:r>
                <a:r>
                  <a:rPr lang="en-US" altLang="zh-CN" b="0" i="0">
                    <a:latin typeface="Cambria Math" panose="02040503050406030204" pitchFamily="18" charset="0"/>
                  </a:rPr>
                  <a:t>2𝑟</a:t>
                </a:r>
                <a:r>
                  <a:rPr lang="en-US" altLang="zh-CN" b="0" i="0">
                    <a:latin typeface="Cambria Math" panose="02040503050406030204" pitchFamily="18" charset="0"/>
                    <a:ea typeface="Cambria Math" panose="02040503050406030204" pitchFamily="18" charset="0"/>
                  </a:rPr>
                  <a:t>≥0</a:t>
                </a:r>
                <a:r>
                  <a:rPr lang="zh-CN" altLang="en-US" dirty="0"/>
                  <a:t> ，这是两个粒子不要相交的约束</a:t>
                </a:r>
              </a:p>
              <a:p>
                <a:pPr lvl="1"/>
                <a:endParaRPr lang="zh-CN" altLang="en-US"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37</a:t>
            </a:fld>
            <a:endParaRPr lang="zh-CN" altLang="en-US"/>
          </a:p>
        </p:txBody>
      </p:sp>
    </p:spTree>
    <p:extLst>
      <p:ext uri="{BB962C8B-B14F-4D97-AF65-F5344CB8AC3E}">
        <p14:creationId xmlns:p14="http://schemas.microsoft.com/office/powerpoint/2010/main" val="1679234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首先我们用一个 </a:t>
                </a:r>
                <a:r>
                  <a:rPr lang="en-US" altLang="zh-CN" dirty="0"/>
                  <a:t>N </a:t>
                </a:r>
                <a:r>
                  <a:rPr lang="zh-CN" altLang="en-US" dirty="0"/>
                  <a:t>个顶点和 </a:t>
                </a:r>
                <a:r>
                  <a:rPr lang="en-US" altLang="zh-CN" dirty="0"/>
                  <a:t>M </a:t>
                </a:r>
                <a:r>
                  <a:rPr lang="zh-CN" altLang="en-US" dirty="0"/>
                  <a:t>个约束组成的集合表示动力学物体。</a:t>
                </a:r>
                <a:endParaRPr lang="en-US" altLang="zh-CN" dirty="0"/>
              </a:p>
              <a:p>
                <a:endParaRPr lang="en-US" altLang="zh-CN" dirty="0"/>
              </a:p>
              <a:p>
                <a:r>
                  <a:rPr lang="en-US" altLang="zh-CN" dirty="0"/>
                  <a:t>1</a:t>
                </a:r>
                <a:r>
                  <a:rPr lang="zh-CN" altLang="en-US" dirty="0"/>
                  <a:t>、首先对顶点位置、速度和质量倒数进行初始化。为什么这里是质量倒数？主要后面计算用到的是倒数，这里能避免过多的除法操作，此外，还可以处理今天物体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m:t>
                    </m:r>
                  </m:oMath>
                </a14:m>
                <a:r>
                  <a:rPr lang="en-US" altLang="zh-CN" dirty="0"/>
                  <a:t> </a:t>
                </a:r>
                <a:r>
                  <a:rPr lang="zh-CN" altLang="en-US" dirty="0"/>
                  <a:t>，可以理解为质量无穷大。</a:t>
                </a:r>
                <a:endParaRPr lang="en-US" altLang="zh-CN" dirty="0"/>
              </a:p>
              <a:p>
                <a:r>
                  <a:rPr lang="en-US" altLang="zh-CN" dirty="0"/>
                  <a:t>2</a:t>
                </a:r>
                <a:r>
                  <a:rPr lang="zh-CN" altLang="en-US" dirty="0"/>
                  <a:t>、我们把所有不能转换为位置约束的力，如重力、风力记为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oMath>
                </a14:m>
                <a:r>
                  <a:rPr lang="en-US" altLang="zh-CN" dirty="0"/>
                  <a:t> </a:t>
                </a:r>
                <a:r>
                  <a:rPr lang="zh-CN" altLang="en-US" dirty="0"/>
                  <a:t>进行一次数值积分，获得预测速度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Sub>
                  </m:oMath>
                </a14:m>
                <a:endParaRPr lang="en-US" altLang="zh-CN" dirty="0"/>
              </a:p>
              <a:p>
                <a:r>
                  <a:rPr lang="en-US" altLang="zh-CN" dirty="0"/>
                  <a:t>3</a:t>
                </a:r>
                <a:r>
                  <a:rPr lang="zh-CN" altLang="en-US" dirty="0"/>
                  <a:t>、通过显示欧拉积分计算位置的预测值 </a:t>
                </a:r>
                <a14:m>
                  <m:oMath xmlns:m="http://schemas.openxmlformats.org/officeDocument/2006/math">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r>
                  <a:rPr lang="en-US" altLang="zh-CN" dirty="0"/>
                  <a:t> </a:t>
                </a:r>
              </a:p>
              <a:p>
                <a:r>
                  <a:rPr lang="en-US" altLang="zh-CN" dirty="0"/>
                  <a:t>4</a:t>
                </a:r>
                <a:r>
                  <a:rPr lang="zh-CN" altLang="en-US" dirty="0"/>
                  <a:t>、生成碰撞约束。物体会与周围环境发生碰撞，如布料落在地面上，流水碰上一面墙等等，这些碰撞约束每个时间步长都在发生变化的。但注意，这里并不对约束求解，而仅仅生成约束</a:t>
                </a:r>
                <a:endParaRPr lang="en-US" altLang="zh-CN" dirty="0"/>
              </a:p>
              <a:p>
                <a:r>
                  <a:rPr lang="en-US" altLang="zh-CN" dirty="0"/>
                  <a:t>5</a:t>
                </a:r>
                <a:r>
                  <a:rPr lang="zh-CN" altLang="en-US" dirty="0"/>
                  <a:t>、有了这些内部约束（如不可压缩流体的密度约束）和外部约束（比如流体不能穿透地板）的数学公式之后，接下来就是对这些约束进行迭代求解，也就是这里的约束投影</a:t>
                </a:r>
                <a:endParaRPr lang="en-US" altLang="zh-CN" dirty="0"/>
              </a:p>
              <a:p>
                <a:r>
                  <a:rPr lang="en-US" altLang="zh-CN" dirty="0"/>
                  <a:t>6</a:t>
                </a:r>
                <a:r>
                  <a:rPr lang="zh-CN" altLang="en-US" dirty="0"/>
                  <a:t>、根据约束投影求解得到的修正位移，修正前述的预测位置获得最终位置</a:t>
                </a:r>
                <a:endParaRPr lang="en-US" altLang="zh-CN" dirty="0"/>
              </a:p>
              <a:p>
                <a:r>
                  <a:rPr lang="en-US" altLang="zh-CN" dirty="0"/>
                  <a:t>7</a:t>
                </a:r>
                <a:r>
                  <a:rPr lang="zh-CN" altLang="en-US" dirty="0"/>
                  <a:t>、最后是根据最终位置更新物体速度</a:t>
                </a:r>
                <a:endParaRPr lang="en-US" altLang="zh-CN" dirty="0"/>
              </a:p>
              <a:p>
                <a:r>
                  <a:rPr lang="en-US" altLang="zh-CN" dirty="0"/>
                  <a:t>8</a:t>
                </a:r>
                <a:r>
                  <a:rPr lang="zh-CN" altLang="en-US" dirty="0"/>
                  <a:t>、更新物体位置</a:t>
                </a:r>
                <a:endParaRPr lang="en-US" altLang="zh-CN" dirty="0"/>
              </a:p>
              <a:p>
                <a:r>
                  <a:rPr lang="en-US" altLang="zh-CN" dirty="0"/>
                  <a:t>9</a:t>
                </a:r>
                <a:r>
                  <a:rPr lang="zh-CN" altLang="en-US" dirty="0"/>
                  <a:t>、根据摩擦系数（</a:t>
                </a:r>
                <a:r>
                  <a:rPr lang="en-US" altLang="zh-CN" dirty="0"/>
                  <a:t>friction</a:t>
                </a:r>
                <a:r>
                  <a:rPr lang="zh-CN" altLang="en-US" dirty="0"/>
                  <a:t>）和恢复系数（</a:t>
                </a:r>
                <a:r>
                  <a:rPr lang="en-US" altLang="zh-CN" dirty="0"/>
                  <a:t>restitution</a:t>
                </a:r>
                <a:r>
                  <a:rPr lang="zh-CN" altLang="en-US" dirty="0"/>
                  <a:t>）更新速度</a:t>
                </a:r>
                <a:endParaRPr lang="en-US" altLang="zh-CN" dirty="0"/>
              </a:p>
              <a:p>
                <a:endParaRPr lang="en-US" altLang="zh-CN" dirty="0"/>
              </a:p>
            </p:txBody>
          </p:sp>
        </mc:Choice>
        <mc:Fallback xmlns="">
          <p:sp>
            <p:nvSpPr>
              <p:cNvPr id="3" name="备注占位符 2"/>
              <p:cNvSpPr>
                <a:spLocks noGrp="1"/>
              </p:cNvSpPr>
              <p:nvPr>
                <p:ph type="body" idx="1"/>
              </p:nvPr>
            </p:nvSpPr>
            <p:spPr/>
            <p:txBody>
              <a:bodyPr/>
              <a:lstStyle/>
              <a:p>
                <a:r>
                  <a:rPr lang="zh-CN" altLang="en-US" dirty="0"/>
                  <a:t>首先我们用一个 </a:t>
                </a:r>
                <a:r>
                  <a:rPr lang="en-US" altLang="zh-CN" dirty="0"/>
                  <a:t>N </a:t>
                </a:r>
                <a:r>
                  <a:rPr lang="zh-CN" altLang="en-US" dirty="0"/>
                  <a:t>个顶点和 </a:t>
                </a:r>
                <a:r>
                  <a:rPr lang="en-US" altLang="zh-CN" dirty="0"/>
                  <a:t>M </a:t>
                </a:r>
                <a:r>
                  <a:rPr lang="zh-CN" altLang="en-US" dirty="0"/>
                  <a:t>个约束组成的集合表示动力学物体。</a:t>
                </a:r>
                <a:endParaRPr lang="en-US" altLang="zh-CN" dirty="0"/>
              </a:p>
              <a:p>
                <a:endParaRPr lang="en-US" altLang="zh-CN" dirty="0"/>
              </a:p>
              <a:p>
                <a:r>
                  <a:rPr lang="en-US" altLang="zh-CN" dirty="0"/>
                  <a:t>1</a:t>
                </a:r>
                <a:r>
                  <a:rPr lang="zh-CN" altLang="en-US" dirty="0"/>
                  <a:t>、首先对顶点位置、速度和质量倒数进行初始化。为什么这里是质量倒数？主要后面计算用到的是倒数，这里能避免过多的除法操作，此外，还可以处理今天物体 </a:t>
                </a:r>
                <a:r>
                  <a:rPr lang="en-US" altLang="zh-CN" b="0" i="0">
                    <a:latin typeface="Cambria Math" panose="02040503050406030204" pitchFamily="18" charset="0"/>
                  </a:rPr>
                  <a:t>𝑤_𝑖=0</a:t>
                </a:r>
                <a:r>
                  <a:rPr lang="en-US" altLang="zh-CN" dirty="0"/>
                  <a:t> </a:t>
                </a:r>
                <a:r>
                  <a:rPr lang="zh-CN" altLang="en-US" dirty="0"/>
                  <a:t>，可以理解为质量无穷大。</a:t>
                </a:r>
                <a:endParaRPr lang="en-US" altLang="zh-CN" dirty="0"/>
              </a:p>
              <a:p>
                <a:r>
                  <a:rPr lang="en-US" altLang="zh-CN" dirty="0"/>
                  <a:t>2</a:t>
                </a:r>
                <a:r>
                  <a:rPr lang="zh-CN" altLang="en-US" dirty="0"/>
                  <a:t>、我们把所有不能转换为位置约束的力，如重力、风力记为 </a:t>
                </a:r>
                <a:r>
                  <a:rPr lang="en-US" altLang="zh-CN" b="1" i="0">
                    <a:latin typeface="Cambria Math" panose="02040503050406030204" pitchFamily="18" charset="0"/>
                  </a:rPr>
                  <a:t>𝒇_</a:t>
                </a:r>
                <a:r>
                  <a:rPr lang="en-US" altLang="zh-CN" b="0" i="0">
                    <a:latin typeface="Cambria Math" panose="02040503050406030204" pitchFamily="18" charset="0"/>
                  </a:rPr>
                  <a:t>𝑒𝑥𝑡</a:t>
                </a:r>
                <a:r>
                  <a:rPr lang="en-US" altLang="zh-CN" dirty="0"/>
                  <a:t> </a:t>
                </a:r>
                <a:r>
                  <a:rPr lang="zh-CN" altLang="en-US" dirty="0"/>
                  <a:t>进行一次数值积分，获得预测速度 </a:t>
                </a:r>
                <a:r>
                  <a:rPr lang="en-US" altLang="zh-CN" b="1" i="0">
                    <a:latin typeface="Cambria Math" panose="02040503050406030204" pitchFamily="18" charset="0"/>
                  </a:rPr>
                  <a:t>𝒗_</a:t>
                </a:r>
                <a:r>
                  <a:rPr lang="en-US" altLang="zh-CN" b="0" i="0">
                    <a:latin typeface="Cambria Math" panose="02040503050406030204" pitchFamily="18" charset="0"/>
                  </a:rPr>
                  <a:t>𝑖</a:t>
                </a:r>
                <a:endParaRPr lang="en-US" altLang="zh-CN" dirty="0"/>
              </a:p>
              <a:p>
                <a:r>
                  <a:rPr lang="en-US" altLang="zh-CN" dirty="0"/>
                  <a:t>3</a:t>
                </a:r>
                <a:r>
                  <a:rPr lang="zh-CN" altLang="en-US" dirty="0"/>
                  <a:t>、通过显示欧拉积分计算位置的预测值 </a:t>
                </a:r>
                <a:r>
                  <a:rPr lang="en-US" altLang="zh-CN" b="1" i="0">
                    <a:latin typeface="Cambria Math" panose="02040503050406030204" pitchFamily="18" charset="0"/>
                  </a:rPr>
                  <a:t>𝒙_</a:t>
                </a:r>
                <a:r>
                  <a:rPr lang="en-US" altLang="zh-CN" b="0" i="0">
                    <a:latin typeface="Cambria Math" panose="02040503050406030204" pitchFamily="18" charset="0"/>
                  </a:rPr>
                  <a:t>𝑖^∗</a:t>
                </a:r>
                <a:r>
                  <a:rPr lang="en-US" altLang="zh-CN" dirty="0"/>
                  <a:t> </a:t>
                </a:r>
              </a:p>
              <a:p>
                <a:r>
                  <a:rPr lang="en-US" altLang="zh-CN" dirty="0"/>
                  <a:t>4</a:t>
                </a:r>
                <a:r>
                  <a:rPr lang="zh-CN" altLang="en-US" dirty="0"/>
                  <a:t>、生成碰撞约束。物体会与周围环境发生碰撞，如布料落在地面上，流水碰上一面墙等等，这些碰撞约束每个时间步长都在发生变化的。但注意，这里并不对约束求解，而仅仅生成约束</a:t>
                </a:r>
                <a:endParaRPr lang="en-US" altLang="zh-CN" dirty="0"/>
              </a:p>
              <a:p>
                <a:r>
                  <a:rPr lang="en-US" altLang="zh-CN" dirty="0"/>
                  <a:t>5</a:t>
                </a:r>
                <a:r>
                  <a:rPr lang="zh-CN" altLang="en-US" dirty="0"/>
                  <a:t>、有了这些内部约束（如不可压缩流体的密度约束）和外部约束（比如流体不能穿透地板）的数学公式之后，接下来就是对这些约束进行迭代求解，也就是这里的约束投影</a:t>
                </a:r>
                <a:endParaRPr lang="en-US" altLang="zh-CN" dirty="0"/>
              </a:p>
              <a:p>
                <a:r>
                  <a:rPr lang="en-US" altLang="zh-CN" dirty="0"/>
                  <a:t>6</a:t>
                </a:r>
                <a:r>
                  <a:rPr lang="zh-CN" altLang="en-US" dirty="0"/>
                  <a:t>、根据约束投影求解得到的修正位移，修正前述的预测位置获得最终位置</a:t>
                </a:r>
                <a:endParaRPr lang="en-US" altLang="zh-CN" dirty="0"/>
              </a:p>
              <a:p>
                <a:r>
                  <a:rPr lang="en-US" altLang="zh-CN" dirty="0"/>
                  <a:t>7</a:t>
                </a:r>
                <a:r>
                  <a:rPr lang="zh-CN" altLang="en-US" dirty="0"/>
                  <a:t>、最后是根据最终位置更新物体速度</a:t>
                </a:r>
                <a:endParaRPr lang="en-US" altLang="zh-CN" dirty="0"/>
              </a:p>
              <a:p>
                <a:r>
                  <a:rPr lang="en-US" altLang="zh-CN" dirty="0"/>
                  <a:t>8</a:t>
                </a:r>
                <a:r>
                  <a:rPr lang="zh-CN" altLang="en-US" dirty="0"/>
                  <a:t>、更新物体位置</a:t>
                </a:r>
                <a:endParaRPr lang="en-US" altLang="zh-CN" dirty="0"/>
              </a:p>
              <a:p>
                <a:r>
                  <a:rPr lang="en-US" altLang="zh-CN" dirty="0"/>
                  <a:t>9</a:t>
                </a:r>
                <a:r>
                  <a:rPr lang="zh-CN" altLang="en-US" dirty="0"/>
                  <a:t>、根据摩擦系数（</a:t>
                </a:r>
                <a:r>
                  <a:rPr lang="en-US" altLang="zh-CN" dirty="0"/>
                  <a:t>friction</a:t>
                </a:r>
                <a:r>
                  <a:rPr lang="zh-CN" altLang="en-US" dirty="0"/>
                  <a:t>）和恢复系数（</a:t>
                </a:r>
                <a:r>
                  <a:rPr lang="en-US" altLang="zh-CN" dirty="0"/>
                  <a:t>restitution</a:t>
                </a:r>
                <a:r>
                  <a:rPr lang="zh-CN" altLang="en-US" dirty="0"/>
                  <a:t>）更新速度</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38</a:t>
            </a:fld>
            <a:endParaRPr lang="zh-CN" altLang="en-US"/>
          </a:p>
        </p:txBody>
      </p:sp>
    </p:spTree>
    <p:extLst>
      <p:ext uri="{BB962C8B-B14F-4D97-AF65-F5344CB8AC3E}">
        <p14:creationId xmlns:p14="http://schemas.microsoft.com/office/powerpoint/2010/main" val="89110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倒三角形，</a:t>
            </a:r>
            <a:r>
              <a:rPr lang="en-US" altLang="zh-CN" sz="1200" b="0" i="0" kern="1200" dirty="0" err="1">
                <a:solidFill>
                  <a:schemeClr val="tx1"/>
                </a:solidFill>
                <a:effectLst/>
                <a:latin typeface="+mn-lt"/>
                <a:ea typeface="+mn-ea"/>
                <a:cs typeface="+mn-cs"/>
              </a:rPr>
              <a:t>Nabla</a:t>
            </a:r>
            <a:r>
              <a:rPr lang="zh-CN" altLang="en-US" sz="1200" b="0" i="0" kern="1200" dirty="0">
                <a:solidFill>
                  <a:schemeClr val="tx1"/>
                </a:solidFill>
                <a:effectLst/>
                <a:latin typeface="+mn-lt"/>
                <a:ea typeface="+mn-ea"/>
                <a:cs typeface="+mn-cs"/>
              </a:rPr>
              <a:t>算子</a:t>
            </a:r>
            <a:endParaRPr lang="en-US" altLang="zh-CN" dirty="0"/>
          </a:p>
          <a:p>
            <a:r>
              <a:rPr lang="zh-CN" altLang="en-US" sz="1200" b="0" i="0" kern="1200" dirty="0">
                <a:solidFill>
                  <a:schemeClr val="tx1"/>
                </a:solidFill>
                <a:effectLst/>
                <a:latin typeface="+mn-lt"/>
                <a:ea typeface="+mn-ea"/>
                <a:cs typeface="+mn-cs"/>
              </a:rPr>
              <a:t>标量函数的梯度为向量，向量的梯度为二阶张量</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4</a:t>
            </a:fld>
            <a:endParaRPr lang="zh-CN" altLang="en-US"/>
          </a:p>
        </p:txBody>
      </p:sp>
    </p:spTree>
    <p:extLst>
      <p:ext uri="{BB962C8B-B14F-4D97-AF65-F5344CB8AC3E}">
        <p14:creationId xmlns:p14="http://schemas.microsoft.com/office/powerpoint/2010/main" val="799526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从上面算法能看出来，最关键步骤就是约束投影了，但在讨论约束投影之前，我们讨论个前置的知识，否则无法更好的理解约束投影求解</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40</a:t>
            </a:fld>
            <a:endParaRPr lang="zh-CN" altLang="en-US"/>
          </a:p>
        </p:txBody>
      </p:sp>
    </p:spTree>
    <p:extLst>
      <p:ext uri="{BB962C8B-B14F-4D97-AF65-F5344CB8AC3E}">
        <p14:creationId xmlns:p14="http://schemas.microsoft.com/office/powerpoint/2010/main" val="838766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一个数值优化问题</a:t>
                </a:r>
                <a:endParaRPr lang="en-US" altLang="zh-CN" dirty="0"/>
              </a:p>
              <a:p>
                <a:r>
                  <a:rPr lang="zh-CN" altLang="en-US" dirty="0"/>
                  <a:t>假设河流曲线满足方程 </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oMath>
                </a14:m>
                <a:r>
                  <a:rPr lang="en-US" altLang="zh-CN" dirty="0"/>
                  <a:t> (</a:t>
                </a:r>
                <a:r>
                  <a:rPr lang="zh-CN" altLang="en-US" dirty="0"/>
                  <a:t>例如，它是一个圆：</a:t>
                </a:r>
                <a14:m>
                  <m:oMath xmlns:m="http://schemas.openxmlformats.org/officeDocument/2006/math">
                    <m:sSup>
                      <m:sSupPr>
                        <m:ctrlPr>
                          <a:rPr lang="pt-BR" altLang="zh-CN" i="1" smtClean="0">
                            <a:latin typeface="Cambria Math" panose="02040503050406030204" pitchFamily="18" charset="0"/>
                          </a:rPr>
                        </m:ctrlPr>
                      </m:sSupPr>
                      <m:e>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sup>
                        <m:r>
                          <a:rPr lang="pt-BR" altLang="zh-CN" i="1" smtClean="0">
                            <a:latin typeface="Cambria Math" panose="02040503050406030204" pitchFamily="18" charset="0"/>
                          </a:rPr>
                          <m:t>2</m:t>
                        </m:r>
                      </m:sup>
                    </m:sSup>
                    <m:r>
                      <a:rPr lang="pt-BR" altLang="zh-CN" i="1" smtClean="0">
                        <a:latin typeface="Cambria Math" panose="02040503050406030204" pitchFamily="18" charset="0"/>
                      </a:rPr>
                      <m:t>+</m:t>
                    </m:r>
                    <m:sSup>
                      <m:sSupPr>
                        <m:ctrlPr>
                          <a:rPr lang="pt-BR"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pt-BR" altLang="zh-CN"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2</m:t>
                        </m:r>
                      </m:sup>
                    </m:sSup>
                    <m:r>
                      <a:rPr lang="pt-BR" altLang="zh-CN" i="1" smtClean="0">
                        <a:latin typeface="Cambria Math" panose="02040503050406030204" pitchFamily="18" charset="0"/>
                      </a:rPr>
                      <m:t>=</m:t>
                    </m:r>
                    <m:r>
                      <a:rPr lang="en-US" altLang="zh-CN" b="0" i="1" smtClean="0">
                        <a:latin typeface="Cambria Math" panose="02040503050406030204" pitchFamily="18" charset="0"/>
                      </a:rPr>
                      <m:t>0</m:t>
                    </m:r>
                  </m:oMath>
                </a14:m>
                <a:r>
                  <a:rPr lang="en-US" altLang="zh-CN" dirty="0"/>
                  <a:t>)</a:t>
                </a:r>
                <a:r>
                  <a:rPr lang="zh-CN" altLang="en-US" dirty="0"/>
                  <a:t>。用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𝑃</m:t>
                        </m:r>
                      </m:e>
                    </m:acc>
                  </m:oMath>
                </a14:m>
                <a:r>
                  <a:rPr lang="en-US" altLang="zh-CN" dirty="0"/>
                  <a:t> </a:t>
                </a:r>
                <a:r>
                  <a:rPr lang="zh-CN" altLang="en-US" dirty="0"/>
                  <a:t>表示河边上任意一点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 </a:t>
                </a:r>
                <a:r>
                  <a:rPr lang="zh-CN" altLang="en-US" dirty="0"/>
                  <a:t>点，用</a:t>
                </a:r>
                <a:r>
                  <a:rPr lang="en-US" altLang="zh-CN" dirty="0"/>
                  <a:t> </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𝑀</m:t>
                        </m:r>
                      </m:e>
                    </m:acc>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oMath>
                </a14:m>
                <a:r>
                  <a:rPr lang="en-US" altLang="zh-CN" dirty="0"/>
                  <a:t> </a:t>
                </a:r>
                <a:r>
                  <a:rPr lang="zh-CN" altLang="en-US" dirty="0"/>
                  <a:t>是 </a:t>
                </a:r>
                <a:r>
                  <a:rPr lang="en-US" altLang="zh-CN" dirty="0"/>
                  <a:t>M</a:t>
                </a:r>
                <a:r>
                  <a:rPr lang="zh-CN" altLang="en-US" dirty="0"/>
                  <a:t>，</a:t>
                </a:r>
                <a:r>
                  <a:rPr lang="en-US" altLang="zh-CN" dirty="0"/>
                  <a:t>P</a:t>
                </a:r>
                <a:r>
                  <a:rPr lang="zh-CN" altLang="en-US" dirty="0"/>
                  <a:t>之间的距离，那么问题可以描述为：</a:t>
                </a:r>
                <a:endParaRPr lang="en-US" altLang="zh-CN" dirty="0"/>
              </a:p>
              <a:p>
                <a:pPr/>
                <a14:m>
                  <m:oMathPara xmlns:m="http://schemas.openxmlformats.org/officeDocument/2006/math">
                    <m:oMathParaPr>
                      <m:jc m:val="centerGroup"/>
                    </m:oMathParaPr>
                    <m:oMath xmlns:m="http://schemas.openxmlformats.org/officeDocument/2006/math">
                      <m:f>
                        <m:fPr>
                          <m:type m:val="noBar"/>
                          <m:ctrlPr>
                            <a:rPr lang="en-US" altLang="zh-CN" b="0" i="1" smtClean="0">
                              <a:latin typeface="Cambria Math" panose="02040503050406030204" pitchFamily="18" charset="0"/>
                            </a:rPr>
                          </m:ctrlPr>
                        </m:fPr>
                        <m:num>
                          <m:r>
                            <a:rPr lang="en-US" altLang="zh-CN" i="1">
                              <a:latin typeface="Cambria Math" panose="02040503050406030204" pitchFamily="18" charset="0"/>
                            </a:rPr>
                            <m:t>𝑚𝑖𝑛𝑖𝑚𝑖𝑧𝑒</m:t>
                          </m:r>
                          <m:r>
                            <a:rPr lang="en-US" altLang="zh-CN" i="1">
                              <a:latin typeface="Cambria Math" panose="02040503050406030204" pitchFamily="18" charset="0"/>
                            </a:rPr>
                            <m:t> </m:t>
                          </m:r>
                          <m:r>
                            <a:rPr lang="en-US" altLang="zh-CN" i="1">
                              <a:latin typeface="Cambria Math" panose="02040503050406030204" pitchFamily="18" charset="0"/>
                            </a:rPr>
                            <m:t>𝑓</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m:t>
                          </m:r>
                          <m:r>
                            <a:rPr lang="en-US" altLang="zh-CN" i="1">
                              <a:latin typeface="Cambria Math" panose="02040503050406030204" pitchFamily="18" charset="0"/>
                            </a:rPr>
                            <m:t>𝑑</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m:t>
                          </m:r>
                          <m:r>
                            <a:rPr lang="en-US" altLang="zh-CN" i="1">
                              <a:latin typeface="Cambria Math" panose="02040503050406030204" pitchFamily="18" charset="0"/>
                            </a:rPr>
                            <m:t>𝑑</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𝐶</m:t>
                                  </m:r>
                                </m:e>
                              </m:acc>
                            </m:e>
                          </m:d>
                        </m:num>
                        <m:den>
                          <m:r>
                            <a:rPr lang="en-US" altLang="zh-CN" b="0" i="1" smtClean="0">
                              <a:latin typeface="Cambria Math" panose="02040503050406030204" pitchFamily="18" charset="0"/>
                            </a:rPr>
                            <m:t>𝑠𝑢𝑏𝑗𝑒𝑐𝑡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i="1">
                              <a:latin typeface="Cambria Math" panose="02040503050406030204" pitchFamily="18" charset="0"/>
                            </a:rPr>
                            <m:t>𝑔</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=0</m:t>
                          </m:r>
                          <m:r>
                            <m:rPr>
                              <m:nor/>
                            </m:rPr>
                            <a:rPr lang="en-US" altLang="zh-CN" dirty="0"/>
                            <m:t> </m:t>
                          </m:r>
                        </m:den>
                      </m:f>
                    </m:oMath>
                  </m:oMathPara>
                </a14:m>
                <a:endParaRPr lang="en-US" altLang="zh-CN" dirty="0"/>
              </a:p>
              <a:p>
                <a:r>
                  <a:rPr lang="zh-CN" altLang="en-US" dirty="0"/>
                  <a:t>那么如何求解问题？</a:t>
                </a:r>
              </a:p>
            </p:txBody>
          </p:sp>
        </mc:Choice>
        <mc:Fallback xmlns="">
          <p:sp>
            <p:nvSpPr>
              <p:cNvPr id="3" name="备注占位符 2"/>
              <p:cNvSpPr>
                <a:spLocks noGrp="1"/>
              </p:cNvSpPr>
              <p:nvPr>
                <p:ph type="body" idx="1"/>
              </p:nvPr>
            </p:nvSpPr>
            <p:spPr/>
            <p:txBody>
              <a:bodyPr/>
              <a:lstStyle/>
              <a:p>
                <a:r>
                  <a:rPr lang="zh-CN" altLang="en-US" dirty="0"/>
                  <a:t>一个数值优化问题</a:t>
                </a:r>
                <a:endParaRPr lang="en-US" altLang="zh-CN" dirty="0"/>
              </a:p>
              <a:p>
                <a:r>
                  <a:rPr lang="zh-CN" altLang="en-US" dirty="0"/>
                  <a:t>假设河流曲线满足方程 </a:t>
                </a:r>
                <a:r>
                  <a:rPr lang="en-US" altLang="zh-CN" b="0" i="0">
                    <a:latin typeface="Cambria Math" panose="02040503050406030204" pitchFamily="18" charset="0"/>
                  </a:rPr>
                  <a:t>𝑔(𝑥,𝑦)=0</a:t>
                </a:r>
                <a:r>
                  <a:rPr lang="en-US" altLang="zh-CN" dirty="0"/>
                  <a:t> (</a:t>
                </a:r>
                <a:r>
                  <a:rPr lang="zh-CN" altLang="en-US" dirty="0"/>
                  <a:t>例如，它是一个圆：</a:t>
                </a:r>
                <a:r>
                  <a:rPr lang="pt-BR" altLang="zh-CN" i="0">
                    <a:latin typeface="Cambria Math" panose="02040503050406030204" pitchFamily="18" charset="0"/>
                  </a:rPr>
                  <a:t>〖</a:t>
                </a:r>
                <a:r>
                  <a:rPr lang="en-US" altLang="zh-CN" b="0" i="0">
                    <a:latin typeface="Cambria Math" panose="02040503050406030204" pitchFamily="18" charset="0"/>
                  </a:rPr>
                  <a:t>𝑔(𝑥,𝑦)=𝑥</a:t>
                </a:r>
                <a:r>
                  <a:rPr lang="pt-BR" altLang="zh-CN" b="0" i="0">
                    <a:latin typeface="Cambria Math" panose="02040503050406030204" pitchFamily="18" charset="0"/>
                  </a:rPr>
                  <a:t>〗^</a:t>
                </a:r>
                <a:r>
                  <a:rPr lang="pt-BR" altLang="zh-CN" i="0">
                    <a:latin typeface="Cambria Math" panose="02040503050406030204" pitchFamily="18" charset="0"/>
                  </a:rPr>
                  <a:t>2+</a:t>
                </a:r>
                <a:r>
                  <a:rPr lang="en-US" altLang="zh-CN" b="0" i="0">
                    <a:latin typeface="Cambria Math" panose="02040503050406030204" pitchFamily="18" charset="0"/>
                  </a:rPr>
                  <a:t>𝑦</a:t>
                </a:r>
                <a:r>
                  <a:rPr lang="pt-BR" altLang="zh-CN" b="0" i="0">
                    <a:latin typeface="Cambria Math" panose="02040503050406030204" pitchFamily="18" charset="0"/>
                  </a:rPr>
                  <a:t>^</a:t>
                </a:r>
                <a:r>
                  <a:rPr lang="pt-BR" altLang="zh-CN" i="0">
                    <a:latin typeface="Cambria Math" panose="02040503050406030204" pitchFamily="18" charset="0"/>
                  </a:rPr>
                  <a:t>2</a:t>
                </a:r>
                <a:r>
                  <a:rPr lang="en-US" altLang="zh-CN" b="0" i="0">
                    <a:latin typeface="Cambria Math" panose="02040503050406030204" pitchFamily="18" charset="0"/>
                  </a:rPr>
                  <a:t>−𝑟^2</a:t>
                </a:r>
                <a:r>
                  <a:rPr lang="pt-BR" altLang="zh-CN" i="0">
                    <a:latin typeface="Cambria Math" panose="02040503050406030204" pitchFamily="18" charset="0"/>
                  </a:rPr>
                  <a:t>=</a:t>
                </a:r>
                <a:r>
                  <a:rPr lang="en-US" altLang="zh-CN" b="0" i="0">
                    <a:latin typeface="Cambria Math" panose="02040503050406030204" pitchFamily="18" charset="0"/>
                  </a:rPr>
                  <a:t>0</a:t>
                </a:r>
                <a:r>
                  <a:rPr lang="en-US" altLang="zh-CN" dirty="0"/>
                  <a:t>)</a:t>
                </a:r>
                <a:r>
                  <a:rPr lang="zh-CN" altLang="en-US" dirty="0"/>
                  <a:t>。用 </a:t>
                </a:r>
                <a:r>
                  <a:rPr lang="en-US" altLang="zh-CN" b="0" i="0">
                    <a:latin typeface="Cambria Math" panose="02040503050406030204" pitchFamily="18" charset="0"/>
                  </a:rPr>
                  <a:t>𝑃 ⃗</a:t>
                </a:r>
                <a:r>
                  <a:rPr lang="en-US" altLang="zh-CN" dirty="0"/>
                  <a:t> </a:t>
                </a:r>
                <a:r>
                  <a:rPr lang="zh-CN" altLang="en-US" dirty="0"/>
                  <a:t>表示河边上任意一点 </a:t>
                </a:r>
                <a:r>
                  <a:rPr lang="en-US" altLang="zh-CN" b="0" i="0">
                    <a:latin typeface="Cambria Math" panose="02040503050406030204" pitchFamily="18" charset="0"/>
                  </a:rPr>
                  <a:t>𝑃 ⃗(𝑥,𝑦)</a:t>
                </a:r>
                <a:r>
                  <a:rPr lang="en-US" altLang="zh-CN" dirty="0"/>
                  <a:t> </a:t>
                </a:r>
                <a:r>
                  <a:rPr lang="zh-CN" altLang="en-US" dirty="0"/>
                  <a:t>点，用</a:t>
                </a:r>
                <a:r>
                  <a:rPr lang="en-US" altLang="zh-CN" dirty="0"/>
                  <a:t> </a:t>
                </a:r>
                <a:r>
                  <a:rPr lang="en-US" altLang="zh-CN" b="0" i="0">
                    <a:latin typeface="Cambria Math" panose="02040503050406030204" pitchFamily="18" charset="0"/>
                  </a:rPr>
                  <a:t>𝑑(𝑀 ⃗, 𝑃 ⃗)</a:t>
                </a:r>
                <a:r>
                  <a:rPr lang="en-US" altLang="zh-CN" dirty="0"/>
                  <a:t> </a:t>
                </a:r>
                <a:r>
                  <a:rPr lang="zh-CN" altLang="en-US" dirty="0"/>
                  <a:t>是 </a:t>
                </a:r>
                <a:r>
                  <a:rPr lang="en-US" altLang="zh-CN" dirty="0"/>
                  <a:t>M</a:t>
                </a:r>
                <a:r>
                  <a:rPr lang="zh-CN" altLang="en-US" dirty="0"/>
                  <a:t>，</a:t>
                </a:r>
                <a:r>
                  <a:rPr lang="en-US" altLang="zh-CN" dirty="0"/>
                  <a:t>P</a:t>
                </a:r>
                <a:r>
                  <a:rPr lang="zh-CN" altLang="en-US" dirty="0"/>
                  <a:t>之间的距离，那么问题可以描述为：</a:t>
                </a:r>
                <a:endParaRPr lang="en-US" altLang="zh-CN" dirty="0"/>
              </a:p>
              <a:p>
                <a:r>
                  <a:rPr lang="en-US" altLang="zh-CN" b="0" i="0">
                    <a:latin typeface="Cambria Math" panose="02040503050406030204" pitchFamily="18" charset="0"/>
                  </a:rPr>
                  <a:t>(</a:t>
                </a:r>
                <a:r>
                  <a:rPr lang="en-US" altLang="zh-CN" i="0">
                    <a:latin typeface="Cambria Math" panose="02040503050406030204" pitchFamily="18" charset="0"/>
                  </a:rPr>
                  <a:t>𝑚𝑖𝑛𝑖𝑚𝑖𝑧𝑒 𝑓(𝑃 ⃗ )=𝑑(𝑀 ⃗,𝑃 ⃗ )+𝑑(𝑃 ⃗,𝐶 ⃗ )</a:t>
                </a:r>
                <a:r>
                  <a:rPr lang="en-US" altLang="zh-CN" b="0" i="0">
                    <a:latin typeface="Cambria Math" panose="02040503050406030204" pitchFamily="18" charset="0"/>
                  </a:rPr>
                  <a:t>)¦(𝑠𝑢𝑏𝑗𝑒𝑐𝑡 𝑡𝑜 </a:t>
                </a:r>
                <a:r>
                  <a:rPr lang="en-US" altLang="zh-CN" i="0">
                    <a:latin typeface="Cambria Math" panose="02040503050406030204" pitchFamily="18" charset="0"/>
                  </a:rPr>
                  <a:t>𝑔(𝑃 ⃗ )=0</a:t>
                </a:r>
                <a:r>
                  <a:rPr lang="en-US" altLang="zh-CN" i="0" dirty="0">
                    <a:latin typeface="Cambria Math" panose="02040503050406030204" pitchFamily="18" charset="0"/>
                  </a:rPr>
                  <a:t>"</a:t>
                </a:r>
                <a:r>
                  <a:rPr lang="en-US" altLang="zh-CN" i="0" dirty="0"/>
                  <a:t> </a:t>
                </a:r>
                <a:r>
                  <a:rPr lang="en-US" altLang="zh-CN" i="0" dirty="0">
                    <a:latin typeface="Cambria Math" panose="02040503050406030204" pitchFamily="18" charset="0"/>
                  </a:rPr>
                  <a:t>" </a:t>
                </a:r>
                <a:r>
                  <a:rPr lang="en-US" altLang="zh-CN" b="0" i="0">
                    <a:latin typeface="Cambria Math" panose="02040503050406030204" pitchFamily="18" charset="0"/>
                  </a:rPr>
                  <a:t>)</a:t>
                </a:r>
                <a:endParaRPr lang="en-US" altLang="zh-CN" dirty="0"/>
              </a:p>
              <a:p>
                <a:r>
                  <a:rPr lang="zh-CN" altLang="en-US" dirty="0"/>
                  <a:t>那么如何求解问题？</a:t>
                </a:r>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41</a:t>
            </a:fld>
            <a:endParaRPr lang="zh-CN" altLang="en-US"/>
          </a:p>
        </p:txBody>
      </p:sp>
    </p:spTree>
    <p:extLst>
      <p:ext uri="{BB962C8B-B14F-4D97-AF65-F5344CB8AC3E}">
        <p14:creationId xmlns:p14="http://schemas.microsoft.com/office/powerpoint/2010/main" val="1737291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a:t>
            </a:r>
            <a:r>
              <a:rPr lang="en-US" altLang="zh-CN" dirty="0"/>
              <a:t>$f(\</a:t>
            </a:r>
            <a:r>
              <a:rPr lang="en-US" altLang="zh-CN" dirty="0" err="1"/>
              <a:t>vec</a:t>
            </a:r>
            <a:r>
              <a:rPr lang="en-US" altLang="zh-CN" dirty="0"/>
              <a:t>{P})$ </a:t>
            </a:r>
            <a:r>
              <a:rPr lang="zh-CN" altLang="en-US" dirty="0"/>
              <a:t>是一个标量，那么在上图的二维空间中必然存在一个标量场 </a:t>
            </a:r>
            <a:r>
              <a:rPr lang="en-US" altLang="zh-CN" dirty="0"/>
              <a:t>$f(\</a:t>
            </a:r>
            <a:r>
              <a:rPr lang="en-US" altLang="zh-CN" dirty="0" err="1"/>
              <a:t>vec</a:t>
            </a:r>
            <a:r>
              <a:rPr lang="en-US" altLang="zh-CN" dirty="0"/>
              <a:t>{P})$ </a:t>
            </a:r>
            <a:r>
              <a:rPr lang="zh-CN" altLang="en-US" dirty="0"/>
              <a:t>，即对于每一个点 </a:t>
            </a:r>
            <a:r>
              <a:rPr lang="en-US" altLang="zh-CN" dirty="0"/>
              <a:t>$\</a:t>
            </a:r>
            <a:r>
              <a:rPr lang="en-US" altLang="zh-CN" dirty="0" err="1"/>
              <a:t>vec</a:t>
            </a:r>
            <a:r>
              <a:rPr lang="en-US" altLang="zh-CN" dirty="0"/>
              <a:t>{P}$ </a:t>
            </a:r>
            <a:r>
              <a:rPr lang="zh-CN" altLang="en-US" dirty="0"/>
              <a:t>都对应这一个 </a:t>
            </a:r>
            <a:r>
              <a:rPr lang="en-US" altLang="zh-CN" dirty="0"/>
              <a:t>$f(\</a:t>
            </a:r>
            <a:r>
              <a:rPr lang="en-US" altLang="zh-CN" dirty="0" err="1"/>
              <a:t>vec</a:t>
            </a:r>
            <a:r>
              <a:rPr lang="en-US" altLang="zh-CN" dirty="0"/>
              <a:t>{P})$ </a:t>
            </a:r>
            <a:r>
              <a:rPr lang="zh-CN" altLang="en-US" dirty="0"/>
              <a:t>值，它代表经过该点的路径总和是多少。如果我们画出它的等值线（场线），就会发现它呈椭圆向外辐射</a:t>
            </a:r>
            <a:endParaRPr lang="en-US" altLang="zh-CN" dirty="0"/>
          </a:p>
          <a:p>
            <a:r>
              <a:rPr lang="zh-CN" altLang="en-US" sz="1200" b="0" i="0" kern="1200" dirty="0">
                <a:solidFill>
                  <a:schemeClr val="tx1"/>
                </a:solidFill>
                <a:effectLst/>
                <a:latin typeface="+mn-lt"/>
                <a:ea typeface="+mn-ea"/>
                <a:cs typeface="+mn-cs"/>
              </a:rPr>
              <a:t>显然，​ 的等值线与河边曲线的交点 ​ 即为我们想求的点。这样的点满足什么性质呢？如果没有性质也就无法列出关系式进行求解，但是这么特殊的点极有可能存在良好的某种特性。</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C6884BC-3F75-41E5-8633-70631A0948F7}" type="slidenum">
              <a:rPr lang="zh-CN" altLang="en-US" smtClean="0"/>
              <a:t>42</a:t>
            </a:fld>
            <a:endParaRPr lang="zh-CN" altLang="en-US"/>
          </a:p>
        </p:txBody>
      </p:sp>
    </p:spTree>
    <p:extLst>
      <p:ext uri="{BB962C8B-B14F-4D97-AF65-F5344CB8AC3E}">
        <p14:creationId xmlns:p14="http://schemas.microsoft.com/office/powerpoint/2010/main" val="8395181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最直观的性质：</a:t>
                </a:r>
                <a:r>
                  <a:rPr lang="zh-CN" altLang="en-US" dirty="0"/>
                  <a:t>等值线在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oMath>
                </a14:m>
                <a:r>
                  <a:rPr lang="zh-CN" altLang="en-US" dirty="0"/>
                  <a:t> 点的法向量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𝑛</m:t>
                        </m:r>
                      </m:e>
                    </m:acc>
                  </m:oMath>
                </a14:m>
                <a:r>
                  <a:rPr lang="zh-CN" altLang="en-US" dirty="0"/>
                  <a:t> 与河边曲线的法向量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𝑚</m:t>
                        </m:r>
                      </m:e>
                    </m:acc>
                  </m:oMath>
                </a14:m>
                <a:r>
                  <a:rPr lang="zh-CN" altLang="en-US" dirty="0"/>
                  <a:t> 平行，即：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i="1">
                              <a:latin typeface="Cambria Math" panose="02040503050406030204" pitchFamily="18" charset="0"/>
                            </a:rPr>
                            <m:t>n</m:t>
                          </m:r>
                        </m:e>
                      </m:acc>
                      <m:r>
                        <a:rPr lang="en-US" altLang="zh-CN" b="0" i="1" smtClean="0">
                          <a:latin typeface="Cambria Math" panose="02040503050406030204" pitchFamily="18" charset="0"/>
                        </a:rPr>
                        <m:t>=</m:t>
                      </m:r>
                      <m:r>
                        <m:rPr>
                          <m:nor/>
                        </m:rPr>
                        <a:rPr lang="el-GR" altLang="zh-CN" dirty="0" smtClean="0"/>
                        <m:t>λ</m:t>
                      </m:r>
                      <m:acc>
                        <m:accPr>
                          <m:chr m:val="⃗"/>
                          <m:ctrlPr>
                            <a:rPr lang="en-US" altLang="zh-CN" b="0" i="1" smtClean="0">
                              <a:latin typeface="Cambria Math" panose="02040503050406030204" pitchFamily="18" charset="0"/>
                            </a:rPr>
                          </m:ctrlPr>
                        </m:accPr>
                        <m:e>
                          <m:r>
                            <m:rPr>
                              <m:sty m:val="p"/>
                            </m:rPr>
                            <a:rPr lang="en-US" altLang="zh-CN" i="1">
                              <a:latin typeface="Cambria Math" panose="02040503050406030204" pitchFamily="18" charset="0"/>
                            </a:rPr>
                            <m:t>m</m:t>
                          </m:r>
                        </m:e>
                      </m:acc>
                    </m:oMath>
                  </m:oMathPara>
                </a14:m>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在多元微积分中，</a:t>
                </a:r>
                <a:r>
                  <a:rPr lang="zh-CN" altLang="en-US" dirty="0"/>
                  <a:t>函数 </a:t>
                </a:r>
                <a14:m>
                  <m:oMath xmlns:m="http://schemas.openxmlformats.org/officeDocument/2006/math">
                    <m:r>
                      <a:rPr lang="en-US" altLang="zh-CN" b="0" i="1" smtClean="0">
                        <a:latin typeface="Cambria Math" panose="02040503050406030204" pitchFamily="18" charset="0"/>
                      </a:rPr>
                      <m:t>h</m:t>
                    </m:r>
                  </m:oMath>
                </a14:m>
                <a:r>
                  <a:rPr lang="zh-CN" altLang="en-US" dirty="0"/>
                  <a:t> 在某一点的梯度是该点等值线（等值面）的法向量</a:t>
                </a:r>
                <a:r>
                  <a:rPr lang="zh-CN" altLang="en-US" sz="1200" b="0" i="0" kern="1200" dirty="0">
                    <a:solidFill>
                      <a:schemeClr val="tx1"/>
                    </a:solidFill>
                    <a:effectLst/>
                    <a:latin typeface="+mn-lt"/>
                    <a:ea typeface="+mn-ea"/>
                    <a:cs typeface="+mn-cs"/>
                  </a:rPr>
                  <a:t>，即 </a:t>
                </a:r>
                <a14:m>
                  <m:oMath xmlns:m="http://schemas.openxmlformats.org/officeDocument/2006/math">
                    <m:acc>
                      <m:accPr>
                        <m:chr m:val="⃗"/>
                        <m:ctrlPr>
                          <a:rPr lang="zh-CN" altLang="en-US" sz="1200" b="0" i="1" kern="1200" smtClean="0">
                            <a:solidFill>
                              <a:schemeClr val="tx1"/>
                            </a:solidFill>
                            <a:effectLst/>
                            <a:latin typeface="Cambria Math" panose="02040503050406030204" pitchFamily="18" charset="0"/>
                            <a:ea typeface="+mn-ea"/>
                            <a:cs typeface="+mn-cs"/>
                          </a:rPr>
                        </m:ctrlPr>
                      </m:accPr>
                      <m:e>
                        <m:r>
                          <m:rPr>
                            <m:sty m:val="p"/>
                          </m:rPr>
                          <a:rPr lang="en-US" altLang="zh-CN" sz="1200" b="0" i="1" kern="1200" smtClean="0">
                            <a:solidFill>
                              <a:schemeClr val="tx1"/>
                            </a:solidFill>
                            <a:effectLst/>
                            <a:latin typeface="Cambria Math" panose="02040503050406030204" pitchFamily="18" charset="0"/>
                            <a:ea typeface="+mn-ea"/>
                            <a:cs typeface="+mn-cs"/>
                          </a:rPr>
                          <m:t>n</m:t>
                        </m:r>
                      </m:e>
                    </m:acc>
                    <m:r>
                      <a:rPr lang="en-US" altLang="zh-CN" sz="1200" b="0" i="1" kern="1200" smtClean="0">
                        <a:solidFill>
                          <a:schemeClr val="tx1"/>
                        </a:solidFill>
                        <a:effectLst/>
                        <a:latin typeface="Cambria Math" panose="02040503050406030204" pitchFamily="18" charset="0"/>
                        <a:ea typeface="+mn-ea"/>
                        <a:cs typeface="+mn-cs"/>
                      </a:rPr>
                      <m:t>=</m:t>
                    </m:r>
                    <m:r>
                      <m:rPr>
                        <m:sty m:val="p"/>
                      </m:rP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m:t>
                    </m:r>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h</m:t>
                    </m:r>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m:t>
                    </m:r>
                    <m:acc>
                      <m:accPr>
                        <m:chr m:val="⃗"/>
                        <m:ctrlP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ctrlPr>
                      </m:accPr>
                      <m:e>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𝑃</m:t>
                        </m:r>
                      </m:e>
                    </m:acc>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m:t>
                    </m:r>
                  </m:oMath>
                </a14:m>
                <a:r>
                  <a:rPr lang="zh-CN" altLang="en-US" sz="1200" b="0" i="0" kern="1200" dirty="0">
                    <a:solidFill>
                      <a:schemeClr val="tx1"/>
                    </a:solidFill>
                    <a:effectLst/>
                    <a:latin typeface="+mn-lt"/>
                    <a:ea typeface="+mn-ea"/>
                    <a:cs typeface="+mn-cs"/>
                  </a:rPr>
                  <a:t>​ ，所以对于函数 </a:t>
                </a:r>
                <a14:m>
                  <m:oMath xmlns:m="http://schemas.openxmlformats.org/officeDocument/2006/math">
                    <m:r>
                      <a:rPr lang="en-US" altLang="zh-CN" sz="1200" b="0" i="1" kern="1200" smtClean="0">
                        <a:solidFill>
                          <a:schemeClr val="tx1"/>
                        </a:solidFill>
                        <a:effectLst/>
                        <a:latin typeface="Cambria Math" panose="02040503050406030204" pitchFamily="18" charset="0"/>
                        <a:ea typeface="+mn-ea"/>
                        <a:cs typeface="+mn-cs"/>
                      </a:rPr>
                      <m:t>𝑓</m:t>
                    </m:r>
                    <m:r>
                      <a:rPr lang="en-US" altLang="zh-CN" sz="1200" b="0" i="1" kern="1200" smtClean="0">
                        <a:solidFill>
                          <a:schemeClr val="tx1"/>
                        </a:solidFill>
                        <a:effectLst/>
                        <a:latin typeface="Cambria Math" panose="02040503050406030204" pitchFamily="18" charset="0"/>
                        <a:ea typeface="+mn-ea"/>
                        <a:cs typeface="+mn-cs"/>
                      </a:rPr>
                      <m:t>,</m:t>
                    </m:r>
                    <m:r>
                      <a:rPr lang="en-US" altLang="zh-CN" sz="1200" b="0" i="1" kern="1200" smtClean="0">
                        <a:solidFill>
                          <a:schemeClr val="tx1"/>
                        </a:solidFill>
                        <a:effectLst/>
                        <a:latin typeface="Cambria Math" panose="02040503050406030204" pitchFamily="18" charset="0"/>
                        <a:ea typeface="+mn-ea"/>
                        <a:cs typeface="+mn-cs"/>
                      </a:rPr>
                      <m:t>𝑔</m:t>
                    </m:r>
                  </m:oMath>
                </a14:m>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i="1">
                              <a:latin typeface="Cambria Math" panose="02040503050406030204" pitchFamily="18" charset="0"/>
                            </a:rPr>
                            <m:t>n</m:t>
                          </m:r>
                        </m:e>
                      </m:acc>
                      <m:r>
                        <a:rPr lang="en-US" altLang="zh-CN" i="1">
                          <a:latin typeface="Cambria Math" panose="02040503050406030204" pitchFamily="18" charset="0"/>
                        </a:rPr>
                        <m:t>=</m:t>
                      </m:r>
                      <m:r>
                        <m:rPr>
                          <m:nor/>
                        </m:rPr>
                        <a:rPr lang="el-GR" altLang="zh-CN" dirty="0"/>
                        <m:t>λ</m:t>
                      </m:r>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m</m:t>
                          </m:r>
                        </m:e>
                      </m:acc>
                      <m:r>
                        <a:rPr lang="en-US" altLang="zh-CN" i="1" smtClean="0">
                          <a:latin typeface="Cambria Math" panose="02040503050406030204" pitchFamily="18" charset="0"/>
                        </a:rPr>
                        <m:t>⇒</m:t>
                      </m:r>
                      <m:r>
                        <m:rPr>
                          <m:sty m:val="p"/>
                        </m:rP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𝑃</m:t>
                              </m:r>
                            </m:e>
                          </m:acc>
                        </m:e>
                      </m:d>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𝑃</m:t>
                              </m:r>
                            </m:e>
                          </m:acc>
                        </m:e>
                      </m:d>
                      <m:r>
                        <a:rPr lang="en-US" altLang="zh-CN" i="1">
                          <a:latin typeface="Cambria Math" panose="02040503050406030204" pitchFamily="18" charset="0"/>
                        </a:rPr>
                        <m:t>⇒</m:t>
                      </m:r>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𝑥</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𝑦</m:t>
                                  </m:r>
                                </m:sub>
                              </m:sSub>
                            </m:den>
                          </m:f>
                        </m:e>
                      </m:d>
                      <m:r>
                        <a:rPr lang="en-US" altLang="zh-CN" b="0" i="1" smtClean="0">
                          <a:latin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λ</m:t>
                      </m:r>
                      <m:d>
                        <m:dPr>
                          <m:ctrlPr>
                            <a:rPr lang="el-GR" altLang="zh-CN" i="1" smtClean="0">
                              <a:latin typeface="Cambria Math" panose="02040503050406030204" pitchFamily="18" charset="0"/>
                              <a:ea typeface="Cambria Math" panose="02040503050406030204" pitchFamily="18" charset="0"/>
                            </a:rPr>
                          </m:ctrlPr>
                        </m:dPr>
                        <m:e>
                          <m:f>
                            <m:fPr>
                              <m:type m:val="noBar"/>
                              <m:ctrlPr>
                                <a:rPr lang="el-GR" altLang="zh-CN" i="1" smtClean="0">
                                  <a:latin typeface="Cambria Math" panose="02040503050406030204" pitchFamily="18" charset="0"/>
                                  <a:ea typeface="Cambria Math" panose="02040503050406030204" pitchFamily="18" charset="0"/>
                                </a:rPr>
                              </m:ctrlPr>
                            </m:fPr>
                            <m:num>
                              <m:sSub>
                                <m:sSubPr>
                                  <m:ctrlPr>
                                    <a:rPr lang="el-GR"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𝑥</m:t>
                                  </m:r>
                                </m:sub>
                              </m:sSub>
                            </m:num>
                            <m:den>
                              <m:sSub>
                                <m:sSubPr>
                                  <m:ctrlPr>
                                    <a:rPr lang="el-GR"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𝑦</m:t>
                                  </m:r>
                                </m:sub>
                              </m:sSub>
                            </m:den>
                          </m:f>
                        </m:e>
                      </m:d>
                    </m:oMath>
                  </m:oMathPara>
                </a14:m>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即由相交点的性质我们得到两个关系式（对于 </a:t>
                </a:r>
                <a:r>
                  <a:rPr lang="en-US" altLang="zh-CN" sz="1200" b="0" i="0" kern="1200" dirty="0">
                    <a:solidFill>
                      <a:schemeClr val="tx1"/>
                    </a:solidFill>
                    <a:effectLst/>
                    <a:latin typeface="+mn-lt"/>
                    <a:ea typeface="+mn-ea"/>
                    <a:cs typeface="+mn-cs"/>
                  </a:rPr>
                  <a:t>3D </a:t>
                </a:r>
                <a:r>
                  <a:rPr lang="zh-CN" altLang="en-US" sz="1200" b="0" i="0" kern="1200" dirty="0">
                    <a:solidFill>
                      <a:schemeClr val="tx1"/>
                    </a:solidFill>
                    <a:effectLst/>
                    <a:latin typeface="+mn-lt"/>
                    <a:ea typeface="+mn-ea"/>
                    <a:cs typeface="+mn-cs"/>
                  </a:rPr>
                  <a:t>则可以得到三个关系式，以此类推），再加上约束条件：</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oMath>
                  </m:oMathPara>
                </a14:m>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一共三个关系式，由线性代数知识可知三个关系式，三个未知量 ​</a:t>
                </a:r>
                <a14:m>
                  <m:oMath xmlns:m="http://schemas.openxmlformats.org/officeDocument/2006/math">
                    <m:r>
                      <a:rPr lang="en-US" altLang="zh-CN" sz="1200" b="0" i="1" kern="1200" smtClean="0">
                        <a:solidFill>
                          <a:schemeClr val="tx1"/>
                        </a:solidFill>
                        <a:effectLst/>
                        <a:latin typeface="Cambria Math" panose="02040503050406030204" pitchFamily="18" charset="0"/>
                        <a:ea typeface="+mn-ea"/>
                        <a:cs typeface="+mn-cs"/>
                      </a:rPr>
                      <m:t>(</m:t>
                    </m:r>
                    <m:r>
                      <a:rPr lang="en-US" altLang="zh-CN" sz="1200" b="0" i="1" kern="1200" smtClean="0">
                        <a:solidFill>
                          <a:schemeClr val="tx1"/>
                        </a:solidFill>
                        <a:effectLst/>
                        <a:latin typeface="Cambria Math" panose="02040503050406030204" pitchFamily="18" charset="0"/>
                        <a:ea typeface="+mn-ea"/>
                        <a:cs typeface="+mn-cs"/>
                      </a:rPr>
                      <m:t>𝑥</m:t>
                    </m:r>
                    <m:r>
                      <a:rPr lang="en-US" altLang="zh-CN" sz="1200" b="0" i="1" kern="1200" smtClean="0">
                        <a:solidFill>
                          <a:schemeClr val="tx1"/>
                        </a:solidFill>
                        <a:effectLst/>
                        <a:latin typeface="Cambria Math" panose="02040503050406030204" pitchFamily="18" charset="0"/>
                        <a:ea typeface="+mn-ea"/>
                        <a:cs typeface="+mn-cs"/>
                      </a:rPr>
                      <m:t>,</m:t>
                    </m:r>
                    <m:r>
                      <a:rPr lang="en-US" altLang="zh-CN" sz="1200" b="0" i="1" kern="1200" smtClean="0">
                        <a:solidFill>
                          <a:schemeClr val="tx1"/>
                        </a:solidFill>
                        <a:effectLst/>
                        <a:latin typeface="Cambria Math" panose="02040503050406030204" pitchFamily="18" charset="0"/>
                        <a:ea typeface="+mn-ea"/>
                        <a:cs typeface="+mn-cs"/>
                      </a:rPr>
                      <m:t>𝑦</m:t>
                    </m:r>
                    <m:r>
                      <a:rPr lang="en-US" altLang="zh-CN" sz="1200" b="0" i="1" kern="1200" smtClean="0">
                        <a:solidFill>
                          <a:schemeClr val="tx1"/>
                        </a:solidFill>
                        <a:effectLst/>
                        <a:latin typeface="Cambria Math" panose="02040503050406030204" pitchFamily="18" charset="0"/>
                        <a:ea typeface="+mn-ea"/>
                        <a:cs typeface="+mn-cs"/>
                      </a:rPr>
                      <m:t>,</m:t>
                    </m:r>
                    <m:r>
                      <m:rPr>
                        <m:nor/>
                      </m:rPr>
                      <a:rPr lang="el-GR" altLang="zh-CN" dirty="0" smtClean="0"/>
                      <m:t>λ</m:t>
                    </m:r>
                    <m:r>
                      <a:rPr lang="en-US" altLang="zh-CN" sz="1200" b="0" i="1" kern="1200" smtClean="0">
                        <a:solidFill>
                          <a:schemeClr val="tx1"/>
                        </a:solidFill>
                        <a:effectLst/>
                        <a:latin typeface="Cambria Math" panose="02040503050406030204" pitchFamily="18" charset="0"/>
                        <a:ea typeface="+mn-ea"/>
                        <a:cs typeface="+mn-cs"/>
                      </a:rPr>
                      <m:t>)</m:t>
                    </m:r>
                  </m:oMath>
                </a14:m>
                <a:r>
                  <a:rPr lang="zh-CN" altLang="en-US" sz="1200" b="0" i="0" kern="1200" dirty="0">
                    <a:solidFill>
                      <a:schemeClr val="tx1"/>
                    </a:solidFill>
                    <a:effectLst/>
                    <a:latin typeface="+mn-lt"/>
                    <a:ea typeface="+mn-ea"/>
                    <a:cs typeface="+mn-cs"/>
                  </a:rPr>
                  <a:t> 极有可能有唯一解，当然也不排除会出现多个解甚至无穷多解。如果河边是一条直线且</a:t>
                </a:r>
                <a:r>
                  <a:rPr lang="en-US" altLang="zh-CN" sz="1200" b="0" i="0" kern="1200" dirty="0">
                    <a:solidFill>
                      <a:schemeClr val="tx1"/>
                    </a:solidFill>
                    <a:effectLst/>
                    <a:latin typeface="+mn-lt"/>
                    <a:ea typeface="+mn-ea"/>
                    <a:cs typeface="+mn-cs"/>
                  </a:rPr>
                  <a:t>M,C</a:t>
                </a:r>
                <a:r>
                  <a:rPr lang="zh-CN" altLang="en-US" sz="1200" b="0" i="0" kern="1200" dirty="0">
                    <a:solidFill>
                      <a:schemeClr val="tx1"/>
                    </a:solidFill>
                    <a:effectLst/>
                    <a:latin typeface="+mn-lt"/>
                    <a:ea typeface="+mn-ea"/>
                    <a:cs typeface="+mn-cs"/>
                  </a:rPr>
                  <a:t>两点都在河边时，则无解。</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在这里解出拉格朗日乘子 </a:t>
                </a:r>
                <a14:m>
                  <m:oMath xmlns:m="http://schemas.openxmlformats.org/officeDocument/2006/math">
                    <m:r>
                      <m:rPr>
                        <m:sty m:val="p"/>
                      </m:rPr>
                      <a:rPr lang="el-GR" altLang="zh-CN" b="0" i="1" smtClean="0">
                        <a:latin typeface="Cambria Math" panose="02040503050406030204" pitchFamily="18" charset="0"/>
                      </a:rPr>
                      <m:t>λ</m:t>
                    </m:r>
                  </m:oMath>
                </a14:m>
                <a:r>
                  <a:rPr lang="en-US" altLang="zh-CN" dirty="0"/>
                  <a:t> </a:t>
                </a:r>
                <a:r>
                  <a:rPr lang="zh-CN" altLang="en-US" dirty="0"/>
                  <a:t>，后面我们在推导 </a:t>
                </a:r>
                <a:r>
                  <a:rPr lang="en-US" altLang="zh-CN" dirty="0"/>
                  <a:t>PBD </a:t>
                </a:r>
                <a:r>
                  <a:rPr lang="zh-CN" altLang="en-US" dirty="0"/>
                  <a:t>求解的时候需要用到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最直观的性质：</a:t>
                </a:r>
                <a:r>
                  <a:rPr lang="zh-CN" altLang="en-US" dirty="0"/>
                  <a:t>等值线在 </a:t>
                </a:r>
                <a:r>
                  <a:rPr lang="en-US" altLang="zh-CN" i="0">
                    <a:latin typeface="Cambria Math" panose="02040503050406030204" pitchFamily="18" charset="0"/>
                  </a:rPr>
                  <a:t>𝑃 ⃗</a:t>
                </a:r>
                <a:r>
                  <a:rPr lang="zh-CN" altLang="en-US" dirty="0"/>
                  <a:t> 点的法向量 </a:t>
                </a:r>
                <a:r>
                  <a:rPr lang="en-US" altLang="zh-CN" i="0">
                    <a:latin typeface="Cambria Math" panose="02040503050406030204" pitchFamily="18" charset="0"/>
                  </a:rPr>
                  <a:t>𝑛</a:t>
                </a:r>
                <a:r>
                  <a:rPr lang="zh-CN" altLang="en-US" i="0">
                    <a:latin typeface="Cambria Math" panose="02040503050406030204" pitchFamily="18" charset="0"/>
                  </a:rPr>
                  <a:t> ⃗</a:t>
                </a:r>
                <a:r>
                  <a:rPr lang="zh-CN" altLang="en-US" dirty="0"/>
                  <a:t> 与河边曲线的法向量 </a:t>
                </a:r>
                <a:r>
                  <a:rPr lang="en-US" altLang="zh-CN" i="0">
                    <a:latin typeface="Cambria Math" panose="02040503050406030204" pitchFamily="18" charset="0"/>
                  </a:rPr>
                  <a:t>𝑚</a:t>
                </a:r>
                <a:r>
                  <a:rPr lang="zh-CN" altLang="en-US" i="0">
                    <a:latin typeface="Cambria Math" panose="02040503050406030204" pitchFamily="18" charset="0"/>
                  </a:rPr>
                  <a:t> ⃗</a:t>
                </a:r>
                <a:r>
                  <a:rPr lang="zh-CN" altLang="en-US" dirty="0"/>
                  <a:t> 平行，即：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0">
                    <a:latin typeface="Cambria Math" panose="02040503050406030204" pitchFamily="18" charset="0"/>
                  </a:rPr>
                  <a:t>n</a:t>
                </a:r>
                <a:r>
                  <a:rPr lang="zh-CN" altLang="en-US" i="0">
                    <a:latin typeface="Cambria Math" panose="02040503050406030204" pitchFamily="18" charset="0"/>
                  </a:rPr>
                  <a:t> ⃗</a:t>
                </a:r>
                <a:r>
                  <a:rPr lang="en-US" altLang="zh-CN" b="0" i="0">
                    <a:latin typeface="Cambria Math" panose="02040503050406030204" pitchFamily="18" charset="0"/>
                  </a:rPr>
                  <a:t>=</a:t>
                </a:r>
                <a:r>
                  <a:rPr lang="el-GR" altLang="zh-CN" b="0" i="0" dirty="0">
                    <a:latin typeface="Cambria Math" panose="02040503050406030204" pitchFamily="18" charset="0"/>
                  </a:rPr>
                  <a:t>"</a:t>
                </a:r>
                <a:r>
                  <a:rPr lang="el-GR" altLang="zh-CN" i="0" dirty="0">
                    <a:latin typeface="Cambria Math" panose="02040503050406030204" pitchFamily="18" charset="0"/>
                  </a:rPr>
                  <a:t>λ</a:t>
                </a:r>
                <a:r>
                  <a:rPr lang="en-US" altLang="zh-CN" b="0" i="0">
                    <a:latin typeface="Cambria Math" panose="02040503050406030204" pitchFamily="18" charset="0"/>
                  </a:rPr>
                  <a:t>" </a:t>
                </a:r>
                <a:r>
                  <a:rPr lang="en-US" altLang="zh-CN" i="0">
                    <a:latin typeface="Cambria Math" panose="02040503050406030204" pitchFamily="18" charset="0"/>
                  </a:rPr>
                  <a:t>m</a:t>
                </a:r>
                <a:r>
                  <a:rPr lang="en-US" altLang="zh-CN" b="0" i="0">
                    <a:latin typeface="Cambria Math" panose="02040503050406030204" pitchFamily="18" charset="0"/>
                  </a:rPr>
                  <a:t> ⃗</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在多元微积分中，</a:t>
                </a:r>
                <a:r>
                  <a:rPr lang="zh-CN" altLang="en-US" dirty="0"/>
                  <a:t>函数 </a:t>
                </a:r>
                <a:r>
                  <a:rPr lang="en-US" altLang="zh-CN" b="0" i="0">
                    <a:latin typeface="Cambria Math" panose="02040503050406030204" pitchFamily="18" charset="0"/>
                  </a:rPr>
                  <a:t>ℎ</a:t>
                </a:r>
                <a:r>
                  <a:rPr lang="zh-CN" altLang="en-US" dirty="0"/>
                  <a:t> 在某一点的梯度是该点等值线（等值面）的法向量</a:t>
                </a:r>
                <a:r>
                  <a:rPr lang="zh-CN" altLang="en-US" sz="1200" b="0" i="0" kern="1200" dirty="0">
                    <a:solidFill>
                      <a:schemeClr val="tx1"/>
                    </a:solidFill>
                    <a:effectLst/>
                    <a:latin typeface="+mn-lt"/>
                    <a:ea typeface="+mn-ea"/>
                    <a:cs typeface="+mn-cs"/>
                  </a:rPr>
                  <a:t>，即 </a:t>
                </a:r>
                <a:r>
                  <a:rPr lang="en-US" altLang="zh-CN" sz="1200" b="0" i="0" kern="1200">
                    <a:solidFill>
                      <a:schemeClr val="tx1"/>
                    </a:solidFill>
                    <a:effectLst/>
                    <a:latin typeface="Cambria Math" panose="02040503050406030204" pitchFamily="18" charset="0"/>
                    <a:ea typeface="+mn-ea"/>
                    <a:cs typeface="+mn-cs"/>
                  </a:rPr>
                  <a:t>n</a:t>
                </a:r>
                <a:r>
                  <a:rPr lang="zh-CN" altLang="en-US" sz="1200" b="0" i="0" kern="1200">
                    <a:solidFill>
                      <a:schemeClr val="tx1"/>
                    </a:solidFill>
                    <a:effectLst/>
                    <a:latin typeface="Cambria Math" panose="02040503050406030204" pitchFamily="18" charset="0"/>
                    <a:ea typeface="+mn-ea"/>
                    <a:cs typeface="+mn-cs"/>
                  </a:rPr>
                  <a:t> ⃗</a:t>
                </a:r>
                <a:r>
                  <a:rPr lang="en-US" altLang="zh-CN" sz="1200" b="0" i="0" kern="1200">
                    <a:solidFill>
                      <a:schemeClr val="tx1"/>
                    </a:solidFill>
                    <a:effectLst/>
                    <a:latin typeface="Cambria Math" panose="02040503050406030204" pitchFamily="18" charset="0"/>
                    <a:ea typeface="+mn-ea"/>
                    <a:cs typeface="+mn-cs"/>
                  </a:rPr>
                  <a:t>=</a:t>
                </a:r>
                <a:r>
                  <a:rPr lang="en-US" altLang="zh-CN" sz="1200" b="0" i="0" kern="1200">
                    <a:solidFill>
                      <a:schemeClr val="tx1"/>
                    </a:solidFill>
                    <a:effectLst/>
                    <a:latin typeface="Cambria Math" panose="02040503050406030204" pitchFamily="18" charset="0"/>
                    <a:ea typeface="Cambria Math" panose="02040503050406030204" pitchFamily="18" charset="0"/>
                    <a:cs typeface="+mn-cs"/>
                  </a:rPr>
                  <a:t>∇ℎ(𝑃 ⃗)</a:t>
                </a:r>
                <a:r>
                  <a:rPr lang="zh-CN" altLang="en-US" sz="1200" b="0" i="0" kern="1200" dirty="0">
                    <a:solidFill>
                      <a:schemeClr val="tx1"/>
                    </a:solidFill>
                    <a:effectLst/>
                    <a:latin typeface="+mn-lt"/>
                    <a:ea typeface="+mn-ea"/>
                    <a:cs typeface="+mn-cs"/>
                  </a:rPr>
                  <a:t>​ ，所以对于函数 </a:t>
                </a:r>
                <a:r>
                  <a:rPr lang="en-US" altLang="zh-CN" sz="1200" b="0" i="0" kern="1200">
                    <a:solidFill>
                      <a:schemeClr val="tx1"/>
                    </a:solidFill>
                    <a:effectLst/>
                    <a:latin typeface="Cambria Math" panose="02040503050406030204" pitchFamily="18" charset="0"/>
                    <a:ea typeface="+mn-ea"/>
                    <a:cs typeface="+mn-cs"/>
                  </a:rPr>
                  <a:t>𝑓,𝑔</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0">
                    <a:latin typeface="Cambria Math" panose="02040503050406030204" pitchFamily="18" charset="0"/>
                  </a:rPr>
                  <a:t>n</a:t>
                </a:r>
                <a:r>
                  <a:rPr lang="zh-CN" altLang="en-US" i="0">
                    <a:latin typeface="Cambria Math" panose="02040503050406030204" pitchFamily="18" charset="0"/>
                  </a:rPr>
                  <a:t> ⃗</a:t>
                </a:r>
                <a:r>
                  <a:rPr lang="en-US" altLang="zh-CN" i="0">
                    <a:latin typeface="Cambria Math" panose="02040503050406030204" pitchFamily="18" charset="0"/>
                  </a:rPr>
                  <a:t>=</a:t>
                </a:r>
                <a:r>
                  <a:rPr lang="el-GR" altLang="zh-CN" i="0" dirty="0">
                    <a:latin typeface="Cambria Math" panose="02040503050406030204" pitchFamily="18" charset="0"/>
                  </a:rPr>
                  <a:t>"λ</a:t>
                </a:r>
                <a:r>
                  <a:rPr lang="en-US" altLang="zh-CN" i="0">
                    <a:latin typeface="Cambria Math" panose="02040503050406030204" pitchFamily="18" charset="0"/>
                  </a:rPr>
                  <a:t>" m ⃗⇒</a:t>
                </a:r>
                <a:r>
                  <a:rPr lang="en-US" altLang="zh-CN"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𝑓(𝑃 ⃗ )=</a:t>
                </a:r>
                <a:r>
                  <a:rPr lang="el-GR" altLang="zh-CN" b="0" i="0">
                    <a:latin typeface="Cambria Math" panose="02040503050406030204" pitchFamily="18" charset="0"/>
                    <a:ea typeface="Cambria Math" panose="02040503050406030204" pitchFamily="18" charset="0"/>
                  </a:rPr>
                  <a:t>λ∇</a:t>
                </a:r>
                <a:r>
                  <a:rPr lang="en-US" altLang="zh-CN" b="0" i="0">
                    <a:latin typeface="Cambria Math" panose="02040503050406030204" pitchFamily="18" charset="0"/>
                    <a:ea typeface="Cambria Math" panose="02040503050406030204" pitchFamily="18" charset="0"/>
                  </a:rPr>
                  <a:t>𝑔(𝑃 ⃗ )</a:t>
                </a:r>
                <a:r>
                  <a:rPr lang="en-US" altLang="zh-CN" i="0">
                    <a:latin typeface="Cambria Math" panose="02040503050406030204" pitchFamily="18" charset="0"/>
                  </a:rPr>
                  <a:t>⇒(</a:t>
                </a:r>
                <a:r>
                  <a:rPr lang="en-US" altLang="zh-CN" b="0" i="0">
                    <a:latin typeface="Cambria Math" panose="02040503050406030204" pitchFamily="18" charset="0"/>
                  </a:rPr>
                  <a:t>𝑓_𝑥¦𝑓_𝑦 )=</a:t>
                </a:r>
                <a:r>
                  <a:rPr lang="el-GR" altLang="zh-CN" i="0">
                    <a:latin typeface="Cambria Math" panose="02040503050406030204" pitchFamily="18" charset="0"/>
                    <a:ea typeface="Cambria Math" panose="02040503050406030204" pitchFamily="18" charset="0"/>
                  </a:rPr>
                  <a:t>λ(</a:t>
                </a:r>
                <a:r>
                  <a:rPr lang="en-US" altLang="zh-CN" b="0" i="0">
                    <a:latin typeface="Cambria Math" panose="02040503050406030204" pitchFamily="18" charset="0"/>
                    <a:ea typeface="Cambria Math" panose="02040503050406030204" pitchFamily="18" charset="0"/>
                  </a:rPr>
                  <a:t>𝑔</a:t>
                </a:r>
                <a:r>
                  <a:rPr lang="el-GR" altLang="zh-CN" b="0"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ea typeface="Cambria Math" panose="02040503050406030204" pitchFamily="18" charset="0"/>
                  </a:rPr>
                  <a:t>𝑥</a:t>
                </a:r>
                <a:r>
                  <a:rPr lang="el-GR" altLang="zh-CN" b="0"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𝑔</a:t>
                </a:r>
                <a:r>
                  <a:rPr lang="el-GR" altLang="zh-CN" b="0"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ea typeface="Cambria Math" panose="02040503050406030204" pitchFamily="18" charset="0"/>
                  </a:rPr>
                  <a:t>𝑦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即由相交点的性质我们得到两个关系式（对于 </a:t>
                </a:r>
                <a:r>
                  <a:rPr lang="en-US" altLang="zh-CN" sz="1200" b="0" i="0" kern="1200" dirty="0">
                    <a:solidFill>
                      <a:schemeClr val="tx1"/>
                    </a:solidFill>
                    <a:effectLst/>
                    <a:latin typeface="+mn-lt"/>
                    <a:ea typeface="+mn-ea"/>
                    <a:cs typeface="+mn-cs"/>
                  </a:rPr>
                  <a:t>3D </a:t>
                </a:r>
                <a:r>
                  <a:rPr lang="zh-CN" altLang="en-US" sz="1200" b="0" i="0" kern="1200" dirty="0">
                    <a:solidFill>
                      <a:schemeClr val="tx1"/>
                    </a:solidFill>
                    <a:effectLst/>
                    <a:latin typeface="+mn-lt"/>
                    <a:ea typeface="+mn-ea"/>
                    <a:cs typeface="+mn-cs"/>
                  </a:rPr>
                  <a:t>则可以得到三个关系式，以此类推），再加上约束条件：</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latin typeface="Cambria Math" panose="02040503050406030204" pitchFamily="18" charset="0"/>
                  </a:rPr>
                  <a:t>𝑔(𝑃 ⃗ )=𝑔(𝑥,𝑦)=0</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一共三个关系式，由线性代数知识可知三个关系式，三个未知量 ​</a:t>
                </a:r>
                <a:r>
                  <a:rPr lang="en-US" altLang="zh-CN" sz="1200" b="0" i="0" kern="1200">
                    <a:solidFill>
                      <a:schemeClr val="tx1"/>
                    </a:solidFill>
                    <a:effectLst/>
                    <a:latin typeface="Cambria Math" panose="02040503050406030204" pitchFamily="18" charset="0"/>
                    <a:ea typeface="+mn-ea"/>
                    <a:cs typeface="+mn-cs"/>
                  </a:rPr>
                  <a:t>(𝑥,𝑦,</a:t>
                </a:r>
                <a:r>
                  <a:rPr lang="el-GR" altLang="zh-CN" sz="1200" b="0" i="0" kern="1200" dirty="0">
                    <a:solidFill>
                      <a:schemeClr val="tx1"/>
                    </a:solidFill>
                    <a:effectLst/>
                    <a:latin typeface="Cambria Math" panose="02040503050406030204" pitchFamily="18" charset="0"/>
                    <a:ea typeface="+mn-ea"/>
                    <a:cs typeface="+mn-cs"/>
                  </a:rPr>
                  <a:t>"</a:t>
                </a:r>
                <a:r>
                  <a:rPr lang="el-GR" altLang="zh-CN" i="0" dirty="0">
                    <a:latin typeface="Cambria Math" panose="02040503050406030204" pitchFamily="18" charset="0"/>
                  </a:rPr>
                  <a:t>λ</a:t>
                </a:r>
                <a:r>
                  <a:rPr lang="en-US" altLang="zh-CN" sz="1200" b="0" i="0" kern="1200">
                    <a:solidFill>
                      <a:schemeClr val="tx1"/>
                    </a:solidFill>
                    <a:effectLst/>
                    <a:latin typeface="Cambria Math" panose="02040503050406030204" pitchFamily="18" charset="0"/>
                    <a:ea typeface="+mn-ea"/>
                    <a:cs typeface="+mn-cs"/>
                  </a:rPr>
                  <a:t>")</a:t>
                </a:r>
                <a:r>
                  <a:rPr lang="zh-CN" altLang="en-US" sz="1200" b="0" i="0" kern="1200" dirty="0">
                    <a:solidFill>
                      <a:schemeClr val="tx1"/>
                    </a:solidFill>
                    <a:effectLst/>
                    <a:latin typeface="+mn-lt"/>
                    <a:ea typeface="+mn-ea"/>
                    <a:cs typeface="+mn-cs"/>
                  </a:rPr>
                  <a:t> 极有可能有唯一解，当然也不排除会出现多个解甚至无穷多解。如果河边是一条直线且</a:t>
                </a:r>
                <a:r>
                  <a:rPr lang="en-US" altLang="zh-CN" sz="1200" b="0" i="0" kern="1200" dirty="0">
                    <a:solidFill>
                      <a:schemeClr val="tx1"/>
                    </a:solidFill>
                    <a:effectLst/>
                    <a:latin typeface="+mn-lt"/>
                    <a:ea typeface="+mn-ea"/>
                    <a:cs typeface="+mn-cs"/>
                  </a:rPr>
                  <a:t>M,C</a:t>
                </a:r>
                <a:r>
                  <a:rPr lang="zh-CN" altLang="en-US" sz="1200" b="0" i="0" kern="1200" dirty="0">
                    <a:solidFill>
                      <a:schemeClr val="tx1"/>
                    </a:solidFill>
                    <a:effectLst/>
                    <a:latin typeface="+mn-lt"/>
                    <a:ea typeface="+mn-ea"/>
                    <a:cs typeface="+mn-cs"/>
                  </a:rPr>
                  <a:t>两点都在河边时，则无解。</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在这里解出拉格朗日乘子 </a:t>
                </a:r>
                <a:r>
                  <a:rPr lang="el-GR" altLang="zh-CN" b="0" i="0">
                    <a:latin typeface="Cambria Math" panose="02040503050406030204" pitchFamily="18" charset="0"/>
                  </a:rPr>
                  <a:t>λ</a:t>
                </a:r>
                <a:r>
                  <a:rPr lang="en-US" altLang="zh-CN" dirty="0"/>
                  <a:t> </a:t>
                </a:r>
                <a:r>
                  <a:rPr lang="zh-CN" altLang="en-US" dirty="0"/>
                  <a:t>，后面我们在推导 </a:t>
                </a:r>
                <a:r>
                  <a:rPr lang="en-US" altLang="zh-CN" dirty="0"/>
                  <a:t>PBD </a:t>
                </a:r>
                <a:r>
                  <a:rPr lang="zh-CN" altLang="en-US" dirty="0"/>
                  <a:t>求解的时候需要用到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43</a:t>
            </a:fld>
            <a:endParaRPr lang="zh-CN" altLang="en-US"/>
          </a:p>
        </p:txBody>
      </p:sp>
    </p:spTree>
    <p:extLst>
      <p:ext uri="{BB962C8B-B14F-4D97-AF65-F5344CB8AC3E}">
        <p14:creationId xmlns:p14="http://schemas.microsoft.com/office/powerpoint/2010/main" val="4220919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在讨论约束投影之前，我们先了解个数值分析的问题，作为前置知识，方便后续推导约束投影。</a:t>
                </a:r>
                <a:endParaRPr lang="en-US" altLang="zh-CN" dirty="0"/>
              </a:p>
              <a:p>
                <a:r>
                  <a:rPr lang="zh-CN" altLang="en-US" dirty="0"/>
                  <a:t>根据高斯最小二乘约束原理，受约束和外力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oMath>
                </a14:m>
                <a:r>
                  <a:rPr lang="zh-CN" altLang="en-US" dirty="0"/>
                  <a:t> 的点，它的于东轨迹可以表示为</a:t>
                </a:r>
                <a:endParaRPr lang="en-US" altLang="zh-CN" dirty="0"/>
              </a:p>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𝑍</m:t>
                      </m:r>
                      <m:r>
                        <a:rPr lang="zh-CN" altLang="en-US" i="0">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min</m:t>
                          </m:r>
                        </m:fName>
                        <m:e>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b="1" i="1">
                                                  <a:latin typeface="Cambria Math" panose="02040503050406030204" pitchFamily="18" charset="0"/>
                                                </a:rPr>
                                                <m:t>𝒇</m:t>
                                              </m:r>
                                            </m:e>
                                            <m:sub>
                                              <m:r>
                                                <m:rPr>
                                                  <m:sty m:val="p"/>
                                                </m:rPr>
                                                <a:rPr lang="en-US" altLang="zh-CN" i="1">
                                                  <a:latin typeface="Cambria Math" panose="02040503050406030204" pitchFamily="18" charset="0"/>
                                                </a:rPr>
                                                <m:t>ex</m:t>
                                              </m:r>
                                              <m:r>
                                                <a:rPr lang="en-US" altLang="zh-CN" b="0" i="1" smtClean="0">
                                                  <a:latin typeface="Cambria Math" panose="02040503050406030204" pitchFamily="18" charset="0"/>
                                                </a:rPr>
                                                <m:t>𝑡</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den>
                                      </m:f>
                                    </m:e>
                                  </m:d>
                                </m:e>
                                <m:sup>
                                  <m:r>
                                    <a:rPr lang="zh-CN" altLang="en-US" i="0">
                                      <a:latin typeface="Cambria Math" panose="02040503050406030204" pitchFamily="18" charset="0"/>
                                    </a:rPr>
                                    <m:t>2</m:t>
                                  </m:r>
                                </m:sup>
                              </m:sSup>
                            </m:e>
                          </m:nary>
                        </m:e>
                      </m:func>
                    </m:oMath>
                  </m:oMathPara>
                </a14:m>
                <a:endParaRPr lang="en-US" altLang="zh-CN" dirty="0"/>
              </a:p>
              <a:p>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oMath>
                </a14:m>
                <a:r>
                  <a:rPr lang="zh-CN" altLang="en-US" dirty="0"/>
                  <a:t> 头上两点表示位置 </a:t>
                </a:r>
                <a14:m>
                  <m:oMath xmlns:m="http://schemas.openxmlformats.org/officeDocument/2006/math">
                    <m:r>
                      <a:rPr lang="en-US" altLang="zh-CN" b="1" i="1" smtClean="0">
                        <a:latin typeface="Cambria Math" panose="02040503050406030204" pitchFamily="18" charset="0"/>
                      </a:rPr>
                      <m:t>𝒑</m:t>
                    </m:r>
                  </m:oMath>
                </a14:m>
                <a:r>
                  <a:rPr lang="zh-CN" altLang="en-US" dirty="0"/>
                  <a:t> 对时间 </a:t>
                </a:r>
                <a14:m>
                  <m:oMath xmlns:m="http://schemas.openxmlformats.org/officeDocument/2006/math">
                    <m:r>
                      <a:rPr lang="en-US" altLang="zh-CN" b="0" i="1" smtClean="0">
                        <a:latin typeface="Cambria Math" panose="02040503050406030204" pitchFamily="18" charset="0"/>
                      </a:rPr>
                      <m:t>𝑡</m:t>
                    </m:r>
                  </m:oMath>
                </a14:m>
                <a:r>
                  <a:rPr lang="zh-CN" altLang="en-US" dirty="0"/>
                  <a:t> 的二阶导数，这里即加速度。其中 </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den>
                    </m:f>
                  </m:oMath>
                </a14:m>
                <a:r>
                  <a:rPr lang="zh-CN" altLang="en-US" dirty="0"/>
                  <a:t> 的物理意义</a:t>
                </a:r>
                <a:endParaRPr lang="en-US" altLang="zh-CN" dirty="0"/>
              </a:p>
              <a:p>
                <a:pPr lvl="1"/>
                <a:r>
                  <a:rPr lang="zh-CN" altLang="en-US" dirty="0"/>
                  <a:t>约束对加速度的改变有多大</a:t>
                </a:r>
                <a:endParaRPr lang="en-US" altLang="zh-CN" dirty="0"/>
              </a:p>
              <a:p>
                <a:r>
                  <a:rPr lang="zh-CN" altLang="en-US" dirty="0"/>
                  <a:t>高斯最小二乘约束原理的物理意义</a:t>
                </a:r>
                <a:endParaRPr lang="en-US" altLang="zh-CN" dirty="0"/>
              </a:p>
              <a:p>
                <a:pPr lvl="1"/>
                <a:r>
                  <a:rPr lang="zh-CN" altLang="en-US" dirty="0"/>
                  <a:t>受约束物体，它的运动轨迹是约束对加速度改变的总和的最小值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lvl="0"/>
                <a:r>
                  <a:rPr lang="zh-CN" altLang="en-US" sz="1200" b="0" i="0" kern="1200" dirty="0">
                    <a:solidFill>
                      <a:schemeClr val="tx1"/>
                    </a:solidFill>
                    <a:effectLst/>
                    <a:latin typeface="+mn-lt"/>
                    <a:ea typeface="+mn-ea"/>
                    <a:cs typeface="+mn-cs"/>
                  </a:rPr>
                  <a:t>其实 </a:t>
                </a:r>
                <a:r>
                  <a:rPr lang="en-US" altLang="zh-CN" sz="1200" b="0" i="0" kern="1200" dirty="0">
                    <a:solidFill>
                      <a:schemeClr val="tx1"/>
                    </a:solidFill>
                    <a:effectLst/>
                    <a:latin typeface="+mn-lt"/>
                    <a:ea typeface="+mn-ea"/>
                    <a:cs typeface="+mn-cs"/>
                  </a:rPr>
                  <a:t>PBD </a:t>
                </a:r>
                <a:r>
                  <a:rPr lang="zh-CN" altLang="en-US" sz="1200" b="0" i="0" kern="1200" dirty="0">
                    <a:solidFill>
                      <a:schemeClr val="tx1"/>
                    </a:solidFill>
                    <a:effectLst/>
                    <a:latin typeface="+mn-lt"/>
                    <a:ea typeface="+mn-ea"/>
                    <a:cs typeface="+mn-cs"/>
                  </a:rPr>
                  <a:t>这个方法研究的就是一个带约束物体的运动问题。上述高斯最小二乘法的物理意义是让约束对系统加速度改变最小。所以，我们可以利用高斯最小二乘约束法则。</a:t>
                </a:r>
                <a:endParaRPr lang="en-US" altLang="zh-CN" dirty="0"/>
              </a:p>
              <a:p>
                <a:pPr lvl="1"/>
                <a:endParaRPr lang="zh-CN" altLang="en-US" dirty="0"/>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t>在讨论约束投影之前，我们先了解个数值分析的问题，作为前置知识，方便后续推导约束投影。</a:t>
                </a:r>
                <a:endParaRPr lang="en-US" altLang="zh-CN" dirty="0"/>
              </a:p>
              <a:p>
                <a:r>
                  <a:rPr lang="zh-CN" altLang="en-US" dirty="0"/>
                  <a:t>根据高斯最小二乘约束原理，受约束和外力 </a:t>
                </a:r>
                <a:r>
                  <a:rPr lang="en-US" altLang="zh-CN" b="1" i="0">
                    <a:latin typeface="Cambria Math" panose="02040503050406030204" pitchFamily="18" charset="0"/>
                  </a:rPr>
                  <a:t>𝒇_</a:t>
                </a:r>
                <a:r>
                  <a:rPr lang="en-US" altLang="zh-CN" b="0" i="0">
                    <a:latin typeface="Cambria Math" panose="02040503050406030204" pitchFamily="18" charset="0"/>
                  </a:rPr>
                  <a:t>𝑒𝑥𝑡</a:t>
                </a:r>
                <a:r>
                  <a:rPr lang="zh-CN" altLang="en-US" dirty="0"/>
                  <a:t> 的点，它的于东轨迹可以表示为</a:t>
                </a:r>
                <a:endParaRPr lang="en-US" altLang="zh-CN" dirty="0"/>
              </a:p>
              <a:p>
                <a:r>
                  <a:rPr lang="zh-CN" altLang="en-US" i="0">
                    <a:latin typeface="Cambria Math" panose="02040503050406030204" pitchFamily="18" charset="0"/>
                  </a:rPr>
                  <a:t>𝑍=min⁡∑129_𝑖▒〖𝑚_𝑖 ‖(</a:t>
                </a:r>
                <a:r>
                  <a:rPr lang="en-US" altLang="zh-CN" b="1" i="0">
                    <a:latin typeface="Cambria Math" panose="02040503050406030204" pitchFamily="18" charset="0"/>
                  </a:rPr>
                  <a:t>𝒑_</a:t>
                </a:r>
                <a:r>
                  <a:rPr lang="en-US" altLang="zh-CN" b="0" i="0">
                    <a:latin typeface="Cambria Math" panose="02040503050406030204" pitchFamily="18" charset="0"/>
                  </a:rPr>
                  <a:t>𝑖 </a:t>
                </a:r>
                <a:r>
                  <a:rPr lang="zh-CN" altLang="en-US" b="0" i="0">
                    <a:latin typeface="Cambria Math" panose="02040503050406030204" pitchFamily="18" charset="0"/>
                  </a:rPr>
                  <a:t>) ̈</a:t>
                </a:r>
                <a:r>
                  <a:rPr lang="zh-CN" altLang="en-US" i="0">
                    <a:latin typeface="Cambria Math" panose="02040503050406030204" pitchFamily="18" charset="0"/>
                  </a:rPr>
                  <a:t>−</a:t>
                </a:r>
                <a:r>
                  <a:rPr lang="zh-CN" altLang="en-US" b="1" i="0">
                    <a:latin typeface="Cambria Math" panose="02040503050406030204" pitchFamily="18" charset="0"/>
                  </a:rPr>
                  <a:t>𝒇_</a:t>
                </a:r>
                <a:r>
                  <a:rPr lang="en-US" altLang="zh-CN" i="0">
                    <a:latin typeface="Cambria Math" panose="02040503050406030204" pitchFamily="18" charset="0"/>
                  </a:rPr>
                  <a:t>ex</a:t>
                </a:r>
                <a:r>
                  <a:rPr lang="en-US" altLang="zh-CN" b="0" i="0">
                    <a:latin typeface="Cambria Math" panose="02040503050406030204" pitchFamily="18" charset="0"/>
                  </a:rPr>
                  <a:t>𝑡</a:t>
                </a:r>
                <a:r>
                  <a:rPr lang="zh-CN" altLang="en-US" b="0" i="0">
                    <a:latin typeface="Cambria Math" panose="02040503050406030204" pitchFamily="18" charset="0"/>
                  </a:rPr>
                  <a:t>/</a:t>
                </a:r>
                <a:r>
                  <a:rPr lang="zh-CN" altLang="en-US" i="0">
                    <a:latin typeface="Cambria Math" panose="02040503050406030204" pitchFamily="18" charset="0"/>
                  </a:rPr>
                  <a:t>𝑚_𝑖 ‖^2 〗</a:t>
                </a:r>
                <a:endParaRPr lang="en-US" altLang="zh-CN" dirty="0"/>
              </a:p>
              <a:p>
                <a:r>
                  <a:rPr lang="zh-CN" altLang="en-US" i="0">
                    <a:latin typeface="Cambria Math" panose="02040503050406030204" pitchFamily="18" charset="0"/>
                  </a:rPr>
                  <a:t>(</a:t>
                </a:r>
                <a:r>
                  <a:rPr lang="en-US" altLang="zh-CN" b="1" i="0">
                    <a:latin typeface="Cambria Math" panose="02040503050406030204" pitchFamily="18" charset="0"/>
                  </a:rPr>
                  <a:t>𝒑_</a:t>
                </a:r>
                <a:r>
                  <a:rPr lang="en-US" altLang="zh-CN" b="0" i="0">
                    <a:latin typeface="Cambria Math" panose="02040503050406030204" pitchFamily="18" charset="0"/>
                  </a:rPr>
                  <a:t>𝑖 </a:t>
                </a:r>
                <a:r>
                  <a:rPr lang="zh-CN" altLang="en-US" b="0" i="0">
                    <a:latin typeface="Cambria Math" panose="02040503050406030204" pitchFamily="18" charset="0"/>
                  </a:rPr>
                  <a:t>) ̈</a:t>
                </a:r>
                <a:r>
                  <a:rPr lang="zh-CN" altLang="en-US" dirty="0"/>
                  <a:t> 头上两点表示位置 </a:t>
                </a:r>
                <a:r>
                  <a:rPr lang="en-US" altLang="zh-CN" b="1" i="0">
                    <a:latin typeface="Cambria Math" panose="02040503050406030204" pitchFamily="18" charset="0"/>
                  </a:rPr>
                  <a:t>𝒑</a:t>
                </a:r>
                <a:r>
                  <a:rPr lang="zh-CN" altLang="en-US" dirty="0"/>
                  <a:t> 对时间 </a:t>
                </a:r>
                <a:r>
                  <a:rPr lang="en-US" altLang="zh-CN" b="0" i="0">
                    <a:latin typeface="Cambria Math" panose="02040503050406030204" pitchFamily="18" charset="0"/>
                  </a:rPr>
                  <a:t>𝑡</a:t>
                </a:r>
                <a:r>
                  <a:rPr lang="zh-CN" altLang="en-US" dirty="0"/>
                  <a:t> 的二阶导数，这里即加速度。其中 </a:t>
                </a:r>
                <a:r>
                  <a:rPr lang="zh-CN" altLang="en-US" i="0">
                    <a:latin typeface="Cambria Math" panose="02040503050406030204" pitchFamily="18" charset="0"/>
                  </a:rPr>
                  <a:t>(</a:t>
                </a:r>
                <a:r>
                  <a:rPr lang="en-US" altLang="zh-CN" b="1" i="0">
                    <a:latin typeface="Cambria Math" panose="02040503050406030204" pitchFamily="18" charset="0"/>
                  </a:rPr>
                  <a:t>𝒑_</a:t>
                </a:r>
                <a:r>
                  <a:rPr lang="en-US" altLang="zh-CN" b="0" i="0">
                    <a:latin typeface="Cambria Math" panose="02040503050406030204" pitchFamily="18" charset="0"/>
                  </a:rPr>
                  <a:t>𝑖 </a:t>
                </a:r>
                <a:r>
                  <a:rPr lang="zh-CN" altLang="en-US" b="0" i="0">
                    <a:latin typeface="Cambria Math" panose="02040503050406030204" pitchFamily="18" charset="0"/>
                  </a:rPr>
                  <a:t>) ̈</a:t>
                </a:r>
                <a:r>
                  <a:rPr lang="en-US" altLang="zh-CN" b="0" i="0">
                    <a:latin typeface="Cambria Math" panose="02040503050406030204" pitchFamily="18" charset="0"/>
                  </a:rPr>
                  <a:t>−</a:t>
                </a:r>
                <a:r>
                  <a:rPr lang="en-US" altLang="zh-CN" b="1" i="0">
                    <a:latin typeface="Cambria Math" panose="02040503050406030204" pitchFamily="18" charset="0"/>
                  </a:rPr>
                  <a:t>𝒇</a:t>
                </a:r>
                <a:r>
                  <a:rPr lang="en-US" altLang="zh-CN" b="0" i="0">
                    <a:latin typeface="Cambria Math" panose="02040503050406030204" pitchFamily="18" charset="0"/>
                  </a:rPr>
                  <a:t>_𝑒𝑥𝑡/𝑚_𝑖 </a:t>
                </a:r>
                <a:r>
                  <a:rPr lang="zh-CN" altLang="en-US" dirty="0"/>
                  <a:t> 的物理意义</a:t>
                </a:r>
                <a:endParaRPr lang="en-US" altLang="zh-CN" dirty="0"/>
              </a:p>
              <a:p>
                <a:pPr lvl="1"/>
                <a:r>
                  <a:rPr lang="zh-CN" altLang="en-US" dirty="0"/>
                  <a:t>约束对加速度的改变有多大</a:t>
                </a:r>
                <a:endParaRPr lang="en-US" altLang="zh-CN" dirty="0"/>
              </a:p>
              <a:p>
                <a:r>
                  <a:rPr lang="zh-CN" altLang="en-US" dirty="0"/>
                  <a:t>高斯最小二乘约束原理的物理意义</a:t>
                </a:r>
                <a:endParaRPr lang="en-US" altLang="zh-CN" dirty="0"/>
              </a:p>
              <a:p>
                <a:pPr lvl="1"/>
                <a:r>
                  <a:rPr lang="zh-CN" altLang="en-US" dirty="0"/>
                  <a:t>受约束物体，它的运动轨迹是约束对加速度改变的总和的最小值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lvl="0"/>
                <a:r>
                  <a:rPr lang="zh-CN" altLang="en-US" sz="1200" b="0" i="0" kern="1200" dirty="0">
                    <a:solidFill>
                      <a:schemeClr val="tx1"/>
                    </a:solidFill>
                    <a:effectLst/>
                    <a:latin typeface="+mn-lt"/>
                    <a:ea typeface="+mn-ea"/>
                    <a:cs typeface="+mn-cs"/>
                  </a:rPr>
                  <a:t>其实 </a:t>
                </a:r>
                <a:r>
                  <a:rPr lang="en-US" altLang="zh-CN" sz="1200" b="0" i="0" kern="1200" dirty="0">
                    <a:solidFill>
                      <a:schemeClr val="tx1"/>
                    </a:solidFill>
                    <a:effectLst/>
                    <a:latin typeface="+mn-lt"/>
                    <a:ea typeface="+mn-ea"/>
                    <a:cs typeface="+mn-cs"/>
                  </a:rPr>
                  <a:t>PBD </a:t>
                </a:r>
                <a:r>
                  <a:rPr lang="zh-CN" altLang="en-US" sz="1200" b="0" i="0" kern="1200" dirty="0">
                    <a:solidFill>
                      <a:schemeClr val="tx1"/>
                    </a:solidFill>
                    <a:effectLst/>
                    <a:latin typeface="+mn-lt"/>
                    <a:ea typeface="+mn-ea"/>
                    <a:cs typeface="+mn-cs"/>
                  </a:rPr>
                  <a:t>这个方法研究的就是一个带约束物体的运动问题。上述高斯最小二乘法的物理意义是让约束对系统加速度改变最小。所以，我们可以利用高斯最小二乘约束法则。</a:t>
                </a:r>
                <a:endParaRPr lang="en-US" altLang="zh-CN" dirty="0"/>
              </a:p>
              <a:p>
                <a:pPr lvl="1"/>
                <a:endParaRPr lang="zh-CN" altLang="en-US" dirty="0"/>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44</a:t>
            </a:fld>
            <a:endParaRPr lang="zh-CN" altLang="en-US"/>
          </a:p>
        </p:txBody>
      </p:sp>
    </p:spTree>
    <p:extLst>
      <p:ext uri="{BB962C8B-B14F-4D97-AF65-F5344CB8AC3E}">
        <p14:creationId xmlns:p14="http://schemas.microsoft.com/office/powerpoint/2010/main" val="1985552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令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oMath>
                </a14:m>
                <a:r>
                  <a:rPr lang="zh-CN" altLang="en-US" dirty="0"/>
                  <a:t> 和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oMath>
                </a14:m>
                <a:r>
                  <a:rPr lang="zh-CN" altLang="en-US" dirty="0"/>
                  <a:t> 分别表示一个质点 </a:t>
                </a:r>
                <a14:m>
                  <m:oMath xmlns:m="http://schemas.openxmlformats.org/officeDocument/2006/math">
                    <m:r>
                      <a:rPr lang="en-US" altLang="zh-CN" b="0" i="1" smtClean="0">
                        <a:latin typeface="Cambria Math" panose="02040503050406030204" pitchFamily="18" charset="0"/>
                      </a:rPr>
                      <m:t>𝑖</m:t>
                    </m:r>
                  </m:oMath>
                </a14:m>
                <a:r>
                  <a:rPr lang="zh-CN" altLang="en-US" dirty="0"/>
                  <a:t> 在 </a:t>
                </a:r>
                <a14:m>
                  <m:oMath xmlns:m="http://schemas.openxmlformats.org/officeDocument/2006/math">
                    <m:r>
                      <a:rPr lang="en-US" altLang="zh-CN" b="0" i="1" smtClean="0">
                        <a:latin typeface="Cambria Math" panose="02040503050406030204" pitchFamily="18" charset="0"/>
                      </a:rPr>
                      <m:t>𝑡</m:t>
                    </m:r>
                  </m:oMath>
                </a14:m>
                <a:r>
                  <a:rPr lang="zh-CN" altLang="en-US" dirty="0"/>
                  <a:t> 时刻的位置和速度，</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t> 是一个时间步长。那么下一时刻质点 </a:t>
                </a:r>
                <a14:m>
                  <m:oMath xmlns:m="http://schemas.openxmlformats.org/officeDocument/2006/math">
                    <m:r>
                      <a:rPr lang="en-US" altLang="zh-CN" b="0" i="1" smtClean="0">
                        <a:latin typeface="Cambria Math" panose="02040503050406030204" pitchFamily="18" charset="0"/>
                      </a:rPr>
                      <m:t>𝑖</m:t>
                    </m:r>
                  </m:oMath>
                </a14:m>
                <a:r>
                  <a:rPr lang="zh-CN" altLang="en-US" dirty="0"/>
                  <a:t> 的位置为：</a:t>
                </a:r>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
                        <m:dPr>
                          <m:ctrlPr>
                            <a:rPr lang="en-US" altLang="zh-CN" b="0" i="1" smtClean="0">
                              <a:latin typeface="Cambria Math" panose="02040503050406030204" pitchFamily="18" charset="0"/>
                              <a:ea typeface="Cambria Math" panose="02040503050406030204" pitchFamily="18" charset="0"/>
                            </a:rPr>
                          </m:ctrlPr>
                        </m:dPr>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𝒗</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𝒇</m:t>
                                  </m:r>
                                </m:e>
                                <m:sub>
                                  <m:r>
                                    <a:rPr lang="en-US" altLang="zh-CN" b="0" i="1" smtClean="0">
                                      <a:latin typeface="Cambria Math" panose="02040503050406030204" pitchFamily="18" charset="0"/>
                                      <a:ea typeface="Cambria Math" panose="02040503050406030204" pitchFamily="18" charset="0"/>
                                    </a:rPr>
                                    <m:t>𝑒𝑥𝑡</m:t>
                                  </m:r>
                                </m:sub>
                              </m:sSub>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den>
                          </m:f>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oMath>
                  </m:oMathPara>
                </a14:m>
                <a:endParaRPr lang="en-US" altLang="zh-CN" dirty="0"/>
              </a:p>
              <a:p>
                <a:r>
                  <a:rPr lang="zh-CN" altLang="en-US" dirty="0"/>
                  <a:t>其中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t> 就是约束对质点 </a:t>
                </a:r>
                <a14:m>
                  <m:oMath xmlns:m="http://schemas.openxmlformats.org/officeDocument/2006/math">
                    <m:r>
                      <a:rPr lang="en-US" altLang="zh-CN" b="0" i="1" smtClean="0">
                        <a:latin typeface="Cambria Math" panose="02040503050406030204" pitchFamily="18" charset="0"/>
                      </a:rPr>
                      <m:t>𝑖</m:t>
                    </m:r>
                  </m:oMath>
                </a14:m>
                <a:r>
                  <a:rPr lang="zh-CN" altLang="en-US" dirty="0"/>
                  <a:t> 位置的修真</a:t>
                </a:r>
                <a:endParaRPr lang="en-US" altLang="zh-CN" dirty="0"/>
              </a:p>
              <a:p>
                <a:r>
                  <a:rPr lang="zh-CN" altLang="en-US" dirty="0"/>
                  <a:t>此时质点 </a:t>
                </a:r>
                <a14:m>
                  <m:oMath xmlns:m="http://schemas.openxmlformats.org/officeDocument/2006/math">
                    <m:r>
                      <a:rPr lang="en-US" altLang="zh-CN" b="0" i="1" smtClean="0">
                        <a:latin typeface="Cambria Math" panose="02040503050406030204" pitchFamily="18" charset="0"/>
                      </a:rPr>
                      <m:t>𝑖</m:t>
                    </m:r>
                  </m:oMath>
                </a14:m>
                <a:r>
                  <a:rPr lang="zh-CN" altLang="en-US" dirty="0"/>
                  <a:t> 的速度为：</a:t>
                </a:r>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𝒇</m:t>
                              </m:r>
                            </m:e>
                            <m:sub>
                              <m:r>
                                <a:rPr lang="en-US" altLang="zh-CN" b="0" i="1" smtClean="0">
                                  <a:latin typeface="Cambria Math" panose="02040503050406030204" pitchFamily="18" charset="0"/>
                                  <a:ea typeface="Cambria Math" panose="02040503050406030204" pitchFamily="18" charset="0"/>
                                </a:rPr>
                                <m:t>𝑒𝑥𝑡</m:t>
                              </m:r>
                            </m:sub>
                          </m:sSub>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oMath>
                  </m:oMathPara>
                </a14:m>
                <a:endParaRPr lang="en-US" altLang="zh-CN" dirty="0"/>
              </a:p>
              <a:p>
                <a:r>
                  <a:rPr lang="zh-CN" altLang="en-US" dirty="0"/>
                  <a:t>最后得到质点 </a:t>
                </a:r>
                <a14:m>
                  <m:oMath xmlns:m="http://schemas.openxmlformats.org/officeDocument/2006/math">
                    <m:r>
                      <a:rPr lang="en-US" altLang="zh-CN" b="0" i="1" smtClean="0">
                        <a:latin typeface="Cambria Math" panose="02040503050406030204" pitchFamily="18" charset="0"/>
                      </a:rPr>
                      <m:t>𝑖</m:t>
                    </m:r>
                  </m:oMath>
                </a14:m>
                <a:r>
                  <a:rPr lang="zh-CN" altLang="en-US" dirty="0"/>
                  <a:t> 的加速度：</a:t>
                </a:r>
                <a:endParaRPr lang="en-US" altLang="zh-CN" dirty="0"/>
              </a:p>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num>
                        <m:den>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𝑡</m:t>
                              </m:r>
                            </m:e>
                            <m:sup>
                              <m:r>
                                <a:rPr lang="en-US" altLang="zh-CN" b="0" i="1" smtClean="0">
                                  <a:latin typeface="Cambria Math" panose="02040503050406030204" pitchFamily="18" charset="0"/>
                                  <a:ea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den>
                      </m:f>
                    </m:oMath>
                  </m:oMathPara>
                </a14:m>
                <a:endParaRPr lang="en-US" altLang="zh-CN" dirty="0"/>
              </a:p>
              <a:p>
                <a:r>
                  <a:rPr lang="zh-CN" altLang="en-US" dirty="0"/>
                  <a:t>把加速度代入高斯最小二乘法中，我们可以得到约束对位置的修正 </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𝑝</m:t>
                    </m:r>
                  </m:oMath>
                </a14:m>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𝑍</m:t>
                      </m:r>
                      <m:r>
                        <a:rPr lang="zh-CN" altLang="en-US">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zh-CN" altLang="en-US">
                              <a:latin typeface="Cambria Math" panose="02040503050406030204" pitchFamily="18" charset="0"/>
                            </a:rPr>
                            <m:t>min</m:t>
                          </m:r>
                        </m:fName>
                        <m:e>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𝒑</m:t>
                                              </m:r>
                                            </m:e>
                                            <m:sub>
                                              <m:r>
                                                <a:rPr lang="en-US" altLang="zh-CN" i="1">
                                                  <a:latin typeface="Cambria Math" panose="02040503050406030204" pitchFamily="18" charset="0"/>
                                                </a:rPr>
                                                <m:t>𝑖</m:t>
                                              </m:r>
                                            </m:sub>
                                          </m:sSub>
                                        </m:e>
                                      </m:acc>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b="1" i="1">
                                                  <a:latin typeface="Cambria Math" panose="02040503050406030204" pitchFamily="18" charset="0"/>
                                                </a:rPr>
                                                <m:t>𝒇</m:t>
                                              </m:r>
                                            </m:e>
                                            <m:sub>
                                              <m:r>
                                                <m:rPr>
                                                  <m:sty m:val="p"/>
                                                </m:rPr>
                                                <a:rPr lang="en-US" altLang="zh-CN" i="1">
                                                  <a:latin typeface="Cambria Math" panose="02040503050406030204" pitchFamily="18" charset="0"/>
                                                </a:rPr>
                                                <m:t>ex</m:t>
                                              </m:r>
                                              <m:r>
                                                <a:rPr lang="en-US" altLang="zh-CN" i="1">
                                                  <a:latin typeface="Cambria Math" panose="02040503050406030204" pitchFamily="18" charset="0"/>
                                                </a:rPr>
                                                <m:t>𝑡</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den>
                                      </m:f>
                                    </m:e>
                                  </m:d>
                                </m:e>
                                <m:sup>
                                  <m:r>
                                    <a:rPr lang="zh-CN" altLang="en-US">
                                      <a:latin typeface="Cambria Math" panose="02040503050406030204" pitchFamily="18" charset="0"/>
                                    </a:rPr>
                                    <m:t>2</m:t>
                                  </m:r>
                                </m:sup>
                              </m:sSup>
                              <m:r>
                                <a:rPr lang="en-US" altLang="zh-CN" i="1">
                                  <a:latin typeface="Cambria Math" panose="02040503050406030204" pitchFamily="18" charset="0"/>
                                </a:rPr>
                                <m:t>=</m:t>
                              </m:r>
                              <m:r>
                                <m:rPr>
                                  <m:sty m:val="p"/>
                                </m:rPr>
                                <a:rPr lang="en-US" altLang="zh-CN" i="1">
                                  <a:latin typeface="Cambria Math" panose="02040503050406030204" pitchFamily="18" charset="0"/>
                                </a:rPr>
                                <m:t>min</m:t>
                              </m:r>
                            </m:e>
                          </m:nary>
                        </m:e>
                      </m:func>
                      <m:nary>
                        <m:naryPr>
                          <m:chr m:val="∑"/>
                          <m:limLoc m:val="undOvr"/>
                          <m:grow m:val="on"/>
                          <m:supHide m:val="on"/>
                          <m:ctrlPr>
                            <a:rPr lang="zh-CN" altLang="en-US" i="1" smtClean="0">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𝒑</m:t>
                                          </m:r>
                                        </m:e>
                                        <m:sub>
                                          <m:r>
                                            <a:rPr lang="en-US" altLang="zh-CN" i="1">
                                              <a:latin typeface="Cambria Math" panose="02040503050406030204" pitchFamily="18" charset="0"/>
                                              <a:ea typeface="Cambria Math" panose="02040503050406030204" pitchFamily="18" charset="0"/>
                                            </a:rPr>
                                            <m:t>𝑖</m:t>
                                          </m:r>
                                        </m:sub>
                                      </m:sSub>
                                    </m:num>
                                    <m:den>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𝑡</m:t>
                                          </m:r>
                                        </m:e>
                                        <m:sup>
                                          <m:r>
                                            <a:rPr lang="en-US" altLang="zh-CN" i="1">
                                              <a:latin typeface="Cambria Math" panose="02040503050406030204" pitchFamily="18" charset="0"/>
                                              <a:ea typeface="Cambria Math" panose="02040503050406030204" pitchFamily="18" charset="0"/>
                                            </a:rPr>
                                            <m:t>2</m:t>
                                          </m:r>
                                        </m:sup>
                                      </m:sSup>
                                    </m:den>
                                  </m:f>
                                </m:e>
                              </m:d>
                            </m:e>
                            <m:sup>
                              <m:r>
                                <a:rPr lang="zh-CN" altLang="en-US">
                                  <a:latin typeface="Cambria Math" panose="02040503050406030204" pitchFamily="18" charset="0"/>
                                </a:rPr>
                                <m:t>2</m:t>
                              </m:r>
                            </m:sup>
                          </m:sSup>
                          <m:r>
                            <a:rPr lang="en-US" altLang="zh-CN" i="1">
                              <a:latin typeface="Cambria Math" panose="02040503050406030204" pitchFamily="18" charset="0"/>
                            </a:rPr>
                            <m:t>=</m:t>
                          </m:r>
                        </m:e>
                      </m:nary>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𝑝</m:t>
                          </m:r>
                        </m:e>
                        <m:sup>
                          <m:r>
                            <a:rPr lang="en-US" altLang="zh-CN" b="0" i="1" smtClean="0">
                              <a:latin typeface="Cambria Math" panose="02040503050406030204" pitchFamily="18" charset="0"/>
                              <a:ea typeface="Cambria Math" panose="02040503050406030204" pitchFamily="18" charset="0"/>
                            </a:rPr>
                            <m:t>𝑇</m:t>
                          </m:r>
                        </m:sup>
                      </m:sSup>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oMath>
                  </m:oMathPara>
                </a14:m>
                <a:endParaRPr lang="en-US" altLang="zh-CN" dirty="0"/>
              </a:p>
              <a:p>
                <a:r>
                  <a:rPr lang="zh-CN" altLang="en-US" dirty="0"/>
                  <a:t>由于求最小值，这里的 </a:t>
                </a:r>
                <a14:m>
                  <m:oMath xmlns:m="http://schemas.openxmlformats.org/officeDocument/2006/math">
                    <m:r>
                      <a:rPr lang="zh-CN" altLang="en-US"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oMath>
                </a14:m>
                <a:r>
                  <a:rPr lang="zh-CN" altLang="en-US" dirty="0"/>
                  <a:t> 可以直接去掉而不会影响结果。同样的，为了后面计算方便，在目标函数前面乘以个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oMath>
                </a14:m>
                <a:r>
                  <a:rPr lang="zh-CN" altLang="en-US" dirty="0"/>
                  <a:t> ，得：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ea typeface="Cambria Math" panose="02040503050406030204" pitchFamily="18" charset="0"/>
                        </a:rPr>
                        <m:t>Z</m:t>
                      </m:r>
                      <m:r>
                        <a:rPr lang="en-US" altLang="zh-CN" b="0" i="0" smtClean="0">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min</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2</m:t>
                          </m:r>
                        </m:den>
                      </m:f>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𝑝</m:t>
                          </m:r>
                        </m:e>
                        <m:sup>
                          <m:r>
                            <a:rPr lang="en-US" altLang="zh-CN" i="1">
                              <a:latin typeface="Cambria Math" panose="02040503050406030204" pitchFamily="18" charset="0"/>
                              <a:ea typeface="Cambria Math" panose="02040503050406030204" pitchFamily="18" charset="0"/>
                            </a:rPr>
                            <m:t>𝑇</m:t>
                          </m:r>
                        </m:sup>
                      </m:sSup>
                      <m:r>
                        <a:rPr lang="en-US" altLang="zh-CN" i="1">
                          <a:latin typeface="Cambria Math" panose="02040503050406030204" pitchFamily="18" charset="0"/>
                          <a:ea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oMath>
                  </m:oMathPara>
                </a14:m>
                <a:endParaRPr lang="zh-CN" altLang="en-US" dirty="0"/>
              </a:p>
              <a:p>
                <a:r>
                  <a:rPr lang="zh-CN" altLang="en-US" dirty="0"/>
                  <a:t>讲到这里，是不是有点眼熟？这里是不是还缺点什么，然后就跟之前提到的最短路径很像？我们还缺个约束。</a:t>
                </a:r>
                <a:endParaRPr lang="en-US" altLang="zh-CN" dirty="0"/>
              </a:p>
              <a:p>
                <a:r>
                  <a:rPr lang="zh-CN" altLang="en-US" dirty="0"/>
                  <a:t>上面在讲</a:t>
                </a:r>
                <a:r>
                  <a:rPr lang="en-US" altLang="zh-CN" dirty="0"/>
                  <a:t>PBD</a:t>
                </a:r>
                <a:r>
                  <a:rPr lang="zh-CN" altLang="en-US" dirty="0"/>
                  <a:t>算法的时候，提到这个约束</a:t>
                </a:r>
                <a:r>
                  <a:rPr lang="en-US" altLang="zh-CN" dirty="0"/>
                  <a:t>C</a:t>
                </a:r>
                <a:r>
                  <a:rPr lang="zh-CN" altLang="en-US" dirty="0"/>
                  <a:t>当质点发生位移的时候，也需要满足约束，即：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rPr>
                        <m:t>=0</m:t>
                      </m:r>
                    </m:oMath>
                  </m:oMathPara>
                </a14:m>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t>令 </a:t>
                </a:r>
                <a:r>
                  <a:rPr lang="en-US" altLang="zh-CN" b="0" i="0">
                    <a:latin typeface="Cambria Math" panose="02040503050406030204" pitchFamily="18" charset="0"/>
                  </a:rPr>
                  <a:t>𝑝_𝑖^𝑡</a:t>
                </a:r>
                <a:r>
                  <a:rPr lang="zh-CN" altLang="en-US" dirty="0"/>
                  <a:t> 和 </a:t>
                </a:r>
                <a:r>
                  <a:rPr lang="en-US" altLang="zh-CN" b="0" i="0">
                    <a:latin typeface="Cambria Math" panose="02040503050406030204" pitchFamily="18" charset="0"/>
                  </a:rPr>
                  <a:t>𝑣_𝑖^𝑡</a:t>
                </a:r>
                <a:r>
                  <a:rPr lang="zh-CN" altLang="en-US" dirty="0"/>
                  <a:t> 分别表示一个质点 </a:t>
                </a:r>
                <a:r>
                  <a:rPr lang="en-US" altLang="zh-CN" b="0" i="0">
                    <a:latin typeface="Cambria Math" panose="02040503050406030204" pitchFamily="18" charset="0"/>
                  </a:rPr>
                  <a:t>𝑖</a:t>
                </a:r>
                <a:r>
                  <a:rPr lang="zh-CN" altLang="en-US" dirty="0"/>
                  <a:t> 在 </a:t>
                </a:r>
                <a:r>
                  <a:rPr lang="en-US" altLang="zh-CN" b="0" i="0">
                    <a:latin typeface="Cambria Math" panose="02040503050406030204" pitchFamily="18" charset="0"/>
                  </a:rPr>
                  <a:t>𝑡</a:t>
                </a:r>
                <a:r>
                  <a:rPr lang="zh-CN" altLang="en-US" dirty="0"/>
                  <a:t> 时刻的位置和速度，</a:t>
                </a:r>
                <a:r>
                  <a:rPr lang="zh-CN" altLang="en-US" i="0">
                    <a:latin typeface="Cambria Math" panose="02040503050406030204" pitchFamily="18" charset="0"/>
                  </a:rPr>
                  <a:t>∆</a:t>
                </a:r>
                <a:r>
                  <a:rPr lang="en-US" altLang="zh-CN" b="0" i="0">
                    <a:latin typeface="Cambria Math" panose="02040503050406030204" pitchFamily="18" charset="0"/>
                  </a:rPr>
                  <a:t>𝑡</a:t>
                </a:r>
                <a:r>
                  <a:rPr lang="zh-CN" altLang="en-US" dirty="0"/>
                  <a:t> 是一个时间步长。那么下一时刻质点 </a:t>
                </a:r>
                <a:r>
                  <a:rPr lang="en-US" altLang="zh-CN" b="0" i="0">
                    <a:latin typeface="Cambria Math" panose="02040503050406030204" pitchFamily="18" charset="0"/>
                  </a:rPr>
                  <a:t>𝑖</a:t>
                </a:r>
                <a:r>
                  <a:rPr lang="zh-CN" altLang="en-US" dirty="0"/>
                  <a:t> 的位置为：</a:t>
                </a:r>
                <a:endParaRPr lang="en-US" altLang="zh-CN" dirty="0"/>
              </a:p>
              <a:p>
                <a:r>
                  <a:rPr lang="en-US" altLang="zh-CN" b="1" i="0">
                    <a:latin typeface="Cambria Math" panose="02040503050406030204" pitchFamily="18" charset="0"/>
                  </a:rPr>
                  <a:t>𝒑</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1" i="0">
                    <a:latin typeface="Cambria Math" panose="02040503050406030204" pitchFamily="18" charset="0"/>
                  </a:rPr>
                  <a:t>𝒑</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1" i="0">
                    <a:latin typeface="Cambria Math" panose="02040503050406030204" pitchFamily="18" charset="0"/>
                    <a:ea typeface="Cambria Math" panose="02040503050406030204" pitchFamily="18" charset="0"/>
                  </a:rPr>
                  <a:t>𝒗</a:t>
                </a:r>
                <a:r>
                  <a:rPr lang="en-US" altLang="zh-CN" b="0" i="0">
                    <a:latin typeface="Cambria Math" panose="02040503050406030204" pitchFamily="18" charset="0"/>
                    <a:ea typeface="Cambria Math" panose="02040503050406030204" pitchFamily="18" charset="0"/>
                  </a:rPr>
                  <a:t>_𝑖^𝑡+∆𝑡 </a:t>
                </a:r>
                <a:r>
                  <a:rPr lang="en-US" altLang="zh-CN" b="1" i="0">
                    <a:latin typeface="Cambria Math" panose="02040503050406030204" pitchFamily="18" charset="0"/>
                    <a:ea typeface="Cambria Math" panose="02040503050406030204" pitchFamily="18" charset="0"/>
                  </a:rPr>
                  <a:t>𝒇</a:t>
                </a:r>
                <a:r>
                  <a:rPr lang="en-US" altLang="zh-CN" b="0" i="0">
                    <a:latin typeface="Cambria Math" panose="02040503050406030204" pitchFamily="18" charset="0"/>
                    <a:ea typeface="Cambria Math" panose="02040503050406030204" pitchFamily="18" charset="0"/>
                  </a:rPr>
                  <a:t>_𝑒𝑥𝑡/𝑚_𝑖 )+∆</a:t>
                </a:r>
                <a:r>
                  <a:rPr lang="en-US" altLang="zh-CN" b="1" i="0">
                    <a:latin typeface="Cambria Math" panose="02040503050406030204" pitchFamily="18" charset="0"/>
                    <a:ea typeface="Cambria Math" panose="02040503050406030204" pitchFamily="18" charset="0"/>
                  </a:rPr>
                  <a:t>𝒑</a:t>
                </a:r>
                <a:r>
                  <a:rPr lang="en-US" altLang="zh-CN" b="0" i="0">
                    <a:latin typeface="Cambria Math" panose="02040503050406030204" pitchFamily="18" charset="0"/>
                    <a:ea typeface="Cambria Math" panose="02040503050406030204" pitchFamily="18" charset="0"/>
                  </a:rPr>
                  <a:t>_𝑖</a:t>
                </a:r>
                <a:endParaRPr lang="en-US" altLang="zh-CN" dirty="0"/>
              </a:p>
              <a:p>
                <a:r>
                  <a:rPr lang="zh-CN" altLang="en-US" dirty="0"/>
                  <a:t>其中 </a:t>
                </a:r>
                <a:r>
                  <a:rPr lang="en-US" altLang="zh-CN" b="0" i="0">
                    <a:latin typeface="Cambria Math" panose="02040503050406030204" pitchFamily="18" charset="0"/>
                    <a:ea typeface="Cambria Math" panose="02040503050406030204" pitchFamily="18" charset="0"/>
                  </a:rPr>
                  <a:t>∆</a:t>
                </a:r>
                <a:r>
                  <a:rPr lang="en-US" altLang="zh-CN" b="1" i="0">
                    <a:latin typeface="Cambria Math" panose="02040503050406030204" pitchFamily="18" charset="0"/>
                    <a:ea typeface="Cambria Math" panose="02040503050406030204" pitchFamily="18" charset="0"/>
                  </a:rPr>
                  <a:t>𝒑</a:t>
                </a:r>
                <a:r>
                  <a:rPr lang="en-US" altLang="zh-CN" b="0" i="0">
                    <a:latin typeface="Cambria Math" panose="02040503050406030204" pitchFamily="18" charset="0"/>
                    <a:ea typeface="Cambria Math" panose="02040503050406030204" pitchFamily="18" charset="0"/>
                  </a:rPr>
                  <a:t>_𝑖</a:t>
                </a:r>
                <a:r>
                  <a:rPr lang="zh-CN" altLang="en-US" dirty="0"/>
                  <a:t> 就是约束对质点 </a:t>
                </a:r>
                <a:r>
                  <a:rPr lang="en-US" altLang="zh-CN" b="0" i="0">
                    <a:latin typeface="Cambria Math" panose="02040503050406030204" pitchFamily="18" charset="0"/>
                  </a:rPr>
                  <a:t>𝑖</a:t>
                </a:r>
                <a:r>
                  <a:rPr lang="zh-CN" altLang="en-US" dirty="0"/>
                  <a:t> 位置的修真</a:t>
                </a:r>
                <a:endParaRPr lang="en-US" altLang="zh-CN" dirty="0"/>
              </a:p>
              <a:p>
                <a:r>
                  <a:rPr lang="zh-CN" altLang="en-US" dirty="0"/>
                  <a:t>此时质点 </a:t>
                </a:r>
                <a:r>
                  <a:rPr lang="en-US" altLang="zh-CN" b="0" i="0">
                    <a:latin typeface="Cambria Math" panose="02040503050406030204" pitchFamily="18" charset="0"/>
                  </a:rPr>
                  <a:t>𝑖</a:t>
                </a:r>
                <a:r>
                  <a:rPr lang="zh-CN" altLang="en-US" dirty="0"/>
                  <a:t> 的速度为：</a:t>
                </a:r>
                <a:endParaRPr lang="en-US" altLang="zh-CN" dirty="0"/>
              </a:p>
              <a:p>
                <a:r>
                  <a:rPr lang="en-US" altLang="zh-CN" b="1" i="0">
                    <a:latin typeface="Cambria Math" panose="02040503050406030204" pitchFamily="18" charset="0"/>
                  </a:rPr>
                  <a:t>𝒗_</a:t>
                </a:r>
                <a:r>
                  <a:rPr lang="en-US" altLang="zh-CN" b="0" i="0">
                    <a:latin typeface="Cambria Math" panose="02040503050406030204" pitchFamily="18" charset="0"/>
                  </a:rPr>
                  <a:t>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1" i="0">
                    <a:latin typeface="Cambria Math" panose="02040503050406030204" pitchFamily="18" charset="0"/>
                  </a:rPr>
                  <a:t>𝒑</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1" i="0">
                    <a:latin typeface="Cambria Math" panose="02040503050406030204" pitchFamily="18" charset="0"/>
                  </a:rPr>
                  <a:t>𝒑</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1" i="0">
                    <a:latin typeface="Cambria Math" panose="02040503050406030204" pitchFamily="18" charset="0"/>
                  </a:rPr>
                  <a:t>𝒗</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 </a:t>
                </a:r>
                <a:r>
                  <a:rPr lang="en-US" altLang="zh-CN" b="1" i="0">
                    <a:latin typeface="Cambria Math" panose="02040503050406030204" pitchFamily="18" charset="0"/>
                    <a:ea typeface="Cambria Math" panose="02040503050406030204" pitchFamily="18" charset="0"/>
                  </a:rPr>
                  <a:t>𝒇</a:t>
                </a:r>
                <a:r>
                  <a:rPr lang="en-US" altLang="zh-CN" b="0" i="0">
                    <a:latin typeface="Cambria Math" panose="02040503050406030204" pitchFamily="18" charset="0"/>
                    <a:ea typeface="Cambria Math" panose="02040503050406030204" pitchFamily="18" charset="0"/>
                  </a:rPr>
                  <a:t>_𝑒𝑥𝑡/𝑚_𝑖 +(∆</a:t>
                </a:r>
                <a:r>
                  <a:rPr lang="en-US" altLang="zh-CN" b="1" i="0">
                    <a:latin typeface="Cambria Math" panose="02040503050406030204" pitchFamily="18" charset="0"/>
                    <a:ea typeface="Cambria Math" panose="02040503050406030204" pitchFamily="18" charset="0"/>
                  </a:rPr>
                  <a:t>𝒑</a:t>
                </a:r>
                <a:r>
                  <a:rPr lang="en-US" altLang="zh-CN" b="0" i="0">
                    <a:latin typeface="Cambria Math" panose="02040503050406030204" pitchFamily="18" charset="0"/>
                    <a:ea typeface="Cambria Math" panose="02040503050406030204" pitchFamily="18" charset="0"/>
                  </a:rPr>
                  <a:t>_𝑖)/∆𝑡</a:t>
                </a:r>
                <a:endParaRPr lang="en-US" altLang="zh-CN" dirty="0"/>
              </a:p>
              <a:p>
                <a:r>
                  <a:rPr lang="zh-CN" altLang="en-US" dirty="0"/>
                  <a:t>最后得到质点 </a:t>
                </a:r>
                <a:r>
                  <a:rPr lang="en-US" altLang="zh-CN" b="0" i="0">
                    <a:latin typeface="Cambria Math" panose="02040503050406030204" pitchFamily="18" charset="0"/>
                  </a:rPr>
                  <a:t>𝑖</a:t>
                </a:r>
                <a:r>
                  <a:rPr lang="zh-CN" altLang="en-US" dirty="0"/>
                  <a:t> 的加速度：</a:t>
                </a:r>
                <a:endParaRPr lang="en-US" altLang="zh-CN" dirty="0"/>
              </a:p>
              <a:p>
                <a:r>
                  <a:rPr lang="zh-CN" altLang="en-US" i="0">
                    <a:latin typeface="Cambria Math" panose="02040503050406030204" pitchFamily="18" charset="0"/>
                  </a:rPr>
                  <a:t>(</a:t>
                </a:r>
                <a:r>
                  <a:rPr lang="en-US" altLang="zh-CN" b="1" i="0">
                    <a:latin typeface="Cambria Math" panose="02040503050406030204" pitchFamily="18" charset="0"/>
                  </a:rPr>
                  <a:t>𝒑_</a:t>
                </a:r>
                <a:r>
                  <a:rPr lang="en-US" altLang="zh-CN" b="0" i="0">
                    <a:latin typeface="Cambria Math" panose="02040503050406030204" pitchFamily="18" charset="0"/>
                  </a:rPr>
                  <a:t>𝑖 </a:t>
                </a:r>
                <a:r>
                  <a:rPr lang="zh-CN" altLang="en-US" b="0" i="0">
                    <a:latin typeface="Cambria Math" panose="02040503050406030204" pitchFamily="18" charset="0"/>
                  </a:rPr>
                  <a:t>) ̈</a:t>
                </a:r>
                <a:r>
                  <a:rPr lang="en-US" altLang="zh-CN" b="0" i="0">
                    <a:latin typeface="Cambria Math" panose="02040503050406030204" pitchFamily="18" charset="0"/>
                  </a:rPr>
                  <a:t>=(</a:t>
                </a:r>
                <a:r>
                  <a:rPr lang="en-US" altLang="zh-CN" b="1" i="0">
                    <a:latin typeface="Cambria Math" panose="02040503050406030204" pitchFamily="18" charset="0"/>
                  </a:rPr>
                  <a:t>𝒗</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1" i="0">
                    <a:latin typeface="Cambria Math" panose="02040503050406030204" pitchFamily="18" charset="0"/>
                  </a:rPr>
                  <a:t>𝒗</a:t>
                </a:r>
                <a:r>
                  <a:rPr lang="en-US" altLang="zh-CN" b="0" i="0">
                    <a:latin typeface="Cambria Math" panose="02040503050406030204" pitchFamily="18" charset="0"/>
                  </a:rPr>
                  <a:t>_𝑖^𝑡)/</a:t>
                </a:r>
                <a:r>
                  <a:rPr lang="en-US" altLang="zh-CN" b="0" i="0">
                    <a:latin typeface="Cambria Math" panose="02040503050406030204" pitchFamily="18" charset="0"/>
                    <a:ea typeface="Cambria Math" panose="02040503050406030204" pitchFamily="18" charset="0"/>
                  </a:rPr>
                  <a:t>∆𝑡</a:t>
                </a:r>
                <a:r>
                  <a:rPr lang="en-US" altLang="zh-CN" b="0" i="0">
                    <a:latin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a:t>
                </a:r>
                <a:r>
                  <a:rPr lang="en-US" altLang="zh-CN" b="1" i="0">
                    <a:latin typeface="Cambria Math" panose="02040503050406030204" pitchFamily="18" charset="0"/>
                    <a:ea typeface="Cambria Math" panose="02040503050406030204" pitchFamily="18" charset="0"/>
                  </a:rPr>
                  <a:t>𝒑</a:t>
                </a:r>
                <a:r>
                  <a:rPr lang="en-US" altLang="zh-CN" b="0" i="0">
                    <a:latin typeface="Cambria Math" panose="02040503050406030204" pitchFamily="18" charset="0"/>
                    <a:ea typeface="Cambria Math" panose="02040503050406030204" pitchFamily="18" charset="0"/>
                  </a:rPr>
                  <a:t>_𝑖)/(∆𝑡^2 )</a:t>
                </a:r>
                <a:r>
                  <a:rPr lang="en-US" altLang="zh-CN" b="0" i="0">
                    <a:latin typeface="Cambria Math" panose="02040503050406030204" pitchFamily="18" charset="0"/>
                  </a:rPr>
                  <a:t>+</a:t>
                </a:r>
                <a:r>
                  <a:rPr lang="en-US" altLang="zh-CN" b="1" i="0">
                    <a:latin typeface="Cambria Math" panose="02040503050406030204" pitchFamily="18" charset="0"/>
                  </a:rPr>
                  <a:t>𝒇</a:t>
                </a:r>
                <a:r>
                  <a:rPr lang="en-US" altLang="zh-CN" b="0" i="0">
                    <a:latin typeface="Cambria Math" panose="02040503050406030204" pitchFamily="18" charset="0"/>
                  </a:rPr>
                  <a:t>_𝑒𝑥𝑡/𝑚_𝑖 </a:t>
                </a:r>
                <a:endParaRPr lang="en-US" altLang="zh-CN" dirty="0"/>
              </a:p>
              <a:p>
                <a:r>
                  <a:rPr lang="zh-CN" altLang="en-US" dirty="0"/>
                  <a:t>把加速度代入高斯最小二乘法中，我们可以得到约束对位置的修正 </a:t>
                </a:r>
                <a:r>
                  <a:rPr lang="zh-CN" altLang="en-US" i="0">
                    <a:latin typeface="Cambria Math" panose="02040503050406030204" pitchFamily="18" charset="0"/>
                  </a:rPr>
                  <a:t>∆</a:t>
                </a:r>
                <a:r>
                  <a:rPr lang="en-US" altLang="zh-CN" b="0" i="0">
                    <a:latin typeface="Cambria Math" panose="02040503050406030204" pitchFamily="18" charset="0"/>
                  </a:rPr>
                  <a:t>𝑝</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0">
                    <a:latin typeface="Cambria Math" panose="02040503050406030204" pitchFamily="18" charset="0"/>
                  </a:rPr>
                  <a:t>𝑍=min⁡∑129_𝑖</a:t>
                </a:r>
                <a:r>
                  <a:rPr lang="en-US" altLang="zh-CN" i="0">
                    <a:latin typeface="Cambria Math" panose="02040503050406030204" pitchFamily="18" charset="0"/>
                  </a:rPr>
                  <a:t>▒</a:t>
                </a:r>
                <a:r>
                  <a:rPr lang="zh-CN" altLang="en-US" i="0">
                    <a:latin typeface="Cambria Math" panose="02040503050406030204" pitchFamily="18" charset="0"/>
                  </a:rPr>
                  <a:t>〖𝑚_𝑖 ‖(</a:t>
                </a:r>
                <a:r>
                  <a:rPr lang="en-US" altLang="zh-CN" b="1" i="0">
                    <a:latin typeface="Cambria Math" panose="02040503050406030204" pitchFamily="18" charset="0"/>
                  </a:rPr>
                  <a:t>𝒑_</a:t>
                </a:r>
                <a:r>
                  <a:rPr lang="en-US" altLang="zh-CN" i="0">
                    <a:latin typeface="Cambria Math" panose="02040503050406030204" pitchFamily="18" charset="0"/>
                  </a:rPr>
                  <a:t>𝑖 </a:t>
                </a:r>
                <a:r>
                  <a:rPr lang="zh-CN" altLang="en-US" i="0">
                    <a:latin typeface="Cambria Math" panose="02040503050406030204" pitchFamily="18" charset="0"/>
                  </a:rPr>
                  <a:t>) ̈−</a:t>
                </a:r>
                <a:r>
                  <a:rPr lang="zh-CN" altLang="en-US" b="1" i="0">
                    <a:latin typeface="Cambria Math" panose="02040503050406030204" pitchFamily="18" charset="0"/>
                  </a:rPr>
                  <a:t>𝒇_</a:t>
                </a:r>
                <a:r>
                  <a:rPr lang="en-US" altLang="zh-CN" i="0">
                    <a:latin typeface="Cambria Math" panose="02040503050406030204" pitchFamily="18" charset="0"/>
                  </a:rPr>
                  <a:t>ex𝑡</a:t>
                </a:r>
                <a:r>
                  <a:rPr lang="zh-CN" altLang="en-US" i="0">
                    <a:latin typeface="Cambria Math" panose="02040503050406030204" pitchFamily="18" charset="0"/>
                  </a:rPr>
                  <a:t>/𝑚_𝑖 ‖^2</a:t>
                </a:r>
                <a:r>
                  <a:rPr lang="en-US" altLang="zh-CN" i="0">
                    <a:latin typeface="Cambria Math" panose="02040503050406030204" pitchFamily="18" charset="0"/>
                  </a:rPr>
                  <a:t>=min</a:t>
                </a:r>
                <a:r>
                  <a:rPr lang="zh-CN" altLang="en-US" i="0">
                    <a:latin typeface="Cambria Math" panose="02040503050406030204" pitchFamily="18" charset="0"/>
                  </a:rPr>
                  <a:t>〗 ∑129_𝑖</a:t>
                </a:r>
                <a:r>
                  <a:rPr lang="en-US" altLang="zh-CN" i="0">
                    <a:latin typeface="Cambria Math" panose="02040503050406030204" pitchFamily="18" charset="0"/>
                  </a:rPr>
                  <a:t>▒</a:t>
                </a:r>
                <a:r>
                  <a:rPr lang="zh-CN" altLang="en-US" i="0">
                    <a:latin typeface="Cambria Math" panose="02040503050406030204" pitchFamily="18" charset="0"/>
                  </a:rPr>
                  <a:t>〖𝑚_𝑖 ‖</a:t>
                </a:r>
                <a:r>
                  <a:rPr lang="en-US" altLang="zh-CN" i="0">
                    <a:latin typeface="Cambria Math" panose="02040503050406030204" pitchFamily="18" charset="0"/>
                  </a:rPr>
                  <a:t>(</a:t>
                </a:r>
                <a:r>
                  <a:rPr lang="en-US" altLang="zh-CN" i="0">
                    <a:latin typeface="Cambria Math" panose="02040503050406030204" pitchFamily="18" charset="0"/>
                    <a:ea typeface="Cambria Math" panose="02040503050406030204" pitchFamily="18" charset="0"/>
                  </a:rPr>
                  <a:t>∆</a:t>
                </a:r>
                <a:r>
                  <a:rPr lang="en-US" altLang="zh-CN" b="1" i="0">
                    <a:latin typeface="Cambria Math" panose="02040503050406030204" pitchFamily="18" charset="0"/>
                    <a:ea typeface="Cambria Math" panose="02040503050406030204" pitchFamily="18" charset="0"/>
                  </a:rPr>
                  <a:t>𝒑_</a:t>
                </a:r>
                <a:r>
                  <a:rPr lang="en-US" altLang="zh-CN" i="0">
                    <a:latin typeface="Cambria Math" panose="02040503050406030204" pitchFamily="18" charset="0"/>
                    <a:ea typeface="Cambria Math" panose="02040503050406030204" pitchFamily="18" charset="0"/>
                  </a:rPr>
                  <a:t>𝑖)/(∆𝑡^2 )‖</a:t>
                </a:r>
                <a:r>
                  <a:rPr lang="zh-CN" altLang="en-US" i="0">
                    <a:latin typeface="Cambria Math" panose="02040503050406030204" pitchFamily="18" charset="0"/>
                    <a:ea typeface="Cambria Math" panose="02040503050406030204" pitchFamily="18" charset="0"/>
                  </a:rPr>
                  <a:t>^</a:t>
                </a:r>
                <a:r>
                  <a:rPr lang="zh-CN" altLang="en-US" i="0">
                    <a:latin typeface="Cambria Math" panose="02040503050406030204" pitchFamily="18" charset="0"/>
                  </a:rPr>
                  <a:t>2</a:t>
                </a:r>
                <a:r>
                  <a:rPr lang="en-US" altLang="zh-CN" i="0">
                    <a:latin typeface="Cambria Math" panose="02040503050406030204" pitchFamily="18" charset="0"/>
                  </a:rPr>
                  <a:t>=</a:t>
                </a:r>
                <a:r>
                  <a:rPr lang="zh-CN" altLang="en-US" i="0">
                    <a:latin typeface="Cambria Math" panose="02040503050406030204" pitchFamily="18" charset="0"/>
                  </a:rPr>
                  <a:t>〗</a:t>
                </a:r>
                <a:r>
                  <a:rPr lang="en-US" altLang="zh-CN" b="0" i="0">
                    <a:latin typeface="Cambria Math" panose="02040503050406030204" pitchFamily="18" charset="0"/>
                  </a:rPr>
                  <a:t> min</a:t>
                </a:r>
                <a:r>
                  <a:rPr lang="en-US" altLang="zh-CN" b="0" i="0">
                    <a:latin typeface="Cambria Math" panose="02040503050406030204" pitchFamily="18" charset="0"/>
                    <a:ea typeface="Cambria Math" panose="02040503050406030204" pitchFamily="18" charset="0"/>
                  </a:rPr>
                  <a:t>∆𝑝^𝑇 𝑀∆𝑝</a:t>
                </a:r>
                <a:endParaRPr lang="en-US" altLang="zh-CN" dirty="0"/>
              </a:p>
              <a:p>
                <a:r>
                  <a:rPr lang="zh-CN" altLang="en-US" dirty="0"/>
                  <a:t>由于求最小值，这里的 </a:t>
                </a:r>
                <a:r>
                  <a:rPr lang="zh-CN" altLang="en-US" i="0">
                    <a:latin typeface="Cambria Math" panose="02040503050406030204" pitchFamily="18" charset="0"/>
                  </a:rPr>
                  <a:t>∆</a:t>
                </a:r>
                <a:r>
                  <a:rPr lang="en-US" altLang="zh-CN" b="0" i="0">
                    <a:latin typeface="Cambria Math" panose="02040503050406030204" pitchFamily="18" charset="0"/>
                  </a:rPr>
                  <a:t>𝑡^2</a:t>
                </a:r>
                <a:r>
                  <a:rPr lang="zh-CN" altLang="en-US" dirty="0"/>
                  <a:t> 可以直接去掉而不会影响结果。同样的，为了后面计算方便，在目标函数前面乘以个 </a:t>
                </a:r>
                <a:r>
                  <a:rPr lang="en-US" altLang="zh-CN" b="0" i="0">
                    <a:latin typeface="Cambria Math" panose="02040503050406030204" pitchFamily="18" charset="0"/>
                  </a:rPr>
                  <a:t>1/2</a:t>
                </a:r>
                <a:r>
                  <a:rPr lang="zh-CN" altLang="en-US" dirty="0"/>
                  <a:t> ，得：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latin typeface="Cambria Math" panose="02040503050406030204" pitchFamily="18" charset="0"/>
                    <a:ea typeface="Cambria Math" panose="02040503050406030204" pitchFamily="18" charset="0"/>
                  </a:rPr>
                  <a:t>Z=</a:t>
                </a:r>
                <a:r>
                  <a:rPr lang="en-US" altLang="zh-CN" i="0">
                    <a:latin typeface="Cambria Math" panose="02040503050406030204" pitchFamily="18" charset="0"/>
                    <a:ea typeface="Cambria Math" panose="02040503050406030204" pitchFamily="18" charset="0"/>
                  </a:rPr>
                  <a:t>min 1/2 ∆𝑝^𝑇 𝑀∆𝑝</a:t>
                </a:r>
                <a:endParaRPr lang="zh-CN" altLang="en-US" dirty="0"/>
              </a:p>
              <a:p>
                <a:r>
                  <a:rPr lang="zh-CN" altLang="en-US" dirty="0"/>
                  <a:t>讲到这里，是不是有点眼熟？这里是不是还缺点什么，然后就跟之前提到的最短路径很像？我们还缺个约束。</a:t>
                </a:r>
                <a:endParaRPr lang="en-US" altLang="zh-CN" dirty="0"/>
              </a:p>
              <a:p>
                <a:r>
                  <a:rPr lang="zh-CN" altLang="en-US" dirty="0"/>
                  <a:t>上面在讲</a:t>
                </a:r>
                <a:r>
                  <a:rPr lang="en-US" altLang="zh-CN" dirty="0"/>
                  <a:t>PBD</a:t>
                </a:r>
                <a:r>
                  <a:rPr lang="zh-CN" altLang="en-US" dirty="0"/>
                  <a:t>算法的时候，提到这个约束</a:t>
                </a:r>
                <a:r>
                  <a:rPr lang="en-US" altLang="zh-CN" dirty="0"/>
                  <a:t>C</a:t>
                </a:r>
                <a:r>
                  <a:rPr lang="zh-CN" altLang="en-US" dirty="0"/>
                  <a:t>当质点发生位移的时候，也需要满足约束，即：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latin typeface="Cambria Math" panose="02040503050406030204" pitchFamily="18" charset="0"/>
                  </a:rPr>
                  <a:t>𝐶(𝑝+∆</a:t>
                </a:r>
                <a:r>
                  <a:rPr lang="en-US" altLang="zh-CN" b="0" i="0">
                    <a:latin typeface="Cambria Math" panose="02040503050406030204" pitchFamily="18" charset="0"/>
                    <a:ea typeface="Cambria Math" panose="02040503050406030204" pitchFamily="18" charset="0"/>
                  </a:rPr>
                  <a:t>𝑝)</a:t>
                </a:r>
                <a:r>
                  <a:rPr lang="en-US" altLang="zh-CN" b="0" i="0">
                    <a:latin typeface="Cambria Math" panose="02040503050406030204" pitchFamily="18" charset="0"/>
                  </a:rPr>
                  <a:t>=0</a:t>
                </a:r>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45</a:t>
            </a:fld>
            <a:endParaRPr lang="zh-CN" altLang="en-US"/>
          </a:p>
        </p:txBody>
      </p:sp>
    </p:spTree>
    <p:extLst>
      <p:ext uri="{BB962C8B-B14F-4D97-AF65-F5344CB8AC3E}">
        <p14:creationId xmlns:p14="http://schemas.microsoft.com/office/powerpoint/2010/main" val="611246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高斯最小二乘法再加上约束，即高斯最小二乘约束原理，可以得</a:t>
                </a:r>
                <a:r>
                  <a:rPr lang="en-US" altLang="zh-CN" dirty="0"/>
                  <a:t>PBD</a:t>
                </a:r>
                <a:r>
                  <a:rPr lang="zh-CN" altLang="en-US" dirty="0"/>
                  <a:t>的约束优化：</a:t>
                </a:r>
                <a:endParaRPr lang="en-US" altLang="zh-CN" dirty="0"/>
              </a:p>
              <a:p>
                <a:pPr/>
                <a14:m>
                  <m:oMathPara xmlns:m="http://schemas.openxmlformats.org/officeDocument/2006/math">
                    <m:oMathParaPr>
                      <m:jc m:val="centerGroup"/>
                    </m:oMathParaPr>
                    <m:oMath xmlns:m="http://schemas.openxmlformats.org/officeDocument/2006/math">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𝑚𝑖𝑛𝑖𝑚𝑖𝑧𝑒</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𝑝</m:t>
                              </m:r>
                            </m:e>
                            <m:sup>
                              <m:r>
                                <a:rPr lang="en-US" altLang="zh-CN" b="0" i="1" smtClean="0">
                                  <a:latin typeface="Cambria Math" panose="02040503050406030204" pitchFamily="18" charset="0"/>
                                  <a:ea typeface="Cambria Math" panose="02040503050406030204" pitchFamily="18" charset="0"/>
                                </a:rPr>
                                <m:t>𝑇</m:t>
                              </m:r>
                            </m:sup>
                          </m:sSup>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num>
                        <m:den>
                          <m:r>
                            <a:rPr lang="en-US" altLang="zh-CN" b="0" i="1" smtClean="0">
                              <a:latin typeface="Cambria Math" panose="02040503050406030204" pitchFamily="18" charset="0"/>
                            </a:rPr>
                            <m:t>𝑠𝑢𝑏𝑗𝑒𝑐𝑡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=0</m:t>
                          </m:r>
                        </m:den>
                      </m:f>
                    </m:oMath>
                  </m:oMathPara>
                </a14:m>
                <a:endParaRPr lang="en-US" altLang="zh-CN" dirty="0"/>
              </a:p>
              <a:p>
                <a:r>
                  <a:rPr lang="zh-CN" altLang="en-US" sz="1200" b="0" i="0" kern="1200" dirty="0">
                    <a:solidFill>
                      <a:schemeClr val="tx1"/>
                    </a:solidFill>
                    <a:effectLst/>
                    <a:latin typeface="+mn-lt"/>
                    <a:ea typeface="+mn-ea"/>
                    <a:cs typeface="+mn-cs"/>
                  </a:rPr>
                  <a:t>这是一个二次规划的问题，用前面提到的拉格朗日乘子法就可以轻松解决这个问题。按照前面提到的拉格朗日乘子法，我们构造函数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oMath>
                </a14:m>
                <a:r>
                  <a:rPr lang="zh-CN" altLang="en-US" dirty="0"/>
                  <a:t> </a:t>
                </a:r>
                <a:r>
                  <a:rPr lang="en-US" altLang="zh-CN" dirty="0"/>
                  <a:t>:</a:t>
                </a:r>
              </a:p>
              <a:p>
                <a:pPr lvl="1"/>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den>
                      </m:f>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e>
                              </m:d>
                            </m:e>
                            <m:sup>
                              <m:r>
                                <a:rPr lang="zh-CN" altLang="en-US">
                                  <a:latin typeface="Cambria Math" panose="02040503050406030204" pitchFamily="18" charset="0"/>
                                </a:rPr>
                                <m:t>2</m:t>
                              </m:r>
                            </m:sup>
                          </m:sSup>
                        </m:e>
                      </m:nary>
                    </m:oMath>
                  </m:oMathPara>
                </a14:m>
                <a:endParaRPr lang="en-US" altLang="zh-CN" dirty="0"/>
              </a:p>
              <a:p>
                <a:pPr lvl="1"/>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oMath>
                  </m:oMathPara>
                </a14:m>
                <a:endParaRPr lang="en-US" altLang="zh-CN" dirty="0"/>
              </a:p>
              <a:p>
                <a:pPr lvl="0"/>
                <a:r>
                  <a:rPr lang="zh-CN" altLang="en-US" sz="1200" b="0" i="0" kern="1200" dirty="0">
                    <a:solidFill>
                      <a:schemeClr val="tx1"/>
                    </a:solidFill>
                    <a:effectLst/>
                    <a:latin typeface="+mn-lt"/>
                    <a:ea typeface="+mn-ea"/>
                    <a:cs typeface="+mn-cs"/>
                  </a:rPr>
                  <a:t>根据前述拉格朗日乘子里面提到的性质，并引入拉格朗日乘子 </a:t>
                </a:r>
                <a14:m>
                  <m:oMath xmlns:m="http://schemas.openxmlformats.org/officeDocument/2006/math">
                    <m:r>
                      <m:rPr>
                        <m:sty m:val="p"/>
                      </m:rPr>
                      <a:rPr lang="el-GR" altLang="zh-CN" i="1" smtClean="0">
                        <a:latin typeface="Cambria Math" panose="02040503050406030204" pitchFamily="18" charset="0"/>
                      </a:rPr>
                      <m:t>λ</m:t>
                    </m:r>
                    <m:r>
                      <a:rPr lang="el-GR" altLang="zh-CN" i="1" smtClean="0">
                        <a:latin typeface="Cambria Math" panose="02040503050406030204" pitchFamily="18" charset="0"/>
                        <a:ea typeface="Cambria Math" panose="02040503050406030204" pitchFamily="18" charset="0"/>
                      </a:rPr>
                      <m:t>∈</m:t>
                    </m:r>
                    <m:sSup>
                      <m:sSupPr>
                        <m:ctrlPr>
                          <a:rPr lang="el-GR" altLang="zh-CN"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sSub>
                          <m:sSubPr>
                            <m:ctrlPr>
                              <a:rPr lang="el-GR"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3</m:t>
                            </m:r>
                            <m:r>
                              <m:rPr>
                                <m:sty m:val="p"/>
                              </m:rPr>
                              <a:rPr lang="en-US" altLang="zh-CN" i="1">
                                <a:latin typeface="Cambria Math" panose="02040503050406030204" pitchFamily="18" charset="0"/>
                                <a:ea typeface="Cambria Math" panose="02040503050406030204" pitchFamily="18" charset="0"/>
                              </a:rPr>
                              <m:t>n</m:t>
                            </m:r>
                          </m:e>
                          <m:sub>
                            <m:r>
                              <a:rPr lang="en-US" altLang="zh-CN" b="0" i="1" smtClean="0">
                                <a:latin typeface="Cambria Math" panose="02040503050406030204" pitchFamily="18" charset="0"/>
                                <a:ea typeface="Cambria Math" panose="02040503050406030204" pitchFamily="18" charset="0"/>
                              </a:rPr>
                              <m:t>𝑗</m:t>
                            </m:r>
                          </m:sub>
                        </m:sSub>
                      </m:sup>
                    </m:sSup>
                  </m:oMath>
                </a14:m>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=0</m:t>
                      </m:r>
                    </m:oMath>
                  </m:oMathPara>
                </a14:m>
                <a:endParaRPr lang="en-US" altLang="zh-CN" dirty="0"/>
              </a:p>
              <a:p>
                <a:pPr lvl="0"/>
                <a:r>
                  <a:rPr lang="zh-CN" altLang="en-US" dirty="0"/>
                  <a:t>进一步化简可得：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sSup>
                        <m:sSupPr>
                          <m:ctrlPr>
                            <a:rPr lang="el-GR"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𝑀</m:t>
                          </m:r>
                        </m:e>
                        <m:sup>
                          <m:r>
                            <a:rPr lang="en-US" altLang="zh-CN" b="0" i="1" smtClean="0">
                              <a:latin typeface="Cambria Math" panose="02040503050406030204" pitchFamily="18" charset="0"/>
                              <a:ea typeface="Cambria Math" panose="02040503050406030204" pitchFamily="18" charset="0"/>
                            </a:rPr>
                            <m:t>−1</m:t>
                          </m:r>
                        </m:sup>
                      </m:sSup>
                      <m:r>
                        <m:rPr>
                          <m:sty m:val="p"/>
                        </m:rPr>
                        <a:rPr lang="el-GR"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oMath>
                  </m:oMathPara>
                </a14:m>
                <a:endParaRPr lang="en-US" altLang="zh-CN" dirty="0"/>
              </a:p>
              <a:p>
                <a:pPr lvl="0"/>
                <a:r>
                  <a:rPr lang="zh-CN" altLang="en-US" sz="1200" b="0" i="0" kern="1200" dirty="0">
                    <a:solidFill>
                      <a:schemeClr val="tx1"/>
                    </a:solidFill>
                    <a:effectLst/>
                    <a:latin typeface="+mn-lt"/>
                    <a:ea typeface="+mn-ea"/>
                    <a:cs typeface="+mn-cs"/>
                  </a:rPr>
                  <a:t>这里我们看到有两个未知数：​</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oMath>
                </a14:m>
                <a:r>
                  <a:rPr lang="zh-CN" altLang="en-US" sz="1200" b="0" i="0" kern="1200" dirty="0">
                    <a:solidFill>
                      <a:schemeClr val="tx1"/>
                    </a:solidFill>
                    <a:effectLst/>
                    <a:latin typeface="+mn-lt"/>
                    <a:ea typeface="+mn-ea"/>
                    <a:cs typeface="+mn-cs"/>
                  </a:rPr>
                  <a:t> 和 </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λ</m:t>
                    </m:r>
                  </m:oMath>
                </a14:m>
                <a:r>
                  <a:rPr lang="zh-CN" altLang="en-US" sz="1200" b="0" i="0" kern="1200" dirty="0">
                    <a:solidFill>
                      <a:schemeClr val="tx1"/>
                    </a:solidFill>
                    <a:effectLst/>
                    <a:latin typeface="+mn-lt"/>
                    <a:ea typeface="+mn-ea"/>
                    <a:cs typeface="+mn-cs"/>
                  </a:rPr>
                  <a:t>​ 。所以我们还需要一个方程才能解出两个未知数来</a:t>
                </a:r>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t>高斯最小二乘法再加上约束，即高斯最小二乘约束原理，可以得</a:t>
                </a:r>
                <a:r>
                  <a:rPr lang="en-US" altLang="zh-CN" dirty="0"/>
                  <a:t>PBD</a:t>
                </a:r>
                <a:r>
                  <a:rPr lang="zh-CN" altLang="en-US" dirty="0"/>
                  <a:t>的约束优化：</a:t>
                </a:r>
                <a:endParaRPr lang="en-US" altLang="zh-CN" dirty="0"/>
              </a:p>
              <a:p>
                <a:r>
                  <a:rPr lang="en-US" altLang="zh-CN" i="0">
                    <a:latin typeface="Cambria Math" panose="02040503050406030204" pitchFamily="18" charset="0"/>
                  </a:rPr>
                  <a:t>(</a:t>
                </a:r>
                <a:r>
                  <a:rPr lang="en-US" altLang="zh-CN" b="0" i="0">
                    <a:latin typeface="Cambria Math" panose="02040503050406030204" pitchFamily="18" charset="0"/>
                  </a:rPr>
                  <a:t>𝑚𝑖𝑛𝑖𝑚𝑖𝑧𝑒 1/2</a:t>
                </a:r>
                <a:r>
                  <a:rPr lang="en-US" altLang="zh-CN" b="0" i="0">
                    <a:latin typeface="Cambria Math" panose="02040503050406030204" pitchFamily="18" charset="0"/>
                    <a:ea typeface="Cambria Math" panose="02040503050406030204" pitchFamily="18" charset="0"/>
                  </a:rPr>
                  <a:t> ∆𝑝^𝑇 𝑀∆𝑝)¦(</a:t>
                </a:r>
                <a:r>
                  <a:rPr lang="en-US" altLang="zh-CN" b="0" i="0">
                    <a:latin typeface="Cambria Math" panose="02040503050406030204" pitchFamily="18" charset="0"/>
                  </a:rPr>
                  <a:t>𝑠𝑢𝑏𝑗𝑒𝑐𝑡 𝑡𝑜 𝐶(𝑝+∆</a:t>
                </a:r>
                <a:r>
                  <a:rPr lang="en-US" altLang="zh-CN" b="0" i="0">
                    <a:latin typeface="Cambria Math" panose="02040503050406030204" pitchFamily="18" charset="0"/>
                    <a:ea typeface="Cambria Math" panose="02040503050406030204" pitchFamily="18" charset="0"/>
                  </a:rPr>
                  <a:t>𝑝)=0)</a:t>
                </a:r>
                <a:endParaRPr lang="en-US" altLang="zh-CN" dirty="0"/>
              </a:p>
              <a:p>
                <a:r>
                  <a:rPr lang="zh-CN" altLang="en-US" sz="1200" b="0" i="0" kern="1200" dirty="0">
                    <a:solidFill>
                      <a:schemeClr val="tx1"/>
                    </a:solidFill>
                    <a:effectLst/>
                    <a:latin typeface="+mn-lt"/>
                    <a:ea typeface="+mn-ea"/>
                    <a:cs typeface="+mn-cs"/>
                  </a:rPr>
                  <a:t>这是一个二次规划的问题，用前面提到的拉格朗日乘子法就可以轻松解决这个问题。按照前面提到的拉格朗日乘子法，我们构造函数 </a:t>
                </a:r>
                <a:r>
                  <a:rPr lang="en-US" altLang="zh-CN" b="0" i="0">
                    <a:latin typeface="Cambria Math" panose="02040503050406030204" pitchFamily="18" charset="0"/>
                  </a:rPr>
                  <a:t>𝑓(</a:t>
                </a:r>
                <a:r>
                  <a:rPr lang="en-US" altLang="zh-CN" b="0" i="0">
                    <a:latin typeface="Cambria Math" panose="02040503050406030204" pitchFamily="18" charset="0"/>
                    <a:ea typeface="Cambria Math" panose="02040503050406030204" pitchFamily="18" charset="0"/>
                  </a:rPr>
                  <a:t>∆𝑝), 𝑔(∆𝑝)</a:t>
                </a:r>
                <a:r>
                  <a:rPr lang="zh-CN" altLang="en-US" dirty="0"/>
                  <a:t> </a:t>
                </a:r>
                <a:r>
                  <a:rPr lang="en-US" altLang="zh-CN" dirty="0"/>
                  <a:t>:</a:t>
                </a:r>
              </a:p>
              <a:p>
                <a:pPr lvl="1"/>
                <a:r>
                  <a:rPr lang="en-US" altLang="zh-CN" b="0" i="0">
                    <a:latin typeface="Cambria Math" panose="02040503050406030204" pitchFamily="18" charset="0"/>
                  </a:rPr>
                  <a:t>𝑓(</a:t>
                </a:r>
                <a:r>
                  <a:rPr lang="en-US" altLang="zh-CN" b="0" i="0">
                    <a:latin typeface="Cambria Math" panose="02040503050406030204" pitchFamily="18" charset="0"/>
                    <a:ea typeface="Cambria Math" panose="02040503050406030204" pitchFamily="18" charset="0"/>
                  </a:rPr>
                  <a:t>∆𝑝)=1/2</a:t>
                </a:r>
                <a:r>
                  <a:rPr lang="zh-CN" altLang="en-US" b="0" i="0">
                    <a:latin typeface="Cambria Math" panose="02040503050406030204" pitchFamily="18" charset="0"/>
                    <a:ea typeface="Cambria Math" panose="02040503050406030204" pitchFamily="18" charset="0"/>
                  </a:rPr>
                  <a:t> </a:t>
                </a:r>
                <a:r>
                  <a:rPr lang="zh-CN" altLang="en-US" i="0">
                    <a:latin typeface="Cambria Math" panose="02040503050406030204" pitchFamily="18" charset="0"/>
                  </a:rPr>
                  <a:t>∑129_𝑖▒〖𝑚_𝑖 ‖∆</a:t>
                </a:r>
                <a:r>
                  <a:rPr lang="en-US" altLang="zh-CN" b="0" i="0">
                    <a:latin typeface="Cambria Math" panose="02040503050406030204" pitchFamily="18" charset="0"/>
                  </a:rPr>
                  <a:t>𝑝_𝑖 ‖</a:t>
                </a:r>
                <a:r>
                  <a:rPr lang="zh-CN" altLang="en-US" b="0" i="0">
                    <a:latin typeface="Cambria Math" panose="02040503050406030204" pitchFamily="18" charset="0"/>
                  </a:rPr>
                  <a:t>^</a:t>
                </a:r>
                <a:r>
                  <a:rPr lang="zh-CN" altLang="en-US" i="0">
                    <a:latin typeface="Cambria Math" panose="02040503050406030204" pitchFamily="18" charset="0"/>
                  </a:rPr>
                  <a:t>2 〗</a:t>
                </a:r>
                <a:endParaRPr lang="en-US" altLang="zh-CN" dirty="0"/>
              </a:p>
              <a:p>
                <a:pPr lvl="1"/>
                <a:r>
                  <a:rPr lang="en-US" altLang="zh-CN" b="0" i="0">
                    <a:latin typeface="Cambria Math" panose="02040503050406030204" pitchFamily="18" charset="0"/>
                  </a:rPr>
                  <a:t>𝑔(</a:t>
                </a:r>
                <a:r>
                  <a:rPr lang="en-US" altLang="zh-CN" b="0" i="0">
                    <a:latin typeface="Cambria Math" panose="02040503050406030204" pitchFamily="18" charset="0"/>
                    <a:ea typeface="Cambria Math" panose="02040503050406030204" pitchFamily="18" charset="0"/>
                  </a:rPr>
                  <a:t>∆𝑝)=𝐶(𝑝+∆𝑝)</a:t>
                </a:r>
                <a:endParaRPr lang="en-US" altLang="zh-CN" dirty="0"/>
              </a:p>
              <a:p>
                <a:pPr lvl="0"/>
                <a:r>
                  <a:rPr lang="zh-CN" altLang="en-US" sz="1200" b="0" i="0" kern="1200" dirty="0">
                    <a:solidFill>
                      <a:schemeClr val="tx1"/>
                    </a:solidFill>
                    <a:effectLst/>
                    <a:latin typeface="+mn-lt"/>
                    <a:ea typeface="+mn-ea"/>
                    <a:cs typeface="+mn-cs"/>
                  </a:rPr>
                  <a:t>根据前述拉格朗日乘子里面提到的性质，并引入拉格朗日乘子 </a:t>
                </a:r>
                <a:r>
                  <a:rPr lang="el-GR" altLang="zh-CN" i="0">
                    <a:latin typeface="Cambria Math" panose="02040503050406030204" pitchFamily="18" charset="0"/>
                  </a:rPr>
                  <a:t>λ</a:t>
                </a:r>
                <a:r>
                  <a:rPr lang="el-GR" altLang="zh-CN" i="0">
                    <a:latin typeface="Cambria Math" panose="02040503050406030204" pitchFamily="18" charset="0"/>
                    <a:ea typeface="Cambria Math" panose="02040503050406030204" pitchFamily="18" charset="0"/>
                  </a:rPr>
                  <a:t>∈</a:t>
                </a:r>
                <a:r>
                  <a:rPr lang="en-US" altLang="zh-CN" i="0">
                    <a:latin typeface="Cambria Math" panose="02040503050406030204" pitchFamily="18" charset="0"/>
                    <a:ea typeface="Cambria Math" panose="02040503050406030204" pitchFamily="18" charset="0"/>
                  </a:rPr>
                  <a:t>ℝ</a:t>
                </a:r>
                <a:r>
                  <a:rPr lang="el-GR" altLang="zh-CN"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3</a:t>
                </a:r>
                <a:r>
                  <a:rPr lang="en-US" altLang="zh-CN" i="0">
                    <a:latin typeface="Cambria Math" panose="02040503050406030204" pitchFamily="18" charset="0"/>
                    <a:ea typeface="Cambria Math" panose="02040503050406030204" pitchFamily="18" charset="0"/>
                  </a:rPr>
                  <a:t>n</a:t>
                </a:r>
                <a:r>
                  <a:rPr lang="el-GR"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ea typeface="Cambria Math" panose="02040503050406030204" pitchFamily="18" charset="0"/>
                  </a:rPr>
                  <a:t>𝑗 </a:t>
                </a:r>
                <a:r>
                  <a:rPr lang="el-GR" altLang="zh-CN" b="0" i="0">
                    <a:latin typeface="Cambria Math" panose="02040503050406030204" pitchFamily="18" charset="0"/>
                    <a:ea typeface="Cambria Math" panose="02040503050406030204" pitchFamily="18" charset="0"/>
                  </a:rPr>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𝑓(∆𝑝)=</a:t>
                </a:r>
                <a:r>
                  <a:rPr lang="el-GR" altLang="zh-CN" b="0" i="0">
                    <a:latin typeface="Cambria Math" panose="02040503050406030204" pitchFamily="18" charset="0"/>
                    <a:ea typeface="Cambria Math" panose="02040503050406030204" pitchFamily="18" charset="0"/>
                  </a:rPr>
                  <a:t>λ∇</a:t>
                </a:r>
                <a:r>
                  <a:rPr lang="en-US" altLang="zh-CN" b="0" i="0">
                    <a:latin typeface="Cambria Math" panose="02040503050406030204" pitchFamily="18" charset="0"/>
                    <a:ea typeface="Cambria Math" panose="02040503050406030204" pitchFamily="18" charset="0"/>
                  </a:rPr>
                  <a:t>𝑔(∆𝑝)⇒𝑀∆𝑝+</a:t>
                </a:r>
                <a:r>
                  <a:rPr lang="el-GR" altLang="zh-CN" b="0" i="0">
                    <a:latin typeface="Cambria Math" panose="02040503050406030204" pitchFamily="18" charset="0"/>
                    <a:ea typeface="Cambria Math" panose="02040503050406030204" pitchFamily="18" charset="0"/>
                  </a:rPr>
                  <a:t>λ∇</a:t>
                </a:r>
                <a:r>
                  <a:rPr lang="en-US" altLang="zh-CN" b="0" i="0">
                    <a:latin typeface="Cambria Math" panose="02040503050406030204" pitchFamily="18" charset="0"/>
                    <a:ea typeface="Cambria Math" panose="02040503050406030204" pitchFamily="18" charset="0"/>
                  </a:rPr>
                  <a:t>𝐶=0</a:t>
                </a:r>
                <a:endParaRPr lang="en-US" altLang="zh-CN" dirty="0"/>
              </a:p>
              <a:p>
                <a:pPr lvl="0"/>
                <a:r>
                  <a:rPr lang="zh-CN" altLang="en-US" dirty="0"/>
                  <a:t>进一步化简可得：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𝑝=−</a:t>
                </a:r>
                <a:r>
                  <a:rPr lang="el-GR" altLang="zh-CN" b="0" i="0">
                    <a:latin typeface="Cambria Math" panose="02040503050406030204" pitchFamily="18" charset="0"/>
                    <a:ea typeface="Cambria Math" panose="02040503050406030204" pitchFamily="18" charset="0"/>
                  </a:rPr>
                  <a:t>λ</a:t>
                </a:r>
                <a:r>
                  <a:rPr lang="en-US" altLang="zh-CN" b="0" i="0">
                    <a:latin typeface="Cambria Math" panose="02040503050406030204" pitchFamily="18" charset="0"/>
                    <a:ea typeface="Cambria Math" panose="02040503050406030204" pitchFamily="18" charset="0"/>
                  </a:rPr>
                  <a:t>𝑀</a:t>
                </a:r>
                <a:r>
                  <a:rPr lang="el-GR" altLang="zh-CN" b="0"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−1</a:t>
                </a:r>
                <a:r>
                  <a:rPr lang="el-GR" altLang="zh-CN" b="0" i="0">
                    <a:latin typeface="Cambria Math" panose="02040503050406030204" pitchFamily="18" charset="0"/>
                    <a:ea typeface="Cambria Math" panose="02040503050406030204" pitchFamily="18" charset="0"/>
                  </a:rPr>
                  <a:t>) ∇</a:t>
                </a:r>
                <a:r>
                  <a:rPr lang="en-US" altLang="zh-CN" b="0" i="0">
                    <a:latin typeface="Cambria Math" panose="02040503050406030204" pitchFamily="18" charset="0"/>
                    <a:ea typeface="Cambria Math" panose="02040503050406030204" pitchFamily="18" charset="0"/>
                  </a:rPr>
                  <a:t>𝐶</a:t>
                </a:r>
                <a:endParaRPr lang="en-US" altLang="zh-CN" dirty="0"/>
              </a:p>
              <a:p>
                <a:pPr lvl="0"/>
                <a:r>
                  <a:rPr lang="zh-CN" altLang="en-US" sz="1200" b="0" i="0" kern="1200" dirty="0">
                    <a:solidFill>
                      <a:schemeClr val="tx1"/>
                    </a:solidFill>
                    <a:effectLst/>
                    <a:latin typeface="+mn-lt"/>
                    <a:ea typeface="+mn-ea"/>
                    <a:cs typeface="+mn-cs"/>
                  </a:rPr>
                  <a:t>这里我们看到有两个未知数：​</a:t>
                </a:r>
                <a:r>
                  <a:rPr lang="en-US" altLang="zh-CN"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 和 </a:t>
                </a:r>
                <a:r>
                  <a:rPr lang="el-GR" altLang="zh-CN" b="0" i="0">
                    <a:latin typeface="Cambria Math" panose="02040503050406030204" pitchFamily="18" charset="0"/>
                    <a:ea typeface="Cambria Math" panose="02040503050406030204" pitchFamily="18" charset="0"/>
                  </a:rPr>
                  <a:t>λ</a:t>
                </a:r>
                <a:r>
                  <a:rPr lang="zh-CN" altLang="en-US" sz="1200" b="0" i="0" kern="1200" dirty="0">
                    <a:solidFill>
                      <a:schemeClr val="tx1"/>
                    </a:solidFill>
                    <a:effectLst/>
                    <a:latin typeface="+mn-lt"/>
                    <a:ea typeface="+mn-ea"/>
                    <a:cs typeface="+mn-cs"/>
                  </a:rPr>
                  <a:t>​ 。所以我们还需要一个方程才能解出两个未知数来</a:t>
                </a:r>
                <a:endParaRPr lang="zh-CN" altLang="en-US"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46</a:t>
            </a:fld>
            <a:endParaRPr lang="zh-CN" altLang="en-US"/>
          </a:p>
        </p:txBody>
      </p:sp>
    </p:spTree>
    <p:extLst>
      <p:ext uri="{BB962C8B-B14F-4D97-AF65-F5344CB8AC3E}">
        <p14:creationId xmlns:p14="http://schemas.microsoft.com/office/powerpoint/2010/main" val="21624333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约束投影其实是约束求解。不同的物体，不同的场景，我们可以涉及出非常之多的约束，约束的形式也很多样，它可以是等式约束，也可以是不等式约束；它可以是线性，也可以是非线性；可以是凸函数，也可以是非凸函数。一般约束都是在仿真之前就已经确定的了。</a:t>
                </a:r>
                <a:endParaRPr lang="en-US" altLang="zh-CN" dirty="0"/>
              </a:p>
              <a:p>
                <a:r>
                  <a:rPr lang="zh-CN" altLang="en-US" dirty="0"/>
                  <a:t>例如：</a:t>
                </a:r>
                <a:r>
                  <a:rPr lang="zh-CN" altLang="en-US" sz="1200" b="0" i="0" kern="1200" dirty="0">
                    <a:solidFill>
                      <a:schemeClr val="tx1"/>
                    </a:solidFill>
                    <a:effectLst/>
                    <a:latin typeface="+mn-lt"/>
                    <a:ea typeface="+mn-ea"/>
                    <a:cs typeface="+mn-cs"/>
                  </a:rPr>
                  <a:t>两个质点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oMath>
                </a14:m>
                <a:r>
                  <a:rPr lang="zh-CN" altLang="en-US" sz="1200" b="0" i="0" kern="1200" dirty="0">
                    <a:solidFill>
                      <a:schemeClr val="tx1"/>
                    </a:solidFill>
                    <a:effectLst/>
                    <a:latin typeface="+mn-lt"/>
                    <a:ea typeface="+mn-ea"/>
                    <a:cs typeface="+mn-cs"/>
                  </a:rPr>
                  <a:t> 和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oMath>
                </a14:m>
                <a:r>
                  <a:rPr lang="zh-CN" altLang="en-US" sz="1200" b="0" i="0" kern="1200" dirty="0">
                    <a:solidFill>
                      <a:schemeClr val="tx1"/>
                    </a:solidFill>
                    <a:effectLst/>
                    <a:latin typeface="+mn-lt"/>
                    <a:ea typeface="+mn-ea"/>
                    <a:cs typeface="+mn-cs"/>
                  </a:rPr>
                  <a:t>​ ，我们可以设置一个约束，它们两个之间距离必须为 ​ 。那么这个约束就可以写成：</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=0</m:t>
                      </m:r>
                    </m:oMath>
                  </m:oMathPara>
                </a14:m>
                <a:endParaRPr lang="en-US" altLang="zh-CN" dirty="0"/>
              </a:p>
              <a:p>
                <a:r>
                  <a:rPr lang="zh-CN" altLang="en-US" sz="1200" b="0" i="0" kern="1200" dirty="0">
                    <a:solidFill>
                      <a:schemeClr val="tx1"/>
                    </a:solidFill>
                    <a:effectLst/>
                    <a:latin typeface="+mn-lt"/>
                    <a:ea typeface="+mn-ea"/>
                    <a:cs typeface="+mn-cs"/>
                  </a:rPr>
                  <a:t>这个距离约束是一个标量函数，也是一个非线性约束。在 </a:t>
                </a:r>
                <a:r>
                  <a:rPr lang="en-US" altLang="zh-CN" sz="1200" b="0" i="0" kern="1200" dirty="0">
                    <a:solidFill>
                      <a:schemeClr val="tx1"/>
                    </a:solidFill>
                    <a:effectLst/>
                    <a:latin typeface="+mn-lt"/>
                    <a:ea typeface="+mn-ea"/>
                    <a:cs typeface="+mn-cs"/>
                  </a:rPr>
                  <a:t>PBD </a:t>
                </a:r>
                <a:r>
                  <a:rPr lang="zh-CN" altLang="en-US" sz="1200" b="0" i="0" kern="1200" dirty="0">
                    <a:solidFill>
                      <a:schemeClr val="tx1"/>
                    </a:solidFill>
                    <a:effectLst/>
                    <a:latin typeface="+mn-lt"/>
                    <a:ea typeface="+mn-ea"/>
                    <a:cs typeface="+mn-cs"/>
                  </a:rPr>
                  <a:t>里面，一般都会把非线性转换成线性处理。那么如何转换？我们很自然想到通过泰勒展开来近似得到线性部分：</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=0</m:t>
                      </m:r>
                    </m:oMath>
                  </m:oMathPara>
                </a14:m>
                <a:endParaRPr lang="en-US" altLang="zh-CN" dirty="0"/>
              </a:p>
              <a:p>
                <a:r>
                  <a:rPr lang="zh-CN" altLang="en-US" dirty="0"/>
                  <a:t>把该式与前面约束优化联立方程组，可得：</a:t>
                </a:r>
                <a:endParaRPr lang="en-US" altLang="zh-CN" dirty="0"/>
              </a:p>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𝑝</m:t>
                                  </m:r>
                                </m:e>
                              </m:d>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𝑝</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=0</m:t>
                              </m:r>
                              <m:r>
                                <m:rPr>
                                  <m:nor/>
                                </m:rPr>
                                <a:rPr lang="en-US" altLang="zh-CN" dirty="0"/>
                                <m:t> </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λ</m:t>
                              </m:r>
                              <m:sSup>
                                <m:sSupPr>
                                  <m:ctrlPr>
                                    <a:rPr lang="el-GR"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𝑀</m:t>
                                  </m:r>
                                </m:e>
                                <m:sup>
                                  <m:r>
                                    <a:rPr lang="en-US" altLang="zh-CN" i="1">
                                      <a:latin typeface="Cambria Math" panose="02040503050406030204" pitchFamily="18" charset="0"/>
                                      <a:ea typeface="Cambria Math" panose="02040503050406030204" pitchFamily="18" charset="0"/>
                                    </a:rPr>
                                    <m:t>−1</m:t>
                                  </m:r>
                                </m:sup>
                              </m:sSup>
                              <m:r>
                                <m:rPr>
                                  <m:sty m:val="p"/>
                                </m:rPr>
                                <a:rPr lang="el-G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r>
                                <m:rPr>
                                  <m:nor/>
                                </m:rPr>
                                <a:rPr lang="en-US" altLang="zh-CN" dirty="0"/>
                                <m:t> </m:t>
                              </m:r>
                            </m:e>
                          </m:eqArr>
                          <m:r>
                            <a:rPr lang="en-US" altLang="zh-CN" b="0" i="1" smtClean="0">
                              <a:latin typeface="Cambria Math" panose="02040503050406030204" pitchFamily="18" charset="0"/>
                            </a:rPr>
                            <m:t> </m:t>
                          </m:r>
                        </m:e>
                      </m:d>
                    </m:oMath>
                  </m:oMathPara>
                </a14:m>
                <a:endParaRPr lang="en-US" altLang="zh-CN" dirty="0"/>
              </a:p>
              <a:p>
                <a:r>
                  <a:rPr lang="zh-CN" altLang="en-US" dirty="0"/>
                  <a:t>两个未知数，两个方程，可求得解：</a:t>
                </a:r>
                <a:endParaRPr lang="en-US" altLang="zh-CN" dirty="0"/>
              </a:p>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m:rPr>
                                  <m:sty m:val="p"/>
                                </m:rPr>
                                <a:rPr lang="el-GR" altLang="zh-CN" i="1">
                                  <a:latin typeface="Cambria Math" panose="02040503050406030204" pitchFamily="18" charset="0"/>
                                </a:rPr>
                                <m:t>λ</m:t>
                              </m:r>
                              <m:r>
                                <a:rPr lang="en-US" altLang="zh-CN" i="1">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C</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num>
                                <m:den>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𝑝</m:t>
                                      </m:r>
                                    </m:e>
                                  </m:d>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m:t>
                                      </m:r>
                                    </m:e>
                                    <m:sup>
                                      <m:r>
                                        <a:rPr lang="en-US" altLang="zh-CN" i="1">
                                          <a:latin typeface="Cambria Math" panose="02040503050406030204" pitchFamily="18" charset="0"/>
                                          <a:ea typeface="Cambria Math" panose="02040503050406030204" pitchFamily="18" charset="0"/>
                                        </a:rPr>
                                        <m:t>−1</m:t>
                                      </m:r>
                                    </m:sup>
                                  </m:sSup>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𝑇</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num>
                                <m:den>
                                  <m:nary>
                                    <m:naryPr>
                                      <m:chr m:val="∑"/>
                                      <m:limLoc m:val="undOvr"/>
                                      <m:grow m:val="on"/>
                                      <m:supHide m:val="on"/>
                                      <m:ctrlPr>
                                        <a:rPr lang="zh-CN" altLang="en-US" i="1">
                                          <a:latin typeface="Cambria Math" panose="02040503050406030204" pitchFamily="18" charset="0"/>
                                        </a:rPr>
                                      </m:ctrlPr>
                                    </m:naryPr>
                                    <m:sub>
                                      <m: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sub>
                                      </m:sSub>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sub>
                                              </m:sSub>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e>
                                          </m:d>
                                        </m:e>
                                        <m:sup>
                                          <m:r>
                                            <a:rPr lang="en-US" altLang="zh-CN" i="1">
                                              <a:latin typeface="Cambria Math" panose="02040503050406030204" pitchFamily="18" charset="0"/>
                                            </a:rPr>
                                            <m:t>2</m:t>
                                          </m:r>
                                        </m:sup>
                                      </m:sSup>
                                    </m:e>
                                  </m:nary>
                                </m:den>
                              </m:f>
                            </m:e>
                            <m:e>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m:rPr>
                                  <m:sty m:val="p"/>
                                </m:rP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𝐶</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sub>
                                  </m:sSub>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𝐶</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num>
                                <m:den>
                                  <m:nary>
                                    <m:naryPr>
                                      <m:chr m:val="∑"/>
                                      <m:limLoc m:val="undOvr"/>
                                      <m:grow m:val="on"/>
                                      <m:supHide m:val="on"/>
                                      <m:ctrlPr>
                                        <a:rPr lang="zh-CN" altLang="en-US" i="1">
                                          <a:latin typeface="Cambria Math" panose="02040503050406030204" pitchFamily="18" charset="0"/>
                                        </a:rPr>
                                      </m:ctrlPr>
                                    </m:naryPr>
                                    <m:sub>
                                      <m: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sub>
                                      </m:sSub>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sub>
                                              </m:sSub>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e>
                                          </m:d>
                                        </m:e>
                                        <m:sup>
                                          <m:r>
                                            <a:rPr lang="en-US" altLang="zh-CN" i="1">
                                              <a:latin typeface="Cambria Math" panose="02040503050406030204" pitchFamily="18" charset="0"/>
                                            </a:rPr>
                                            <m:t>2</m:t>
                                          </m:r>
                                        </m:sup>
                                      </m:sSup>
                                    </m:e>
                                  </m:nary>
                                </m:den>
                              </m:f>
                              <m:r>
                                <m:rPr>
                                  <m:nor/>
                                </m:rPr>
                                <a:rPr lang="zh-CN" altLang="en-US" dirty="0"/>
                                <m:t> </m:t>
                              </m:r>
                            </m:e>
                          </m:eqArr>
                        </m:e>
                      </m:d>
                    </m:oMath>
                  </m:oMathPara>
                </a14:m>
                <a:endParaRPr lang="en-US" altLang="zh-CN" dirty="0"/>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t>约束投影其实是约束求解。不同的物体，不同的场景，我们可以涉及出非常之多的约束，约束的形式也很多样，它可以是等式约束，也可以是不等式约束；它可以是线性，也可以是非线性；可以是凸函数，也可以是非凸函数。一般约束都是在仿真之前就已经确定的了。</a:t>
                </a:r>
                <a:endParaRPr lang="en-US" altLang="zh-CN" dirty="0"/>
              </a:p>
              <a:p>
                <a:r>
                  <a:rPr lang="zh-CN" altLang="en-US" dirty="0"/>
                  <a:t>例如：</a:t>
                </a:r>
                <a:r>
                  <a:rPr lang="zh-CN" altLang="en-US" sz="1200" b="0" i="0" kern="1200" dirty="0">
                    <a:solidFill>
                      <a:schemeClr val="tx1"/>
                    </a:solidFill>
                    <a:effectLst/>
                    <a:latin typeface="+mn-lt"/>
                    <a:ea typeface="+mn-ea"/>
                    <a:cs typeface="+mn-cs"/>
                  </a:rPr>
                  <a:t>两个质点 </a:t>
                </a:r>
                <a:r>
                  <a:rPr lang="en-US" altLang="zh-CN" b="0" i="0">
                    <a:latin typeface="Cambria Math" panose="02040503050406030204" pitchFamily="18" charset="0"/>
                  </a:rPr>
                  <a:t>𝑝_1</a:t>
                </a:r>
                <a:r>
                  <a:rPr lang="zh-CN" altLang="en-US" sz="1200" b="0" i="0" kern="1200" dirty="0">
                    <a:solidFill>
                      <a:schemeClr val="tx1"/>
                    </a:solidFill>
                    <a:effectLst/>
                    <a:latin typeface="+mn-lt"/>
                    <a:ea typeface="+mn-ea"/>
                    <a:cs typeface="+mn-cs"/>
                  </a:rPr>
                  <a:t> 和 </a:t>
                </a:r>
                <a:r>
                  <a:rPr lang="en-US" altLang="zh-CN" b="0" i="0">
                    <a:latin typeface="Cambria Math" panose="02040503050406030204" pitchFamily="18" charset="0"/>
                  </a:rPr>
                  <a:t>𝑝_2</a:t>
                </a:r>
                <a:r>
                  <a:rPr lang="zh-CN" altLang="en-US" sz="1200" b="0" i="0" kern="1200" dirty="0">
                    <a:solidFill>
                      <a:schemeClr val="tx1"/>
                    </a:solidFill>
                    <a:effectLst/>
                    <a:latin typeface="+mn-lt"/>
                    <a:ea typeface="+mn-ea"/>
                    <a:cs typeface="+mn-cs"/>
                  </a:rPr>
                  <a:t>​ ，我们可以设置一个约束，它们两个之间距离必须为 ​ 。那么这个约束就可以写成：</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latin typeface="Cambria Math" panose="02040503050406030204" pitchFamily="18" charset="0"/>
                  </a:rPr>
                  <a:t>𝐶(𝑝_1,𝑝_2 )=‖𝑝_1−𝑝_2 ‖−𝑑=0</a:t>
                </a:r>
                <a:endParaRPr lang="en-US" altLang="zh-CN" dirty="0"/>
              </a:p>
              <a:p>
                <a:r>
                  <a:rPr lang="zh-CN" altLang="en-US" sz="1200" b="0" i="0" kern="1200" dirty="0">
                    <a:solidFill>
                      <a:schemeClr val="tx1"/>
                    </a:solidFill>
                    <a:effectLst/>
                    <a:latin typeface="+mn-lt"/>
                    <a:ea typeface="+mn-ea"/>
                    <a:cs typeface="+mn-cs"/>
                  </a:rPr>
                  <a:t>这个距离约束是一个标量函数，也是一个非线性约束。在 </a:t>
                </a:r>
                <a:r>
                  <a:rPr lang="en-US" altLang="zh-CN" sz="1200" b="0" i="0" kern="1200" dirty="0">
                    <a:solidFill>
                      <a:schemeClr val="tx1"/>
                    </a:solidFill>
                    <a:effectLst/>
                    <a:latin typeface="+mn-lt"/>
                    <a:ea typeface="+mn-ea"/>
                    <a:cs typeface="+mn-cs"/>
                  </a:rPr>
                  <a:t>PBD </a:t>
                </a:r>
                <a:r>
                  <a:rPr lang="zh-CN" altLang="en-US" sz="1200" b="0" i="0" kern="1200" dirty="0">
                    <a:solidFill>
                      <a:schemeClr val="tx1"/>
                    </a:solidFill>
                    <a:effectLst/>
                    <a:latin typeface="+mn-lt"/>
                    <a:ea typeface="+mn-ea"/>
                    <a:cs typeface="+mn-cs"/>
                  </a:rPr>
                  <a:t>里面，一般都会把非线性转换成线性处理。那么如何转换？我们很自然想到通过泰勒展开来近似得到线性部分：</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latin typeface="Cambria Math" panose="02040503050406030204" pitchFamily="18" charset="0"/>
                  </a:rPr>
                  <a:t>𝐶(𝑝+∆</a:t>
                </a:r>
                <a:r>
                  <a:rPr lang="en-US" altLang="zh-CN" b="0" i="0">
                    <a:latin typeface="Cambria Math" panose="02040503050406030204" pitchFamily="18" charset="0"/>
                    <a:ea typeface="Cambria Math" panose="02040503050406030204" pitchFamily="18" charset="0"/>
                  </a:rPr>
                  <a:t>𝑝)≈𝐶(𝑝)+∇𝐶(𝑝)∙∆𝑝=0</a:t>
                </a:r>
                <a:endParaRPr lang="en-US" altLang="zh-CN" dirty="0"/>
              </a:p>
              <a:p>
                <a:r>
                  <a:rPr lang="zh-CN" altLang="en-US" dirty="0"/>
                  <a:t>把该式与前面约束优化联立方程组，可得：</a:t>
                </a:r>
                <a:endParaRPr lang="en-US" altLang="zh-CN" dirty="0"/>
              </a:p>
              <a:p>
                <a:r>
                  <a:rPr lang="en-US" altLang="zh-CN" i="0">
                    <a:latin typeface="Cambria Math" panose="02040503050406030204" pitchFamily="18" charset="0"/>
                  </a:rPr>
                  <a:t>{█(</a:t>
                </a:r>
                <a:r>
                  <a:rPr lang="en-US" altLang="zh-CN" i="0">
                    <a:latin typeface="Cambria Math" panose="02040503050406030204" pitchFamily="18" charset="0"/>
                    <a:ea typeface="Cambria Math" panose="02040503050406030204" pitchFamily="18" charset="0"/>
                  </a:rPr>
                  <a:t>𝐶(𝑝)+∇𝐶(𝑝)∙∆𝑝=0</a:t>
                </a:r>
                <a:r>
                  <a:rPr lang="en-US" altLang="zh-CN" i="0" dirty="0">
                    <a:latin typeface="Cambria Math" panose="02040503050406030204" pitchFamily="18" charset="0"/>
                    <a:ea typeface="Cambria Math" panose="02040503050406030204" pitchFamily="18" charset="0"/>
                  </a:rPr>
                  <a:t>"</a:t>
                </a:r>
                <a:r>
                  <a:rPr lang="en-US" altLang="zh-CN" i="0" dirty="0"/>
                  <a:t> </a:t>
                </a:r>
                <a:r>
                  <a:rPr lang="en-US" altLang="zh-CN" i="0" dirty="0">
                    <a:latin typeface="Cambria Math" panose="02040503050406030204" pitchFamily="18" charset="0"/>
                  </a:rPr>
                  <a:t>" @</a:t>
                </a:r>
                <a:r>
                  <a:rPr lang="en-US" altLang="zh-CN" i="0">
                    <a:latin typeface="Cambria Math" panose="02040503050406030204" pitchFamily="18" charset="0"/>
                    <a:ea typeface="Cambria Math" panose="02040503050406030204" pitchFamily="18" charset="0"/>
                  </a:rPr>
                  <a:t>∆𝑝=−</a:t>
                </a:r>
                <a:r>
                  <a:rPr lang="el-GR" altLang="zh-CN" i="0">
                    <a:latin typeface="Cambria Math" panose="02040503050406030204" pitchFamily="18" charset="0"/>
                    <a:ea typeface="Cambria Math" panose="02040503050406030204" pitchFamily="18" charset="0"/>
                  </a:rPr>
                  <a:t>λ</a:t>
                </a:r>
                <a:r>
                  <a:rPr lang="en-US" altLang="zh-CN" i="0">
                    <a:latin typeface="Cambria Math" panose="02040503050406030204" pitchFamily="18" charset="0"/>
                    <a:ea typeface="Cambria Math" panose="02040503050406030204" pitchFamily="18" charset="0"/>
                  </a:rPr>
                  <a:t>𝑀</a:t>
                </a:r>
                <a:r>
                  <a:rPr lang="el-GR" altLang="zh-CN" i="0">
                    <a:latin typeface="Cambria Math" panose="02040503050406030204" pitchFamily="18" charset="0"/>
                    <a:ea typeface="Cambria Math" panose="02040503050406030204" pitchFamily="18" charset="0"/>
                  </a:rPr>
                  <a:t>^(</a:t>
                </a:r>
                <a:r>
                  <a:rPr lang="en-US" altLang="zh-CN" i="0">
                    <a:latin typeface="Cambria Math" panose="02040503050406030204" pitchFamily="18" charset="0"/>
                    <a:ea typeface="Cambria Math" panose="02040503050406030204" pitchFamily="18" charset="0"/>
                  </a:rPr>
                  <a:t>−1</a:t>
                </a:r>
                <a:r>
                  <a:rPr lang="el-GR" altLang="zh-CN" i="0">
                    <a:latin typeface="Cambria Math" panose="02040503050406030204" pitchFamily="18" charset="0"/>
                    <a:ea typeface="Cambria Math" panose="02040503050406030204" pitchFamily="18" charset="0"/>
                  </a:rPr>
                  <a:t>) ∇</a:t>
                </a:r>
                <a:r>
                  <a:rPr lang="en-US" altLang="zh-CN" i="0">
                    <a:latin typeface="Cambria Math" panose="02040503050406030204" pitchFamily="18" charset="0"/>
                    <a:ea typeface="Cambria Math" panose="02040503050406030204" pitchFamily="18" charset="0"/>
                  </a:rPr>
                  <a:t>𝐶</a:t>
                </a:r>
                <a:r>
                  <a:rPr lang="en-US" altLang="zh-CN" i="0" dirty="0">
                    <a:latin typeface="Cambria Math" panose="02040503050406030204" pitchFamily="18" charset="0"/>
                    <a:ea typeface="Cambria Math" panose="02040503050406030204" pitchFamily="18" charset="0"/>
                  </a:rPr>
                  <a:t>"</a:t>
                </a:r>
                <a:r>
                  <a:rPr lang="en-US" altLang="zh-CN" i="0" dirty="0"/>
                  <a:t> </a:t>
                </a:r>
                <a:r>
                  <a:rPr lang="en-US" altLang="zh-CN" i="0" dirty="0">
                    <a:latin typeface="Cambria Math" panose="02040503050406030204" pitchFamily="18" charset="0"/>
                  </a:rPr>
                  <a:t>" )</a:t>
                </a:r>
                <a:r>
                  <a:rPr lang="en-US" altLang="zh-CN" b="0" i="0">
                    <a:latin typeface="Cambria Math" panose="02040503050406030204" pitchFamily="18" charset="0"/>
                  </a:rPr>
                  <a:t> ┤</a:t>
                </a:r>
                <a:endParaRPr lang="en-US" altLang="zh-CN" dirty="0"/>
              </a:p>
              <a:p>
                <a:r>
                  <a:rPr lang="zh-CN" altLang="en-US" dirty="0"/>
                  <a:t>两个未知数，两个方程，可求得解：</a:t>
                </a:r>
                <a:endParaRPr lang="en-US" altLang="zh-CN" dirty="0"/>
              </a:p>
              <a:p>
                <a:r>
                  <a:rPr lang="en-US" altLang="zh-CN" i="0">
                    <a:latin typeface="Cambria Math" panose="02040503050406030204" pitchFamily="18" charset="0"/>
                  </a:rPr>
                  <a:t>{█(</a:t>
                </a:r>
                <a:r>
                  <a:rPr lang="el-GR" altLang="zh-CN" i="0">
                    <a:latin typeface="Cambria Math" panose="02040503050406030204" pitchFamily="18" charset="0"/>
                  </a:rPr>
                  <a:t>λ</a:t>
                </a:r>
                <a:r>
                  <a:rPr lang="en-US" altLang="zh-CN" i="0">
                    <a:latin typeface="Cambria Math" panose="02040503050406030204" pitchFamily="18" charset="0"/>
                  </a:rPr>
                  <a:t>=(C(𝑝))/(</a:t>
                </a:r>
                <a:r>
                  <a:rPr lang="en-US" altLang="zh-CN" i="0">
                    <a:latin typeface="Cambria Math" panose="02040503050406030204" pitchFamily="18" charset="0"/>
                    <a:ea typeface="Cambria Math" panose="02040503050406030204" pitchFamily="18" charset="0"/>
                  </a:rPr>
                  <a:t>∇𝐶(𝑝) M^(−1) 〖∇𝐶(𝑝)〗^𝑇 )</a:t>
                </a:r>
                <a:r>
                  <a:rPr lang="en-US" altLang="zh-CN" i="0">
                    <a:latin typeface="Cambria Math" panose="02040503050406030204" pitchFamily="18" charset="0"/>
                  </a:rPr>
                  <a:t>=(𝐶(𝑝))/(</a:t>
                </a:r>
                <a:r>
                  <a:rPr lang="zh-CN" altLang="en-US" i="0">
                    <a:latin typeface="Cambria Math" panose="02040503050406030204" pitchFamily="18" charset="0"/>
                  </a:rPr>
                  <a:t>∑129</a:t>
                </a:r>
                <a:r>
                  <a:rPr lang="en-US" altLang="zh-CN" i="0">
                    <a:latin typeface="Cambria Math" panose="02040503050406030204" pitchFamily="18" charset="0"/>
                  </a:rPr>
                  <a:t>_𝑗▒</a:t>
                </a:r>
                <a:r>
                  <a:rPr lang="zh-CN" altLang="en-US" i="0">
                    <a:latin typeface="Cambria Math" panose="02040503050406030204" pitchFamily="18" charset="0"/>
                  </a:rPr>
                  <a:t>〖</a:t>
                </a:r>
                <a:r>
                  <a:rPr lang="en-US" altLang="zh-CN" i="0">
                    <a:latin typeface="Cambria Math" panose="02040503050406030204" pitchFamily="18" charset="0"/>
                  </a:rPr>
                  <a:t>𝑤_𝑗 ‖</a:t>
                </a:r>
                <a:r>
                  <a:rPr lang="en-US" altLang="zh-CN" i="0">
                    <a:latin typeface="Cambria Math" panose="02040503050406030204" pitchFamily="18" charset="0"/>
                    <a:ea typeface="Cambria Math" panose="02040503050406030204" pitchFamily="18" charset="0"/>
                  </a:rPr>
                  <a:t>∇_(</a:t>
                </a:r>
                <a:r>
                  <a:rPr lang="en-US" altLang="zh-CN" i="0">
                    <a:latin typeface="Cambria Math" panose="02040503050406030204" pitchFamily="18" charset="0"/>
                  </a:rPr>
                  <a:t>𝑝_𝑗 ) 𝐶(𝑝)‖^2 </a:t>
                </a:r>
                <a:r>
                  <a:rPr lang="zh-CN" altLang="en-US" i="0">
                    <a:latin typeface="Cambria Math" panose="02040503050406030204" pitchFamily="18" charset="0"/>
                  </a:rPr>
                  <a:t>〗</a:t>
                </a:r>
                <a:r>
                  <a:rPr lang="en-US" altLang="zh-CN" i="0">
                    <a:latin typeface="Cambria Math" panose="02040503050406030204" pitchFamily="18" charset="0"/>
                  </a:rPr>
                  <a:t>)@</a:t>
                </a:r>
                <a:r>
                  <a:rPr lang="zh-CN" altLang="en-US" i="0">
                    <a:latin typeface="Cambria Math" panose="02040503050406030204" pitchFamily="18" charset="0"/>
                  </a:rPr>
                  <a:t>∆</a:t>
                </a:r>
                <a:r>
                  <a:rPr lang="en-US" altLang="zh-CN" i="0">
                    <a:latin typeface="Cambria Math" panose="02040503050406030204" pitchFamily="18" charset="0"/>
                  </a:rPr>
                  <a:t>𝑝_𝑖=−𝑤_𝑖</a:t>
                </a:r>
                <a:r>
                  <a:rPr lang="en-US" altLang="zh-CN" i="0">
                    <a:latin typeface="Cambria Math" panose="02040503050406030204" pitchFamily="18" charset="0"/>
                    <a:ea typeface="Cambria Math" panose="02040503050406030204" pitchFamily="18" charset="0"/>
                  </a:rPr>
                  <a:t> ∇𝐶_(𝑝_𝑖 ) (𝑝)(𝐶(𝑝))/(</a:t>
                </a:r>
                <a:r>
                  <a:rPr lang="zh-CN" altLang="en-US" i="0">
                    <a:latin typeface="Cambria Math" panose="02040503050406030204" pitchFamily="18" charset="0"/>
                    <a:ea typeface="Cambria Math" panose="02040503050406030204" pitchFamily="18" charset="0"/>
                  </a:rPr>
                  <a:t>∑129</a:t>
                </a:r>
                <a:r>
                  <a:rPr lang="en-US" altLang="zh-CN" i="0">
                    <a:latin typeface="Cambria Math" panose="02040503050406030204" pitchFamily="18" charset="0"/>
                    <a:ea typeface="Cambria Math" panose="02040503050406030204" pitchFamily="18" charset="0"/>
                  </a:rPr>
                  <a:t>_</a:t>
                </a:r>
                <a:r>
                  <a:rPr lang="en-US" altLang="zh-CN" i="0">
                    <a:latin typeface="Cambria Math" panose="02040503050406030204" pitchFamily="18" charset="0"/>
                  </a:rPr>
                  <a:t>𝑗▒</a:t>
                </a:r>
                <a:r>
                  <a:rPr lang="zh-CN" altLang="en-US" i="0">
                    <a:latin typeface="Cambria Math" panose="02040503050406030204" pitchFamily="18" charset="0"/>
                  </a:rPr>
                  <a:t>〖</a:t>
                </a:r>
                <a:r>
                  <a:rPr lang="en-US" altLang="zh-CN" i="0">
                    <a:latin typeface="Cambria Math" panose="02040503050406030204" pitchFamily="18" charset="0"/>
                  </a:rPr>
                  <a:t>𝑤_𝑗 ‖</a:t>
                </a:r>
                <a:r>
                  <a:rPr lang="en-US" altLang="zh-CN" i="0">
                    <a:latin typeface="Cambria Math" panose="02040503050406030204" pitchFamily="18" charset="0"/>
                    <a:ea typeface="Cambria Math" panose="02040503050406030204" pitchFamily="18" charset="0"/>
                  </a:rPr>
                  <a:t>∇_(</a:t>
                </a:r>
                <a:r>
                  <a:rPr lang="en-US" altLang="zh-CN" i="0">
                    <a:latin typeface="Cambria Math" panose="02040503050406030204" pitchFamily="18" charset="0"/>
                  </a:rPr>
                  <a:t>𝑝_𝑗 ) 𝐶(𝑝)‖^2 </a:t>
                </a:r>
                <a:r>
                  <a:rPr lang="zh-CN" altLang="en-US" i="0">
                    <a:latin typeface="Cambria Math" panose="02040503050406030204" pitchFamily="18" charset="0"/>
                  </a:rPr>
                  <a:t>〗</a:t>
                </a:r>
                <a:r>
                  <a:rPr lang="en-US" altLang="zh-CN" i="0">
                    <a:latin typeface="Cambria Math" panose="02040503050406030204" pitchFamily="18" charset="0"/>
                    <a:ea typeface="Cambria Math" panose="02040503050406030204" pitchFamily="18" charset="0"/>
                  </a:rPr>
                  <a:t>)</a:t>
                </a:r>
                <a:r>
                  <a:rPr lang="zh-CN" altLang="en-US" i="0" dirty="0">
                    <a:latin typeface="Cambria Math" panose="02040503050406030204" pitchFamily="18" charset="0"/>
                    <a:ea typeface="Cambria Math" panose="02040503050406030204" pitchFamily="18" charset="0"/>
                  </a:rPr>
                  <a:t> "</a:t>
                </a:r>
                <a:r>
                  <a:rPr lang="zh-CN" altLang="en-US" i="0" dirty="0"/>
                  <a:t> </a:t>
                </a:r>
                <a:r>
                  <a:rPr lang="zh-CN" altLang="en-US" i="0" dirty="0">
                    <a:latin typeface="Cambria Math" panose="02040503050406030204" pitchFamily="18" charset="0"/>
                  </a:rPr>
                  <a:t>" )┤</a:t>
                </a:r>
                <a:endParaRPr lang="en-US" altLang="zh-CN" dirty="0"/>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47</a:t>
            </a:fld>
            <a:endParaRPr lang="zh-CN" altLang="en-US"/>
          </a:p>
        </p:txBody>
      </p:sp>
    </p:spTree>
    <p:extLst>
      <p:ext uri="{BB962C8B-B14F-4D97-AF65-F5344CB8AC3E}">
        <p14:creationId xmlns:p14="http://schemas.microsoft.com/office/powerpoint/2010/main" val="39171105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把上述式子写成矩阵形式，这里就要解两个矩阵方程组成的方程组，那这个约束投影就变成方程组求解的过程</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48</a:t>
            </a:fld>
            <a:endParaRPr lang="zh-CN" altLang="en-US"/>
          </a:p>
        </p:txBody>
      </p:sp>
    </p:spTree>
    <p:extLst>
      <p:ext uri="{BB962C8B-B14F-4D97-AF65-F5344CB8AC3E}">
        <p14:creationId xmlns:p14="http://schemas.microsoft.com/office/powerpoint/2010/main" val="3588621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、直接求解法：就是求出</a:t>
            </a:r>
            <a:r>
              <a:rPr lang="en-US" altLang="zh-CN" dirty="0"/>
              <a:t>A</a:t>
            </a:r>
            <a:r>
              <a:rPr lang="zh-CN" altLang="en-US" dirty="0"/>
              <a:t>矩阵的逆，然后解方程组</a:t>
            </a:r>
            <a:endParaRPr lang="en-US" altLang="zh-CN" dirty="0"/>
          </a:p>
          <a:p>
            <a:r>
              <a:rPr lang="en-US" altLang="zh-CN" dirty="0"/>
              <a:t>2</a:t>
            </a:r>
            <a:r>
              <a:rPr lang="zh-CN" altLang="en-US" dirty="0"/>
              <a:t>、雅可比迭代法：右上角角标表示迭代次数，而非指数。在每一次迭代中，上一次算出的</a:t>
            </a:r>
            <a:r>
              <a:rPr lang="en-US" altLang="zh-CN" dirty="0"/>
              <a:t>x</a:t>
            </a:r>
            <a:r>
              <a:rPr lang="zh-CN" altLang="en-US" dirty="0"/>
              <a:t>被用在右侧，用来算出左侧新的</a:t>
            </a:r>
            <a:r>
              <a:rPr lang="en-US" altLang="zh-CN" dirty="0"/>
              <a:t>x</a:t>
            </a:r>
            <a:r>
              <a:rPr lang="zh-CN" altLang="en-US" dirty="0"/>
              <a:t>。既然是迭代，顾名思义，大部分情况下都是依赖迭代收敛用近似解来逼近精确解，迭代次数越多越靠近精确解。</a:t>
            </a:r>
            <a:endParaRPr lang="en-US" altLang="zh-CN" dirty="0"/>
          </a:p>
          <a:p>
            <a:r>
              <a:rPr lang="en-US" altLang="zh-CN" dirty="0"/>
              <a:t>3</a:t>
            </a:r>
            <a:r>
              <a:rPr lang="zh-CN" altLang="en-US" dirty="0"/>
              <a:t>、高斯</a:t>
            </a:r>
            <a:r>
              <a:rPr lang="en-US" altLang="zh-CN" dirty="0"/>
              <a:t>-</a:t>
            </a:r>
            <a:r>
              <a:rPr lang="zh-CN" altLang="en-US" dirty="0"/>
              <a:t>赛德尔迭代：跟雅可比不同，这里每一次迭代的结果用到下一个迭代里，进一步提高精度，并且加快收敛速度。</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49</a:t>
            </a:fld>
            <a:endParaRPr lang="zh-CN" altLang="en-US"/>
          </a:p>
        </p:txBody>
      </p:sp>
    </p:spTree>
    <p:extLst>
      <p:ext uri="{BB962C8B-B14F-4D97-AF65-F5344CB8AC3E}">
        <p14:creationId xmlns:p14="http://schemas.microsoft.com/office/powerpoint/2010/main" val="283537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梯度是由多元函数生成的向量</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5</a:t>
            </a:fld>
            <a:endParaRPr lang="zh-CN" altLang="en-US"/>
          </a:p>
        </p:txBody>
      </p:sp>
    </p:spTree>
    <p:extLst>
      <p:ext uri="{BB962C8B-B14F-4D97-AF65-F5344CB8AC3E}">
        <p14:creationId xmlns:p14="http://schemas.microsoft.com/office/powerpoint/2010/main" val="3018845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Solver </a:t>
                </a:r>
                <a:r>
                  <a:rPr lang="zh-CN" altLang="en-US" sz="1200" b="0" i="0" kern="1200" dirty="0">
                    <a:solidFill>
                      <a:schemeClr val="tx1"/>
                    </a:solidFill>
                    <a:effectLst/>
                    <a:latin typeface="+mn-lt"/>
                    <a:ea typeface="+mn-ea"/>
                    <a:cs typeface="+mn-cs"/>
                  </a:rPr>
                  <a:t>的主要任务就是修正预测位置使新得到的校正位置值满足所有约束。而在约束投影过程中，很难找到合适的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𝒑</m:t>
                    </m:r>
                  </m:oMath>
                </a14:m>
                <a:r>
                  <a:rPr lang="zh-CN" altLang="en-US" sz="1200" b="0" i="0" kern="1200" dirty="0">
                    <a:solidFill>
                      <a:schemeClr val="tx1"/>
                    </a:solidFill>
                    <a:effectLst/>
                    <a:latin typeface="+mn-lt"/>
                    <a:ea typeface="+mn-ea"/>
                    <a:cs typeface="+mn-cs"/>
                  </a:rPr>
                  <a:t>​ 使得所有约束能够同时得到满足，所以我们通常采用迭代的方式依次对约束进行求解。</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这里引入前述的迭代法方式求解方程组。前面提到雅可比和高斯赛德尔迭代法。</a:t>
                </a:r>
                <a:endParaRPr lang="en-US" altLang="zh-CN" dirty="0"/>
              </a:p>
              <a:p>
                <a:endParaRPr lang="en-US" altLang="zh-CN" dirty="0"/>
              </a:p>
              <a:p>
                <a:r>
                  <a:rPr lang="zh-CN" altLang="en-US" dirty="0"/>
                  <a:t>高斯赛德尔迭代的求解的本质是：对每个约束 </a:t>
                </a:r>
                <a:r>
                  <a:rPr lang="en-US" altLang="zh-CN" dirty="0"/>
                  <a:t>$</a:t>
                </a:r>
                <a:r>
                  <a:rPr lang="en-US" altLang="zh-CN" dirty="0" err="1"/>
                  <a:t>C_i</a:t>
                </a:r>
                <a:r>
                  <a:rPr lang="en-US" altLang="zh-CN" dirty="0"/>
                  <a:t>$ </a:t>
                </a:r>
                <a:r>
                  <a:rPr lang="zh-CN" altLang="en-US" dirty="0"/>
                  <a:t>单独的求出拉格朗日乘子，然后计算 </a:t>
                </a:r>
                <a:r>
                  <a:rPr lang="en-US" altLang="zh-CN" dirty="0"/>
                  <a:t>$</a:t>
                </a:r>
                <a:r>
                  <a:rPr lang="en-US" altLang="zh-CN" dirty="0" err="1"/>
                  <a:t>C_i</a:t>
                </a:r>
                <a:r>
                  <a:rPr lang="en-US" altLang="zh-CN" dirty="0"/>
                  <a:t>$ </a:t>
                </a:r>
                <a:r>
                  <a:rPr lang="zh-CN" altLang="en-US" dirty="0"/>
                  <a:t>对粒子的位置修正。如果有 </a:t>
                </a:r>
                <a:r>
                  <a:rPr lang="en-US" altLang="zh-CN" dirty="0"/>
                  <a:t>$m$ </a:t>
                </a:r>
                <a:r>
                  <a:rPr lang="zh-CN" altLang="en-US" dirty="0"/>
                  <a:t>个约束的话，就从第</a:t>
                </a:r>
                <a:r>
                  <a:rPr lang="en-US" altLang="zh-CN" dirty="0"/>
                  <a:t>1</a:t>
                </a:r>
                <a:r>
                  <a:rPr lang="zh-CN" altLang="en-US" dirty="0"/>
                  <a:t>个约束到第 </a:t>
                </a:r>
                <a:r>
                  <a:rPr lang="en-US" altLang="zh-CN" dirty="0"/>
                  <a:t>$m$ </a:t>
                </a:r>
                <a:r>
                  <a:rPr lang="zh-CN" altLang="en-US" dirty="0"/>
                  <a:t>个约束依次求解。而每个第 </a:t>
                </a:r>
                <a:r>
                  <a:rPr lang="en-US" altLang="zh-CN" dirty="0"/>
                  <a:t>$</a:t>
                </a:r>
                <a:r>
                  <a:rPr lang="en-US" altLang="zh-CN" dirty="0" err="1"/>
                  <a:t>i</a:t>
                </a:r>
                <a:r>
                  <a:rPr lang="en-US" altLang="zh-CN" dirty="0"/>
                  <a:t> $ </a:t>
                </a:r>
                <a:r>
                  <a:rPr lang="zh-CN" altLang="en-US" dirty="0"/>
                  <a:t>次约束的求解都会用到前 </a:t>
                </a:r>
                <a:r>
                  <a:rPr lang="en-US" altLang="zh-CN" dirty="0"/>
                  <a:t>$i-1$ </a:t>
                </a:r>
                <a:r>
                  <a:rPr lang="zh-CN" altLang="en-US" dirty="0"/>
                  <a:t>次约束对粒子位置修正后的结果。所以高斯赛德尔本质上是串行的，不适合并行计算。</a:t>
                </a:r>
                <a:endParaRPr lang="en-US" altLang="zh-CN" dirty="0"/>
              </a:p>
              <a:p>
                <a:endParaRPr lang="en-US" altLang="zh-CN" dirty="0"/>
              </a:p>
              <a:p>
                <a:r>
                  <a:rPr lang="zh-CN" altLang="en-US" dirty="0"/>
                  <a:t>如果要提高并行性，可以结合雅可比迭代的方式进行求解。就是每次分批串行，每个批次内是并行。比如说每次解</a:t>
                </a:r>
                <a:r>
                  <a:rPr lang="en-US" altLang="zh-CN" dirty="0"/>
                  <a:t>10</a:t>
                </a:r>
                <a:r>
                  <a:rPr lang="zh-CN" altLang="en-US" dirty="0"/>
                  <a:t>个约束，这</a:t>
                </a:r>
                <a:r>
                  <a:rPr lang="en-US" altLang="zh-CN" dirty="0"/>
                  <a:t>10</a:t>
                </a:r>
                <a:r>
                  <a:rPr lang="zh-CN" altLang="en-US" dirty="0"/>
                  <a:t>个约束是并行的，结完后再用这</a:t>
                </a:r>
                <a:r>
                  <a:rPr lang="en-US" altLang="zh-CN" dirty="0"/>
                  <a:t>10</a:t>
                </a:r>
                <a:r>
                  <a:rPr lang="zh-CN" altLang="en-US" dirty="0"/>
                  <a:t>个约束的结果作为下面</a:t>
                </a:r>
                <a:r>
                  <a:rPr lang="en-US" altLang="zh-CN" dirty="0"/>
                  <a:t>10</a:t>
                </a:r>
                <a:r>
                  <a:rPr lang="zh-CN" altLang="en-US" dirty="0"/>
                  <a:t>个约束的输入。</a:t>
                </a:r>
                <a:endParaRPr lang="en-US" altLang="zh-CN" dirty="0"/>
              </a:p>
              <a:p>
                <a:endParaRPr lang="en-US" altLang="zh-CN" dirty="0"/>
              </a:p>
              <a:p>
                <a:r>
                  <a:rPr lang="zh-CN" altLang="en-US" sz="1200" b="0" i="0" kern="1200" dirty="0">
                    <a:solidFill>
                      <a:schemeClr val="tx1"/>
                    </a:solidFill>
                    <a:effectLst/>
                    <a:latin typeface="+mn-lt"/>
                    <a:ea typeface="+mn-ea"/>
                    <a:cs typeface="+mn-cs"/>
                  </a:rPr>
                  <a:t>虽然雅可比迭代易于并行，但是因为雅可比时常出现不收敛的情况，为了解决这个问题，</a:t>
                </a:r>
                <a:r>
                  <a:rPr lang="en-US" altLang="zh-CN" sz="1200" b="0" i="0" kern="1200" dirty="0">
                    <a:solidFill>
                      <a:schemeClr val="tx1"/>
                    </a:solidFill>
                    <a:effectLst/>
                    <a:latin typeface="+mn-lt"/>
                    <a:ea typeface="+mn-ea"/>
                    <a:cs typeface="+mn-cs"/>
                  </a:rPr>
                  <a:t>PBD </a:t>
                </a:r>
                <a:r>
                  <a:rPr lang="zh-CN" altLang="en-US" sz="1200" b="0" i="0" kern="1200" dirty="0">
                    <a:solidFill>
                      <a:schemeClr val="tx1"/>
                    </a:solidFill>
                    <a:effectLst/>
                    <a:latin typeface="+mn-lt"/>
                    <a:ea typeface="+mn-ea"/>
                    <a:cs typeface="+mn-cs"/>
                  </a:rPr>
                  <a:t>里面使用了平均雅可比迭代法，就是把解 ​ 除以跟粒子 ​ 约束有关的粒子的个数 ​ ，得出平均位移修正 </a:t>
                </a:r>
                <a14:m>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sz="1200" b="0" i="0" kern="1200" dirty="0">
                    <a:solidFill>
                      <a:schemeClr val="tx1"/>
                    </a:solidFill>
                    <a:effectLst/>
                    <a:latin typeface="+mn-lt"/>
                    <a:ea typeface="+mn-ea"/>
                    <a:cs typeface="+mn-cs"/>
                  </a:rPr>
                  <a:t>​ ，即：</a:t>
                </a:r>
                <a:endParaRPr lang="en-US" altLang="zh-CN" sz="1200" b="0" i="0"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den>
                      </m:f>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sub>
                      </m:sSub>
                    </m:oMath>
                  </m:oMathPara>
                </a14:m>
                <a:endParaRPr lang="en-US" altLang="zh-CN" dirty="0"/>
              </a:p>
              <a:p>
                <a:endParaRPr lang="en-US" altLang="zh-CN" dirty="0"/>
              </a:p>
              <a:p>
                <a:r>
                  <a:rPr lang="zh-CN" altLang="en-US" sz="1200" b="0" i="0" kern="1200" dirty="0">
                    <a:solidFill>
                      <a:schemeClr val="tx1"/>
                    </a:solidFill>
                    <a:effectLst/>
                    <a:latin typeface="+mn-lt"/>
                    <a:ea typeface="+mn-ea"/>
                    <a:cs typeface="+mn-cs"/>
                  </a:rPr>
                  <a:t>上述这种局部松弛法保证了收敛性，但是在某些情况下，该方法会以增加迭代次数为代价才达到收敛以求出解。为了解决这个问题，我们进一步引入一个叫超松弛因子（</a:t>
                </a:r>
                <a:r>
                  <a:rPr lang="en-US" altLang="zh-CN" sz="1200" b="0" i="0" kern="1200" dirty="0">
                    <a:solidFill>
                      <a:schemeClr val="tx1"/>
                    </a:solidFill>
                    <a:effectLst/>
                    <a:latin typeface="+mn-lt"/>
                    <a:ea typeface="+mn-ea"/>
                    <a:cs typeface="+mn-cs"/>
                  </a:rPr>
                  <a:t>SOR</a:t>
                </a:r>
                <a:r>
                  <a:rPr lang="zh-CN" altLang="en-US" sz="1200" b="0" i="0" kern="1200" dirty="0">
                    <a:solidFill>
                      <a:schemeClr val="tx1"/>
                    </a:solidFill>
                    <a:effectLst/>
                    <a:latin typeface="+mn-lt"/>
                    <a:ea typeface="+mn-ea"/>
                    <a:cs typeface="+mn-cs"/>
                  </a:rPr>
                  <a:t>）的全局参数 ​ ，即：</a:t>
                </a:r>
                <a:endParaRPr lang="en-US" altLang="zh-CN" sz="1200" b="0" i="0"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l-GR" altLang="zh-CN" b="0" i="1" smtClean="0">
                              <a:latin typeface="Cambria Math" panose="02040503050406030204" pitchFamily="18" charset="0"/>
                            </a:rPr>
                            <m:t>ω</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den>
                      </m:f>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sub>
                      </m:sSub>
                    </m:oMath>
                  </m:oMathPara>
                </a14:m>
                <a:endParaRPr lang="en-US" altLang="zh-CN" dirty="0"/>
              </a:p>
              <a:p>
                <a:r>
                  <a:rPr lang="zh-CN" altLang="en-US" dirty="0"/>
                  <a:t>这里的 </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 </m:t>
                    </m:r>
                  </m:oMath>
                </a14:m>
                <a:r>
                  <a:rPr lang="zh-CN" altLang="en-US" dirty="0"/>
                  <a:t>在我们的所有模拟仿真中取值范围是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1≤</m:t>
                    </m:r>
                    <m:r>
                      <m:rPr>
                        <m:sty m:val="p"/>
                      </m:rPr>
                      <a:rPr lang="el-GR" altLang="zh-CN" b="0" i="1" smtClean="0">
                        <a:latin typeface="Cambria Math" panose="02040503050406030204" pitchFamily="18" charset="0"/>
                        <a:ea typeface="Cambria Math" panose="02040503050406030204" pitchFamily="18" charset="0"/>
                      </a:rPr>
                      <m:t>ω</m:t>
                    </m:r>
                    <m:r>
                      <a:rPr lang="el-GR" altLang="zh-CN" b="0" i="1" smtClean="0">
                        <a:latin typeface="Cambria Math" panose="02040503050406030204" pitchFamily="18" charset="0"/>
                        <a:ea typeface="Cambria Math" panose="02040503050406030204" pitchFamily="18" charset="0"/>
                      </a:rPr>
                      <m:t>≤2</m:t>
                    </m:r>
                  </m:oMath>
                </a14:m>
                <a:r>
                  <a:rPr lang="zh-CN" altLang="en-US" dirty="0"/>
                  <a:t>，具体的值是根据模拟场景不同取不同的值。而低松弛 （ </a:t>
                </a:r>
                <a:r>
                  <a:rPr lang="en-US" altLang="zh-CN" dirty="0"/>
                  <a:t>$\omega &lt; 1$ </a:t>
                </a:r>
                <a:r>
                  <a:rPr lang="zh-CN" altLang="en-US" dirty="0"/>
                  <a:t>）在这里不需要。因为平均约束已经足够避免不收敛的问题。</a:t>
                </a:r>
              </a:p>
            </p:txBody>
          </p:sp>
        </mc:Choice>
        <mc:Fallback xmlns="">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Solver </a:t>
                </a:r>
                <a:r>
                  <a:rPr lang="zh-CN" altLang="en-US" sz="1200" b="0" i="0" kern="1200" dirty="0">
                    <a:solidFill>
                      <a:schemeClr val="tx1"/>
                    </a:solidFill>
                    <a:effectLst/>
                    <a:latin typeface="+mn-lt"/>
                    <a:ea typeface="+mn-ea"/>
                    <a:cs typeface="+mn-cs"/>
                  </a:rPr>
                  <a:t>的主要任务就是修正预测位置使新得到的校正位置值满足所有约束。而在约束投影过程中，很难找到合适的 </a:t>
                </a:r>
                <a:r>
                  <a:rPr lang="en-US" altLang="zh-CN" i="0">
                    <a:latin typeface="Cambria Math" panose="02040503050406030204" pitchFamily="18" charset="0"/>
                    <a:ea typeface="Cambria Math" panose="02040503050406030204" pitchFamily="18" charset="0"/>
                  </a:rPr>
                  <a:t>∆</a:t>
                </a:r>
                <a:r>
                  <a:rPr lang="en-US" altLang="zh-CN" b="1" i="0">
                    <a:latin typeface="Cambria Math" panose="02040503050406030204" pitchFamily="18" charset="0"/>
                    <a:ea typeface="Cambria Math" panose="02040503050406030204" pitchFamily="18" charset="0"/>
                  </a:rPr>
                  <a:t>𝒑</a:t>
                </a:r>
                <a:r>
                  <a:rPr lang="zh-CN" altLang="en-US" sz="1200" b="0" i="0" kern="1200" dirty="0">
                    <a:solidFill>
                      <a:schemeClr val="tx1"/>
                    </a:solidFill>
                    <a:effectLst/>
                    <a:latin typeface="+mn-lt"/>
                    <a:ea typeface="+mn-ea"/>
                    <a:cs typeface="+mn-cs"/>
                  </a:rPr>
                  <a:t>​ 使得所有约束能够同时得到满足，所以我们通常采用迭代的方式依次对约束进行求解。</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这里引入前述的迭代法方式求解方程组。前面提到雅可比和高斯赛德尔迭代法。</a:t>
                </a:r>
                <a:endParaRPr lang="en-US" altLang="zh-CN" dirty="0"/>
              </a:p>
              <a:p>
                <a:endParaRPr lang="en-US" altLang="zh-CN" dirty="0"/>
              </a:p>
              <a:p>
                <a:r>
                  <a:rPr lang="zh-CN" altLang="en-US" dirty="0"/>
                  <a:t>高斯赛德尔迭代的求解的本质是：对每个约束 </a:t>
                </a:r>
                <a:r>
                  <a:rPr lang="en-US" altLang="zh-CN" dirty="0"/>
                  <a:t>$</a:t>
                </a:r>
                <a:r>
                  <a:rPr lang="en-US" altLang="zh-CN" dirty="0" err="1"/>
                  <a:t>C_i</a:t>
                </a:r>
                <a:r>
                  <a:rPr lang="en-US" altLang="zh-CN" dirty="0"/>
                  <a:t>$ </a:t>
                </a:r>
                <a:r>
                  <a:rPr lang="zh-CN" altLang="en-US" dirty="0"/>
                  <a:t>单独的求出拉格朗日乘子，然后计算 </a:t>
                </a:r>
                <a:r>
                  <a:rPr lang="en-US" altLang="zh-CN" dirty="0"/>
                  <a:t>$</a:t>
                </a:r>
                <a:r>
                  <a:rPr lang="en-US" altLang="zh-CN" dirty="0" err="1"/>
                  <a:t>C_i</a:t>
                </a:r>
                <a:r>
                  <a:rPr lang="en-US" altLang="zh-CN" dirty="0"/>
                  <a:t>$ </a:t>
                </a:r>
                <a:r>
                  <a:rPr lang="zh-CN" altLang="en-US" dirty="0"/>
                  <a:t>对粒子的位置修正。如果有 </a:t>
                </a:r>
                <a:r>
                  <a:rPr lang="en-US" altLang="zh-CN" dirty="0"/>
                  <a:t>$m$ </a:t>
                </a:r>
                <a:r>
                  <a:rPr lang="zh-CN" altLang="en-US" dirty="0"/>
                  <a:t>个约束的话，就从第</a:t>
                </a:r>
                <a:r>
                  <a:rPr lang="en-US" altLang="zh-CN" dirty="0"/>
                  <a:t>1</a:t>
                </a:r>
                <a:r>
                  <a:rPr lang="zh-CN" altLang="en-US" dirty="0"/>
                  <a:t>个约束到第 </a:t>
                </a:r>
                <a:r>
                  <a:rPr lang="en-US" altLang="zh-CN" dirty="0"/>
                  <a:t>$m$ </a:t>
                </a:r>
                <a:r>
                  <a:rPr lang="zh-CN" altLang="en-US" dirty="0"/>
                  <a:t>个约束依次求解。而每个第 </a:t>
                </a:r>
                <a:r>
                  <a:rPr lang="en-US" altLang="zh-CN" dirty="0"/>
                  <a:t>$</a:t>
                </a:r>
                <a:r>
                  <a:rPr lang="en-US" altLang="zh-CN" dirty="0" err="1"/>
                  <a:t>i</a:t>
                </a:r>
                <a:r>
                  <a:rPr lang="en-US" altLang="zh-CN" dirty="0"/>
                  <a:t> $ </a:t>
                </a:r>
                <a:r>
                  <a:rPr lang="zh-CN" altLang="en-US" dirty="0"/>
                  <a:t>次约束的求解都会用到前 </a:t>
                </a:r>
                <a:r>
                  <a:rPr lang="en-US" altLang="zh-CN" dirty="0"/>
                  <a:t>$i-1$ </a:t>
                </a:r>
                <a:r>
                  <a:rPr lang="zh-CN" altLang="en-US" dirty="0"/>
                  <a:t>次约束对粒子位置修正后的结果。所以高斯赛德尔本质上是串行的，不适合并行计算。</a:t>
                </a:r>
                <a:endParaRPr lang="en-US" altLang="zh-CN" dirty="0"/>
              </a:p>
              <a:p>
                <a:endParaRPr lang="en-US" altLang="zh-CN" dirty="0"/>
              </a:p>
              <a:p>
                <a:r>
                  <a:rPr lang="zh-CN" altLang="en-US" dirty="0"/>
                  <a:t>如果要提高并行性，可以结合雅可比迭代的方式进行求解。就是每次分批串行，每个批次内是并行。比如说每次解</a:t>
                </a:r>
                <a:r>
                  <a:rPr lang="en-US" altLang="zh-CN" dirty="0"/>
                  <a:t>10</a:t>
                </a:r>
                <a:r>
                  <a:rPr lang="zh-CN" altLang="en-US" dirty="0"/>
                  <a:t>个约束，这</a:t>
                </a:r>
                <a:r>
                  <a:rPr lang="en-US" altLang="zh-CN" dirty="0"/>
                  <a:t>10</a:t>
                </a:r>
                <a:r>
                  <a:rPr lang="zh-CN" altLang="en-US" dirty="0"/>
                  <a:t>个约束是并行的，结完后再用这</a:t>
                </a:r>
                <a:r>
                  <a:rPr lang="en-US" altLang="zh-CN" dirty="0"/>
                  <a:t>10</a:t>
                </a:r>
                <a:r>
                  <a:rPr lang="zh-CN" altLang="en-US" dirty="0"/>
                  <a:t>个约束的结果作为下面</a:t>
                </a:r>
                <a:r>
                  <a:rPr lang="en-US" altLang="zh-CN" dirty="0"/>
                  <a:t>10</a:t>
                </a:r>
                <a:r>
                  <a:rPr lang="zh-CN" altLang="en-US" dirty="0"/>
                  <a:t>个约束的输入。</a:t>
                </a:r>
                <a:endParaRPr lang="en-US" altLang="zh-CN" dirty="0"/>
              </a:p>
              <a:p>
                <a:endParaRPr lang="en-US" altLang="zh-CN" dirty="0"/>
              </a:p>
              <a:p>
                <a:r>
                  <a:rPr lang="zh-CN" altLang="en-US" sz="1200" b="0" i="0" kern="1200" dirty="0">
                    <a:solidFill>
                      <a:schemeClr val="tx1"/>
                    </a:solidFill>
                    <a:effectLst/>
                    <a:latin typeface="+mn-lt"/>
                    <a:ea typeface="+mn-ea"/>
                    <a:cs typeface="+mn-cs"/>
                  </a:rPr>
                  <a:t>虽然雅可比迭代易于并行，但是因为雅可比时常出现不收敛的情况，为了解决这个问题，</a:t>
                </a:r>
                <a:r>
                  <a:rPr lang="en-US" altLang="zh-CN" sz="1200" b="0" i="0" kern="1200" dirty="0">
                    <a:solidFill>
                      <a:schemeClr val="tx1"/>
                    </a:solidFill>
                    <a:effectLst/>
                    <a:latin typeface="+mn-lt"/>
                    <a:ea typeface="+mn-ea"/>
                    <a:cs typeface="+mn-cs"/>
                  </a:rPr>
                  <a:t>PBD </a:t>
                </a:r>
                <a:r>
                  <a:rPr lang="zh-CN" altLang="en-US" sz="1200" b="0" i="0" kern="1200" dirty="0">
                    <a:solidFill>
                      <a:schemeClr val="tx1"/>
                    </a:solidFill>
                    <a:effectLst/>
                    <a:latin typeface="+mn-lt"/>
                    <a:ea typeface="+mn-ea"/>
                    <a:cs typeface="+mn-cs"/>
                  </a:rPr>
                  <a:t>里面使用了平均雅可比迭代法，就是把解 ​ 除以跟粒子 ​ 约束有关的粒子的个数 ​ ，得出平均位移修正 </a:t>
                </a:r>
                <a:r>
                  <a:rPr lang="zh-CN" altLang="en-US" i="0">
                    <a:latin typeface="Cambria Math" panose="02040503050406030204" pitchFamily="18" charset="0"/>
                  </a:rPr>
                  <a:t>∆</a:t>
                </a:r>
                <a:r>
                  <a:rPr lang="en-US" altLang="zh-CN" b="0" i="0">
                    <a:latin typeface="Cambria Math" panose="02040503050406030204" pitchFamily="18" charset="0"/>
                  </a:rPr>
                  <a:t>𝑝_𝑖</a:t>
                </a:r>
                <a:r>
                  <a:rPr lang="zh-CN" altLang="en-US" sz="1200" b="0" i="0" kern="1200" dirty="0">
                    <a:solidFill>
                      <a:schemeClr val="tx1"/>
                    </a:solidFill>
                    <a:effectLst/>
                    <a:latin typeface="+mn-lt"/>
                    <a:ea typeface="+mn-ea"/>
                    <a:cs typeface="+mn-cs"/>
                  </a:rPr>
                  <a:t>​ ，即：</a:t>
                </a:r>
                <a:endParaRPr lang="en-US" altLang="zh-CN" sz="1200" b="0" i="0" kern="1200" dirty="0">
                  <a:solidFill>
                    <a:schemeClr val="tx1"/>
                  </a:solidFill>
                  <a:effectLst/>
                  <a:latin typeface="+mn-lt"/>
                  <a:ea typeface="+mn-ea"/>
                  <a:cs typeface="+mn-cs"/>
                </a:endParaRPr>
              </a:p>
              <a:p>
                <a:r>
                  <a:rPr lang="zh-CN" altLang="en-US" i="0">
                    <a:latin typeface="Cambria Math" panose="02040503050406030204" pitchFamily="18" charset="0"/>
                  </a:rPr>
                  <a:t>∆</a:t>
                </a:r>
                <a:r>
                  <a:rPr lang="en-US" altLang="zh-CN" b="0" i="0">
                    <a:latin typeface="Cambria Math" panose="02040503050406030204" pitchFamily="18" charset="0"/>
                  </a:rPr>
                  <a:t>𝑝_𝑖=1/𝑛_𝑖 </a:t>
                </a:r>
                <a:r>
                  <a:rPr lang="en-US" altLang="zh-CN" b="0" i="0">
                    <a:latin typeface="Cambria Math" panose="02040503050406030204" pitchFamily="18" charset="0"/>
                    <a:ea typeface="Cambria Math" panose="02040503050406030204" pitchFamily="18" charset="0"/>
                  </a:rPr>
                  <a:t> ∆𝑝_𝑖</a:t>
                </a:r>
                <a:endParaRPr lang="en-US" altLang="zh-CN" dirty="0"/>
              </a:p>
              <a:p>
                <a:endParaRPr lang="en-US" altLang="zh-CN" dirty="0"/>
              </a:p>
              <a:p>
                <a:r>
                  <a:rPr lang="zh-CN" altLang="en-US" sz="1200" b="0" i="0" kern="1200" dirty="0">
                    <a:solidFill>
                      <a:schemeClr val="tx1"/>
                    </a:solidFill>
                    <a:effectLst/>
                    <a:latin typeface="+mn-lt"/>
                    <a:ea typeface="+mn-ea"/>
                    <a:cs typeface="+mn-cs"/>
                  </a:rPr>
                  <a:t>上述这种局部松弛法保证了收敛性，但是在某些情况下，该方法会以增加迭代次数为代价才达到收敛以求出解。为了解决这个问题，我们进一步引入一个叫超松弛因子（</a:t>
                </a:r>
                <a:r>
                  <a:rPr lang="en-US" altLang="zh-CN" sz="1200" b="0" i="0" kern="1200" dirty="0">
                    <a:solidFill>
                      <a:schemeClr val="tx1"/>
                    </a:solidFill>
                    <a:effectLst/>
                    <a:latin typeface="+mn-lt"/>
                    <a:ea typeface="+mn-ea"/>
                    <a:cs typeface="+mn-cs"/>
                  </a:rPr>
                  <a:t>SOR</a:t>
                </a:r>
                <a:r>
                  <a:rPr lang="zh-CN" altLang="en-US" sz="1200" b="0" i="0" kern="1200" dirty="0">
                    <a:solidFill>
                      <a:schemeClr val="tx1"/>
                    </a:solidFill>
                    <a:effectLst/>
                    <a:latin typeface="+mn-lt"/>
                    <a:ea typeface="+mn-ea"/>
                    <a:cs typeface="+mn-cs"/>
                  </a:rPr>
                  <a:t>）的全局参数 ​ ，即：</a:t>
                </a:r>
                <a:endParaRPr lang="en-US" altLang="zh-CN" sz="1200" b="0" i="0" kern="1200" dirty="0">
                  <a:solidFill>
                    <a:schemeClr val="tx1"/>
                  </a:solidFill>
                  <a:effectLst/>
                  <a:latin typeface="+mn-lt"/>
                  <a:ea typeface="+mn-ea"/>
                  <a:cs typeface="+mn-cs"/>
                </a:endParaRPr>
              </a:p>
              <a:p>
                <a:r>
                  <a:rPr lang="zh-CN" altLang="en-US" i="0">
                    <a:latin typeface="Cambria Math" panose="02040503050406030204" pitchFamily="18" charset="0"/>
                  </a:rPr>
                  <a:t>∆</a:t>
                </a:r>
                <a:r>
                  <a:rPr lang="en-US" altLang="zh-CN" b="0" i="0">
                    <a:latin typeface="Cambria Math" panose="02040503050406030204" pitchFamily="18" charset="0"/>
                  </a:rPr>
                  <a:t>𝑝_𝑖=</a:t>
                </a:r>
                <a:r>
                  <a:rPr lang="el-GR" altLang="zh-CN" b="0" i="0">
                    <a:latin typeface="Cambria Math" panose="02040503050406030204" pitchFamily="18" charset="0"/>
                  </a:rPr>
                  <a:t>ω</a:t>
                </a:r>
                <a:r>
                  <a:rPr lang="en-US" altLang="zh-CN" b="0" i="0">
                    <a:latin typeface="Cambria Math" panose="02040503050406030204" pitchFamily="18" charset="0"/>
                  </a:rPr>
                  <a:t>/𝑛_𝑖 </a:t>
                </a:r>
                <a:r>
                  <a:rPr lang="en-US" altLang="zh-CN" b="0" i="0">
                    <a:latin typeface="Cambria Math" panose="02040503050406030204" pitchFamily="18" charset="0"/>
                    <a:ea typeface="Cambria Math" panose="02040503050406030204" pitchFamily="18" charset="0"/>
                  </a:rPr>
                  <a:t> ∆𝑝_𝑖</a:t>
                </a:r>
                <a:endParaRPr lang="en-US" altLang="zh-CN" dirty="0"/>
              </a:p>
              <a:p>
                <a:r>
                  <a:rPr lang="zh-CN" altLang="en-US" dirty="0"/>
                  <a:t>这里的 </a:t>
                </a:r>
                <a:r>
                  <a:rPr lang="el-GR" altLang="zh-CN" b="0" i="0">
                    <a:latin typeface="Cambria Math" panose="02040503050406030204" pitchFamily="18" charset="0"/>
                    <a:ea typeface="Cambria Math" panose="02040503050406030204" pitchFamily="18" charset="0"/>
                  </a:rPr>
                  <a:t>ω</a:t>
                </a:r>
                <a:r>
                  <a:rPr lang="en-US" altLang="zh-CN" b="0" i="0">
                    <a:latin typeface="Cambria Math" panose="02040503050406030204" pitchFamily="18" charset="0"/>
                    <a:ea typeface="Cambria Math" panose="02040503050406030204" pitchFamily="18" charset="0"/>
                  </a:rPr>
                  <a:t> </a:t>
                </a:r>
                <a:r>
                  <a:rPr lang="zh-CN" altLang="en-US" dirty="0"/>
                  <a:t>在我们的所有模拟仿真中取值范围是 </a:t>
                </a:r>
                <a:r>
                  <a:rPr lang="en-US" altLang="zh-CN" b="0" i="0">
                    <a:latin typeface="Cambria Math" panose="02040503050406030204" pitchFamily="18" charset="0"/>
                    <a:ea typeface="Cambria Math" panose="02040503050406030204" pitchFamily="18" charset="0"/>
                  </a:rPr>
                  <a:t>1≤</a:t>
                </a:r>
                <a:r>
                  <a:rPr lang="el-GR" altLang="zh-CN" b="0" i="0">
                    <a:latin typeface="Cambria Math" panose="02040503050406030204" pitchFamily="18" charset="0"/>
                    <a:ea typeface="Cambria Math" panose="02040503050406030204" pitchFamily="18" charset="0"/>
                  </a:rPr>
                  <a:t>ω≤2</a:t>
                </a:r>
                <a:r>
                  <a:rPr lang="zh-CN" altLang="en-US" dirty="0"/>
                  <a:t>，具体的值是根据模拟场景不同取不同的值。而低松弛 （ </a:t>
                </a:r>
                <a:r>
                  <a:rPr lang="en-US" altLang="zh-CN" dirty="0"/>
                  <a:t>$\omega &lt; 1$ </a:t>
                </a:r>
                <a:r>
                  <a:rPr lang="zh-CN" altLang="en-US" dirty="0"/>
                  <a:t>）在这里不需要。因为平均约束已经足够避免不收敛的问题。</a:t>
                </a:r>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50</a:t>
            </a:fld>
            <a:endParaRPr lang="zh-CN" altLang="en-US"/>
          </a:p>
        </p:txBody>
      </p:sp>
    </p:spTree>
    <p:extLst>
      <p:ext uri="{BB962C8B-B14F-4D97-AF65-F5344CB8AC3E}">
        <p14:creationId xmlns:p14="http://schemas.microsoft.com/office/powerpoint/2010/main" val="13805062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在实践中，不同约束类型之间的处理是有优先级的。为了实现这个，我们按照约束类型分组，相同约束类型的分成一组。优先级高的约束分组先处理，先求出 </a:t>
            </a:r>
            <a:r>
              <a:rPr lang="en-US" altLang="zh-CN" dirty="0"/>
              <a:t>$\Delta \</a:t>
            </a:r>
            <a:r>
              <a:rPr lang="en-US" altLang="zh-CN" dirty="0" err="1"/>
              <a:t>vec</a:t>
            </a:r>
            <a:r>
              <a:rPr lang="en-US" altLang="zh-CN" dirty="0"/>
              <a:t>{p}_</a:t>
            </a:r>
            <a:r>
              <a:rPr lang="en-US" altLang="zh-CN" dirty="0" err="1"/>
              <a:t>i</a:t>
            </a:r>
            <a:r>
              <a:rPr lang="en-US" altLang="zh-CN" dirty="0"/>
              <a:t>$ </a:t>
            </a:r>
            <a:r>
              <a:rPr lang="zh-CN" altLang="en-US" dirty="0"/>
              <a:t>并把该值累加到原位移 </a:t>
            </a:r>
            <a:r>
              <a:rPr lang="en-US" altLang="zh-CN" dirty="0"/>
              <a:t>$\</a:t>
            </a:r>
            <a:r>
              <a:rPr lang="en-US" altLang="zh-CN" dirty="0" err="1"/>
              <a:t>vec</a:t>
            </a:r>
            <a:r>
              <a:rPr lang="en-US" altLang="zh-CN" dirty="0"/>
              <a:t>{p}_</a:t>
            </a:r>
            <a:r>
              <a:rPr lang="en-US" altLang="zh-CN" dirty="0" err="1"/>
              <a:t>i</a:t>
            </a:r>
            <a:r>
              <a:rPr lang="en-US" altLang="zh-CN" dirty="0"/>
              <a:t>$ </a:t>
            </a:r>
            <a:r>
              <a:rPr lang="zh-CN" altLang="en-US" dirty="0"/>
              <a:t>上，然后再处理其他优先级较低的约束分组。例如：先并行处理密度约束，然后把修正位移应用到原位移上得出新位移 </a:t>
            </a:r>
            <a:r>
              <a:rPr lang="en-US" altLang="zh-CN" dirty="0"/>
              <a:t>$\</a:t>
            </a:r>
            <a:r>
              <a:rPr lang="en-US" altLang="zh-CN" dirty="0" err="1"/>
              <a:t>vec</a:t>
            </a:r>
            <a:r>
              <a:rPr lang="en-US" altLang="zh-CN" dirty="0"/>
              <a:t>{p}^*$ </a:t>
            </a:r>
            <a:r>
              <a:rPr lang="zh-CN" altLang="en-US" dirty="0"/>
              <a:t>，然后再并行处理接触约束。这种方式能加快约束校正也就是加快了收敛速度。</a:t>
            </a:r>
          </a:p>
        </p:txBody>
      </p:sp>
      <p:sp>
        <p:nvSpPr>
          <p:cNvPr id="4" name="灯片编号占位符 3"/>
          <p:cNvSpPr>
            <a:spLocks noGrp="1"/>
          </p:cNvSpPr>
          <p:nvPr>
            <p:ph type="sldNum" sz="quarter" idx="5"/>
          </p:nvPr>
        </p:nvSpPr>
        <p:spPr/>
        <p:txBody>
          <a:bodyPr/>
          <a:lstStyle/>
          <a:p>
            <a:fld id="{2C6884BC-3F75-41E5-8633-70631A0948F7}" type="slidenum">
              <a:rPr lang="zh-CN" altLang="en-US" smtClean="0"/>
              <a:t>51</a:t>
            </a:fld>
            <a:endParaRPr lang="zh-CN" altLang="en-US"/>
          </a:p>
        </p:txBody>
      </p:sp>
    </p:spTree>
    <p:extLst>
      <p:ext uri="{BB962C8B-B14F-4D97-AF65-F5344CB8AC3E}">
        <p14:creationId xmlns:p14="http://schemas.microsoft.com/office/powerpoint/2010/main" val="29396981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对于采用</a:t>
                </a:r>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插值技术计算密度的流体模拟方法，通常需要</a:t>
                </a:r>
                <a:r>
                  <a:rPr lang="en-US" altLang="zh-CN" sz="1200" b="0" i="0" kern="1200" dirty="0">
                    <a:solidFill>
                      <a:schemeClr val="tx1"/>
                    </a:solidFill>
                    <a:effectLst/>
                    <a:latin typeface="+mn-lt"/>
                    <a:ea typeface="+mn-ea"/>
                    <a:cs typeface="+mn-cs"/>
                  </a:rPr>
                  <a:t>30∼40</a:t>
                </a:r>
                <a:r>
                  <a:rPr lang="zh-CN" altLang="en-US" sz="1200" b="0" i="0" kern="1200" dirty="0">
                    <a:solidFill>
                      <a:schemeClr val="tx1"/>
                    </a:solidFill>
                    <a:effectLst/>
                    <a:latin typeface="+mn-lt"/>
                    <a:ea typeface="+mn-ea"/>
                    <a:cs typeface="+mn-cs"/>
                  </a:rPr>
                  <a:t>个邻居粒子才能使密度求值结果趋于静态密度。在邻居粒子不足的情况下，会导致通过公式</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求出的流体密度低于静态密度，由此造成压强为负数，原本粒子间的压力变为吸引力，使粒子产生不符合实际情况的凝聚，此即</a:t>
                </a:r>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Tensile Instability</a:t>
                </a:r>
                <a:r>
                  <a:rPr lang="zh-CN" altLang="en-US" sz="1200" b="0" i="0" kern="1200" dirty="0">
                    <a:solidFill>
                      <a:schemeClr val="tx1"/>
                    </a:solidFill>
                    <a:effectLst/>
                    <a:latin typeface="+mn-lt"/>
                    <a:ea typeface="+mn-ea"/>
                    <a:cs typeface="+mn-cs"/>
                  </a:rPr>
                  <a:t>问题在流体模拟中的具体体现。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一种解决方法是采用了一种人工排斥力计算模型，当流体粒子距离过近时该排斥力会使它们分开，从而避免粒子凝聚现象。当流体粒子的压强变为负数时，用该排斥力代替压力可以有效消除</a:t>
                </a:r>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方法的</a:t>
                </a:r>
                <a:r>
                  <a:rPr lang="en-US" altLang="zh-CN" sz="1200" b="0" i="0" kern="1200" dirty="0">
                    <a:solidFill>
                      <a:schemeClr val="tx1"/>
                    </a:solidFill>
                    <a:effectLst/>
                    <a:latin typeface="+mn-lt"/>
                    <a:ea typeface="+mn-ea"/>
                    <a:cs typeface="+mn-cs"/>
                  </a:rPr>
                  <a:t>Tensile Instability</a:t>
                </a:r>
                <a:r>
                  <a:rPr lang="zh-CN" altLang="en-US" sz="1200" b="0" i="0" kern="1200" dirty="0">
                    <a:solidFill>
                      <a:schemeClr val="tx1"/>
                    </a:solidFill>
                    <a:effectLst/>
                    <a:latin typeface="+mn-lt"/>
                    <a:ea typeface="+mn-ea"/>
                    <a:cs typeface="+mn-cs"/>
                  </a:rPr>
                  <a:t>问题，防止负压强导致的粒子间非自然吸引。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另一种解决方法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PBD</a:t>
                </a:r>
                <a:r>
                  <a:rPr lang="zh-CN" altLang="en-US" sz="1200" b="0" i="0" kern="1200" dirty="0">
                    <a:solidFill>
                      <a:schemeClr val="tx1"/>
                    </a:solidFill>
                    <a:effectLst/>
                    <a:latin typeface="+mn-lt"/>
                    <a:ea typeface="+mn-ea"/>
                    <a:cs typeface="+mn-cs"/>
                  </a:rPr>
                  <a:t>方法对于约束的处理方式如下：</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、等式约束：总是进行投影操作。</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、不等式约束  ：只有在不等式约束条件不满足即  时才进行约束投影操作。</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所以，只有在上面的单边约束条件不满足，即 </a:t>
                </a:r>
                <a14:m>
                  <m:oMath xmlns:m="http://schemas.openxmlformats.org/officeDocument/2006/math">
                    <m:f>
                      <m:fPr>
                        <m:ctrlPr>
                          <a:rPr lang="en-US" altLang="zh-CN"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den>
                    </m:f>
                    <m:r>
                      <a:rPr lang="en-US" altLang="zh-CN" i="1">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&gt;</m:t>
                    </m:r>
                    <m:r>
                      <a:rPr lang="en-US" altLang="zh-CN" i="1">
                        <a:latin typeface="Cambria Math" panose="02040503050406030204" pitchFamily="18" charset="0"/>
                      </a:rPr>
                      <m:t>0</m:t>
                    </m:r>
                  </m:oMath>
                </a14:m>
                <a:r>
                  <a:rPr lang="zh-CN" altLang="en-US" sz="1200" b="0" i="0" kern="1200" dirty="0">
                    <a:solidFill>
                      <a:schemeClr val="tx1"/>
                    </a:solidFill>
                    <a:effectLst/>
                    <a:latin typeface="+mn-lt"/>
                    <a:ea typeface="+mn-ea"/>
                    <a:cs typeface="+mn-cs"/>
                  </a:rPr>
                  <a:t> 或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0</m:t>
                        </m:r>
                      </m:sub>
                    </m:sSub>
                  </m:oMath>
                </a14:m>
                <a:r>
                  <a:rPr lang="zh-CN" altLang="en-US" sz="1200" b="0" i="0" kern="1200" dirty="0">
                    <a:solidFill>
                      <a:schemeClr val="tx1"/>
                    </a:solidFill>
                    <a:effectLst/>
                    <a:latin typeface="+mn-lt"/>
                    <a:ea typeface="+mn-ea"/>
                    <a:cs typeface="+mn-cs"/>
                  </a:rPr>
                  <a:t>时，才进行约束投影操作。直观理解就是只有在粒子靠的比较近（流体压缩了）的情况下，才需要进行操作让粒子分开（保持流体不可压缩）。而当 </a:t>
                </a:r>
                <a14:m>
                  <m:oMath xmlns:m="http://schemas.openxmlformats.org/officeDocument/2006/math">
                    <m:f>
                      <m:fPr>
                        <m:ctrlPr>
                          <a:rPr lang="en-US" altLang="zh-CN"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den>
                    </m:f>
                    <m:r>
                      <a:rPr lang="en-US" altLang="zh-CN" i="1">
                        <a:latin typeface="Cambria Math" panose="02040503050406030204" pitchFamily="18" charset="0"/>
                      </a:rPr>
                      <m:t>−1</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0</m:t>
                    </m:r>
                  </m:oMath>
                </a14:m>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或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0</m:t>
                        </m:r>
                      </m:sub>
                    </m:sSub>
                  </m:oMath>
                </a14:m>
                <a:r>
                  <a:rPr lang="zh-CN" altLang="en-US" sz="1200" b="0" i="0" kern="1200" dirty="0">
                    <a:solidFill>
                      <a:schemeClr val="tx1"/>
                    </a:solidFill>
                    <a:effectLst/>
                    <a:latin typeface="+mn-lt"/>
                    <a:ea typeface="+mn-ea"/>
                    <a:cs typeface="+mn-cs"/>
                  </a:rPr>
                  <a:t> 不等式约束条件满足，此时不需要进行约束投影，因此也就避免了表面粒子凝聚问题。</a:t>
                </a:r>
              </a:p>
              <a:p>
                <a:endParaRPr lang="zh-CN" altLang="en-US" dirty="0"/>
              </a:p>
            </p:txBody>
          </p:sp>
        </mc:Choice>
        <mc:Fallback>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对于采用</a:t>
                </a:r>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插值技术计算密度的流体模拟方法，通常需要</a:t>
                </a:r>
                <a:r>
                  <a:rPr lang="en-US" altLang="zh-CN" sz="1200" b="0" i="0" kern="1200" dirty="0">
                    <a:solidFill>
                      <a:schemeClr val="tx1"/>
                    </a:solidFill>
                    <a:effectLst/>
                    <a:latin typeface="+mn-lt"/>
                    <a:ea typeface="+mn-ea"/>
                    <a:cs typeface="+mn-cs"/>
                  </a:rPr>
                  <a:t>30∼40</a:t>
                </a:r>
                <a:r>
                  <a:rPr lang="zh-CN" altLang="en-US" sz="1200" b="0" i="0" kern="1200" dirty="0">
                    <a:solidFill>
                      <a:schemeClr val="tx1"/>
                    </a:solidFill>
                    <a:effectLst/>
                    <a:latin typeface="+mn-lt"/>
                    <a:ea typeface="+mn-ea"/>
                    <a:cs typeface="+mn-cs"/>
                  </a:rPr>
                  <a:t>个邻居粒子才能使密度求值结果趋于静态密度。在邻居粒子不足的情况下，会导致通过公式</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求出的流体密度低于静态密度，由此造成压强为负数，原本粒子间的压力变为吸引力，使粒子产生不符合实际情况的凝聚，此即</a:t>
                </a:r>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Tensile Instability</a:t>
                </a:r>
                <a:r>
                  <a:rPr lang="zh-CN" altLang="en-US" sz="1200" b="0" i="0" kern="1200" dirty="0">
                    <a:solidFill>
                      <a:schemeClr val="tx1"/>
                    </a:solidFill>
                    <a:effectLst/>
                    <a:latin typeface="+mn-lt"/>
                    <a:ea typeface="+mn-ea"/>
                    <a:cs typeface="+mn-cs"/>
                  </a:rPr>
                  <a:t>问题在流体模拟中的具体体现。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一种解决方法是采用了一种人工排斥力计算模型，当流体粒子距离过近时该排斥力会使它们分开，从而避免粒子凝聚现象。当流体粒子的压强变为负数时，用该排斥力代替压力可以有效消除</a:t>
                </a:r>
                <a:r>
                  <a:rPr lang="en-US" altLang="zh-CN" sz="1200" b="0" i="0" kern="1200" dirty="0">
                    <a:solidFill>
                      <a:schemeClr val="tx1"/>
                    </a:solidFill>
                    <a:effectLst/>
                    <a:latin typeface="+mn-lt"/>
                    <a:ea typeface="+mn-ea"/>
                    <a:cs typeface="+mn-cs"/>
                  </a:rPr>
                  <a:t>SPH</a:t>
                </a:r>
                <a:r>
                  <a:rPr lang="zh-CN" altLang="en-US" sz="1200" b="0" i="0" kern="1200" dirty="0">
                    <a:solidFill>
                      <a:schemeClr val="tx1"/>
                    </a:solidFill>
                    <a:effectLst/>
                    <a:latin typeface="+mn-lt"/>
                    <a:ea typeface="+mn-ea"/>
                    <a:cs typeface="+mn-cs"/>
                  </a:rPr>
                  <a:t>方法的</a:t>
                </a:r>
                <a:r>
                  <a:rPr lang="en-US" altLang="zh-CN" sz="1200" b="0" i="0" kern="1200" dirty="0">
                    <a:solidFill>
                      <a:schemeClr val="tx1"/>
                    </a:solidFill>
                    <a:effectLst/>
                    <a:latin typeface="+mn-lt"/>
                    <a:ea typeface="+mn-ea"/>
                    <a:cs typeface="+mn-cs"/>
                  </a:rPr>
                  <a:t>Tensile Instability</a:t>
                </a:r>
                <a:r>
                  <a:rPr lang="zh-CN" altLang="en-US" sz="1200" b="0" i="0" kern="1200" dirty="0">
                    <a:solidFill>
                      <a:schemeClr val="tx1"/>
                    </a:solidFill>
                    <a:effectLst/>
                    <a:latin typeface="+mn-lt"/>
                    <a:ea typeface="+mn-ea"/>
                    <a:cs typeface="+mn-cs"/>
                  </a:rPr>
                  <a:t>问题，防止负压强导致的粒子间非自然吸引。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另一种解决方法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PBD</a:t>
                </a:r>
                <a:r>
                  <a:rPr lang="zh-CN" altLang="en-US" sz="1200" b="0" i="0" kern="1200" dirty="0">
                    <a:solidFill>
                      <a:schemeClr val="tx1"/>
                    </a:solidFill>
                    <a:effectLst/>
                    <a:latin typeface="+mn-lt"/>
                    <a:ea typeface="+mn-ea"/>
                    <a:cs typeface="+mn-cs"/>
                  </a:rPr>
                  <a:t>方法对于约束的处理方式如下：</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、等式约束：总是进行投影操作。</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、不等式约束  ：只有在不等式约束条件不满足即  时才进行约束投影操作。</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所以，只有在上面的单边约束条件不满足，即 </a:t>
                </a:r>
                <a:r>
                  <a:rPr lang="zh-CN" altLang="en-US" i="0">
                    <a:latin typeface="Cambria Math" panose="02040503050406030204" pitchFamily="18" charset="0"/>
                  </a:rPr>
                  <a:t>𝜌</a:t>
                </a:r>
                <a:r>
                  <a:rPr lang="en-US" altLang="zh-CN" i="0">
                    <a:latin typeface="Cambria Math" panose="02040503050406030204" pitchFamily="18" charset="0"/>
                  </a:rPr>
                  <a:t>_𝑖/</a:t>
                </a:r>
                <a:r>
                  <a:rPr lang="zh-CN" altLang="en-US" i="0">
                    <a:latin typeface="Cambria Math" panose="02040503050406030204" pitchFamily="18" charset="0"/>
                  </a:rPr>
                  <a:t>𝜌</a:t>
                </a:r>
                <a:r>
                  <a:rPr lang="en-US" altLang="zh-CN" i="0">
                    <a:latin typeface="Cambria Math" panose="02040503050406030204" pitchFamily="18" charset="0"/>
                  </a:rPr>
                  <a:t>_0 −1</a:t>
                </a:r>
                <a:r>
                  <a:rPr lang="en-US" altLang="zh-CN" b="0" i="0">
                    <a:latin typeface="Cambria Math" panose="02040503050406030204" pitchFamily="18" charset="0"/>
                    <a:ea typeface="Cambria Math" panose="02040503050406030204" pitchFamily="18" charset="0"/>
                  </a:rPr>
                  <a:t>&gt;</a:t>
                </a:r>
                <a:r>
                  <a:rPr lang="en-US" altLang="zh-CN" i="0">
                    <a:latin typeface="Cambria Math" panose="02040503050406030204" pitchFamily="18" charset="0"/>
                  </a:rPr>
                  <a:t>0</a:t>
                </a:r>
                <a:r>
                  <a:rPr lang="zh-CN" altLang="en-US" sz="1200" b="0" i="0" kern="1200" dirty="0">
                    <a:solidFill>
                      <a:schemeClr val="tx1"/>
                    </a:solidFill>
                    <a:effectLst/>
                    <a:latin typeface="+mn-lt"/>
                    <a:ea typeface="+mn-ea"/>
                    <a:cs typeface="+mn-cs"/>
                  </a:rPr>
                  <a:t> 或 </a:t>
                </a:r>
                <a:r>
                  <a:rPr lang="zh-CN" altLang="en-US" i="0">
                    <a:latin typeface="Cambria Math" panose="02040503050406030204" pitchFamily="18" charset="0"/>
                  </a:rPr>
                  <a:t>𝜌</a:t>
                </a:r>
                <a:r>
                  <a:rPr lang="en-US" altLang="zh-CN" i="0">
                    <a:latin typeface="Cambria Math" panose="02040503050406030204" pitchFamily="18" charset="0"/>
                  </a:rPr>
                  <a:t>_</a:t>
                </a:r>
                <a:r>
                  <a:rPr lang="en-US" altLang="zh-CN" b="0" i="0">
                    <a:latin typeface="Cambria Math" panose="02040503050406030204" pitchFamily="18" charset="0"/>
                  </a:rPr>
                  <a:t>𝑖&gt;</a:t>
                </a:r>
                <a:r>
                  <a:rPr lang="zh-CN" altLang="en-US" b="0" i="0">
                    <a:latin typeface="Cambria Math" panose="02040503050406030204" pitchFamily="18" charset="0"/>
                  </a:rPr>
                  <a:t>𝜌</a:t>
                </a:r>
                <a:r>
                  <a:rPr lang="en-US" altLang="zh-CN" b="0" i="0">
                    <a:latin typeface="Cambria Math" panose="02040503050406030204" pitchFamily="18" charset="0"/>
                  </a:rPr>
                  <a:t>_0</a:t>
                </a:r>
                <a:r>
                  <a:rPr lang="zh-CN" altLang="en-US" sz="1200" b="0" i="0" kern="1200" dirty="0">
                    <a:solidFill>
                      <a:schemeClr val="tx1"/>
                    </a:solidFill>
                    <a:effectLst/>
                    <a:latin typeface="+mn-lt"/>
                    <a:ea typeface="+mn-ea"/>
                    <a:cs typeface="+mn-cs"/>
                  </a:rPr>
                  <a:t>时，才进行约束投影操作。直观理解就是只有在粒子靠的比较近（流体压缩了）的情况下，才需要进行操作让粒子分开（保持流体不可压缩）。而当 </a:t>
                </a:r>
                <a:r>
                  <a:rPr lang="zh-CN" altLang="en-US" i="0">
                    <a:latin typeface="Cambria Math" panose="02040503050406030204" pitchFamily="18" charset="0"/>
                  </a:rPr>
                  <a:t>𝜌</a:t>
                </a:r>
                <a:r>
                  <a:rPr lang="en-US" altLang="zh-CN" i="0">
                    <a:latin typeface="Cambria Math" panose="02040503050406030204" pitchFamily="18" charset="0"/>
                  </a:rPr>
                  <a:t>_𝑖/</a:t>
                </a:r>
                <a:r>
                  <a:rPr lang="zh-CN" altLang="en-US" i="0">
                    <a:latin typeface="Cambria Math" panose="02040503050406030204" pitchFamily="18" charset="0"/>
                  </a:rPr>
                  <a:t>𝜌</a:t>
                </a:r>
                <a:r>
                  <a:rPr lang="en-US" altLang="zh-CN" i="0">
                    <a:latin typeface="Cambria Math" panose="02040503050406030204" pitchFamily="18" charset="0"/>
                  </a:rPr>
                  <a:t>_0 −1</a:t>
                </a:r>
                <a:r>
                  <a:rPr lang="en-US" altLang="zh-CN" i="0">
                    <a:latin typeface="Cambria Math" panose="02040503050406030204" pitchFamily="18" charset="0"/>
                    <a:ea typeface="Cambria Math" panose="02040503050406030204" pitchFamily="18" charset="0"/>
                  </a:rPr>
                  <a:t>≤</a:t>
                </a:r>
                <a:r>
                  <a:rPr lang="en-US" altLang="zh-CN" i="0">
                    <a:latin typeface="Cambria Math" panose="02040503050406030204" pitchFamily="18" charset="0"/>
                  </a:rPr>
                  <a:t>0</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或 </a:t>
                </a:r>
                <a:r>
                  <a:rPr lang="zh-CN" altLang="en-US" i="0">
                    <a:latin typeface="Cambria Math" panose="02040503050406030204" pitchFamily="18" charset="0"/>
                  </a:rPr>
                  <a:t>𝜌</a:t>
                </a:r>
                <a:r>
                  <a:rPr lang="en-US" altLang="zh-CN" i="0">
                    <a:latin typeface="Cambria Math" panose="02040503050406030204" pitchFamily="18" charset="0"/>
                  </a:rPr>
                  <a:t>_</a:t>
                </a:r>
                <a:r>
                  <a:rPr lang="en-US" altLang="zh-CN" b="0" i="0">
                    <a:latin typeface="Cambria Math" panose="02040503050406030204" pitchFamily="18" charset="0"/>
                  </a:rPr>
                  <a:t>𝑖</a:t>
                </a:r>
                <a:r>
                  <a:rPr lang="en-US" altLang="zh-CN" b="0" i="0">
                    <a:latin typeface="Cambria Math" panose="02040503050406030204" pitchFamily="18" charset="0"/>
                    <a:ea typeface="Cambria Math" panose="02040503050406030204" pitchFamily="18" charset="0"/>
                  </a:rPr>
                  <a:t>≤</a:t>
                </a:r>
                <a:r>
                  <a:rPr lang="zh-CN" altLang="en-US" b="0" i="0">
                    <a:latin typeface="Cambria Math" panose="02040503050406030204" pitchFamily="18" charset="0"/>
                  </a:rPr>
                  <a:t>𝜌</a:t>
                </a:r>
                <a:r>
                  <a:rPr lang="en-US" altLang="zh-CN" b="0" i="0">
                    <a:latin typeface="Cambria Math" panose="02040503050406030204" pitchFamily="18" charset="0"/>
                  </a:rPr>
                  <a:t>_0</a:t>
                </a:r>
                <a:r>
                  <a:rPr lang="zh-CN" altLang="en-US" sz="1200" b="0" i="0" kern="1200" dirty="0">
                    <a:solidFill>
                      <a:schemeClr val="tx1"/>
                    </a:solidFill>
                    <a:effectLst/>
                    <a:latin typeface="+mn-lt"/>
                    <a:ea typeface="+mn-ea"/>
                    <a:cs typeface="+mn-cs"/>
                  </a:rPr>
                  <a:t> 不等式约束条件满足，此时不需要进行约束投影，因此也就避免了表面粒子凝聚问题。</a:t>
                </a:r>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53</a:t>
            </a:fld>
            <a:endParaRPr lang="zh-CN" altLang="en-US"/>
          </a:p>
        </p:txBody>
      </p:sp>
    </p:spTree>
    <p:extLst>
      <p:ext uri="{BB962C8B-B14F-4D97-AF65-F5344CB8AC3E}">
        <p14:creationId xmlns:p14="http://schemas.microsoft.com/office/powerpoint/2010/main" val="7679757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PBD </a:t>
                </a:r>
                <a:r>
                  <a:rPr lang="zh-CN" altLang="en-US" dirty="0"/>
                  <a:t>方法通常会引入额外的阻尼，导致整个系统的能量损耗，由此会导致本来该有的一些涡流</a:t>
                </a:r>
                <a:r>
                  <a:rPr lang="en-US" altLang="zh-CN" dirty="0"/>
                  <a:t>(vortices)</a:t>
                </a:r>
                <a:r>
                  <a:rPr lang="zh-CN" altLang="en-US" dirty="0"/>
                  <a:t>快速消失。</a:t>
                </a:r>
                <a:r>
                  <a:rPr lang="en-US" altLang="zh-CN" dirty="0"/>
                  <a:t>PBF </a:t>
                </a:r>
                <a:r>
                  <a:rPr lang="zh-CN" altLang="en-US" dirty="0"/>
                  <a:t>通过涡旋控制</a:t>
                </a:r>
                <a:r>
                  <a:rPr lang="en-US" altLang="zh-CN" dirty="0"/>
                  <a:t>(vorticity confinement)</a:t>
                </a:r>
                <a:r>
                  <a:rPr lang="zh-CN" altLang="en-US" dirty="0"/>
                  <a:t>向系统重新注入新能量：</a:t>
                </a:r>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𝑣𝑜𝑟𝑡𝑖𝑐𝑖𝑡𝑦</m:t>
                          </m:r>
                        </m:sup>
                      </m:sSubSup>
                      <m:r>
                        <a:rPr lang="en-US" altLang="zh-CN" b="0" i="1" smtClean="0">
                          <a:latin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𝜖</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rPr>
                        <m:t>)</m:t>
                      </m:r>
                    </m:oMath>
                  </m:oMathPara>
                </a14:m>
                <a:endParaRPr lang="en-US" altLang="zh-CN" dirty="0"/>
              </a:p>
              <a:p>
                <a:r>
                  <a:rPr lang="zh-CN" altLang="en-US" dirty="0"/>
                  <a:t>其中，</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l-GR" altLang="zh-CN" b="0" i="1" smtClean="0">
                            <a:latin typeface="Cambria Math" panose="02040503050406030204" pitchFamily="18" charset="0"/>
                          </a:rPr>
                          <m:t>η</m:t>
                        </m:r>
                      </m:num>
                      <m:den>
                        <m:d>
                          <m:dPr>
                            <m:begChr m:val="‖"/>
                            <m:endChr m:val="‖"/>
                            <m:ctrlPr>
                              <a:rPr lang="en-US" altLang="zh-CN" b="0" i="1" smtClean="0">
                                <a:latin typeface="Cambria Math" panose="02040503050406030204" pitchFamily="18" charset="0"/>
                              </a:rPr>
                            </m:ctrlPr>
                          </m:dPr>
                          <m:e>
                            <m:r>
                              <m:rPr>
                                <m:sty m:val="p"/>
                              </m:rPr>
                              <a:rPr lang="el-GR" altLang="zh-CN" b="0" i="1" smtClean="0">
                                <a:latin typeface="Cambria Math" panose="02040503050406030204" pitchFamily="18" charset="0"/>
                              </a:rPr>
                              <m:t>η</m:t>
                            </m:r>
                          </m:e>
                        </m:d>
                      </m:den>
                    </m:f>
                  </m:oMath>
                </a14:m>
                <a:r>
                  <a:rPr lang="en-US" altLang="zh-CN" dirty="0"/>
                  <a:t>  </a:t>
                </a:r>
                <a14:m>
                  <m:oMath xmlns:m="http://schemas.openxmlformats.org/officeDocument/2006/math">
                    <m:r>
                      <m:rPr>
                        <m:sty m:val="p"/>
                      </m:rPr>
                      <a:rPr lang="el-GR" altLang="zh-CN" i="1" dirty="0" smtClean="0">
                        <a:latin typeface="Cambria Math" panose="02040503050406030204" pitchFamily="18" charset="0"/>
                      </a:rPr>
                      <m:t>η</m:t>
                    </m:r>
                    <m:r>
                      <a:rPr lang="en-US" altLang="zh-CN" b="0" i="1" dirty="0" smtClean="0">
                        <a:latin typeface="Cambria Math" panose="02040503050406030204" pitchFamily="18" charset="0"/>
                      </a:rPr>
                      <m:t>=</m:t>
                    </m:r>
                    <m:r>
                      <m:rPr>
                        <m:sty m:val="p"/>
                      </m:rP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d>
                          <m:dPr>
                            <m:begChr m:val="‖"/>
                            <m:endChr m:val="‖"/>
                            <m:ctrlPr>
                              <a:rPr lang="en-US" altLang="zh-CN" b="0" i="1" dirty="0" smtClean="0">
                                <a:latin typeface="Cambria Math" panose="02040503050406030204" pitchFamily="18" charset="0"/>
                                <a:ea typeface="Cambria Math" panose="02040503050406030204" pitchFamily="18" charset="0"/>
                              </a:rPr>
                            </m:ctrlPr>
                          </m:dPr>
                          <m:e>
                            <m:r>
                              <a:rPr lang="zh-CN" altLang="en-US" b="0" i="1" dirty="0" smtClean="0">
                                <a:latin typeface="Cambria Math" panose="02040503050406030204" pitchFamily="18" charset="0"/>
                                <a:ea typeface="Cambria Math" panose="02040503050406030204" pitchFamily="18" charset="0"/>
                              </a:rPr>
                              <m:t>𝜔</m:t>
                            </m:r>
                          </m:e>
                        </m:d>
                      </m:e>
                      <m:sub>
                        <m:r>
                          <a:rPr lang="en-US" altLang="zh-CN" b="0" i="1" dirty="0" smtClean="0">
                            <a:latin typeface="Cambria Math" panose="02040503050406030204" pitchFamily="18" charset="0"/>
                            <a:ea typeface="Cambria Math" panose="02040503050406030204" pitchFamily="18" charset="0"/>
                          </a:rPr>
                          <m:t>𝑖</m:t>
                        </m:r>
                      </m:sub>
                    </m:sSub>
                  </m:oMath>
                </a14:m>
                <a:r>
                  <a:rPr lang="zh-CN" altLang="en-US" dirty="0"/>
                  <a:t>，而粒子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的旋度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𝑖</m:t>
                        </m:r>
                      </m:sub>
                    </m:sSub>
                  </m:oMath>
                </a14:m>
                <a:r>
                  <a:rPr lang="en-US" altLang="zh-CN" dirty="0"/>
                  <a:t> </a:t>
                </a:r>
                <a:r>
                  <a:rPr lang="zh-CN" altLang="en-US" dirty="0"/>
                  <a:t>为</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nary>
                        <m:naryPr>
                          <m:chr m:val="∑"/>
                          <m:subHide m:val="on"/>
                          <m:supHide m:val="on"/>
                          <m:ctrlPr>
                            <a:rPr lang="en-US" altLang="zh-CN" b="0" i="1" smtClean="0">
                              <a:latin typeface="Cambria Math" panose="02040503050406030204" pitchFamily="18" charset="0"/>
                              <a:ea typeface="Cambria Math" panose="02040503050406030204" pitchFamily="18" charset="0"/>
                            </a:rPr>
                          </m:ctrlPr>
                        </m:naryPr>
                        <m:sub/>
                        <m:sup/>
                        <m:e>
                          <m:r>
                            <a:rPr lang="en-US" altLang="zh-CN" b="0" i="1" smtClean="0">
                              <a:latin typeface="Cambria Math" panose="02040503050406030204" pitchFamily="18" charset="0"/>
                              <a:ea typeface="Cambria Math" panose="02040503050406030204" pitchFamily="18" charset="0"/>
                            </a:rPr>
                            <m:t>𝑗</m:t>
                          </m:r>
                        </m:e>
                      </m:nary>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b="0" i="1" smtClean="0">
                              <a:latin typeface="Cambria Math" panose="02040503050406030204" pitchFamily="18" charset="0"/>
                              <a:ea typeface="Cambria Math" panose="02040503050406030204" pitchFamily="18" charset="0"/>
                            </a:rPr>
                            <m:t>∇</m:t>
                          </m:r>
                        </m:e>
                        <m:sub>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𝑗</m:t>
                              </m:r>
                            </m:sub>
                          </m:sSub>
                        </m:sub>
                      </m:sSub>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oMath>
                  </m:oMathPara>
                </a14:m>
                <a:endParaRPr lang="en-US" altLang="zh-CN" dirty="0"/>
              </a:p>
              <a:p>
                <a:r>
                  <a:rPr lang="en-US" altLang="zh-CN" dirty="0"/>
                  <a:t>Vorticity Confinement </a:t>
                </a:r>
                <a:r>
                  <a:rPr lang="zh-CN" altLang="en-US" dirty="0"/>
                  <a:t>的基本思路是：通过添加体积力（</a:t>
                </a:r>
                <a:r>
                  <a:rPr lang="en-US" altLang="zh-CN" dirty="0"/>
                  <a:t>body force</a:t>
                </a:r>
                <a:r>
                  <a:rPr lang="zh-CN" altLang="en-US" dirty="0"/>
                  <a:t>）</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𝑣𝑜𝑟𝑡𝑖𝑐𝑖𝑡𝑦</m:t>
                        </m:r>
                      </m:sup>
                    </m:sSubSup>
                  </m:oMath>
                </a14:m>
                <a:r>
                  <a:rPr lang="zh-CN" altLang="en-US" dirty="0"/>
                  <a:t> 的方式，在旋度粒子（可直观理解为比周围粒子旋转快的粒子，</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𝑖</m:t>
                        </m:r>
                      </m:sub>
                    </m:sSub>
                  </m:oMath>
                </a14:m>
                <a:r>
                  <a:rPr lang="zh-CN" altLang="en-US" dirty="0"/>
                  <a:t> 指向粒子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的旋转轴）处加速粒子的旋转运动，通过这种方式来保持系统的旋度。</a:t>
                </a:r>
                <a14:m>
                  <m:oMath xmlns:m="http://schemas.openxmlformats.org/officeDocument/2006/math">
                    <m:r>
                      <a:rPr lang="zh-CN" altLang="en-US" i="1" smtClean="0">
                        <a:latin typeface="Cambria Math" panose="02040503050406030204" pitchFamily="18" charset="0"/>
                        <a:ea typeface="Cambria Math" panose="02040503050406030204" pitchFamily="18" charset="0"/>
                      </a:rPr>
                      <m:t>𝜖</m:t>
                    </m:r>
                  </m:oMath>
                </a14:m>
                <a:r>
                  <a:rPr lang="zh-CN" altLang="en-US" dirty="0"/>
                  <a:t> 用来控制 </a:t>
                </a:r>
                <a:r>
                  <a:rPr lang="en-US" altLang="zh-CN" dirty="0"/>
                  <a:t>Vorticity Confinement</a:t>
                </a:r>
                <a:r>
                  <a:rPr lang="en-US" altLang="zh-CN" baseline="0" dirty="0"/>
                  <a:t> </a:t>
                </a:r>
                <a:r>
                  <a:rPr lang="zh-CN" altLang="en-US" baseline="0" dirty="0"/>
                  <a:t>的强度</a:t>
                </a:r>
                <a:endParaRPr lang="zh-CN" altLang="en-US" dirty="0"/>
              </a:p>
            </p:txBody>
          </p:sp>
        </mc:Choice>
        <mc:Fallback xmlns="">
          <p:sp>
            <p:nvSpPr>
              <p:cNvPr id="3" name="备注占位符 2"/>
              <p:cNvSpPr>
                <a:spLocks noGrp="1"/>
              </p:cNvSpPr>
              <p:nvPr>
                <p:ph type="body" idx="1"/>
              </p:nvPr>
            </p:nvSpPr>
            <p:spPr/>
            <p:txBody>
              <a:bodyPr/>
              <a:lstStyle/>
              <a:p>
                <a:r>
                  <a:rPr lang="en-US" altLang="zh-CN" dirty="0"/>
                  <a:t>PBD </a:t>
                </a:r>
                <a:r>
                  <a:rPr lang="zh-CN" altLang="en-US" dirty="0"/>
                  <a:t>方法通常会引入额外的阻尼，导致整个系统的能量损耗，由此会导致本来该有的一些涡流</a:t>
                </a:r>
                <a:r>
                  <a:rPr lang="en-US" altLang="zh-CN" dirty="0"/>
                  <a:t>(vortices)</a:t>
                </a:r>
                <a:r>
                  <a:rPr lang="zh-CN" altLang="en-US" dirty="0"/>
                  <a:t>快速消失。</a:t>
                </a:r>
                <a:r>
                  <a:rPr lang="en-US" altLang="zh-CN" dirty="0"/>
                  <a:t>PBF </a:t>
                </a:r>
                <a:r>
                  <a:rPr lang="zh-CN" altLang="en-US" dirty="0"/>
                  <a:t>通过涡旋控制</a:t>
                </a:r>
                <a:r>
                  <a:rPr lang="en-US" altLang="zh-CN" dirty="0"/>
                  <a:t>(vorticity confinement)</a:t>
                </a:r>
                <a:r>
                  <a:rPr lang="zh-CN" altLang="en-US" dirty="0"/>
                  <a:t>向系统重新注入新能量：</a:t>
                </a:r>
                <a:endParaRPr lang="en-US" altLang="zh-CN" dirty="0"/>
              </a:p>
              <a:p>
                <a:r>
                  <a:rPr lang="en-US" altLang="zh-CN" b="0" i="0">
                    <a:latin typeface="Cambria Math" panose="02040503050406030204" pitchFamily="18" charset="0"/>
                  </a:rPr>
                  <a:t>𝑓_𝑖^𝑣𝑜𝑟𝑡𝑖𝑐𝑖𝑡𝑦=</a:t>
                </a:r>
                <a:r>
                  <a:rPr lang="zh-CN" altLang="en-US" i="0">
                    <a:latin typeface="Cambria Math" panose="02040503050406030204" pitchFamily="18" charset="0"/>
                    <a:ea typeface="Cambria Math" panose="02040503050406030204" pitchFamily="18" charset="0"/>
                  </a:rPr>
                  <a:t>𝜖</a:t>
                </a:r>
                <a:r>
                  <a:rPr lang="en-US" altLang="zh-CN" b="0" i="0">
                    <a:latin typeface="Cambria Math" panose="02040503050406030204" pitchFamily="18" charset="0"/>
                  </a:rPr>
                  <a:t>(𝑁</a:t>
                </a:r>
                <a:r>
                  <a:rPr lang="en-US" altLang="zh-CN" b="0" i="0">
                    <a:latin typeface="Cambria Math" panose="02040503050406030204" pitchFamily="18" charset="0"/>
                    <a:ea typeface="Cambria Math" panose="02040503050406030204" pitchFamily="18" charset="0"/>
                  </a:rPr>
                  <a:t>×</a:t>
                </a:r>
                <a:r>
                  <a:rPr lang="zh-CN" altLang="en-US" b="0" i="0">
                    <a:latin typeface="Cambria Math" panose="02040503050406030204" pitchFamily="18" charset="0"/>
                    <a:ea typeface="Cambria Math" panose="02040503050406030204" pitchFamily="18" charset="0"/>
                  </a:rPr>
                  <a:t>𝜔</a:t>
                </a:r>
                <a:r>
                  <a:rPr lang="en-US" altLang="zh-CN" b="0" i="0">
                    <a:latin typeface="Cambria Math" panose="02040503050406030204" pitchFamily="18" charset="0"/>
                    <a:ea typeface="Cambria Math" panose="02040503050406030204" pitchFamily="18" charset="0"/>
                  </a:rPr>
                  <a:t>_𝑖</a:t>
                </a:r>
                <a:r>
                  <a:rPr lang="en-US" altLang="zh-CN" b="0" i="0">
                    <a:latin typeface="Cambria Math" panose="02040503050406030204" pitchFamily="18" charset="0"/>
                  </a:rPr>
                  <a:t>)</a:t>
                </a:r>
                <a:endParaRPr lang="en-US" altLang="zh-CN" dirty="0"/>
              </a:p>
              <a:p>
                <a:r>
                  <a:rPr lang="zh-CN" altLang="en-US" dirty="0"/>
                  <a:t>其中，</a:t>
                </a:r>
                <a:r>
                  <a:rPr lang="en-US" altLang="zh-CN" b="0" i="0">
                    <a:latin typeface="Cambria Math" panose="02040503050406030204" pitchFamily="18" charset="0"/>
                  </a:rPr>
                  <a:t>𝑁=</a:t>
                </a:r>
                <a:r>
                  <a:rPr lang="el-GR" altLang="zh-CN" b="0" i="0">
                    <a:latin typeface="Cambria Math" panose="02040503050406030204" pitchFamily="18" charset="0"/>
                  </a:rPr>
                  <a:t>η</a:t>
                </a:r>
                <a:r>
                  <a:rPr lang="en-US" altLang="zh-CN" b="0" i="0">
                    <a:latin typeface="Cambria Math" panose="02040503050406030204" pitchFamily="18" charset="0"/>
                  </a:rPr>
                  <a:t>/‖</a:t>
                </a:r>
                <a:r>
                  <a:rPr lang="el-GR" altLang="zh-CN" b="0" i="0">
                    <a:latin typeface="Cambria Math" panose="02040503050406030204" pitchFamily="18" charset="0"/>
                  </a:rPr>
                  <a:t>η‖ </a:t>
                </a:r>
                <a:r>
                  <a:rPr lang="en-US" altLang="zh-CN" dirty="0"/>
                  <a:t>  </a:t>
                </a:r>
                <a:r>
                  <a:rPr lang="el-GR" altLang="zh-CN" i="0" dirty="0">
                    <a:latin typeface="Cambria Math" panose="02040503050406030204" pitchFamily="18" charset="0"/>
                  </a:rPr>
                  <a:t>η</a:t>
                </a:r>
                <a:r>
                  <a:rPr lang="en-US" altLang="zh-CN" b="0" i="0" dirty="0">
                    <a:latin typeface="Cambria Math" panose="02040503050406030204" pitchFamily="18" charset="0"/>
                  </a:rPr>
                  <a:t>=</a:t>
                </a:r>
                <a:r>
                  <a:rPr lang="en-US" altLang="zh-CN" b="0" i="0" dirty="0">
                    <a:latin typeface="Cambria Math" panose="02040503050406030204" pitchFamily="18" charset="0"/>
                    <a:ea typeface="Cambria Math" panose="02040503050406030204" pitchFamily="18" charset="0"/>
                  </a:rPr>
                  <a:t>∇‖</a:t>
                </a:r>
                <a:r>
                  <a:rPr lang="zh-CN" altLang="en-US" b="0" i="0" dirty="0">
                    <a:latin typeface="Cambria Math" panose="02040503050406030204" pitchFamily="18" charset="0"/>
                    <a:ea typeface="Cambria Math" panose="02040503050406030204" pitchFamily="18" charset="0"/>
                  </a:rPr>
                  <a:t>𝜔‖</a:t>
                </a:r>
                <a:r>
                  <a:rPr lang="en-US" altLang="zh-CN" b="0" i="0" dirty="0">
                    <a:latin typeface="Cambria Math" panose="02040503050406030204" pitchFamily="18" charset="0"/>
                    <a:ea typeface="Cambria Math" panose="02040503050406030204" pitchFamily="18" charset="0"/>
                  </a:rPr>
                  <a:t>_𝑖</a:t>
                </a:r>
                <a:r>
                  <a:rPr lang="zh-CN" altLang="en-US" dirty="0"/>
                  <a:t>，而粒子 </a:t>
                </a:r>
                <a:r>
                  <a:rPr lang="en-US" altLang="zh-CN" b="0" i="0">
                    <a:latin typeface="Cambria Math" panose="02040503050406030204" pitchFamily="18" charset="0"/>
                  </a:rPr>
                  <a:t>𝑖</a:t>
                </a:r>
                <a:r>
                  <a:rPr lang="en-US" altLang="zh-CN" dirty="0"/>
                  <a:t> </a:t>
                </a:r>
                <a:r>
                  <a:rPr lang="zh-CN" altLang="en-US" dirty="0"/>
                  <a:t>的旋度 </a:t>
                </a:r>
                <a:r>
                  <a:rPr lang="zh-CN" altLang="en-US" i="0">
                    <a:latin typeface="Cambria Math" panose="02040503050406030204" pitchFamily="18" charset="0"/>
                  </a:rPr>
                  <a:t>𝜔</a:t>
                </a:r>
                <a:r>
                  <a:rPr lang="en-US" altLang="zh-CN" i="0">
                    <a:latin typeface="Cambria Math" panose="02040503050406030204" pitchFamily="18" charset="0"/>
                  </a:rPr>
                  <a:t>_</a:t>
                </a:r>
                <a:r>
                  <a:rPr lang="en-US" altLang="zh-CN" b="0" i="0">
                    <a:latin typeface="Cambria Math" panose="02040503050406030204" pitchFamily="18" charset="0"/>
                  </a:rPr>
                  <a:t>𝑖</a:t>
                </a:r>
                <a:r>
                  <a:rPr lang="en-US" altLang="zh-CN" dirty="0"/>
                  <a:t> </a:t>
                </a:r>
                <a:r>
                  <a:rPr lang="zh-CN" altLang="en-US" dirty="0"/>
                  <a:t>为</a:t>
                </a:r>
                <a:endParaRPr lang="en-US" altLang="zh-CN" dirty="0"/>
              </a:p>
              <a:p>
                <a:r>
                  <a:rPr lang="zh-CN" altLang="en-US" i="0">
                    <a:latin typeface="Cambria Math" panose="02040503050406030204" pitchFamily="18" charset="0"/>
                  </a:rPr>
                  <a:t>𝜔</a:t>
                </a:r>
                <a:r>
                  <a:rPr lang="en-US" altLang="zh-CN" i="0">
                    <a:latin typeface="Cambria Math" panose="02040503050406030204" pitchFamily="18" charset="0"/>
                  </a:rPr>
                  <a:t>_</a:t>
                </a:r>
                <a:r>
                  <a:rPr lang="en-US" altLang="zh-CN" b="0" i="0">
                    <a:latin typeface="Cambria Math" panose="02040503050406030204" pitchFamily="18" charset="0"/>
                  </a:rPr>
                  <a:t>𝑖=</a:t>
                </a:r>
                <a:r>
                  <a:rPr lang="en-US" altLang="zh-CN" b="0" i="0">
                    <a:latin typeface="Cambria Math" panose="02040503050406030204" pitchFamily="18" charset="0"/>
                    <a:ea typeface="Cambria Math" panose="02040503050406030204" pitchFamily="18" charset="0"/>
                  </a:rPr>
                  <a:t>∇×𝑣=∑▒𝑗(𝑣_𝑗−𝑣_𝑖)×∇_(𝑝_𝑗 ) 𝑊(𝑝_𝑖−𝑝_𝑗,ℎ)</a:t>
                </a:r>
                <a:endParaRPr lang="en-US" altLang="zh-CN" dirty="0"/>
              </a:p>
              <a:p>
                <a:r>
                  <a:rPr lang="en-US" altLang="zh-CN" dirty="0"/>
                  <a:t>Vorticity Confinement </a:t>
                </a:r>
                <a:r>
                  <a:rPr lang="zh-CN" altLang="en-US" dirty="0"/>
                  <a:t>的基本思路是：通过添加体积力（</a:t>
                </a:r>
                <a:r>
                  <a:rPr lang="en-US" altLang="zh-CN" dirty="0"/>
                  <a:t>body force</a:t>
                </a:r>
                <a:r>
                  <a:rPr lang="zh-CN" altLang="en-US" dirty="0"/>
                  <a:t>）</a:t>
                </a:r>
                <a:r>
                  <a:rPr lang="en-US" altLang="zh-CN" b="0" i="0">
                    <a:latin typeface="Cambria Math" panose="02040503050406030204" pitchFamily="18" charset="0"/>
                  </a:rPr>
                  <a:t>𝑓_𝑖^𝑣𝑜𝑟𝑡𝑖𝑐𝑖𝑡𝑦</a:t>
                </a:r>
                <a:r>
                  <a:rPr lang="zh-CN" altLang="en-US" dirty="0"/>
                  <a:t> 的方式，在旋度粒子（可直观理解为比周围粒子旋转快的粒子，</a:t>
                </a:r>
                <a:r>
                  <a:rPr lang="zh-CN" altLang="en-US" i="0">
                    <a:latin typeface="Cambria Math" panose="02040503050406030204" pitchFamily="18" charset="0"/>
                  </a:rPr>
                  <a:t>𝜔</a:t>
                </a:r>
                <a:r>
                  <a:rPr lang="en-US" altLang="zh-CN" i="0">
                    <a:latin typeface="Cambria Math" panose="02040503050406030204" pitchFamily="18" charset="0"/>
                  </a:rPr>
                  <a:t>_</a:t>
                </a:r>
                <a:r>
                  <a:rPr lang="en-US" altLang="zh-CN" b="0" i="0">
                    <a:latin typeface="Cambria Math" panose="02040503050406030204" pitchFamily="18" charset="0"/>
                  </a:rPr>
                  <a:t>𝑖</a:t>
                </a:r>
                <a:r>
                  <a:rPr lang="zh-CN" altLang="en-US" dirty="0"/>
                  <a:t> 指向粒子 </a:t>
                </a:r>
                <a:r>
                  <a:rPr lang="en-US" altLang="zh-CN" b="0" i="0">
                    <a:latin typeface="Cambria Math" panose="02040503050406030204" pitchFamily="18" charset="0"/>
                  </a:rPr>
                  <a:t>𝑖</a:t>
                </a:r>
                <a:r>
                  <a:rPr lang="en-US" altLang="zh-CN" dirty="0"/>
                  <a:t> </a:t>
                </a:r>
                <a:r>
                  <a:rPr lang="zh-CN" altLang="en-US" dirty="0"/>
                  <a:t>的旋转轴）处加速粒子的旋转运动，通过这种方式来保持系统的旋度。</a:t>
                </a:r>
                <a:r>
                  <a:rPr lang="zh-CN" altLang="en-US" i="0">
                    <a:latin typeface="Cambria Math" panose="02040503050406030204" pitchFamily="18" charset="0"/>
                    <a:ea typeface="Cambria Math" panose="02040503050406030204" pitchFamily="18" charset="0"/>
                  </a:rPr>
                  <a:t>𝜖</a:t>
                </a:r>
                <a:r>
                  <a:rPr lang="zh-CN" altLang="en-US" dirty="0"/>
                  <a:t> 用来控制 </a:t>
                </a:r>
                <a:r>
                  <a:rPr lang="en-US" altLang="zh-CN" dirty="0"/>
                  <a:t>Vorticity Confinement</a:t>
                </a:r>
                <a:r>
                  <a:rPr lang="en-US" altLang="zh-CN" baseline="0" dirty="0"/>
                  <a:t> </a:t>
                </a:r>
                <a:r>
                  <a:rPr lang="zh-CN" altLang="en-US" baseline="0" dirty="0"/>
                  <a:t>的强度</a:t>
                </a:r>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55</a:t>
            </a:fld>
            <a:endParaRPr lang="zh-CN" altLang="en-US"/>
          </a:p>
        </p:txBody>
      </p:sp>
    </p:spTree>
    <p:extLst>
      <p:ext uri="{BB962C8B-B14F-4D97-AF65-F5344CB8AC3E}">
        <p14:creationId xmlns:p14="http://schemas.microsoft.com/office/powerpoint/2010/main" val="3219351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How much </a:t>
                </a:r>
                <a:r>
                  <a:rPr lang="zh-CN" altLang="en-US" dirty="0"/>
                  <a:t>“</a:t>
                </a:r>
                <a:r>
                  <a:rPr lang="en-US" altLang="zh-CN" dirty="0"/>
                  <a:t>spreading out</a:t>
                </a:r>
                <a:r>
                  <a:rPr lang="zh-CN" altLang="en-US" dirty="0"/>
                  <a:t>”？</a:t>
                </a:r>
                <a:endParaRPr lang="en-US" altLang="zh-CN" dirty="0"/>
              </a:p>
              <a:p>
                <a:r>
                  <a:rPr lang="zh-CN" altLang="en-US" dirty="0"/>
                  <a:t>分量函数</a:t>
                </a:r>
                <a:r>
                  <a:rPr lang="en-US" altLang="zh-CN" dirty="0"/>
                  <a:t>P</a:t>
                </a:r>
                <a:r>
                  <a:rPr lang="zh-CN" altLang="en-US" dirty="0"/>
                  <a:t>，</a:t>
                </a:r>
                <a:r>
                  <a:rPr lang="en-US" altLang="zh-CN" dirty="0"/>
                  <a:t>Q</a:t>
                </a:r>
                <a:r>
                  <a:rPr lang="zh-CN" altLang="en-US" dirty="0"/>
                  <a:t>，</a:t>
                </a:r>
                <a:r>
                  <a:rPr lang="en-US" altLang="zh-CN" dirty="0"/>
                  <a:t>R</a:t>
                </a:r>
                <a:r>
                  <a:rPr lang="zh-CN" altLang="en-US" dirty="0"/>
                  <a:t>的导数存在</a:t>
                </a:r>
                <a:endParaRPr lang="en-US" altLang="zh-CN" dirty="0"/>
              </a:p>
              <a:p>
                <a:r>
                  <a:rPr lang="zh-CN" altLang="en-US" dirty="0"/>
                  <a:t>形式上的写成两个向量做点乘的形式</a:t>
                </a:r>
                <a:endParaRPr lang="en-US" altLang="zh-CN" dirty="0"/>
              </a:p>
              <a:p>
                <a:endParaRPr lang="en-US" altLang="zh-CN" dirty="0"/>
              </a:p>
              <a:p>
                <a:r>
                  <a:rPr lang="zh-CN" altLang="en-US" dirty="0"/>
                  <a:t>什么叫通量的密度？</a:t>
                </a:r>
                <a:endParaRPr lang="en-US" altLang="zh-CN" dirty="0"/>
              </a:p>
              <a:p>
                <a:r>
                  <a:rPr lang="zh-CN" altLang="en-US" dirty="0"/>
                  <a:t>对于空间中的一点</a:t>
                </a:r>
                <a:r>
                  <a:rPr lang="en-US" altLang="zh-CN" dirty="0"/>
                  <a:t>M</a:t>
                </a:r>
                <a:r>
                  <a:rPr lang="zh-CN" altLang="en-US" dirty="0"/>
                  <a:t>，以</a:t>
                </a:r>
                <a:r>
                  <a:rPr lang="en-US" altLang="zh-CN" dirty="0"/>
                  <a:t>M</a:t>
                </a:r>
                <a:r>
                  <a:rPr lang="zh-CN" altLang="en-US" dirty="0"/>
                  <a:t>为中心，</a:t>
                </a:r>
                <a:r>
                  <a:rPr lang="en-US" altLang="zh-CN" dirty="0"/>
                  <a:t>r</a:t>
                </a:r>
                <a:r>
                  <a:rPr lang="zh-CN" altLang="en-US" dirty="0"/>
                  <a:t>为半径作一个球，</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是球面，求向量场通过</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的通量，也就是向量场</a:t>
                </a:r>
                <a:r>
                  <a:rPr lang="en-US" altLang="zh-CN" dirty="0"/>
                  <a:t>A</a:t>
                </a:r>
                <a:r>
                  <a:rPr lang="zh-CN" altLang="en-US" dirty="0"/>
                  <a:t>沿曲面</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的曲面积分除以</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a14:m>
                <a:r>
                  <a:rPr lang="zh-CN" altLang="en-US" dirty="0"/>
                  <a:t>所围成的球体的体积，这表示单位体积通量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的时候，所对应的比值极限，就是向量场</a:t>
                </a:r>
                <a:r>
                  <a:rPr lang="en-US" altLang="zh-CN" dirty="0"/>
                  <a:t>A</a:t>
                </a:r>
                <a:r>
                  <a:rPr lang="zh-CN" altLang="en-US" dirty="0"/>
                  <a:t>在</a:t>
                </a:r>
                <a:r>
                  <a:rPr lang="en-US" altLang="zh-CN" dirty="0"/>
                  <a:t>M</a:t>
                </a:r>
                <a:r>
                  <a:rPr lang="zh-CN" altLang="en-US" dirty="0"/>
                  <a:t>这一点的散度，所以散度是向量场通量的密度</a:t>
                </a:r>
                <a:endParaRPr lang="en-US" altLang="zh-CN" dirty="0"/>
              </a:p>
              <a:p>
                <a:endParaRPr lang="en-US" altLang="zh-CN" dirty="0"/>
              </a:p>
              <a:p>
                <a:r>
                  <a:rPr lang="zh-CN" altLang="en-US" dirty="0"/>
                  <a:t>如果这个向量场是个流速场的话，它表示的是在</a:t>
                </a:r>
                <a:r>
                  <a:rPr lang="en-US" altLang="zh-CN" dirty="0"/>
                  <a:t>M</a:t>
                </a:r>
                <a:r>
                  <a:rPr lang="zh-CN" altLang="en-US" dirty="0"/>
                  <a:t>这一点，流体流进或流出的强弱程度</a:t>
                </a:r>
                <a:endParaRPr lang="en-US" altLang="zh-CN" dirty="0"/>
              </a:p>
              <a:p>
                <a:r>
                  <a:rPr lang="zh-CN" altLang="en-US" sz="1200" b="0" i="0" kern="1200" dirty="0">
                    <a:solidFill>
                      <a:schemeClr val="tx1"/>
                    </a:solidFill>
                    <a:effectLst/>
                    <a:latin typeface="+mn-lt"/>
                    <a:ea typeface="+mn-ea"/>
                    <a:cs typeface="+mn-cs"/>
                  </a:rPr>
                  <a:t>散度大于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点，小于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表示流体流入</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a:t>
                </a:r>
                <a:endParaRPr lang="en-US" altLang="zh-CN" dirty="0"/>
              </a:p>
              <a:p>
                <a:r>
                  <a:rPr lang="zh-CN" altLang="en-US" dirty="0"/>
                  <a:t>如果散度</a:t>
                </a:r>
                <a:r>
                  <a:rPr lang="en-US" altLang="zh-CN" dirty="0"/>
                  <a:t>=0</a:t>
                </a:r>
                <a:r>
                  <a:rPr lang="zh-CN" altLang="en-US" dirty="0"/>
                  <a:t>，我们把这个向量场称为无源场</a:t>
                </a:r>
                <a:endParaRPr lang="en-US" altLang="zh-CN" dirty="0"/>
              </a:p>
              <a:p>
                <a:endParaRPr lang="en-US" altLang="zh-CN" dirty="0"/>
              </a:p>
              <a:p>
                <a:r>
                  <a:rPr lang="zh-CN" altLang="en-US" sz="1200" b="0" i="0" kern="1200" dirty="0">
                    <a:solidFill>
                      <a:schemeClr val="tx1"/>
                    </a:solidFill>
                    <a:effectLst/>
                    <a:latin typeface="+mn-lt"/>
                    <a:ea typeface="+mn-ea"/>
                    <a:cs typeface="+mn-cs"/>
                  </a:rPr>
                  <a:t>散度定理：向量场穿过曲面的通量，等于其</a:t>
                </a:r>
                <a:r>
                  <a:rPr lang="zh-CN" altLang="en-US" sz="1200" b="1" i="0" kern="1200" dirty="0">
                    <a:solidFill>
                      <a:schemeClr val="tx1"/>
                    </a:solidFill>
                    <a:effectLst/>
                    <a:latin typeface="+mn-lt"/>
                    <a:ea typeface="+mn-ea"/>
                    <a:cs typeface="+mn-cs"/>
                  </a:rPr>
                  <a:t>散度</a:t>
                </a:r>
                <a:r>
                  <a:rPr lang="zh-CN" altLang="en-US" sz="1200" b="0" i="0" kern="1200" dirty="0">
                    <a:solidFill>
                      <a:schemeClr val="tx1"/>
                    </a:solidFill>
                    <a:effectLst/>
                    <a:latin typeface="+mn-lt"/>
                    <a:ea typeface="+mn-ea"/>
                    <a:cs typeface="+mn-cs"/>
                  </a:rPr>
                  <a:t>在曲面围起来的体积上的积分。</a:t>
                </a:r>
                <a:endParaRPr lang="en-US" altLang="zh-CN" dirty="0"/>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en-US" altLang="zh-CN" dirty="0"/>
                  <a:t>How much </a:t>
                </a:r>
                <a:r>
                  <a:rPr lang="zh-CN" altLang="en-US" dirty="0"/>
                  <a:t>“</a:t>
                </a:r>
                <a:r>
                  <a:rPr lang="en-US" altLang="zh-CN" dirty="0"/>
                  <a:t>spreading out</a:t>
                </a:r>
                <a:r>
                  <a:rPr lang="zh-CN" altLang="en-US" dirty="0"/>
                  <a:t>”？</a:t>
                </a:r>
                <a:endParaRPr lang="en-US" altLang="zh-CN" dirty="0"/>
              </a:p>
              <a:p>
                <a:r>
                  <a:rPr lang="zh-CN" altLang="en-US" dirty="0"/>
                  <a:t>分量函数</a:t>
                </a:r>
                <a:r>
                  <a:rPr lang="en-US" altLang="zh-CN" dirty="0"/>
                  <a:t>P</a:t>
                </a:r>
                <a:r>
                  <a:rPr lang="zh-CN" altLang="en-US" dirty="0"/>
                  <a:t>，</a:t>
                </a:r>
                <a:r>
                  <a:rPr lang="en-US" altLang="zh-CN" dirty="0"/>
                  <a:t>Q</a:t>
                </a:r>
                <a:r>
                  <a:rPr lang="zh-CN" altLang="en-US" dirty="0"/>
                  <a:t>，</a:t>
                </a:r>
                <a:r>
                  <a:rPr lang="en-US" altLang="zh-CN" dirty="0"/>
                  <a:t>R</a:t>
                </a:r>
                <a:r>
                  <a:rPr lang="zh-CN" altLang="en-US" dirty="0"/>
                  <a:t>的导数存在</a:t>
                </a:r>
                <a:endParaRPr lang="en-US" altLang="zh-CN" dirty="0"/>
              </a:p>
              <a:p>
                <a:r>
                  <a:rPr lang="zh-CN" altLang="en-US" dirty="0"/>
                  <a:t>形式上的写成两个向量做点乘的形式</a:t>
                </a:r>
                <a:endParaRPr lang="en-US" altLang="zh-CN" dirty="0"/>
              </a:p>
              <a:p>
                <a:endParaRPr lang="en-US" altLang="zh-CN" dirty="0"/>
              </a:p>
              <a:p>
                <a:r>
                  <a:rPr lang="zh-CN" altLang="en-US" dirty="0"/>
                  <a:t>什么叫通量的密度？</a:t>
                </a:r>
                <a:endParaRPr lang="en-US" altLang="zh-CN" dirty="0"/>
              </a:p>
              <a:p>
                <a:r>
                  <a:rPr lang="zh-CN" altLang="en-US" dirty="0"/>
                  <a:t>对于空间中的一点</a:t>
                </a:r>
                <a:r>
                  <a:rPr lang="en-US" altLang="zh-CN" dirty="0"/>
                  <a:t>M</a:t>
                </a:r>
                <a:r>
                  <a:rPr lang="zh-CN" altLang="en-US" dirty="0"/>
                  <a:t>，以</a:t>
                </a:r>
                <a:r>
                  <a:rPr lang="en-US" altLang="zh-CN" dirty="0"/>
                  <a:t>M</a:t>
                </a:r>
                <a:r>
                  <a:rPr lang="zh-CN" altLang="en-US" dirty="0"/>
                  <a:t>为中心，</a:t>
                </a:r>
                <a:r>
                  <a:rPr lang="en-US" altLang="zh-CN" dirty="0"/>
                  <a:t>r</a:t>
                </a:r>
                <a:r>
                  <a:rPr lang="zh-CN" altLang="en-US" dirty="0"/>
                  <a:t>为半径作一个球，</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是球面，求向量场通过</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的通量，也就是向量场</a:t>
                </a:r>
                <a:r>
                  <a:rPr lang="en-US" altLang="zh-CN" dirty="0"/>
                  <a:t>A</a:t>
                </a:r>
                <a:r>
                  <a:rPr lang="zh-CN" altLang="en-US" dirty="0"/>
                  <a:t>沿曲面</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的曲面积分除以</a:t>
                </a:r>
                <a:r>
                  <a:rPr lang="el-GR" altLang="zh-CN" i="0">
                    <a:latin typeface="Cambria Math" panose="02040503050406030204" pitchFamily="18" charset="0"/>
                    <a:ea typeface="Cambria Math" panose="02040503050406030204" pitchFamily="18" charset="0"/>
                  </a:rPr>
                  <a:t>Σ</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𝑟</a:t>
                </a:r>
                <a:r>
                  <a:rPr lang="zh-CN" altLang="en-US" dirty="0"/>
                  <a:t>所围成的球体的体积，这表示单位体积通量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的时候，所对应的比值极限，就是向量场</a:t>
                </a:r>
                <a:r>
                  <a:rPr lang="en-US" altLang="zh-CN" dirty="0"/>
                  <a:t>A</a:t>
                </a:r>
                <a:r>
                  <a:rPr lang="zh-CN" altLang="en-US" dirty="0"/>
                  <a:t>在</a:t>
                </a:r>
                <a:r>
                  <a:rPr lang="en-US" altLang="zh-CN" dirty="0"/>
                  <a:t>M</a:t>
                </a:r>
                <a:r>
                  <a:rPr lang="zh-CN" altLang="en-US" dirty="0"/>
                  <a:t>这一点的散度，所以散度是向量场通量的密度</a:t>
                </a:r>
                <a:endParaRPr lang="en-US" altLang="zh-CN" dirty="0"/>
              </a:p>
              <a:p>
                <a:endParaRPr lang="en-US" altLang="zh-CN" dirty="0"/>
              </a:p>
              <a:p>
                <a:r>
                  <a:rPr lang="zh-CN" altLang="en-US" dirty="0"/>
                  <a:t>如果这个向量场是个流速场的话，它表示的是在</a:t>
                </a:r>
                <a:r>
                  <a:rPr lang="en-US" altLang="zh-CN" dirty="0"/>
                  <a:t>M</a:t>
                </a:r>
                <a:r>
                  <a:rPr lang="zh-CN" altLang="en-US" dirty="0"/>
                  <a:t>这一点，流体流进或流出的强弱程度</a:t>
                </a:r>
                <a:endParaRPr lang="en-US" altLang="zh-CN" dirty="0"/>
              </a:p>
              <a:p>
                <a:r>
                  <a:rPr lang="zh-CN" altLang="en-US" sz="1200" b="0" i="0" kern="1200" dirty="0">
                    <a:solidFill>
                      <a:schemeClr val="tx1"/>
                    </a:solidFill>
                    <a:effectLst/>
                    <a:latin typeface="+mn-lt"/>
                    <a:ea typeface="+mn-ea"/>
                    <a:cs typeface="+mn-cs"/>
                  </a:rPr>
                  <a:t>散度大于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点，小于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表示流体流入</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点</a:t>
                </a:r>
                <a:endParaRPr lang="en-US" altLang="zh-CN" dirty="0"/>
              </a:p>
              <a:p>
                <a:r>
                  <a:rPr lang="zh-CN" altLang="en-US" dirty="0"/>
                  <a:t>如果散度</a:t>
                </a:r>
                <a:r>
                  <a:rPr lang="en-US" altLang="zh-CN" dirty="0"/>
                  <a:t>=0</a:t>
                </a:r>
                <a:r>
                  <a:rPr lang="zh-CN" altLang="en-US" dirty="0"/>
                  <a:t>，我们把这个向量场称为无源场</a:t>
                </a:r>
                <a:endParaRPr lang="en-US" altLang="zh-CN" dirty="0"/>
              </a:p>
              <a:p>
                <a:endParaRPr lang="en-US" altLang="zh-CN" dirty="0"/>
              </a:p>
              <a:p>
                <a:r>
                  <a:rPr lang="zh-CN" altLang="en-US" sz="1200" b="0" i="0" kern="1200" dirty="0">
                    <a:solidFill>
                      <a:schemeClr val="tx1"/>
                    </a:solidFill>
                    <a:effectLst/>
                    <a:latin typeface="+mn-lt"/>
                    <a:ea typeface="+mn-ea"/>
                    <a:cs typeface="+mn-cs"/>
                  </a:rPr>
                  <a:t>散度定理：向量场穿过曲面的通量，等于其</a:t>
                </a:r>
                <a:r>
                  <a:rPr lang="zh-CN" altLang="en-US" sz="1200" b="1" i="0" kern="1200" dirty="0">
                    <a:solidFill>
                      <a:schemeClr val="tx1"/>
                    </a:solidFill>
                    <a:effectLst/>
                    <a:latin typeface="+mn-lt"/>
                    <a:ea typeface="+mn-ea"/>
                    <a:cs typeface="+mn-cs"/>
                  </a:rPr>
                  <a:t>散度</a:t>
                </a:r>
                <a:r>
                  <a:rPr lang="zh-CN" altLang="en-US" sz="1200" b="0" i="0" kern="1200" dirty="0">
                    <a:solidFill>
                      <a:schemeClr val="tx1"/>
                    </a:solidFill>
                    <a:effectLst/>
                    <a:latin typeface="+mn-lt"/>
                    <a:ea typeface="+mn-ea"/>
                    <a:cs typeface="+mn-cs"/>
                  </a:rPr>
                  <a:t>在曲面围起来的体积上的积分。</a:t>
                </a:r>
                <a:endParaRPr lang="en-US" altLang="zh-CN" dirty="0"/>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6</a:t>
            </a:fld>
            <a:endParaRPr lang="zh-CN" altLang="en-US"/>
          </a:p>
        </p:txBody>
      </p:sp>
    </p:spTree>
    <p:extLst>
      <p:ext uri="{BB962C8B-B14F-4D97-AF65-F5344CB8AC3E}">
        <p14:creationId xmlns:p14="http://schemas.microsoft.com/office/powerpoint/2010/main" val="3003867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旋度也是针对于向量场而言的</a:t>
            </a:r>
            <a:endParaRPr lang="en-US" altLang="zh-CN" dirty="0"/>
          </a:p>
          <a:p>
            <a:endParaRPr lang="en-US" altLang="zh-CN" dirty="0"/>
          </a:p>
          <a:p>
            <a:r>
              <a:rPr lang="zh-CN" altLang="en-US" dirty="0"/>
              <a:t>环流量密度怎么理解呢？</a:t>
            </a:r>
            <a:endParaRPr lang="en-US" altLang="zh-CN" dirty="0"/>
          </a:p>
          <a:p>
            <a:r>
              <a:rPr lang="zh-CN" altLang="en-US" dirty="0"/>
              <a:t>对于空间上的一点</a:t>
            </a:r>
            <a:r>
              <a:rPr lang="en-US" altLang="zh-CN" dirty="0"/>
              <a:t>M</a:t>
            </a:r>
            <a:r>
              <a:rPr lang="zh-CN" altLang="en-US" dirty="0"/>
              <a:t>，以及</a:t>
            </a:r>
            <a:r>
              <a:rPr lang="en-US" altLang="zh-CN" dirty="0"/>
              <a:t>M</a:t>
            </a:r>
            <a:r>
              <a:rPr lang="zh-CN" altLang="en-US" dirty="0"/>
              <a:t>出发的一个向量</a:t>
            </a:r>
            <a:r>
              <a:rPr lang="en-US" altLang="zh-CN" dirty="0"/>
              <a:t>n</a:t>
            </a:r>
            <a:r>
              <a:rPr lang="zh-CN" altLang="en-US" dirty="0"/>
              <a:t>，作一个以</a:t>
            </a:r>
            <a:r>
              <a:rPr lang="en-US" altLang="zh-CN" dirty="0"/>
              <a:t>M</a:t>
            </a:r>
            <a:r>
              <a:rPr lang="zh-CN" altLang="en-US" dirty="0"/>
              <a:t>为中心的一个圆，圆所在的平面与</a:t>
            </a:r>
            <a:r>
              <a:rPr lang="en-US" altLang="zh-CN" dirty="0"/>
              <a:t>n</a:t>
            </a:r>
            <a:r>
              <a:rPr lang="zh-CN" altLang="en-US" dirty="0"/>
              <a:t>垂直，而且圆的边界曲线</a:t>
            </a:r>
            <a:r>
              <a:rPr lang="en-US" altLang="zh-CN" dirty="0"/>
              <a:t>Lr</a:t>
            </a:r>
            <a:r>
              <a:rPr lang="zh-CN" altLang="en-US" dirty="0"/>
              <a:t>的方向与</a:t>
            </a:r>
            <a:r>
              <a:rPr lang="en-US" altLang="zh-CN" dirty="0"/>
              <a:t>n</a:t>
            </a:r>
            <a:r>
              <a:rPr lang="zh-CN" altLang="en-US" dirty="0"/>
              <a:t>的方向，满足右手法则</a:t>
            </a:r>
            <a:endParaRPr lang="en-US" altLang="zh-CN" dirty="0"/>
          </a:p>
          <a:p>
            <a:r>
              <a:rPr lang="zh-CN" altLang="en-US" dirty="0"/>
              <a:t>考虑向量场沿着曲线</a:t>
            </a:r>
            <a:r>
              <a:rPr lang="en-US" altLang="zh-CN" dirty="0"/>
              <a:t>Lr</a:t>
            </a:r>
            <a:r>
              <a:rPr lang="zh-CN" altLang="en-US" dirty="0"/>
              <a:t>的环流量，就是</a:t>
            </a:r>
            <a:endParaRPr lang="en-US" altLang="zh-CN" dirty="0"/>
          </a:p>
          <a:p>
            <a:r>
              <a:rPr lang="zh-CN" altLang="en-US" dirty="0"/>
              <a:t>向量场</a:t>
            </a:r>
            <a:r>
              <a:rPr lang="en-US" altLang="zh-CN" dirty="0"/>
              <a:t>A</a:t>
            </a:r>
            <a:r>
              <a:rPr lang="zh-CN" altLang="en-US" dirty="0"/>
              <a:t>沿曲线</a:t>
            </a:r>
            <a:r>
              <a:rPr lang="en-US" altLang="zh-CN" dirty="0"/>
              <a:t>Lr</a:t>
            </a:r>
            <a:r>
              <a:rPr lang="zh-CN" altLang="en-US" dirty="0"/>
              <a:t>的曲线积分除以</a:t>
            </a:r>
            <a:r>
              <a:rPr lang="en-US" altLang="zh-CN" dirty="0"/>
              <a:t>Lr</a:t>
            </a:r>
            <a:r>
              <a:rPr lang="zh-CN" altLang="en-US" dirty="0"/>
              <a:t>所围成面积，这个就是单位面积的环流量</a:t>
            </a:r>
            <a:endParaRPr lang="en-US" altLang="zh-CN" dirty="0"/>
          </a:p>
          <a:p>
            <a:r>
              <a:rPr lang="zh-CN" altLang="en-US" dirty="0"/>
              <a:t>当</a:t>
            </a:r>
            <a:r>
              <a:rPr lang="en-US" altLang="zh-CN" dirty="0"/>
              <a:t>r</a:t>
            </a:r>
            <a:r>
              <a:rPr lang="zh-CN" altLang="en-US" dirty="0"/>
              <a:t>趋向于</a:t>
            </a:r>
            <a:r>
              <a:rPr lang="en-US" altLang="zh-CN" dirty="0"/>
              <a:t>0</a:t>
            </a:r>
            <a:r>
              <a:rPr lang="zh-CN" altLang="en-US" dirty="0"/>
              <a:t>的时候，比值的极限，可以表示成，</a:t>
            </a:r>
            <a:r>
              <a:rPr lang="en-US" altLang="zh-CN" dirty="0"/>
              <a:t>A</a:t>
            </a:r>
            <a:r>
              <a:rPr lang="zh-CN" altLang="en-US" dirty="0"/>
              <a:t>在</a:t>
            </a:r>
            <a:r>
              <a:rPr lang="en-US" altLang="zh-CN" dirty="0"/>
              <a:t>M</a:t>
            </a:r>
            <a:r>
              <a:rPr lang="zh-CN" altLang="en-US" dirty="0"/>
              <a:t>这一点的旋度与</a:t>
            </a:r>
            <a:r>
              <a:rPr lang="en-US" altLang="zh-CN" dirty="0"/>
              <a:t>n</a:t>
            </a:r>
            <a:r>
              <a:rPr lang="zh-CN" altLang="en-US" dirty="0"/>
              <a:t>的点乘，这就是环流量的密度</a:t>
            </a:r>
            <a:endParaRPr lang="en-US" altLang="zh-CN" dirty="0"/>
          </a:p>
          <a:p>
            <a:endParaRPr lang="en-US" altLang="zh-CN" dirty="0"/>
          </a:p>
          <a:p>
            <a:r>
              <a:rPr lang="zh-CN" altLang="en-US" dirty="0"/>
              <a:t>从这个结论我们可以知道，向量场绕旋度的环流量密度最大</a:t>
            </a:r>
            <a:endParaRPr lang="en-US" altLang="zh-CN" dirty="0"/>
          </a:p>
          <a:p>
            <a:r>
              <a:rPr lang="zh-CN" altLang="en-US" dirty="0"/>
              <a:t>比如考虑，由流动的水所构成的流速场，怎么刻画环流密度的大小呢？把一个轮放在水中，由流动的水带动水轮转动，那么什么时候水轮转动的最快呢？</a:t>
            </a:r>
            <a:endParaRPr lang="en-US" altLang="zh-CN" dirty="0"/>
          </a:p>
          <a:p>
            <a:r>
              <a:rPr lang="zh-CN" altLang="en-US" dirty="0"/>
              <a:t>由上面的结论我们可以知道，当水轮的轴和</a:t>
            </a:r>
            <a:r>
              <a:rPr lang="en-US" altLang="zh-CN" dirty="0"/>
              <a:t>A</a:t>
            </a:r>
            <a:r>
              <a:rPr lang="zh-CN" altLang="en-US" dirty="0"/>
              <a:t>所对应的旋度是一致的时候，这个时候水轮是转动的最快的，因为这个时候它所对应的环流量的密度最大</a:t>
            </a:r>
            <a:endParaRPr lang="en-US" altLang="zh-CN" dirty="0"/>
          </a:p>
          <a:p>
            <a:endParaRPr lang="en-US" altLang="zh-CN" dirty="0"/>
          </a:p>
          <a:p>
            <a:r>
              <a:rPr lang="zh-CN" altLang="en-US" dirty="0"/>
              <a:t>如果流速场是个无旋场的话，我们把水轮放在中间的任何位置，这个水轮都不会发生旋转</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7</a:t>
            </a:fld>
            <a:endParaRPr lang="zh-CN" altLang="en-US"/>
          </a:p>
        </p:txBody>
      </p:sp>
    </p:spTree>
    <p:extLst>
      <p:ext uri="{BB962C8B-B14F-4D97-AF65-F5344CB8AC3E}">
        <p14:creationId xmlns:p14="http://schemas.microsoft.com/office/powerpoint/2010/main" val="3507252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作为散度，它表示梯度场的速度矢量的单位增加值，并且在点  周围的一个球面内都相同。所以拉普拉斯算子表示以某个点为中心的球面上的某个标量函数的平均值，在球面半径增大时增大的速率。</a:t>
            </a:r>
            <a:endParaRPr lang="zh-CN" altLang="en-US" dirty="0"/>
          </a:p>
        </p:txBody>
      </p:sp>
      <p:sp>
        <p:nvSpPr>
          <p:cNvPr id="4" name="灯片编号占位符 3"/>
          <p:cNvSpPr>
            <a:spLocks noGrp="1"/>
          </p:cNvSpPr>
          <p:nvPr>
            <p:ph type="sldNum" sz="quarter" idx="5"/>
          </p:nvPr>
        </p:nvSpPr>
        <p:spPr/>
        <p:txBody>
          <a:bodyPr/>
          <a:lstStyle/>
          <a:p>
            <a:fld id="{2C6884BC-3F75-41E5-8633-70631A0948F7}" type="slidenum">
              <a:rPr lang="zh-CN" altLang="en-US" smtClean="0"/>
              <a:t>8</a:t>
            </a:fld>
            <a:endParaRPr lang="zh-CN" altLang="en-US"/>
          </a:p>
        </p:txBody>
      </p:sp>
    </p:spTree>
    <p:extLst>
      <p:ext uri="{BB962C8B-B14F-4D97-AF65-F5344CB8AC3E}">
        <p14:creationId xmlns:p14="http://schemas.microsoft.com/office/powerpoint/2010/main" val="771538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物质导数，又被称为随体导数，当地导数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迁移导数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速度的物质导数表示流体微团的加速度</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物质导数针对的是流体质点（在这里就是流体粒子）而不是空间的固定点</a:t>
                </a:r>
                <a:endParaRPr lang="en-US" altLang="zh-CN" sz="1200" b="0" i="0" kern="1200" dirty="0">
                  <a:solidFill>
                    <a:schemeClr val="tx1"/>
                  </a:solidFill>
                  <a:effectLst/>
                  <a:latin typeface="+mn-lt"/>
                  <a:ea typeface="+mn-ea"/>
                  <a:cs typeface="+mn-cs"/>
                </a:endParaRPr>
              </a:p>
              <a:p>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oMath>
                </a14:m>
                <a:r>
                  <a:rPr lang="zh-CN" altLang="en-US" dirty="0"/>
                  <a:t>代表流体微团通过</a:t>
                </a:r>
                <a:r>
                  <a:rPr lang="en-US" altLang="zh-CN" dirty="0"/>
                  <a:t>1</a:t>
                </a:r>
                <a:r>
                  <a:rPr lang="zh-CN" altLang="en-US" dirty="0"/>
                  <a:t>点时，流体微团的物理量</a:t>
                </a:r>
                <a:r>
                  <a:rPr lang="en-US" altLang="zh-CN" dirty="0"/>
                  <a:t>Q</a:t>
                </a:r>
                <a:r>
                  <a:rPr lang="zh-CN" altLang="en-US" dirty="0"/>
                  <a:t>变化的瞬时时间变化率，称为物理量</a:t>
                </a:r>
                <a:r>
                  <a:rPr lang="en-US" altLang="zh-CN" dirty="0"/>
                  <a:t>Q</a:t>
                </a:r>
                <a:r>
                  <a:rPr lang="zh-CN" altLang="en-US" dirty="0"/>
                  <a:t>的物质导数。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注意</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oMath>
                </a14:m>
                <a:r>
                  <a:rPr lang="zh-CN" altLang="en-US" dirty="0"/>
                  <a:t>是给定的流体微团在空间运动时，其携带的物理量</a:t>
                </a:r>
                <a:r>
                  <a:rPr lang="en-US" altLang="zh-CN" dirty="0"/>
                  <a:t>Q</a:t>
                </a:r>
                <a:r>
                  <a:rPr lang="zh-CN" altLang="en-US" dirty="0"/>
                  <a:t>的时间变化率，它和</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oMath>
                </a14:m>
                <a:r>
                  <a:rPr lang="zh-CN" altLang="en-US" dirty="0"/>
                  <a:t>不一样，后者是在固定点</a:t>
                </a:r>
                <a:r>
                  <a:rPr lang="en-US" altLang="zh-CN" dirty="0"/>
                  <a:t>1</a:t>
                </a:r>
                <a:r>
                  <a:rPr lang="zh-CN" altLang="en-US" dirty="0"/>
                  <a:t>处，物理量</a:t>
                </a:r>
                <a:r>
                  <a:rPr lang="en-US" altLang="zh-CN" dirty="0"/>
                  <a:t>Q</a:t>
                </a:r>
                <a:r>
                  <a:rPr lang="zh-CN" altLang="en-US" dirty="0"/>
                  <a:t>变化的时间变化率，对于</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oMath>
                </a14:m>
                <a:r>
                  <a:rPr lang="zh-CN" altLang="en-US" dirty="0"/>
                  <a:t>我们需要将观察点固定于点</a:t>
                </a:r>
                <a:r>
                  <a:rPr lang="en-US" altLang="zh-CN" dirty="0"/>
                  <a:t>1</a:t>
                </a:r>
                <a:r>
                  <a:rPr lang="zh-CN" altLang="en-US" dirty="0"/>
                  <a:t>，考察由于流场瞬间的起伏导致的密度的变化</a:t>
                </a:r>
                <a:endParaRPr lang="en-US" altLang="zh-CN" dirty="0"/>
              </a:p>
              <a:p>
                <a:endParaRPr lang="en-US" altLang="zh-CN" dirty="0"/>
              </a:p>
              <a:p>
                <a:r>
                  <a:rPr lang="zh-CN" altLang="en-US" dirty="0"/>
                  <a:t>假设你在爬山，考虑你所感受到的气温，从时间方面来考虑，中午的温度比早上高；从空间方面来考虑，山脚的气温比山顶的气温高。当从拉格朗日视角来看时，你从一处爬到另一处，温度变化不仅由于你的位置的移动，也取决于时间的变化；而从欧拉视角来看，空间中的每一个点都是固定的，所以位置不会发生改变，但是时间会变化。这就是物质导数的物理意义。</a:t>
                </a:r>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物质导数，又被称为随体导数，当地导数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迁移导数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速度的物质导数表示流体微团的加速度</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物质导数针对的是流体质点（在这里就是流体粒子）而不是空间的固定点</a:t>
                </a:r>
                <a:endParaRPr lang="en-US" altLang="zh-CN" sz="1200" b="0" i="0" kern="1200" dirty="0">
                  <a:solidFill>
                    <a:schemeClr val="tx1"/>
                  </a:solidFill>
                  <a:effectLst/>
                  <a:latin typeface="+mn-lt"/>
                  <a:ea typeface="+mn-ea"/>
                  <a:cs typeface="+mn-cs"/>
                </a:endParaRPr>
              </a:p>
              <a:p>
                <a:r>
                  <a:rPr lang="en-US" altLang="zh-CN" i="0">
                    <a:latin typeface="Cambria Math" panose="02040503050406030204" pitchFamily="18" charset="0"/>
                  </a:rPr>
                  <a:t>D𝑄/𝐷𝑡</a:t>
                </a:r>
                <a:r>
                  <a:rPr lang="zh-CN" altLang="en-US" dirty="0"/>
                  <a:t>代表流体微团通过</a:t>
                </a:r>
                <a:r>
                  <a:rPr lang="en-US" altLang="zh-CN" dirty="0"/>
                  <a:t>1</a:t>
                </a:r>
                <a:r>
                  <a:rPr lang="zh-CN" altLang="en-US" dirty="0"/>
                  <a:t>点时，流体微团的物理量</a:t>
                </a:r>
                <a:r>
                  <a:rPr lang="en-US" altLang="zh-CN" dirty="0"/>
                  <a:t>Q</a:t>
                </a:r>
                <a:r>
                  <a:rPr lang="zh-CN" altLang="en-US" dirty="0"/>
                  <a:t>变化的瞬时时间变化率，称为物理量</a:t>
                </a:r>
                <a:r>
                  <a:rPr lang="en-US" altLang="zh-CN" dirty="0"/>
                  <a:t>Q</a:t>
                </a:r>
                <a:r>
                  <a:rPr lang="zh-CN" altLang="en-US" dirty="0"/>
                  <a:t>的物质导数。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注意</a:t>
                </a:r>
                <a:r>
                  <a:rPr lang="en-US" altLang="zh-CN" i="0">
                    <a:latin typeface="Cambria Math" panose="02040503050406030204" pitchFamily="18" charset="0"/>
                  </a:rPr>
                  <a:t>D𝑄/𝐷𝑡</a:t>
                </a:r>
                <a:r>
                  <a:rPr lang="zh-CN" altLang="en-US" dirty="0"/>
                  <a:t>是给定的流体微团在空间运动时，其携带的物理量</a:t>
                </a:r>
                <a:r>
                  <a:rPr lang="en-US" altLang="zh-CN" dirty="0"/>
                  <a:t>Q</a:t>
                </a:r>
                <a:r>
                  <a:rPr lang="zh-CN" altLang="en-US" dirty="0"/>
                  <a:t>的时间变化率，它和</a:t>
                </a:r>
                <a:r>
                  <a:rPr lang="zh-CN" altLang="en-US" i="0">
                    <a:latin typeface="Cambria Math" panose="02040503050406030204" pitchFamily="18" charset="0"/>
                  </a:rPr>
                  <a:t>𝜕</a:t>
                </a:r>
                <a:r>
                  <a:rPr lang="en-US" altLang="zh-CN" i="0">
                    <a:latin typeface="Cambria Math" panose="02040503050406030204" pitchFamily="18" charset="0"/>
                  </a:rPr>
                  <a:t>𝑄/</a:t>
                </a:r>
                <a:r>
                  <a:rPr lang="zh-CN" altLang="en-US" i="0">
                    <a:latin typeface="Cambria Math" panose="02040503050406030204" pitchFamily="18" charset="0"/>
                  </a:rPr>
                  <a:t>𝜕</a:t>
                </a:r>
                <a:r>
                  <a:rPr lang="en-US" altLang="zh-CN" i="0">
                    <a:latin typeface="Cambria Math" panose="02040503050406030204" pitchFamily="18" charset="0"/>
                  </a:rPr>
                  <a:t>𝑡</a:t>
                </a:r>
                <a:r>
                  <a:rPr lang="zh-CN" altLang="en-US" dirty="0"/>
                  <a:t>不一样，后者是在固定点</a:t>
                </a:r>
                <a:r>
                  <a:rPr lang="en-US" altLang="zh-CN" dirty="0"/>
                  <a:t>1</a:t>
                </a:r>
                <a:r>
                  <a:rPr lang="zh-CN" altLang="en-US" dirty="0"/>
                  <a:t>处，物理量</a:t>
                </a:r>
                <a:r>
                  <a:rPr lang="en-US" altLang="zh-CN" dirty="0"/>
                  <a:t>Q</a:t>
                </a:r>
                <a:r>
                  <a:rPr lang="zh-CN" altLang="en-US" dirty="0"/>
                  <a:t>变化的时间变化率，对于</a:t>
                </a:r>
                <a:r>
                  <a:rPr lang="zh-CN" altLang="en-US" i="0">
                    <a:latin typeface="Cambria Math" panose="02040503050406030204" pitchFamily="18" charset="0"/>
                  </a:rPr>
                  <a:t>𝜕</a:t>
                </a:r>
                <a:r>
                  <a:rPr lang="en-US" altLang="zh-CN" i="0">
                    <a:latin typeface="Cambria Math" panose="02040503050406030204" pitchFamily="18" charset="0"/>
                  </a:rPr>
                  <a:t>𝑄/</a:t>
                </a:r>
                <a:r>
                  <a:rPr lang="zh-CN" altLang="en-US" i="0">
                    <a:latin typeface="Cambria Math" panose="02040503050406030204" pitchFamily="18" charset="0"/>
                  </a:rPr>
                  <a:t>𝜕</a:t>
                </a:r>
                <a:r>
                  <a:rPr lang="en-US" altLang="zh-CN" i="0">
                    <a:latin typeface="Cambria Math" panose="02040503050406030204" pitchFamily="18" charset="0"/>
                  </a:rPr>
                  <a:t>𝑡</a:t>
                </a:r>
                <a:r>
                  <a:rPr lang="zh-CN" altLang="en-US" dirty="0"/>
                  <a:t>我们需要将观察点固定于点</a:t>
                </a:r>
                <a:r>
                  <a:rPr lang="en-US" altLang="zh-CN" dirty="0"/>
                  <a:t>1</a:t>
                </a:r>
                <a:r>
                  <a:rPr lang="zh-CN" altLang="en-US" dirty="0"/>
                  <a:t>，考察由于流场瞬间的起伏导致的密度的变化</a:t>
                </a:r>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9</a:t>
            </a:fld>
            <a:endParaRPr lang="zh-CN" altLang="en-US"/>
          </a:p>
        </p:txBody>
      </p:sp>
    </p:spTree>
    <p:extLst>
      <p:ext uri="{BB962C8B-B14F-4D97-AF65-F5344CB8AC3E}">
        <p14:creationId xmlns:p14="http://schemas.microsoft.com/office/powerpoint/2010/main" val="2523704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oMath>
                </a14:m>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oMath>
                </a14:m>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𝑔</m:t>
                        </m:r>
                      </m:e>
                    </m:acc>
                  </m:oMath>
                </a14:m>
                <a:endParaRPr lang="en-US" altLang="zh-CN" dirty="0"/>
              </a:p>
              <a:p>
                <a:endParaRPr lang="en-US" altLang="zh-CN" dirty="0"/>
              </a:p>
              <a:p>
                <a:r>
                  <a:rPr lang="zh-CN" altLang="en-US" dirty="0"/>
                  <a:t>黏力：</a:t>
                </a:r>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14:m>
                  <m:oMath xmlns:m="http://schemas.openxmlformats.org/officeDocument/2006/math">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来衡量黏力，为了计算黏力，我们需要对</a:t>
                </a:r>
                <a:endParaRPr lang="en-US" altLang="zh-CN" dirty="0"/>
              </a:p>
              <a:p>
                <a14:m>
                  <m:oMath xmlns:m="http://schemas.openxmlformats.org/officeDocument/2006/math">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在整个粒子的体积上进行积分，跟前面求压力类似，为了简化，我们直接乘上体积</a:t>
                </a:r>
                <a:r>
                  <a:rPr lang="en-US" altLang="zh-CN" dirty="0"/>
                  <a:t>V</a:t>
                </a:r>
                <a:r>
                  <a:rPr lang="zh-CN" altLang="en-US" dirty="0"/>
                  <a:t>，得到</a:t>
                </a:r>
                <a14:m>
                  <m:oMath xmlns:m="http://schemas.openxmlformats.org/officeDocument/2006/math">
                    <m:r>
                      <m:rPr>
                        <m:sty m:val="p"/>
                      </m:rPr>
                      <a:rPr lang="en-US" altLang="zh-CN" i="1" dirty="0" smtClean="0">
                        <a:latin typeface="Cambria Math" panose="02040503050406030204" pitchFamily="18" charset="0"/>
                        <a:ea typeface="Cambria Math" panose="02040503050406030204" pitchFamily="18" charset="0"/>
                      </a:rPr>
                      <m:t>V</m:t>
                    </m:r>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14:m>
                  <m:oMath xmlns:m="http://schemas.openxmlformats.org/officeDocument/2006/math">
                    <m:r>
                      <a:rPr lang="zh-CN" altLang="en-US" i="1" smtClean="0">
                        <a:latin typeface="Cambria Math" panose="02040503050406030204" pitchFamily="18" charset="0"/>
                        <a:ea typeface="Cambria Math" panose="02040503050406030204" pitchFamily="18" charset="0"/>
                      </a:rPr>
                      <m:t>𝜇</m:t>
                    </m:r>
                  </m:oMath>
                </a14:m>
                <a:r>
                  <a:rPr lang="zh-CN" altLang="en-US" dirty="0"/>
                  <a:t>，</a:t>
                </a:r>
                <a:endParaRPr lang="en-US" altLang="zh-CN" dirty="0"/>
              </a:p>
              <a:p>
                <a:endParaRPr lang="en-US" altLang="zh-CN"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那么流体粒子受到的力有哪些呢</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最简单的就是重力，另外其他流体粒子也会对当前流体粒子产生作用力</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流体内部的相互作用力之一便是压力，高压区会向低压区产生作用力。</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这里我们只关注施加在粒子上的压力的净合力，也就是说，如果施加在粒子上压力在每个方向上都相等，那么它的压力的合力便为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我们用压力的负梯度</a:t>
                </a:r>
                <a:r>
                  <a:rPr lang="en-US" altLang="zh-CN" b="0" i="0">
                    <a:latin typeface="Cambria Math" panose="02040503050406030204" pitchFamily="18" charset="0"/>
                    <a:ea typeface="Cambria Math" panose="02040503050406030204" pitchFamily="18" charset="0"/>
                  </a:rPr>
                  <a:t>−∇𝑝 </a:t>
                </a:r>
                <a:r>
                  <a:rPr lang="zh-CN" altLang="en-US" sz="1200" b="0" i="0" kern="1200" dirty="0">
                    <a:solidFill>
                      <a:schemeClr val="tx1"/>
                    </a:solidFill>
                    <a:effectLst/>
                    <a:latin typeface="+mn-lt"/>
                    <a:ea typeface="+mn-ea"/>
                    <a:cs typeface="+mn-cs"/>
                  </a:rPr>
                  <a:t>（取负是因为方向是由压力大的区域指向压力小的区域）来衡量在当前流体粒子处压力的不平衡性，那么，流体粒子所受到的压力就是对</a:t>
                </a:r>
                <a:r>
                  <a:rPr lang="en-US" altLang="zh-CN" b="0" i="0">
                    <a:latin typeface="Cambria Math" panose="02040503050406030204" pitchFamily="18" charset="0"/>
                    <a:ea typeface="Cambria Math" panose="02040503050406030204" pitchFamily="18" charset="0"/>
                  </a:rPr>
                  <a:t>−∇𝑝</a:t>
                </a:r>
                <a:r>
                  <a:rPr lang="zh-CN" altLang="en-US" sz="1200" b="0" i="0" kern="1200" dirty="0">
                    <a:solidFill>
                      <a:schemeClr val="tx1"/>
                    </a:solidFill>
                    <a:effectLst/>
                    <a:latin typeface="+mn-lt"/>
                    <a:ea typeface="+mn-ea"/>
                    <a:cs typeface="+mn-cs"/>
                  </a:rPr>
                  <a:t>在整个流体粒子的体积上进行积分，为了简化，这里直接乘上</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，得到</a:t>
                </a:r>
                <a:r>
                  <a:rPr lang="en-US" altLang="zh-CN" b="0" i="0">
                    <a:latin typeface="Cambria Math" panose="02040503050406030204" pitchFamily="18" charset="0"/>
                    <a:ea typeface="Cambria Math" panose="02040503050406030204" pitchFamily="18" charset="0"/>
                  </a:rPr>
                  <a:t>−∇𝑝 </a:t>
                </a:r>
                <a:r>
                  <a:rPr lang="en-US" altLang="zh-CN" i="0">
                    <a:latin typeface="Cambria Math" panose="02040503050406030204" pitchFamily="18" charset="0"/>
                    <a:ea typeface="Cambria Math" panose="02040503050406030204" pitchFamily="18" charset="0"/>
                  </a:rPr>
                  <a:t>V</a:t>
                </a:r>
                <a:endParaRPr lang="en-US" altLang="zh-CN" sz="1200" b="0" i="0" kern="1200" dirty="0">
                  <a:solidFill>
                    <a:schemeClr val="tx1"/>
                  </a:solidFill>
                  <a:effectLst/>
                  <a:latin typeface="+mn-lt"/>
                  <a:ea typeface="+mn-ea"/>
                  <a:cs typeface="+mn-cs"/>
                </a:endParaRPr>
              </a:p>
              <a:p>
                <a:endParaRPr lang="en-US" altLang="zh-CN" dirty="0"/>
              </a:p>
              <a:p>
                <a:endParaRPr lang="en-US" altLang="zh-CN" dirty="0"/>
              </a:p>
              <a:p>
                <a:r>
                  <a:rPr lang="zh-CN" altLang="en-US" dirty="0"/>
                  <a:t>黏力：</a:t>
                </a:r>
                <a:endParaRPr lang="en-US" altLang="zh-CN" dirty="0"/>
              </a:p>
              <a:p>
                <a:endParaRPr lang="en-US" altLang="zh-CN" dirty="0"/>
              </a:p>
              <a:p>
                <a:r>
                  <a:rPr lang="zh-CN" altLang="en-US" sz="1200" b="0" i="0" kern="1200" dirty="0">
                    <a:solidFill>
                      <a:schemeClr val="tx1"/>
                    </a:solidFill>
                    <a:effectLst/>
                    <a:latin typeface="+mn-lt"/>
                    <a:ea typeface="+mn-ea"/>
                    <a:cs typeface="+mn-cs"/>
                  </a:rPr>
                  <a:t>除了压力，流体粒子之间的相互作用还会产生黏力，我们直观地把这种力理解为尽可能使得粒子以周围区域的平均速度移动的力，也就是使得粒子的速度与周围区域粒子速度的差距最小化。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前面我们提到过，拉普拉斯算子是衡量一个量与之周围区域该量平均值之差的算符，因此，我们可以用当前粒子速度矢量与周围区域平均速度矢量之差</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来衡量黏力，为了计算黏力，我们需要对</a:t>
                </a:r>
                <a:endParaRPr lang="en-US" altLang="zh-CN" dirty="0"/>
              </a:p>
              <a:p>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在整个粒子的体积上进行积分，跟前面求压力类似，为了简化，我们直接乘上体积</a:t>
                </a:r>
                <a:r>
                  <a:rPr lang="en-US" altLang="zh-CN" dirty="0"/>
                  <a:t>V</a:t>
                </a:r>
                <a:r>
                  <a:rPr lang="zh-CN" altLang="en-US" dirty="0"/>
                  <a:t>，得到</a:t>
                </a:r>
                <a:r>
                  <a:rPr lang="en-US" altLang="zh-CN" i="0" dirty="0">
                    <a:latin typeface="Cambria Math" panose="02040503050406030204" pitchFamily="18" charset="0"/>
                    <a:ea typeface="Cambria Math" panose="02040503050406030204" pitchFamily="18" charset="0"/>
                  </a:rPr>
                  <a:t>V</a:t>
                </a:r>
                <a:r>
                  <a:rPr lang="zh-CN" altLang="en-US"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ea typeface="Cambria Math" panose="02040503050406030204" pitchFamily="18" charset="0"/>
                  </a:rPr>
                  <a:t>𝑢</a:t>
                </a:r>
                <a:r>
                  <a:rPr lang="zh-CN" altLang="en-US" b="0" i="0">
                    <a:latin typeface="Cambria Math" panose="02040503050406030204" pitchFamily="18" charset="0"/>
                    <a:ea typeface="Cambria Math" panose="02040503050406030204" pitchFamily="18" charset="0"/>
                  </a:rPr>
                  <a:t> ⃗</a:t>
                </a:r>
                <a:r>
                  <a:rPr lang="zh-CN" altLang="en-US" dirty="0"/>
                  <a:t>，另外，这里</a:t>
                </a:r>
                <a:r>
                  <a:rPr lang="zh-CN" altLang="en-US" sz="1200" b="0" i="0" kern="1200" dirty="0">
                    <a:solidFill>
                      <a:schemeClr val="tx1"/>
                    </a:solidFill>
                    <a:effectLst/>
                    <a:latin typeface="+mn-lt"/>
                    <a:ea typeface="+mn-ea"/>
                    <a:cs typeface="+mn-cs"/>
                  </a:rPr>
                  <a:t>还引进一个称为动力粘度系数的物理量</a:t>
                </a:r>
                <a:r>
                  <a:rPr lang="zh-CN" altLang="en-US" i="0">
                    <a:latin typeface="Cambria Math" panose="02040503050406030204" pitchFamily="18" charset="0"/>
                    <a:ea typeface="Cambria Math" panose="02040503050406030204" pitchFamily="18" charset="0"/>
                  </a:rPr>
                  <a:t>𝜇</a:t>
                </a:r>
                <a:r>
                  <a:rPr lang="zh-CN" altLang="en-US" dirty="0"/>
                  <a:t>，</a:t>
                </a:r>
                <a:endParaRPr lang="en-US" altLang="zh-CN" dirty="0"/>
              </a:p>
              <a:p>
                <a:endParaRPr lang="en-US" altLang="zh-CN" dirty="0"/>
              </a:p>
            </p:txBody>
          </p:sp>
        </mc:Fallback>
      </mc:AlternateContent>
      <p:sp>
        <p:nvSpPr>
          <p:cNvPr id="4" name="灯片编号占位符 3"/>
          <p:cNvSpPr>
            <a:spLocks noGrp="1"/>
          </p:cNvSpPr>
          <p:nvPr>
            <p:ph type="sldNum" sz="quarter" idx="5"/>
          </p:nvPr>
        </p:nvSpPr>
        <p:spPr/>
        <p:txBody>
          <a:bodyPr/>
          <a:lstStyle/>
          <a:p>
            <a:fld id="{2C6884BC-3F75-41E5-8633-70631A0948F7}" type="slidenum">
              <a:rPr lang="zh-CN" altLang="en-US" smtClean="0"/>
              <a:t>12</a:t>
            </a:fld>
            <a:endParaRPr lang="zh-CN" altLang="en-US"/>
          </a:p>
        </p:txBody>
      </p:sp>
    </p:spTree>
    <p:extLst>
      <p:ext uri="{BB962C8B-B14F-4D97-AF65-F5344CB8AC3E}">
        <p14:creationId xmlns:p14="http://schemas.microsoft.com/office/powerpoint/2010/main" val="3122833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709E9-7B85-44C4-85F3-BA5C5F6320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684282-5E94-40DD-82F5-207C61933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3F7717-60C2-41C2-942E-EAD02D210C5E}"/>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983569D3-B489-455D-A315-F20DEAF81BA7}"/>
              </a:ext>
            </a:extLst>
          </p:cNvPr>
          <p:cNvSpPr>
            <a:spLocks noGrp="1"/>
          </p:cNvSpPr>
          <p:nvPr>
            <p:ph type="ftr" sz="quarter" idx="11"/>
          </p:nvPr>
        </p:nvSpPr>
        <p:spPr>
          <a:xfrm>
            <a:off x="4038600" y="6356350"/>
            <a:ext cx="4114800" cy="365125"/>
          </a:xfrm>
          <a:prstGeom prst="rect">
            <a:avLst/>
          </a:prstGeom>
        </p:spPr>
        <p:txBody>
          <a:bodyPr/>
          <a:lstStyle/>
          <a:p>
            <a:endParaRPr lang="zh-CN" altLang="en-US" dirty="0"/>
          </a:p>
        </p:txBody>
      </p:sp>
      <p:sp>
        <p:nvSpPr>
          <p:cNvPr id="6" name="灯片编号占位符 5">
            <a:extLst>
              <a:ext uri="{FF2B5EF4-FFF2-40B4-BE49-F238E27FC236}">
                <a16:creationId xmlns:a16="http://schemas.microsoft.com/office/drawing/2014/main" id="{3D41373C-902D-4322-A3E9-BB52FC7B337F}"/>
              </a:ext>
            </a:extLst>
          </p:cNvPr>
          <p:cNvSpPr>
            <a:spLocks noGrp="1"/>
          </p:cNvSpPr>
          <p:nvPr>
            <p:ph type="sldNum" sz="quarter" idx="12"/>
          </p:nvPr>
        </p:nvSpPr>
        <p:spPr/>
        <p:txBody>
          <a:bodyPr/>
          <a:lstStyle/>
          <a:p>
            <a:fld id="{8D72D0B1-DC04-4230-B604-E4F3D96AC456}" type="slidenum">
              <a:rPr lang="zh-CN" altLang="en-US" smtClean="0"/>
              <a:t>‹#›</a:t>
            </a:fld>
            <a:endParaRPr lang="zh-CN" altLang="en-US" dirty="0"/>
          </a:p>
        </p:txBody>
      </p:sp>
    </p:spTree>
    <p:extLst>
      <p:ext uri="{BB962C8B-B14F-4D97-AF65-F5344CB8AC3E}">
        <p14:creationId xmlns:p14="http://schemas.microsoft.com/office/powerpoint/2010/main" val="32562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54F2A-8FD6-4288-B8C1-2AA2F90E5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0BFA87-5D12-4F2E-BB77-51B9D7FDC08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38ACE4-3003-4D38-9E70-5896B8C2F34E}"/>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2A7CA105-4E3F-4998-9C3C-3953A3D18CD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3105CE8-1359-4593-A27E-84544AC84621}"/>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385348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5B4204-5C51-4D85-883E-AA245C72A8F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8A11F7-9395-403B-AF6A-438710AE8D0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91C784-2070-4F02-9261-D0B22C7422E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7064A8B5-D556-45D9-A0F1-51CE9C72BB7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3DDF922-13FC-44DD-970F-1EF84B09C7FC}"/>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11679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36F91-4F24-44F3-97B7-72319B0DA2D5}"/>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C7B6556F-15CC-4D9D-ACBB-6CA08C239DE4}"/>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AC7D32C7-9945-4F20-9384-C0C3E50B99C1}"/>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174DE271-D7E7-4196-A416-99EF7FA2791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80643C75-3FC6-4170-8206-08B3D42F94DF}"/>
              </a:ext>
            </a:extLst>
          </p:cNvPr>
          <p:cNvSpPr>
            <a:spLocks noGrp="1"/>
          </p:cNvSpPr>
          <p:nvPr>
            <p:ph type="sldNum" sz="quarter" idx="12"/>
          </p:nvPr>
        </p:nvSpPr>
        <p:spPr/>
        <p:txBody>
          <a:bodyPr/>
          <a:lstStyle/>
          <a:p>
            <a:fld id="{668B6C24-3753-42EF-82B8-D6D05E1ED2A9}" type="slidenum">
              <a:rPr lang="zh-CN" altLang="en-US" smtClean="0"/>
              <a:pPr/>
              <a:t>‹#›</a:t>
            </a:fld>
            <a:endParaRPr lang="zh-CN" altLang="en-US" dirty="0"/>
          </a:p>
        </p:txBody>
      </p:sp>
    </p:spTree>
    <p:extLst>
      <p:ext uri="{BB962C8B-B14F-4D97-AF65-F5344CB8AC3E}">
        <p14:creationId xmlns:p14="http://schemas.microsoft.com/office/powerpoint/2010/main" val="110667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FA41C-6C68-4AFB-A9EB-646783E744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AA2A964-AA17-418A-9028-23210019A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CDFB31-64C1-4AF8-B15E-313CA9B3211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5" name="页脚占位符 4">
            <a:extLst>
              <a:ext uri="{FF2B5EF4-FFF2-40B4-BE49-F238E27FC236}">
                <a16:creationId xmlns:a16="http://schemas.microsoft.com/office/drawing/2014/main" id="{B1507248-4FA1-4D0C-9B3B-226830E0CF8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F1E3498-D7CF-4BA0-82D1-56F7A2811AFB}"/>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196369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06CB3-DCB7-473D-B252-2B793C77E5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564571-0040-490B-A351-BBFEF438194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0058DA-365D-4155-9314-6B7D14A609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2BE5D1-B93D-4E79-943A-5FEB2241FB98}"/>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6" name="页脚占位符 5">
            <a:extLst>
              <a:ext uri="{FF2B5EF4-FFF2-40B4-BE49-F238E27FC236}">
                <a16:creationId xmlns:a16="http://schemas.microsoft.com/office/drawing/2014/main" id="{E2827E3E-5FCD-451F-9BC6-523763FBD9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69E267F-8249-4746-A524-CAAFFE52693A}"/>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213579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30455-08D0-4C6D-9AE6-F5F2719B76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0CCE30-B721-4626-99D7-3AB5B0F8A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4BD5743-62B0-4427-8728-6FD8EDA1B86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4466F3-4DC2-4CB5-AD17-A3D86BAC05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52FE0B0-4E10-4567-AE38-07A155A9CB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39C219-21E3-477E-AC47-3ACD473116FC}"/>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8" name="页脚占位符 7">
            <a:extLst>
              <a:ext uri="{FF2B5EF4-FFF2-40B4-BE49-F238E27FC236}">
                <a16:creationId xmlns:a16="http://schemas.microsoft.com/office/drawing/2014/main" id="{99F32302-5194-4936-B3C7-F7C39B1D91D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B2FDD12F-6DDF-4AC5-99FB-B98A9F6AC63F}"/>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52280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8B299-9371-4AE1-B502-C22FBA53728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3B1623-02A4-4079-AD81-4701C3728C6A}"/>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4" name="页脚占位符 3">
            <a:extLst>
              <a:ext uri="{FF2B5EF4-FFF2-40B4-BE49-F238E27FC236}">
                <a16:creationId xmlns:a16="http://schemas.microsoft.com/office/drawing/2014/main" id="{FD6B5C14-F68D-4DCE-9538-FAB83870BAA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6EF8497-1172-41ED-AFAA-F8C24771D787}"/>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13492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A14DA9-92D8-4934-B960-5C4D5102D57D}"/>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3" name="页脚占位符 2">
            <a:extLst>
              <a:ext uri="{FF2B5EF4-FFF2-40B4-BE49-F238E27FC236}">
                <a16:creationId xmlns:a16="http://schemas.microsoft.com/office/drawing/2014/main" id="{BD28261D-45DF-4ACC-9AE6-391B0B07F53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B5AB09B-2CB2-4D96-8978-47F6F50B4AC8}"/>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3029095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B5CB8-1AE5-4EC9-AC99-476B942BE5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0B5B1F-2AAD-4D94-8301-DAC87AE57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965D328-B88F-4B58-8051-D01467A37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638EDD-DBFE-4D36-844E-FD366276B4F0}"/>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6" name="页脚占位符 5">
            <a:extLst>
              <a:ext uri="{FF2B5EF4-FFF2-40B4-BE49-F238E27FC236}">
                <a16:creationId xmlns:a16="http://schemas.microsoft.com/office/drawing/2014/main" id="{CEE70906-610A-4B0D-838F-D674035F8EB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595FE795-6423-4F5B-A0D8-3188989A598F}"/>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409779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F60C5-FBCF-4D93-8923-CE6F5FA1A5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0606F4-A87D-41DD-A3B6-CE2F4ACB5C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883A2D-8997-4583-B4F7-1CE5F4AD1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408D1F-5D34-4AE0-9E65-EB79C2441CE0}"/>
              </a:ext>
            </a:extLst>
          </p:cNvPr>
          <p:cNvSpPr>
            <a:spLocks noGrp="1"/>
          </p:cNvSpPr>
          <p:nvPr>
            <p:ph type="dt" sz="half" idx="10"/>
          </p:nvPr>
        </p:nvSpPr>
        <p:spPr>
          <a:xfrm>
            <a:off x="838200" y="6356350"/>
            <a:ext cx="2743200" cy="365125"/>
          </a:xfrm>
          <a:prstGeom prst="rect">
            <a:avLst/>
          </a:prstGeom>
        </p:spPr>
        <p:txBody>
          <a:bodyPr/>
          <a:lstStyle/>
          <a:p>
            <a:fld id="{C5550BF1-7F6D-44A5-90CF-B3A8CCFD9DD1}" type="datetimeFigureOut">
              <a:rPr lang="zh-CN" altLang="en-US" smtClean="0"/>
              <a:t>2021/6/15</a:t>
            </a:fld>
            <a:endParaRPr lang="zh-CN" altLang="en-US"/>
          </a:p>
        </p:txBody>
      </p:sp>
      <p:sp>
        <p:nvSpPr>
          <p:cNvPr id="6" name="页脚占位符 5">
            <a:extLst>
              <a:ext uri="{FF2B5EF4-FFF2-40B4-BE49-F238E27FC236}">
                <a16:creationId xmlns:a16="http://schemas.microsoft.com/office/drawing/2014/main" id="{230D3154-3EBA-4129-85A8-88D26F9461B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DB9E780F-95C2-4BB1-B27A-AE22275D8F31}"/>
              </a:ext>
            </a:extLst>
          </p:cNvPr>
          <p:cNvSpPr>
            <a:spLocks noGrp="1"/>
          </p:cNvSpPr>
          <p:nvPr>
            <p:ph type="sldNum" sz="quarter" idx="12"/>
          </p:nvPr>
        </p:nvSpPr>
        <p:spPr/>
        <p:txBody>
          <a:bodyPr/>
          <a:lstStyle/>
          <a:p>
            <a:fld id="{8D72D0B1-DC04-4230-B604-E4F3D96AC456}" type="slidenum">
              <a:rPr lang="zh-CN" altLang="en-US" smtClean="0"/>
              <a:t>‹#›</a:t>
            </a:fld>
            <a:endParaRPr lang="zh-CN" altLang="en-US"/>
          </a:p>
        </p:txBody>
      </p:sp>
    </p:spTree>
    <p:extLst>
      <p:ext uri="{BB962C8B-B14F-4D97-AF65-F5344CB8AC3E}">
        <p14:creationId xmlns:p14="http://schemas.microsoft.com/office/powerpoint/2010/main" val="91686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1DCF0"/>
            </a:gs>
            <a:gs pos="100000">
              <a:schemeClr val="accent1">
                <a:lumMod val="20000"/>
                <a:lumOff val="80000"/>
              </a:schemeClr>
            </a:gs>
            <a:gs pos="100000">
              <a:schemeClr val="accent1">
                <a:lumMod val="20000"/>
                <a:lumOff val="80000"/>
              </a:schemeClr>
            </a:gs>
            <a:gs pos="100000">
              <a:schemeClr val="accent1">
                <a:lumMod val="45000"/>
                <a:lumOff val="55000"/>
              </a:schemeClr>
            </a:gs>
            <a:gs pos="24000">
              <a:schemeClr val="bg1"/>
            </a:gs>
            <a:gs pos="100000">
              <a:srgbClr val="BECEEA"/>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207254-FE0D-4F5D-8061-D95AE6F92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5F60EE2-AC8B-43C8-B89E-AA02398BF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灯片编号占位符 5">
            <a:extLst>
              <a:ext uri="{FF2B5EF4-FFF2-40B4-BE49-F238E27FC236}">
                <a16:creationId xmlns:a16="http://schemas.microsoft.com/office/drawing/2014/main" id="{FD58B565-3F92-49F2-B2F4-E945611D7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3AB50-F16D-4FA2-A50F-C9046CB94942}" type="slidenum">
              <a:rPr lang="zh-CN" altLang="en-US" smtClean="0"/>
              <a:pPr/>
              <a:t>‹#›</a:t>
            </a:fld>
            <a:endParaRPr lang="zh-CN" altLang="en-US" dirty="0"/>
          </a:p>
        </p:txBody>
      </p:sp>
      <p:cxnSp>
        <p:nvCxnSpPr>
          <p:cNvPr id="9" name="直接连接符 8">
            <a:extLst>
              <a:ext uri="{FF2B5EF4-FFF2-40B4-BE49-F238E27FC236}">
                <a16:creationId xmlns:a16="http://schemas.microsoft.com/office/drawing/2014/main" id="{F3192AFD-B056-40D5-8F8A-5A36D3DE1017}"/>
              </a:ext>
            </a:extLst>
          </p:cNvPr>
          <p:cNvCxnSpPr/>
          <p:nvPr userDrawn="1"/>
        </p:nvCxnSpPr>
        <p:spPr>
          <a:xfrm>
            <a:off x="838200" y="1766888"/>
            <a:ext cx="10512000"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617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3193CF"/>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Wingdings" panose="05000000000000000000" pitchFamily="2" charset="2"/>
        <a:buChar char="Ø"/>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Ø"/>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1.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14.xml"/><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3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3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7.jpg"/></Relationships>
</file>

<file path=ppt/slides/_rels/slide42.xml.rels><?xml version="1.0" encoding="UTF-8" standalone="yes"?>
<Relationships xmlns="http://schemas.openxmlformats.org/package/2006/relationships"><Relationship Id="rId3" Type="http://schemas.openxmlformats.org/officeDocument/2006/relationships/image" Target="../media/image88.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43.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9.jpg"/></Relationships>
</file>

<file path=ppt/slides/_rels/slide4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5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dl.acm.org/doi/10.1145/2601097.2601152" TargetMode="External"/><Relationship Id="rId2" Type="http://schemas.openxmlformats.org/officeDocument/2006/relationships/hyperlink" Target="https://dl.acm.org/doi/10.1145/2461912.2461984" TargetMode="External"/><Relationship Id="rId1" Type="http://schemas.openxmlformats.org/officeDocument/2006/relationships/slideLayout" Target="../slideLayouts/slideLayout2.xml"/><Relationship Id="rId6" Type="http://schemas.openxmlformats.org/officeDocument/2006/relationships/hyperlink" Target="https://zhuanlan.zhihu.com/p/49536480" TargetMode="External"/><Relationship Id="rId5" Type="http://schemas.openxmlformats.org/officeDocument/2006/relationships/hyperlink" Target="https://zhuanlan.zhihu.com/p/48737753" TargetMode="External"/><Relationship Id="rId4" Type="http://schemas.openxmlformats.org/officeDocument/2006/relationships/hyperlink" Target="https://dl.acm.org/doi/10.1016/j.jvcir.2007.01.005"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A39FC-F830-4D11-8F42-04E9F07CA5BD}"/>
              </a:ext>
            </a:extLst>
          </p:cNvPr>
          <p:cNvSpPr>
            <a:spLocks noGrp="1"/>
          </p:cNvSpPr>
          <p:nvPr>
            <p:ph type="title"/>
          </p:nvPr>
        </p:nvSpPr>
        <p:spPr/>
        <p:txBody>
          <a:bodyPr/>
          <a:lstStyle/>
          <a:p>
            <a:r>
              <a:rPr lang="zh-CN" altLang="en-US" dirty="0"/>
              <a:t>流体是什么？</a:t>
            </a:r>
          </a:p>
        </p:txBody>
      </p:sp>
      <p:sp>
        <p:nvSpPr>
          <p:cNvPr id="3" name="内容占位符 2">
            <a:extLst>
              <a:ext uri="{FF2B5EF4-FFF2-40B4-BE49-F238E27FC236}">
                <a16:creationId xmlns:a16="http://schemas.microsoft.com/office/drawing/2014/main" id="{95A0F516-7806-4890-82D4-2A11A5D45E53}"/>
              </a:ext>
            </a:extLst>
          </p:cNvPr>
          <p:cNvSpPr>
            <a:spLocks noGrp="1"/>
          </p:cNvSpPr>
          <p:nvPr>
            <p:ph idx="1"/>
          </p:nvPr>
        </p:nvSpPr>
        <p:spPr/>
        <p:txBody>
          <a:bodyPr/>
          <a:lstStyle/>
          <a:p>
            <a:r>
              <a:rPr lang="zh-CN" altLang="en-US" dirty="0"/>
              <a:t>固体</a:t>
            </a:r>
            <a:endParaRPr lang="en-US" altLang="zh-CN" dirty="0"/>
          </a:p>
          <a:p>
            <a:r>
              <a:rPr lang="zh-CN" altLang="en-US" dirty="0"/>
              <a:t>液体和气体（烟雾、海浪、水滴</a:t>
            </a:r>
            <a:r>
              <a:rPr lang="en-US" altLang="zh-CN" dirty="0"/>
              <a:t>…</a:t>
            </a:r>
            <a:r>
              <a:rPr lang="zh-CN" altLang="en-US" dirty="0"/>
              <a:t>）</a:t>
            </a:r>
            <a:endParaRPr lang="en-US" altLang="zh-CN" dirty="0"/>
          </a:p>
          <a:p>
            <a:pPr lvl="1"/>
            <a:r>
              <a:rPr lang="zh-CN" altLang="en-US" dirty="0"/>
              <a:t>流动：不断变形的运动</a:t>
            </a:r>
          </a:p>
        </p:txBody>
      </p:sp>
      <p:pic>
        <p:nvPicPr>
          <p:cNvPr id="4" name="图片 3">
            <a:extLst>
              <a:ext uri="{FF2B5EF4-FFF2-40B4-BE49-F238E27FC236}">
                <a16:creationId xmlns:a16="http://schemas.microsoft.com/office/drawing/2014/main" id="{96C8017C-7711-44E7-A5EE-DFFC51344378}"/>
              </a:ext>
            </a:extLst>
          </p:cNvPr>
          <p:cNvPicPr>
            <a:picLocks noChangeAspect="1"/>
          </p:cNvPicPr>
          <p:nvPr/>
        </p:nvPicPr>
        <p:blipFill>
          <a:blip r:embed="rId2"/>
          <a:stretch>
            <a:fillRect/>
          </a:stretch>
        </p:blipFill>
        <p:spPr>
          <a:xfrm>
            <a:off x="6406856" y="3152524"/>
            <a:ext cx="5620044" cy="3159376"/>
          </a:xfrm>
          <a:prstGeom prst="rect">
            <a:avLst/>
          </a:prstGeom>
        </p:spPr>
      </p:pic>
    </p:spTree>
    <p:extLst>
      <p:ext uri="{BB962C8B-B14F-4D97-AF65-F5344CB8AC3E}">
        <p14:creationId xmlns:p14="http://schemas.microsoft.com/office/powerpoint/2010/main" val="92149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E2C70-AE61-4E1E-B9F9-885924CF9A05}"/>
              </a:ext>
            </a:extLst>
          </p:cNvPr>
          <p:cNvSpPr>
            <a:spLocks noGrp="1"/>
          </p:cNvSpPr>
          <p:nvPr>
            <p:ph type="title"/>
          </p:nvPr>
        </p:nvSpPr>
        <p:spPr/>
        <p:txBody>
          <a:bodyPr/>
          <a:lstStyle/>
          <a:p>
            <a:r>
              <a:rPr lang="zh-CN" altLang="en-US" dirty="0"/>
              <a:t>速度散度</a:t>
            </a:r>
          </a:p>
        </p:txBody>
      </p:sp>
      <p:sp>
        <p:nvSpPr>
          <p:cNvPr id="3" name="内容占位符 2">
            <a:extLst>
              <a:ext uri="{FF2B5EF4-FFF2-40B4-BE49-F238E27FC236}">
                <a16:creationId xmlns:a16="http://schemas.microsoft.com/office/drawing/2014/main" id="{1B2369CB-A155-40BF-B854-ECE65A722BFE}"/>
              </a:ext>
            </a:extLst>
          </p:cNvPr>
          <p:cNvSpPr>
            <a:spLocks noGrp="1"/>
          </p:cNvSpPr>
          <p:nvPr>
            <p:ph idx="1"/>
          </p:nvPr>
        </p:nvSpPr>
        <p:spPr/>
        <p:txBody>
          <a:bodyPr/>
          <a:lstStyle/>
          <a:p>
            <a:r>
              <a:rPr lang="zh-CN" altLang="en-US" dirty="0"/>
              <a:t>散度定理</a:t>
            </a:r>
            <a:endParaRPr lang="en-US" altLang="zh-CN" dirty="0"/>
          </a:p>
          <a:p>
            <a:r>
              <a:rPr lang="zh-CN" altLang="en-US" dirty="0"/>
              <a:t>每单位体积运动着的流体微团，体积相对变化的</a:t>
            </a:r>
            <a:r>
              <a:rPr lang="zh-CN" altLang="en-US" dirty="0">
                <a:solidFill>
                  <a:srgbClr val="FF0000"/>
                </a:solidFill>
              </a:rPr>
              <a:t>时间变化率</a:t>
            </a:r>
          </a:p>
        </p:txBody>
      </p:sp>
    </p:spTree>
    <p:extLst>
      <p:ext uri="{BB962C8B-B14F-4D97-AF65-F5344CB8AC3E}">
        <p14:creationId xmlns:p14="http://schemas.microsoft.com/office/powerpoint/2010/main" val="83860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en-US" altLang="zh-CN" dirty="0"/>
              <a:t>Navier-Stokes </a:t>
            </a:r>
            <a:r>
              <a:rPr lang="zh-CN" altLang="en-US" dirty="0"/>
              <a:t>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normAutofit/>
              </a:bodyPr>
              <a:lstStyle/>
              <a:p>
                <a:r>
                  <a:rPr lang="zh-CN" altLang="en-US" dirty="0"/>
                  <a:t>动量方程</a:t>
                </a:r>
                <a:endParaRPr lang="en-US" altLang="zh-CN" dirty="0"/>
              </a:p>
              <a:p>
                <a:pPr lvl="1"/>
                <a14:m>
                  <m:oMath xmlns:m="http://schemas.openxmlformats.org/officeDocument/2006/math">
                    <m:f>
                      <m:fPr>
                        <m:ctrlPr>
                          <a:rPr lang="en-US" altLang="zh-CN"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m:t>
                    </m:r>
                    <m:f>
                      <m:fPr>
                        <m:ctrlPr>
                          <a:rPr lang="en-US" altLang="zh-CN" i="1">
                            <a:solidFill>
                              <a:schemeClr val="tx1"/>
                            </a:solidFill>
                            <a:latin typeface="Cambria Math" panose="02040503050406030204" pitchFamily="18" charset="0"/>
                            <a:ea typeface="Cambria Math" panose="02040503050406030204" pitchFamily="18" charset="0"/>
                          </a:rPr>
                        </m:ctrlPr>
                      </m:fPr>
                      <m:num>
                        <m:r>
                          <a:rPr lang="en-US" altLang="zh-CN" i="1">
                            <a:solidFill>
                              <a:schemeClr val="tx1"/>
                            </a:solidFill>
                            <a:latin typeface="Cambria Math" panose="02040503050406030204" pitchFamily="18" charset="0"/>
                            <a:ea typeface="Cambria Math" panose="02040503050406030204" pitchFamily="18" charset="0"/>
                          </a:rPr>
                          <m:t>1</m:t>
                        </m:r>
                      </m:num>
                      <m:den>
                        <m:r>
                          <a:rPr lang="zh-CN" altLang="en-US" i="1">
                            <a:solidFill>
                              <a:schemeClr val="tx1"/>
                            </a:solidFill>
                            <a:latin typeface="Cambria Math" panose="02040503050406030204" pitchFamily="18" charset="0"/>
                            <a:ea typeface="Cambria Math" panose="02040503050406030204" pitchFamily="18" charset="0"/>
                          </a:rPr>
                          <m:t>𝜌</m:t>
                        </m:r>
                      </m:den>
                    </m:f>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en-US" altLang="zh-CN" i="1">
                        <a:solidFill>
                          <a:schemeClr val="tx1"/>
                        </a:solidFill>
                        <a:latin typeface="Cambria Math" panose="02040503050406030204" pitchFamily="18" charset="0"/>
                        <a:ea typeface="Cambria Math" panose="02040503050406030204" pitchFamily="18" charset="0"/>
                      </a:rPr>
                      <m:t>𝑣</m:t>
                    </m:r>
                    <m:r>
                      <a:rPr lang="zh-CN" altLang="en-US" i="1">
                        <a:solidFill>
                          <a:schemeClr val="tx1"/>
                        </a:solidFill>
                        <a:latin typeface="Cambria Math" panose="02040503050406030204" pitchFamily="18" charset="0"/>
                        <a:ea typeface="Cambria Math" panose="02040503050406030204" pitchFamily="18" charset="0"/>
                      </a:rPr>
                      <m:t>∆</m:t>
                    </m:r>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a14:m>
                <a:endParaRPr lang="en-US" altLang="zh-CN" dirty="0"/>
              </a:p>
              <a:p>
                <a:endParaRPr lang="en-US" altLang="zh-CN" b="0" dirty="0"/>
              </a:p>
              <a:p>
                <a:endParaRPr lang="en-US" altLang="zh-CN" dirty="0"/>
              </a:p>
              <a:p>
                <a:r>
                  <a:rPr lang="zh-CN" altLang="en-US" b="0" dirty="0"/>
                  <a:t>质量</a:t>
                </a:r>
                <a:r>
                  <a:rPr lang="zh-CN" altLang="en-US" dirty="0"/>
                  <a:t>守恒方程</a:t>
                </a:r>
                <a:endParaRPr lang="en-US" altLang="zh-CN" i="1" dirty="0">
                  <a:latin typeface="Cambria Math" panose="02040503050406030204" pitchFamily="18" charset="0"/>
                </a:endParaRPr>
              </a:p>
              <a:p>
                <a:pPr lvl="1"/>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=0</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D5B88EF4-2F27-4F3C-8D24-C8F0D3B41492}"/>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A15BECD1-B1BA-4D40-81BE-855430B1ACA5}"/>
                  </a:ext>
                </a:extLst>
              </p:cNvPr>
              <p:cNvSpPr/>
              <p:nvPr/>
            </p:nvSpPr>
            <p:spPr>
              <a:xfrm>
                <a:off x="6468094" y="2203448"/>
                <a:ext cx="6096000" cy="2031325"/>
              </a:xfrm>
              <a:prstGeom prst="rect">
                <a:avLst/>
              </a:prstGeom>
            </p:spPr>
            <p:txBody>
              <a:bodyPr>
                <a:spAutoFit/>
              </a:bodyPr>
              <a:lstStyle/>
              <a:p>
                <a:pPr marL="742950" lvl="1" indent="-285750">
                  <a:buFont typeface="Arial" panose="020B0604020202020204" pitchFamily="34" charset="0"/>
                  <a:buChar char="•"/>
                </a:pP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oMath>
                </a14:m>
                <a:r>
                  <a:rPr lang="zh-CN" altLang="en-US" dirty="0"/>
                  <a:t>（速度）</a:t>
                </a:r>
                <a:endParaRPr lang="en-US" altLang="zh-CN" dirty="0"/>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ea typeface="Cambria Math" panose="02040503050406030204" pitchFamily="18" charset="0"/>
                      </a:rPr>
                      <m:t>𝑝</m:t>
                    </m:r>
                  </m:oMath>
                </a14:m>
                <a:r>
                  <a:rPr lang="zh-CN" altLang="en-US" dirty="0"/>
                  <a:t>（压力）</a:t>
                </a:r>
                <a:endParaRPr lang="en-US" altLang="zh-CN" dirty="0"/>
              </a:p>
              <a:p>
                <a:pPr marL="742950" lvl="1" indent="-285750">
                  <a:buFont typeface="Arial" panose="020B0604020202020204" pitchFamily="34" charset="0"/>
                  <a:buChar char="•"/>
                </a:pPr>
                <a14:m>
                  <m:oMath xmlns:m="http://schemas.openxmlformats.org/officeDocument/2006/math">
                    <m:r>
                      <a:rPr lang="zh-CN" altLang="en-US" i="1">
                        <a:latin typeface="Cambria Math" panose="02040503050406030204" pitchFamily="18" charset="0"/>
                      </a:rPr>
                      <m:t>𝜌</m:t>
                    </m:r>
                  </m:oMath>
                </a14:m>
                <a:r>
                  <a:rPr lang="zh-CN" altLang="en-US" dirty="0"/>
                  <a:t>（密度）</a:t>
                </a:r>
                <a:endParaRPr lang="en-US" altLang="zh-CN" dirty="0"/>
              </a:p>
              <a:p>
                <a:pPr marL="742950" lvl="1" indent="-285750">
                  <a:buFont typeface="Arial" panose="020B0604020202020204" pitchFamily="34" charset="0"/>
                  <a:buChar char="•"/>
                </a:pP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a14:m>
                <a:r>
                  <a:rPr lang="zh-CN" altLang="en-US" dirty="0"/>
                  <a:t>（重力）</a:t>
                </a:r>
                <a:endParaRPr lang="en-US" altLang="zh-CN" dirty="0"/>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ea typeface="Cambria Math" panose="02040503050406030204" pitchFamily="18" charset="0"/>
                      </a:rPr>
                      <m:t>𝑣</m:t>
                    </m:r>
                  </m:oMath>
                </a14:m>
                <a:r>
                  <a:rPr lang="zh-CN" altLang="en-US" dirty="0"/>
                  <a:t>（动力粘性系数）</a:t>
                </a:r>
                <a:endParaRPr lang="en-US" altLang="zh-CN" dirty="0"/>
              </a:p>
              <a:p>
                <a:pPr marL="742950" lvl="1" indent="-285750">
                  <a:buFont typeface="Arial" panose="020B0604020202020204" pitchFamily="34" charset="0"/>
                  <a:buChar char="•"/>
                </a:pP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oMath>
                </a14:m>
                <a:r>
                  <a:rPr lang="zh-CN" altLang="en-US" dirty="0"/>
                  <a:t>（梯度算子）</a:t>
                </a:r>
                <a:endParaRPr lang="en-US" altLang="zh-CN" dirty="0"/>
              </a:p>
              <a:p>
                <a:pPr marL="742950" lvl="1" indent="-285750">
                  <a:buFont typeface="Arial" panose="020B0604020202020204" pitchFamily="34" charset="0"/>
                  <a:buChar char="•"/>
                </a:pPr>
                <a14:m>
                  <m:oMath xmlns:m="http://schemas.openxmlformats.org/officeDocument/2006/math">
                    <m:r>
                      <a:rPr lang="zh-CN" altLang="en-US" i="1">
                        <a:latin typeface="Cambria Math" panose="02040503050406030204" pitchFamily="18" charset="0"/>
                        <a:ea typeface="Cambria Math" panose="02040503050406030204" pitchFamily="18" charset="0"/>
                      </a:rPr>
                      <m:t>∆</m:t>
                    </m:r>
                  </m:oMath>
                </a14:m>
                <a:r>
                  <a:rPr lang="zh-CN" altLang="en-US" dirty="0"/>
                  <a:t>（拉普拉斯算子）</a:t>
                </a:r>
                <a:endParaRPr lang="en-US" altLang="zh-CN" dirty="0"/>
              </a:p>
            </p:txBody>
          </p:sp>
        </mc:Choice>
        <mc:Fallback xmlns="">
          <p:sp>
            <p:nvSpPr>
              <p:cNvPr id="4" name="矩形 3">
                <a:extLst>
                  <a:ext uri="{FF2B5EF4-FFF2-40B4-BE49-F238E27FC236}">
                    <a16:creationId xmlns:a16="http://schemas.microsoft.com/office/drawing/2014/main" id="{A15BECD1-B1BA-4D40-81BE-855430B1ACA5}"/>
                  </a:ext>
                </a:extLst>
              </p:cNvPr>
              <p:cNvSpPr>
                <a:spLocks noRot="1" noChangeAspect="1" noMove="1" noResize="1" noEditPoints="1" noAdjustHandles="1" noChangeArrowheads="1" noChangeShapeType="1" noTextEdit="1"/>
              </p:cNvSpPr>
              <p:nvPr/>
            </p:nvSpPr>
            <p:spPr>
              <a:xfrm>
                <a:off x="6468094" y="2203448"/>
                <a:ext cx="6096000" cy="2031325"/>
              </a:xfrm>
              <a:prstGeom prst="rect">
                <a:avLst/>
              </a:prstGeom>
              <a:blipFill>
                <a:blip r:embed="rId3"/>
                <a:stretch>
                  <a:fillRect t="-1497" b="-3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713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动量方程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normAutofit fontScale="92500" lnSpcReduction="20000"/>
              </a:bodyPr>
              <a:lstStyle/>
              <a:p>
                <a:r>
                  <a:rPr lang="zh-CN" altLang="en-US" dirty="0"/>
                  <a:t>牛顿第二定律：</a:t>
                </a:r>
                <a14:m>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b="0" i="1" smtClean="0">
                        <a:latin typeface="Cambria Math" panose="02040503050406030204" pitchFamily="18" charset="0"/>
                      </a:rPr>
                      <m:t>𝑚</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𝑚</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𝐷</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num>
                      <m:den>
                        <m:r>
                          <a:rPr lang="en-US" altLang="zh-CN" b="0" i="1" smtClean="0">
                            <a:latin typeface="Cambria Math" panose="02040503050406030204" pitchFamily="18" charset="0"/>
                          </a:rPr>
                          <m:t>𝐷𝑡</m:t>
                        </m:r>
                      </m:den>
                    </m:f>
                  </m:oMath>
                </a14:m>
                <a:endParaRPr lang="en-US" altLang="zh-CN" dirty="0"/>
              </a:p>
              <a:p>
                <a:r>
                  <a:rPr lang="zh-CN" altLang="en-US" dirty="0"/>
                  <a:t>受力分析</a:t>
                </a:r>
                <a:endParaRPr lang="en-US" altLang="zh-CN" dirty="0"/>
              </a:p>
              <a:p>
                <a:pPr lvl="1"/>
                <a:r>
                  <a:rPr lang="zh-CN" altLang="en-US" dirty="0"/>
                  <a:t>重力：</a:t>
                </a:r>
                <a:r>
                  <a:rPr lang="en-US" altLang="zh-CN" dirty="0"/>
                  <a:t> </a:t>
                </a:r>
                <a14:m>
                  <m:oMath xmlns:m="http://schemas.openxmlformats.org/officeDocument/2006/math">
                    <m:r>
                      <a:rPr lang="en-US" altLang="zh-CN" i="1">
                        <a:latin typeface="Cambria Math" panose="02040503050406030204" pitchFamily="18" charset="0"/>
                      </a:rPr>
                      <m:t>𝑚</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𝑔</m:t>
                        </m:r>
                      </m:e>
                    </m:acc>
                  </m:oMath>
                </a14:m>
                <a:endParaRPr lang="en-US" altLang="zh-CN" dirty="0"/>
              </a:p>
              <a:p>
                <a:pPr lvl="1"/>
                <a:r>
                  <a:rPr lang="zh-CN" altLang="en-US" dirty="0"/>
                  <a:t>压力：</a:t>
                </a:r>
                <a:r>
                  <a:rPr lang="en-US" altLang="zh-CN" dirty="0"/>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oMath>
                </a14:m>
                <a:endParaRPr lang="en-US" altLang="zh-CN" dirty="0"/>
              </a:p>
              <a:p>
                <a:pPr lvl="1"/>
                <a:r>
                  <a:rPr lang="zh-CN" altLang="en-US" dirty="0"/>
                  <a:t>黏力： </a:t>
                </a: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V</m:t>
                    </m:r>
                    <m:r>
                      <a:rPr lang="zh-CN" altLang="en-US" i="1" smtClean="0">
                        <a:latin typeface="Cambria Math" panose="02040503050406030204" pitchFamily="18" charset="0"/>
                        <a:ea typeface="Cambria Math" panose="02040503050406030204" pitchFamily="18" charset="0"/>
                      </a:rPr>
                      <m:t>𝜇</m:t>
                    </m:r>
                    <m:r>
                      <m:rPr>
                        <m:sty m:val="p"/>
                      </m:rPr>
                      <a:rPr lang="zh-CN" altLang="en-US"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m:t>
                    </m:r>
                    <m:r>
                      <m:rPr>
                        <m:sty m:val="p"/>
                      </m:rPr>
                      <a:rPr lang="zh-CN" altLang="en-US" i="1" smtClean="0">
                        <a:latin typeface="Cambria Math" panose="02040503050406030204" pitchFamily="18" charset="0"/>
                        <a:ea typeface="Cambria Math" panose="02040503050406030204" pitchFamily="18" charset="0"/>
                      </a:rPr>
                      <m:t>∇</m:t>
                    </m:r>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V</m:t>
                    </m:r>
                    <m:r>
                      <a:rPr lang="zh-CN" altLang="en-US" i="1">
                        <a:latin typeface="Cambria Math" panose="02040503050406030204" pitchFamily="18" charset="0"/>
                        <a:ea typeface="Cambria Math" panose="02040503050406030204" pitchFamily="18" charset="0"/>
                      </a:rPr>
                      <m:t>𝜇</m:t>
                    </m:r>
                    <m:sSup>
                      <m:sSupPr>
                        <m:ctrlPr>
                          <a:rPr lang="en-US" altLang="zh-CN" i="1" smtClean="0">
                            <a:latin typeface="Cambria Math" panose="02040503050406030204" pitchFamily="18" charset="0"/>
                            <a:ea typeface="Cambria Math" panose="02040503050406030204" pitchFamily="18" charset="0"/>
                          </a:rPr>
                        </m:ctrlPr>
                      </m:sSupPr>
                      <m:e>
                        <m:r>
                          <m:rPr>
                            <m:sty m:val="p"/>
                          </m:rPr>
                          <a:rPr lang="en-US" altLang="zh-CN"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2</m:t>
                        </m:r>
                      </m:sup>
                    </m:sSup>
                    <m:acc>
                      <m:accPr>
                        <m:chr m:val="⃗"/>
                        <m:ctrlPr>
                          <a:rPr lang="zh-CN" altLang="en-US"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oMath>
                </a14:m>
                <a:endParaRPr lang="en-US" altLang="zh-CN" dirty="0"/>
              </a:p>
              <a:p>
                <a14:m>
                  <m:oMath xmlns:m="http://schemas.openxmlformats.org/officeDocument/2006/math">
                    <m:r>
                      <a:rPr lang="en-US" altLang="zh-CN" i="1">
                        <a:latin typeface="Cambria Math" panose="02040503050406030204" pitchFamily="18" charset="0"/>
                      </a:rPr>
                      <m:t>𝑚</m:t>
                    </m:r>
                    <m:f>
                      <m:fPr>
                        <m:ctrlPr>
                          <a:rPr lang="en-US" altLang="zh-CN" i="1">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b="0" i="1" smtClean="0">
                        <a:latin typeface="Cambria Math" panose="02040503050406030204" pitchFamily="18" charset="0"/>
                      </a:rPr>
                      <m:t>=</m:t>
                    </m:r>
                    <m:r>
                      <a:rPr lang="en-US" altLang="zh-CN" i="1" smtClean="0">
                        <a:latin typeface="Cambria Math" panose="02040503050406030204" pitchFamily="18" charset="0"/>
                      </a:rPr>
                      <m:t>𝑚</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V</m:t>
                    </m:r>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V</m:t>
                    </m:r>
                    <m:r>
                      <a:rPr lang="zh-CN" altLang="en-US" i="1">
                        <a:latin typeface="Cambria Math" panose="02040503050406030204" pitchFamily="18" charset="0"/>
                        <a:ea typeface="Cambria Math" panose="02040503050406030204" pitchFamily="18" charset="0"/>
                      </a:rPr>
                      <m:t>𝜇</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oMath>
                </a14:m>
                <a:endParaRPr lang="en-US" altLang="zh-CN" dirty="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r>
                      <a:rPr lang="en-US" altLang="zh-CN" i="1">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zh-CN" altLang="en-US" i="1" smtClean="0">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𝑝</m:t>
                    </m:r>
                    <m:r>
                      <a:rPr lang="en-US" altLang="zh-CN" i="1" smtClean="0">
                        <a:latin typeface="Cambria Math" panose="02040503050406030204" pitchFamily="18" charset="0"/>
                        <a:ea typeface="Cambria Math" panose="02040503050406030204" pitchFamily="18" charset="0"/>
                      </a:rPr>
                      <m:t> +</m:t>
                    </m:r>
                    <m:f>
                      <m:fPr>
                        <m:ctrlPr>
                          <a:rPr lang="en-US" altLang="zh-CN" i="1" smtClean="0">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𝜇</m:t>
                        </m:r>
                      </m:num>
                      <m:den>
                        <m:r>
                          <a:rPr lang="zh-CN" altLang="en-US" i="1" smtClean="0">
                            <a:latin typeface="Cambria Math" panose="02040503050406030204" pitchFamily="18" charset="0"/>
                            <a:ea typeface="Cambria Math" panose="02040503050406030204" pitchFamily="18" charset="0"/>
                          </a:rPr>
                          <m:t>𝜌</m:t>
                        </m:r>
                      </m:den>
                    </m:f>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oMath>
                </a14:m>
                <a:endParaRPr lang="en-US" altLang="zh-CN" dirty="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a14:m>
                <a:r>
                  <a:rPr lang="zh-CN" altLang="en-US" dirty="0">
                    <a:solidFill>
                      <a:schemeClr val="accent1">
                        <a:lumMod val="75000"/>
                      </a:schemeClr>
                    </a:solidFill>
                  </a:rPr>
                  <a:t>（动力粘性系数）</a:t>
                </a:r>
                <a:endParaRPr lang="en-US" altLang="zh-CN" dirty="0">
                  <a:solidFill>
                    <a:schemeClr val="accent1">
                      <a:lumMod val="75000"/>
                    </a:schemeClr>
                  </a:solidFill>
                </a:endParaRPr>
              </a:p>
            </p:txBody>
          </p:sp>
        </mc:Choice>
        <mc:Fallback xmlns="">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928" t="-560"/>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BF0A58E8-C068-4DDA-8C93-820C32CAF881}"/>
              </a:ext>
            </a:extLst>
          </p:cNvPr>
          <p:cNvGrpSpPr/>
          <p:nvPr/>
        </p:nvGrpSpPr>
        <p:grpSpPr>
          <a:xfrm>
            <a:off x="6172201" y="2549923"/>
            <a:ext cx="3031044" cy="1758154"/>
            <a:chOff x="6172201" y="2549923"/>
            <a:chExt cx="3031044" cy="1758154"/>
          </a:xfrm>
        </p:grpSpPr>
        <p:grpSp>
          <p:nvGrpSpPr>
            <p:cNvPr id="39" name="组合 38">
              <a:extLst>
                <a:ext uri="{FF2B5EF4-FFF2-40B4-BE49-F238E27FC236}">
                  <a16:creationId xmlns:a16="http://schemas.microsoft.com/office/drawing/2014/main" id="{D12055AE-2015-4CCF-A3DE-5C7C977985F6}"/>
                </a:ext>
              </a:extLst>
            </p:cNvPr>
            <p:cNvGrpSpPr/>
            <p:nvPr/>
          </p:nvGrpSpPr>
          <p:grpSpPr>
            <a:xfrm>
              <a:off x="6172201" y="2549923"/>
              <a:ext cx="2081212" cy="1758154"/>
              <a:chOff x="6162676" y="2886075"/>
              <a:chExt cx="2081212" cy="1758154"/>
            </a:xfrm>
          </p:grpSpPr>
          <p:sp>
            <p:nvSpPr>
              <p:cNvPr id="5" name="椭圆 4">
                <a:extLst>
                  <a:ext uri="{FF2B5EF4-FFF2-40B4-BE49-F238E27FC236}">
                    <a16:creationId xmlns:a16="http://schemas.microsoft.com/office/drawing/2014/main" id="{A0F6692B-BD77-4768-8444-7F96E7B32D72}"/>
                  </a:ext>
                </a:extLst>
              </p:cNvPr>
              <p:cNvSpPr/>
              <p:nvPr/>
            </p:nvSpPr>
            <p:spPr>
              <a:xfrm>
                <a:off x="7000874" y="3562348"/>
                <a:ext cx="401243" cy="401243"/>
              </a:xfrm>
              <a:prstGeom prst="ellipse">
                <a:avLst/>
              </a:prstGeom>
              <a:solidFill>
                <a:schemeClr val="accent1">
                  <a:lumMod val="40000"/>
                  <a:lumOff val="60000"/>
                </a:schemeClr>
              </a:solidFill>
              <a:ln w="9525"/>
              <a:effectLst>
                <a:outerShdw blurRad="50800" dist="50800" dir="2400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a:extLst>
                  <a:ext uri="{FF2B5EF4-FFF2-40B4-BE49-F238E27FC236}">
                    <a16:creationId xmlns:a16="http://schemas.microsoft.com/office/drawing/2014/main" id="{8DDF2982-2BFD-4C16-81AF-442D6869F9F3}"/>
                  </a:ext>
                </a:extLst>
              </p:cNvPr>
              <p:cNvSpPr/>
              <p:nvPr/>
            </p:nvSpPr>
            <p:spPr>
              <a:xfrm>
                <a:off x="6723459" y="3287711"/>
                <a:ext cx="954882" cy="954882"/>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1FBDFA27-E4D5-4AAB-B269-5779F6E54419}"/>
                  </a:ext>
                </a:extLst>
              </p:cNvPr>
              <p:cNvCxnSpPr>
                <a:cxnSpLocks/>
              </p:cNvCxnSpPr>
              <p:nvPr/>
            </p:nvCxnSpPr>
            <p:spPr>
              <a:xfrm flipH="1">
                <a:off x="7343777" y="3117452"/>
                <a:ext cx="323849" cy="443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271AB16-43A4-437E-9649-417728FB2FD8}"/>
                  </a:ext>
                </a:extLst>
              </p:cNvPr>
              <p:cNvCxnSpPr>
                <a:cxnSpLocks/>
                <a:endCxn id="6" idx="0"/>
              </p:cNvCxnSpPr>
              <p:nvPr/>
            </p:nvCxnSpPr>
            <p:spPr>
              <a:xfrm>
                <a:off x="7200900" y="2886075"/>
                <a:ext cx="0" cy="40163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515D74BE-536F-41AA-8119-7F0545BFDFE6}"/>
                  </a:ext>
                </a:extLst>
              </p:cNvPr>
              <p:cNvCxnSpPr>
                <a:cxnSpLocks/>
              </p:cNvCxnSpPr>
              <p:nvPr/>
            </p:nvCxnSpPr>
            <p:spPr>
              <a:xfrm>
                <a:off x="6384131" y="2955231"/>
                <a:ext cx="358230" cy="36304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FE0013D-12D8-4DB9-BEDB-04159481EA1E}"/>
                  </a:ext>
                </a:extLst>
              </p:cNvPr>
              <p:cNvCxnSpPr>
                <a:cxnSpLocks/>
              </p:cNvCxnSpPr>
              <p:nvPr/>
            </p:nvCxnSpPr>
            <p:spPr>
              <a:xfrm>
                <a:off x="6419256" y="3152774"/>
                <a:ext cx="252708" cy="233559"/>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46BCD8C-CA80-48F3-800D-9CE2C6DD7943}"/>
                  </a:ext>
                </a:extLst>
              </p:cNvPr>
              <p:cNvCxnSpPr>
                <a:cxnSpLocks/>
              </p:cNvCxnSpPr>
              <p:nvPr/>
            </p:nvCxnSpPr>
            <p:spPr>
              <a:xfrm>
                <a:off x="6162676" y="3736975"/>
                <a:ext cx="442911"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DFC42CE4-5A5F-466C-A852-83EC6CB08F97}"/>
                  </a:ext>
                </a:extLst>
              </p:cNvPr>
              <p:cNvCxnSpPr>
                <a:cxnSpLocks/>
              </p:cNvCxnSpPr>
              <p:nvPr/>
            </p:nvCxnSpPr>
            <p:spPr>
              <a:xfrm rot="10800000">
                <a:off x="7800977" y="3744912"/>
                <a:ext cx="442911"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D246F1C-A487-43E9-8417-F6573F8667A1}"/>
                  </a:ext>
                </a:extLst>
              </p:cNvPr>
              <p:cNvCxnSpPr>
                <a:cxnSpLocks/>
              </p:cNvCxnSpPr>
              <p:nvPr/>
            </p:nvCxnSpPr>
            <p:spPr>
              <a:xfrm rot="10800000" flipH="1">
                <a:off x="6553796" y="4193577"/>
                <a:ext cx="323849" cy="443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B0599D0-0EF6-439B-986F-ED4A7B29E8D9}"/>
                  </a:ext>
                </a:extLst>
              </p:cNvPr>
              <p:cNvCxnSpPr>
                <a:cxnSpLocks/>
              </p:cNvCxnSpPr>
              <p:nvPr/>
            </p:nvCxnSpPr>
            <p:spPr>
              <a:xfrm flipH="1">
                <a:off x="7430694" y="3223816"/>
                <a:ext cx="450203" cy="40143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3B13820-A8FD-4F51-A91F-A08845BE5215}"/>
                  </a:ext>
                </a:extLst>
              </p:cNvPr>
              <p:cNvCxnSpPr>
                <a:cxnSpLocks/>
              </p:cNvCxnSpPr>
              <p:nvPr/>
            </p:nvCxnSpPr>
            <p:spPr>
              <a:xfrm rot="10800000">
                <a:off x="7210425" y="4242593"/>
                <a:ext cx="0" cy="401636"/>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91870F0-3800-4C74-A3BA-0E6C52449E1E}"/>
                  </a:ext>
                </a:extLst>
              </p:cNvPr>
              <p:cNvCxnSpPr>
                <a:cxnSpLocks/>
              </p:cNvCxnSpPr>
              <p:nvPr/>
            </p:nvCxnSpPr>
            <p:spPr>
              <a:xfrm rot="10800000">
                <a:off x="7560398" y="4165299"/>
                <a:ext cx="358230" cy="36304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1A03878E-E85F-44FC-87D7-7FC8E6DC2EEA}"/>
                  </a:ext>
                </a:extLst>
              </p:cNvPr>
              <p:cNvCxnSpPr>
                <a:cxnSpLocks/>
              </p:cNvCxnSpPr>
              <p:nvPr/>
            </p:nvCxnSpPr>
            <p:spPr>
              <a:xfrm rot="10800000">
                <a:off x="7628189" y="4072929"/>
                <a:ext cx="252708" cy="233559"/>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箭头: 右 36">
                <a:extLst>
                  <a:ext uri="{FF2B5EF4-FFF2-40B4-BE49-F238E27FC236}">
                    <a16:creationId xmlns:a16="http://schemas.microsoft.com/office/drawing/2014/main" id="{3CE35CF6-8503-4535-9AA0-6AF7DFEEA047}"/>
                  </a:ext>
                </a:extLst>
              </p:cNvPr>
              <p:cNvSpPr/>
              <p:nvPr/>
            </p:nvSpPr>
            <p:spPr>
              <a:xfrm rot="8344526">
                <a:off x="6729158" y="3870394"/>
                <a:ext cx="540000" cy="180000"/>
              </a:xfrm>
              <a:prstGeom prst="rightArrow">
                <a:avLst/>
              </a:prstGeom>
              <a:ln/>
              <a:effectLst>
                <a:outerShdw blurRad="50800" dist="50800" dir="5400000" algn="ctr" rotWithShape="0">
                  <a:schemeClr val="bg2">
                    <a:lumMod val="75000"/>
                  </a:scheme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4771BB32-E335-402D-8782-EAE8D385979C}"/>
                    </a:ext>
                  </a:extLst>
                </p:cNvPr>
                <p:cNvSpPr/>
                <p:nvPr/>
              </p:nvSpPr>
              <p:spPr>
                <a:xfrm>
                  <a:off x="8130515" y="2596634"/>
                  <a:ext cx="1072730" cy="523220"/>
                </a:xfrm>
                <a:prstGeom prst="rect">
                  <a:avLst/>
                </a:prstGeom>
              </p:spPr>
              <p:txBody>
                <a:bodyPr wrap="none">
                  <a:spAutoFit/>
                </a:bodyPr>
                <a:lstStyle/>
                <a:p>
                  <a14:m>
                    <m:oMath xmlns:m="http://schemas.openxmlformats.org/officeDocument/2006/math">
                      <m:r>
                        <a:rPr lang="en-US" altLang="zh-CN" sz="2800" i="1" smtClean="0">
                          <a:solidFill>
                            <a:schemeClr val="accent2">
                              <a:lumMod val="75000"/>
                            </a:schemeClr>
                          </a:solidFill>
                          <a:latin typeface="Cambria Math" panose="02040503050406030204" pitchFamily="18" charset="0"/>
                        </a:rPr>
                        <m:t>𝐹</m:t>
                      </m:r>
                      <m:r>
                        <a:rPr lang="en-US" altLang="zh-CN" sz="2800" i="1" smtClean="0">
                          <a:solidFill>
                            <a:schemeClr val="accent2">
                              <a:lumMod val="75000"/>
                            </a:schemeClr>
                          </a:solidFill>
                          <a:latin typeface="Cambria Math" panose="02040503050406030204" pitchFamily="18" charset="0"/>
                        </a:rPr>
                        <m:t>=</m:t>
                      </m:r>
                    </m:oMath>
                  </a14:m>
                  <a:r>
                    <a:rPr lang="zh-CN" altLang="en-US" sz="2800" dirty="0">
                      <a:solidFill>
                        <a:schemeClr val="accent2">
                          <a:lumMod val="75000"/>
                        </a:schemeClr>
                      </a:solidFill>
                    </a:rPr>
                    <a:t> </a:t>
                  </a:r>
                  <a:r>
                    <a:rPr lang="en-US" altLang="zh-CN" sz="2800" dirty="0">
                      <a:solidFill>
                        <a:schemeClr val="accent2">
                          <a:lumMod val="75000"/>
                        </a:schemeClr>
                      </a:solidFill>
                    </a:rPr>
                    <a:t>0</a:t>
                  </a:r>
                  <a:endParaRPr lang="zh-CN" altLang="en-US" sz="2800" dirty="0">
                    <a:solidFill>
                      <a:schemeClr val="accent2">
                        <a:lumMod val="75000"/>
                      </a:schemeClr>
                    </a:solidFill>
                  </a:endParaRPr>
                </a:p>
              </p:txBody>
            </p:sp>
          </mc:Choice>
          <mc:Fallback xmlns="">
            <p:sp>
              <p:nvSpPr>
                <p:cNvPr id="42" name="矩形 41">
                  <a:extLst>
                    <a:ext uri="{FF2B5EF4-FFF2-40B4-BE49-F238E27FC236}">
                      <a16:creationId xmlns:a16="http://schemas.microsoft.com/office/drawing/2014/main" id="{4771BB32-E335-402D-8782-EAE8D385979C}"/>
                    </a:ext>
                  </a:extLst>
                </p:cNvPr>
                <p:cNvSpPr>
                  <a:spLocks noRot="1" noChangeAspect="1" noMove="1" noResize="1" noEditPoints="1" noAdjustHandles="1" noChangeArrowheads="1" noChangeShapeType="1" noTextEdit="1"/>
                </p:cNvSpPr>
                <p:nvPr/>
              </p:nvSpPr>
              <p:spPr>
                <a:xfrm>
                  <a:off x="8130515" y="2596634"/>
                  <a:ext cx="1072730" cy="523220"/>
                </a:xfrm>
                <a:prstGeom prst="rect">
                  <a:avLst/>
                </a:prstGeom>
                <a:blipFill>
                  <a:blip r:embed="rId4"/>
                  <a:stretch>
                    <a:fillRect t="-12791" r="-10795" b="-3139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34B8D6C-0484-4DAC-91F0-932EFFDD0604}"/>
                  </a:ext>
                </a:extLst>
              </p:cNvPr>
              <p:cNvSpPr/>
              <p:nvPr/>
            </p:nvSpPr>
            <p:spPr>
              <a:xfrm>
                <a:off x="8248580" y="3578744"/>
                <a:ext cx="11101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92D050"/>
                          </a:solidFill>
                          <a:latin typeface="Cambria Math" panose="02040503050406030204" pitchFamily="18" charset="0"/>
                          <a:ea typeface="Cambria Math" panose="02040503050406030204" pitchFamily="18" charset="0"/>
                        </a:rPr>
                        <m:t>−</m:t>
                      </m:r>
                      <m:r>
                        <m:rPr>
                          <m:sty m:val="p"/>
                        </m:rPr>
                        <a:rPr lang="en-US" altLang="zh-CN" sz="2400" i="1" smtClean="0">
                          <a:solidFill>
                            <a:srgbClr val="92D050"/>
                          </a:solidFill>
                          <a:latin typeface="Cambria Math" panose="02040503050406030204" pitchFamily="18" charset="0"/>
                          <a:ea typeface="Cambria Math" panose="02040503050406030204" pitchFamily="18" charset="0"/>
                        </a:rPr>
                        <m:t>∇</m:t>
                      </m:r>
                      <m:r>
                        <a:rPr lang="en-US" altLang="zh-CN" sz="2400" i="1" smtClean="0">
                          <a:solidFill>
                            <a:srgbClr val="92D050"/>
                          </a:solidFill>
                          <a:latin typeface="Cambria Math" panose="02040503050406030204" pitchFamily="18" charset="0"/>
                          <a:ea typeface="Cambria Math" panose="02040503050406030204" pitchFamily="18" charset="0"/>
                        </a:rPr>
                        <m:t>𝑝</m:t>
                      </m:r>
                      <m:r>
                        <a:rPr lang="en-US" altLang="zh-CN" sz="2400" i="1" smtClean="0">
                          <a:solidFill>
                            <a:srgbClr val="92D050"/>
                          </a:solidFill>
                          <a:latin typeface="Cambria Math" panose="02040503050406030204" pitchFamily="18" charset="0"/>
                          <a:ea typeface="Cambria Math" panose="02040503050406030204" pitchFamily="18" charset="0"/>
                        </a:rPr>
                        <m:t> </m:t>
                      </m:r>
                      <m:r>
                        <m:rPr>
                          <m:sty m:val="p"/>
                        </m:rPr>
                        <a:rPr lang="en-US" altLang="zh-CN" sz="2400" i="1">
                          <a:solidFill>
                            <a:srgbClr val="92D050"/>
                          </a:solidFill>
                          <a:latin typeface="Cambria Math" panose="02040503050406030204" pitchFamily="18" charset="0"/>
                          <a:ea typeface="Cambria Math" panose="02040503050406030204" pitchFamily="18" charset="0"/>
                        </a:rPr>
                        <m:t>V</m:t>
                      </m:r>
                    </m:oMath>
                  </m:oMathPara>
                </a14:m>
                <a:endParaRPr lang="zh-CN" altLang="en-US" sz="2400" dirty="0">
                  <a:solidFill>
                    <a:srgbClr val="92D050"/>
                  </a:solidFill>
                </a:endParaRPr>
              </a:p>
            </p:txBody>
          </p:sp>
        </mc:Choice>
        <mc:Fallback xmlns="">
          <p:sp>
            <p:nvSpPr>
              <p:cNvPr id="7" name="矩形 6">
                <a:extLst>
                  <a:ext uri="{FF2B5EF4-FFF2-40B4-BE49-F238E27FC236}">
                    <a16:creationId xmlns:a16="http://schemas.microsoft.com/office/drawing/2014/main" id="{F34B8D6C-0484-4DAC-91F0-932EFFDD0604}"/>
                  </a:ext>
                </a:extLst>
              </p:cNvPr>
              <p:cNvSpPr>
                <a:spLocks noRot="1" noChangeAspect="1" noMove="1" noResize="1" noEditPoints="1" noAdjustHandles="1" noChangeArrowheads="1" noChangeShapeType="1" noTextEdit="1"/>
              </p:cNvSpPr>
              <p:nvPr/>
            </p:nvSpPr>
            <p:spPr>
              <a:xfrm>
                <a:off x="8248580" y="3578744"/>
                <a:ext cx="1110176" cy="461665"/>
              </a:xfrm>
              <a:prstGeom prst="rect">
                <a:avLst/>
              </a:prstGeom>
              <a:blipFill>
                <a:blip r:embed="rId5"/>
                <a:stretch>
                  <a:fillRect b="-10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1023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动量方程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normAutofit/>
              </a:bodyPr>
              <a:lstStyle/>
              <a:p>
                <a:r>
                  <a:rPr lang="zh-CN" altLang="en-US" dirty="0"/>
                  <a:t>拉格朗日视角</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𝐷</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en-US" altLang="zh-CN" i="1">
                              <a:latin typeface="Cambria Math" panose="02040503050406030204" pitchFamily="18" charset="0"/>
                            </a:rPr>
                            <m:t>𝐷𝑡</m:t>
                          </m:r>
                        </m:den>
                      </m:f>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𝑣</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r>
                        <a:rPr lang="en-US" altLang="zh-CN"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m:oMathPara>
                </a14:m>
                <a:endParaRPr lang="en-US" altLang="zh-CN" dirty="0"/>
              </a:p>
              <a:p>
                <a:r>
                  <a:rPr lang="zh-CN" altLang="en-US" dirty="0"/>
                  <a:t>欧拉视角</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zh-CN" altLang="en-US"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smtClean="0">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smtClean="0">
                          <a:solidFill>
                            <a:srgbClr val="92D050"/>
                          </a:solidFill>
                          <a:latin typeface="Cambria Math" panose="02040503050406030204" pitchFamily="18" charset="0"/>
                          <a:ea typeface="Cambria Math" panose="02040503050406030204" pitchFamily="18" charset="0"/>
                        </a:rPr>
                        <m:t>∙</m:t>
                      </m:r>
                      <m:r>
                        <m:rPr>
                          <m:sty m:val="p"/>
                        </m:rPr>
                        <a:rPr lang="en-US" altLang="zh-CN" i="1" smtClean="0">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zh-CN" altLang="en-US" i="1">
                              <a:latin typeface="Cambria Math" panose="02040503050406030204" pitchFamily="18" charset="0"/>
                              <a:ea typeface="Cambria Math" panose="02040503050406030204" pitchFamily="18" charset="0"/>
                            </a:rPr>
                            <m:t>𝜌</m:t>
                          </m:r>
                        </m:den>
                      </m:f>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𝑣</m:t>
                      </m:r>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2</m:t>
                          </m:r>
                        </m:sup>
                      </m:sSup>
                      <m:acc>
                        <m:accPr>
                          <m:chr m:val="⃗"/>
                          <m:ctrlPr>
                            <a:rPr lang="zh-CN" altLang="en-US"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m:oMathPara>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366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3E715-A577-4EBC-81F4-04F44C999901}"/>
              </a:ext>
            </a:extLst>
          </p:cNvPr>
          <p:cNvSpPr>
            <a:spLocks noGrp="1"/>
          </p:cNvSpPr>
          <p:nvPr>
            <p:ph type="title"/>
          </p:nvPr>
        </p:nvSpPr>
        <p:spPr/>
        <p:txBody>
          <a:bodyPr/>
          <a:lstStyle/>
          <a:p>
            <a:r>
              <a:rPr lang="zh-CN" altLang="en-US" dirty="0"/>
              <a:t>质量守恒方程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CE57D9-C340-4ED8-860C-477E916A6E6D}"/>
                  </a:ext>
                </a:extLst>
              </p:cNvPr>
              <p:cNvSpPr>
                <a:spLocks noGrp="1"/>
              </p:cNvSpPr>
              <p:nvPr>
                <p:ph idx="1"/>
              </p:nvPr>
            </p:nvSpPr>
            <p:spPr/>
            <p:txBody>
              <a:bodyPr>
                <a:normAutofit/>
              </a:bodyPr>
              <a:lstStyle/>
              <a:p>
                <a:r>
                  <a:rPr lang="zh-CN" altLang="en-US" dirty="0"/>
                  <a:t>不可压缩性：体积和密度均为常数</a:t>
                </a:r>
                <a:endParaRPr lang="en-US" altLang="zh-CN" dirty="0"/>
              </a:p>
              <a:p>
                <a:r>
                  <a:rPr lang="zh-CN" altLang="en-US" dirty="0"/>
                  <a:t>体积</a:t>
                </a:r>
                <a14:m>
                  <m:oMath xmlns:m="http://schemas.openxmlformats.org/officeDocument/2006/math">
                    <m:r>
                      <a:rPr lang="en-US" altLang="zh-CN" b="0" i="1" smtClean="0">
                        <a:latin typeface="Cambria Math" panose="02040503050406030204" pitchFamily="18" charset="0"/>
                      </a:rPr>
                      <m:t>𝑉</m:t>
                    </m:r>
                  </m:oMath>
                </a14:m>
                <a:r>
                  <a:rPr lang="zh-CN" altLang="en-US" dirty="0"/>
                  <a:t>，边界曲面为</a:t>
                </a:r>
                <a14:m>
                  <m:oMath xmlns:m="http://schemas.openxmlformats.org/officeDocument/2006/math">
                    <m:r>
                      <a:rPr lang="en-US" altLang="zh-CN" b="0" i="1" smtClean="0">
                        <a:latin typeface="Cambria Math" panose="02040503050406030204" pitchFamily="18" charset="0"/>
                      </a:rPr>
                      <m:t>𝑆</m:t>
                    </m:r>
                  </m:oMath>
                </a14:m>
                <a:r>
                  <a:rPr lang="zh-CN" altLang="en-US" dirty="0"/>
                  <a:t>，其体积变化率为</a:t>
                </a:r>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𝑆</m:t>
                        </m:r>
                      </m:sub>
                    </m:sSub>
                    <m:acc>
                      <m:accPr>
                        <m:chr m:val="⃗"/>
                        <m:ctrlPr>
                          <a:rPr lang="en-US" altLang="zh-CN" i="1">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𝑛</m:t>
                        </m:r>
                      </m:e>
                    </m:acc>
                    <m:r>
                      <a:rPr lang="en-US" altLang="zh-CN" i="1">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d</m:t>
                    </m:r>
                    <m:r>
                      <a:rPr lang="en-US" altLang="zh-CN" b="0" i="1" smtClean="0">
                        <a:latin typeface="Cambria Math" panose="02040503050406030204" pitchFamily="18" charset="0"/>
                        <a:ea typeface="Cambria Math" panose="02040503050406030204" pitchFamily="18" charset="0"/>
                      </a:rPr>
                      <m:t>𝑆</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𝑉</m:t>
                        </m:r>
                      </m:sub>
                    </m:sSub>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𝑢</m:t>
                        </m:r>
                      </m:e>
                    </m:acc>
                  </m:oMath>
                </a14:m>
                <a:r>
                  <a:rPr lang="en-US" altLang="zh-CN" b="1" dirty="0"/>
                  <a:t>dV</a:t>
                </a:r>
                <a:endParaRPr lang="en-US" altLang="zh-CN" dirty="0"/>
              </a:p>
              <a:p>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V</m:t>
                    </m:r>
                    <m:r>
                      <a:rPr lang="el-GR"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zh-CN" altLang="en-US" dirty="0"/>
                  <a:t>，</a:t>
                </a:r>
                <a14:m>
                  <m:oMath xmlns:m="http://schemas.openxmlformats.org/officeDocument/2006/math">
                    <m:r>
                      <m:rPr>
                        <m:sty m:val="p"/>
                      </m:rPr>
                      <a:rPr lang="zh-CN" altLang="en-US" i="1">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m:t>
                    </m:r>
                    <m:acc>
                      <m:accPr>
                        <m:chr m:val="⃗"/>
                        <m:ctrlPr>
                          <a:rPr lang="zh-CN" altLang="en-US" i="1" smtClean="0">
                            <a:solidFill>
                              <a:srgbClr val="FF0000"/>
                            </a:solidFill>
                            <a:latin typeface="Cambria Math" panose="02040503050406030204" pitchFamily="18" charset="0"/>
                          </a:rPr>
                        </m:ctrlPr>
                      </m:accPr>
                      <m:e>
                        <m:r>
                          <a:rPr lang="en-US" altLang="zh-CN" b="0" i="1" smtClean="0">
                            <a:solidFill>
                              <a:srgbClr val="FF0000"/>
                            </a:solidFill>
                            <a:latin typeface="Cambria Math" panose="02040503050406030204" pitchFamily="18" charset="0"/>
                          </a:rPr>
                          <m:t>𝑢</m:t>
                        </m:r>
                      </m:e>
                    </m:acc>
                    <m:r>
                      <a:rPr lang="en-US" altLang="zh-CN" i="1">
                        <a:solidFill>
                          <a:srgbClr val="FF0000"/>
                        </a:solidFill>
                        <a:latin typeface="Cambria Math" panose="02040503050406030204" pitchFamily="18" charset="0"/>
                      </a:rPr>
                      <m:t>=0</m:t>
                    </m:r>
                  </m:oMath>
                </a14:m>
                <a:endParaRPr lang="en-US" altLang="zh-CN" dirty="0">
                  <a:solidFill>
                    <a:srgbClr val="FF0000"/>
                  </a:solidFill>
                </a:endParaRPr>
              </a:p>
              <a:p>
                <a:r>
                  <a:rPr lang="zh-CN" altLang="en-US" dirty="0"/>
                  <a:t>速度场无散度（有进必有出）</a:t>
                </a:r>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B5CE57D9-C340-4ED8-860C-477E916A6E6D}"/>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grpSp>
        <p:nvGrpSpPr>
          <p:cNvPr id="52" name="组合 51">
            <a:extLst>
              <a:ext uri="{FF2B5EF4-FFF2-40B4-BE49-F238E27FC236}">
                <a16:creationId xmlns:a16="http://schemas.microsoft.com/office/drawing/2014/main" id="{0569F420-69F5-49AB-9D32-71CF58238334}"/>
              </a:ext>
            </a:extLst>
          </p:cNvPr>
          <p:cNvGrpSpPr/>
          <p:nvPr/>
        </p:nvGrpSpPr>
        <p:grpSpPr>
          <a:xfrm>
            <a:off x="7769223" y="2351505"/>
            <a:ext cx="1672546" cy="1234618"/>
            <a:chOff x="7498402" y="2372854"/>
            <a:chExt cx="1672546" cy="1234618"/>
          </a:xfrm>
        </p:grpSpPr>
        <p:grpSp>
          <p:nvGrpSpPr>
            <p:cNvPr id="37" name="组合 36">
              <a:extLst>
                <a:ext uri="{FF2B5EF4-FFF2-40B4-BE49-F238E27FC236}">
                  <a16:creationId xmlns:a16="http://schemas.microsoft.com/office/drawing/2014/main" id="{CB7FCD4B-E353-48D1-8DDF-9784DF519B91}"/>
                </a:ext>
              </a:extLst>
            </p:cNvPr>
            <p:cNvGrpSpPr/>
            <p:nvPr/>
          </p:nvGrpSpPr>
          <p:grpSpPr>
            <a:xfrm>
              <a:off x="7498402" y="2372854"/>
              <a:ext cx="1672546" cy="700645"/>
              <a:chOff x="8028559" y="2291937"/>
              <a:chExt cx="1672546" cy="700645"/>
            </a:xfrm>
          </p:grpSpPr>
          <p:sp>
            <p:nvSpPr>
              <p:cNvPr id="4" name="椭圆 3">
                <a:extLst>
                  <a:ext uri="{FF2B5EF4-FFF2-40B4-BE49-F238E27FC236}">
                    <a16:creationId xmlns:a16="http://schemas.microsoft.com/office/drawing/2014/main" id="{BA04C165-236A-43D3-9E53-2118F234592C}"/>
                  </a:ext>
                </a:extLst>
              </p:cNvPr>
              <p:cNvSpPr/>
              <p:nvPr/>
            </p:nvSpPr>
            <p:spPr>
              <a:xfrm>
                <a:off x="8562109" y="2291937"/>
                <a:ext cx="700645" cy="700645"/>
              </a:xfrm>
              <a:prstGeom prst="ellipse">
                <a:avLst/>
              </a:prstGeom>
              <a:gradFill>
                <a:gsLst>
                  <a:gs pos="0">
                    <a:schemeClr val="accent1">
                      <a:lumMod val="110000"/>
                      <a:satMod val="105000"/>
                      <a:tint val="67000"/>
                    </a:schemeClr>
                  </a:gs>
                  <a:gs pos="0">
                    <a:schemeClr val="accent1">
                      <a:lumMod val="20000"/>
                      <a:lumOff val="80000"/>
                    </a:schemeClr>
                  </a:gs>
                  <a:gs pos="100000">
                    <a:schemeClr val="accent1">
                      <a:lumMod val="105000"/>
                      <a:satMod val="109000"/>
                      <a:tint val="81000"/>
                    </a:schemeClr>
                  </a:gs>
                </a:gsLst>
              </a:gradFill>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grpSp>
            <p:nvGrpSpPr>
              <p:cNvPr id="30" name="组合 29">
                <a:extLst>
                  <a:ext uri="{FF2B5EF4-FFF2-40B4-BE49-F238E27FC236}">
                    <a16:creationId xmlns:a16="http://schemas.microsoft.com/office/drawing/2014/main" id="{06034B6C-0C7C-457E-9321-4096D201B38F}"/>
                  </a:ext>
                </a:extLst>
              </p:cNvPr>
              <p:cNvGrpSpPr/>
              <p:nvPr/>
            </p:nvGrpSpPr>
            <p:grpSpPr>
              <a:xfrm>
                <a:off x="8028559" y="2444337"/>
                <a:ext cx="787700" cy="395844"/>
                <a:chOff x="8028559" y="2444337"/>
                <a:chExt cx="787700" cy="395844"/>
              </a:xfrm>
            </p:grpSpPr>
            <p:cxnSp>
              <p:nvCxnSpPr>
                <p:cNvPr id="6" name="直接箭头连接符 5">
                  <a:extLst>
                    <a:ext uri="{FF2B5EF4-FFF2-40B4-BE49-F238E27FC236}">
                      <a16:creationId xmlns:a16="http://schemas.microsoft.com/office/drawing/2014/main" id="{329335CF-DF60-42B0-8564-2F04188E5B57}"/>
                    </a:ext>
                  </a:extLst>
                </p:cNvPr>
                <p:cNvCxnSpPr/>
                <p:nvPr/>
              </p:nvCxnSpPr>
              <p:spPr>
                <a:xfrm>
                  <a:off x="8070603" y="2543298"/>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A2DBB506-881E-4E45-99C1-3B6D18A05406}"/>
                    </a:ext>
                  </a:extLst>
                </p:cNvPr>
                <p:cNvCxnSpPr/>
                <p:nvPr/>
              </p:nvCxnSpPr>
              <p:spPr>
                <a:xfrm>
                  <a:off x="8071113" y="2741220"/>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2A9DFEE-265B-48FE-9D4C-661D703FFAA8}"/>
                    </a:ext>
                  </a:extLst>
                </p:cNvPr>
                <p:cNvCxnSpPr/>
                <p:nvPr/>
              </p:nvCxnSpPr>
              <p:spPr>
                <a:xfrm>
                  <a:off x="8168259" y="2840181"/>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D113963-6A5F-405F-9938-B3AD575BB440}"/>
                    </a:ext>
                  </a:extLst>
                </p:cNvPr>
                <p:cNvCxnSpPr/>
                <p:nvPr/>
              </p:nvCxnSpPr>
              <p:spPr>
                <a:xfrm>
                  <a:off x="8168259" y="2444337"/>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15723485-B1AC-43CE-98B1-0CAE29E34DBC}"/>
                    </a:ext>
                  </a:extLst>
                </p:cNvPr>
                <p:cNvCxnSpPr/>
                <p:nvPr/>
              </p:nvCxnSpPr>
              <p:spPr>
                <a:xfrm>
                  <a:off x="8028559" y="2642259"/>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5F109970-35F1-46A9-A72D-2D1A969327DC}"/>
                  </a:ext>
                </a:extLst>
              </p:cNvPr>
              <p:cNvGrpSpPr/>
              <p:nvPr/>
            </p:nvGrpSpPr>
            <p:grpSpPr>
              <a:xfrm>
                <a:off x="8913405" y="2444337"/>
                <a:ext cx="787700" cy="395844"/>
                <a:chOff x="8028559" y="2444337"/>
                <a:chExt cx="787700" cy="395844"/>
              </a:xfrm>
            </p:grpSpPr>
            <p:cxnSp>
              <p:nvCxnSpPr>
                <p:cNvPr id="32" name="直接箭头连接符 31">
                  <a:extLst>
                    <a:ext uri="{FF2B5EF4-FFF2-40B4-BE49-F238E27FC236}">
                      <a16:creationId xmlns:a16="http://schemas.microsoft.com/office/drawing/2014/main" id="{B41460CA-7842-4FAC-A38D-A792C25454B2}"/>
                    </a:ext>
                  </a:extLst>
                </p:cNvPr>
                <p:cNvCxnSpPr/>
                <p:nvPr/>
              </p:nvCxnSpPr>
              <p:spPr>
                <a:xfrm>
                  <a:off x="8070603" y="2543298"/>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13A1485-FA8F-4621-8415-1580485F0020}"/>
                    </a:ext>
                  </a:extLst>
                </p:cNvPr>
                <p:cNvCxnSpPr/>
                <p:nvPr/>
              </p:nvCxnSpPr>
              <p:spPr>
                <a:xfrm>
                  <a:off x="8071113" y="2741220"/>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563829A-729C-4483-B219-FBBC9C8B70FD}"/>
                    </a:ext>
                  </a:extLst>
                </p:cNvPr>
                <p:cNvCxnSpPr/>
                <p:nvPr/>
              </p:nvCxnSpPr>
              <p:spPr>
                <a:xfrm>
                  <a:off x="8168259" y="2840181"/>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54CB5CF0-0EC0-423A-B096-DED8A941075F}"/>
                    </a:ext>
                  </a:extLst>
                </p:cNvPr>
                <p:cNvCxnSpPr/>
                <p:nvPr/>
              </p:nvCxnSpPr>
              <p:spPr>
                <a:xfrm>
                  <a:off x="8168259" y="2444337"/>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EB0E169-B0C9-4E4B-A963-B7AAAF8C9D36}"/>
                    </a:ext>
                  </a:extLst>
                </p:cNvPr>
                <p:cNvCxnSpPr/>
                <p:nvPr/>
              </p:nvCxnSpPr>
              <p:spPr>
                <a:xfrm>
                  <a:off x="8028559" y="2642259"/>
                  <a:ext cx="648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0" name="文本框 49">
              <a:extLst>
                <a:ext uri="{FF2B5EF4-FFF2-40B4-BE49-F238E27FC236}">
                  <a16:creationId xmlns:a16="http://schemas.microsoft.com/office/drawing/2014/main" id="{AD2DBFBE-4673-4201-9932-44DD1B731418}"/>
                </a:ext>
              </a:extLst>
            </p:cNvPr>
            <p:cNvSpPr txBox="1"/>
            <p:nvPr/>
          </p:nvSpPr>
          <p:spPr>
            <a:xfrm>
              <a:off x="7828276" y="3238140"/>
              <a:ext cx="1107996" cy="369332"/>
            </a:xfrm>
            <a:prstGeom prst="rect">
              <a:avLst/>
            </a:prstGeom>
            <a:noFill/>
          </p:spPr>
          <p:txBody>
            <a:bodyPr wrap="none" rtlCol="0">
              <a:spAutoFit/>
            </a:bodyPr>
            <a:lstStyle/>
            <a:p>
              <a:r>
                <a:rPr lang="zh-CN" altLang="en-US" b="1" dirty="0">
                  <a:solidFill>
                    <a:schemeClr val="accent1">
                      <a:lumMod val="60000"/>
                      <a:lumOff val="40000"/>
                    </a:schemeClr>
                  </a:solidFill>
                </a:rPr>
                <a:t>不可压缩</a:t>
              </a:r>
            </a:p>
          </p:txBody>
        </p:sp>
      </p:grpSp>
      <p:grpSp>
        <p:nvGrpSpPr>
          <p:cNvPr id="53" name="组合 52">
            <a:extLst>
              <a:ext uri="{FF2B5EF4-FFF2-40B4-BE49-F238E27FC236}">
                <a16:creationId xmlns:a16="http://schemas.microsoft.com/office/drawing/2014/main" id="{D0FF64CD-A45C-4711-9330-32A001B580F3}"/>
              </a:ext>
            </a:extLst>
          </p:cNvPr>
          <p:cNvGrpSpPr/>
          <p:nvPr/>
        </p:nvGrpSpPr>
        <p:grpSpPr>
          <a:xfrm>
            <a:off x="9728514" y="2156853"/>
            <a:ext cx="1282900" cy="1450619"/>
            <a:chOff x="9728514" y="2156853"/>
            <a:chExt cx="1282900" cy="1450619"/>
          </a:xfrm>
        </p:grpSpPr>
        <p:grpSp>
          <p:nvGrpSpPr>
            <p:cNvPr id="47" name="组合 46">
              <a:extLst>
                <a:ext uri="{FF2B5EF4-FFF2-40B4-BE49-F238E27FC236}">
                  <a16:creationId xmlns:a16="http://schemas.microsoft.com/office/drawing/2014/main" id="{E8E89282-CF48-4FAA-9DA7-77B88766913D}"/>
                </a:ext>
              </a:extLst>
            </p:cNvPr>
            <p:cNvGrpSpPr/>
            <p:nvPr/>
          </p:nvGrpSpPr>
          <p:grpSpPr>
            <a:xfrm>
              <a:off x="9728514" y="2156853"/>
              <a:ext cx="1282900" cy="1132645"/>
              <a:chOff x="10014264" y="2075937"/>
              <a:chExt cx="1282900" cy="1132645"/>
            </a:xfrm>
          </p:grpSpPr>
          <p:sp>
            <p:nvSpPr>
              <p:cNvPr id="38" name="椭圆 37">
                <a:extLst>
                  <a:ext uri="{FF2B5EF4-FFF2-40B4-BE49-F238E27FC236}">
                    <a16:creationId xmlns:a16="http://schemas.microsoft.com/office/drawing/2014/main" id="{33E5D748-4E56-4E73-9F46-E289E7669B24}"/>
                  </a:ext>
                </a:extLst>
              </p:cNvPr>
              <p:cNvSpPr/>
              <p:nvPr/>
            </p:nvSpPr>
            <p:spPr>
              <a:xfrm>
                <a:off x="10302009" y="2309007"/>
                <a:ext cx="700645" cy="700645"/>
              </a:xfrm>
              <a:prstGeom prst="ellipse">
                <a:avLst/>
              </a:prstGeom>
              <a:gradFill>
                <a:gsLst>
                  <a:gs pos="0">
                    <a:schemeClr val="accent1">
                      <a:lumMod val="110000"/>
                      <a:satMod val="105000"/>
                      <a:tint val="67000"/>
                    </a:schemeClr>
                  </a:gs>
                  <a:gs pos="0">
                    <a:schemeClr val="accent1">
                      <a:lumMod val="20000"/>
                      <a:lumOff val="80000"/>
                    </a:schemeClr>
                  </a:gs>
                  <a:gs pos="100000">
                    <a:schemeClr val="accent1">
                      <a:lumMod val="105000"/>
                      <a:satMod val="109000"/>
                      <a:tint val="81000"/>
                    </a:schemeClr>
                  </a:gs>
                </a:gsLst>
              </a:gradFill>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9" name="直接箭头连接符 38">
                <a:extLst>
                  <a:ext uri="{FF2B5EF4-FFF2-40B4-BE49-F238E27FC236}">
                    <a16:creationId xmlns:a16="http://schemas.microsoft.com/office/drawing/2014/main" id="{DF6A207E-B161-4AC8-B41D-CDE1AB432D41}"/>
                  </a:ext>
                </a:extLst>
              </p:cNvPr>
              <p:cNvCxnSpPr/>
              <p:nvPr/>
            </p:nvCxnSpPr>
            <p:spPr>
              <a:xfrm>
                <a:off x="10014264" y="2659329"/>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3DD38252-BB5A-4603-9B08-7583680AB748}"/>
                  </a:ext>
                </a:extLst>
              </p:cNvPr>
              <p:cNvCxnSpPr>
                <a:cxnSpLocks/>
              </p:cNvCxnSpPr>
              <p:nvPr/>
            </p:nvCxnSpPr>
            <p:spPr>
              <a:xfrm rot="10800000">
                <a:off x="10865164" y="2659329"/>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D9E4C909-82F8-4DA5-90C2-19EEB2207B62}"/>
                  </a:ext>
                </a:extLst>
              </p:cNvPr>
              <p:cNvCxnSpPr>
                <a:cxnSpLocks/>
              </p:cNvCxnSpPr>
              <p:nvPr/>
            </p:nvCxnSpPr>
            <p:spPr>
              <a:xfrm rot="5400000">
                <a:off x="10407864" y="2291937"/>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2351C58F-8F12-4AFD-B07F-D9D68D4C82E2}"/>
                  </a:ext>
                </a:extLst>
              </p:cNvPr>
              <p:cNvCxnSpPr>
                <a:cxnSpLocks/>
              </p:cNvCxnSpPr>
              <p:nvPr/>
            </p:nvCxnSpPr>
            <p:spPr>
              <a:xfrm rot="-5400000">
                <a:off x="10436331" y="2992582"/>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95A8B663-232A-4B7B-B6A9-38BF27AF16DF}"/>
                  </a:ext>
                </a:extLst>
              </p:cNvPr>
              <p:cNvCxnSpPr>
                <a:cxnSpLocks/>
              </p:cNvCxnSpPr>
              <p:nvPr/>
            </p:nvCxnSpPr>
            <p:spPr>
              <a:xfrm rot="2700000">
                <a:off x="10156456" y="2378845"/>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6B60936-F0DF-454F-8E4D-82CBABCCAC85}"/>
                  </a:ext>
                </a:extLst>
              </p:cNvPr>
              <p:cNvCxnSpPr>
                <a:cxnSpLocks/>
              </p:cNvCxnSpPr>
              <p:nvPr/>
            </p:nvCxnSpPr>
            <p:spPr>
              <a:xfrm rot="-2700000">
                <a:off x="10134293" y="2968872"/>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4A1E9BA5-2D1D-4B63-9D9F-8799242C3D5F}"/>
                  </a:ext>
                </a:extLst>
              </p:cNvPr>
              <p:cNvCxnSpPr>
                <a:cxnSpLocks/>
              </p:cNvCxnSpPr>
              <p:nvPr/>
            </p:nvCxnSpPr>
            <p:spPr>
              <a:xfrm rot="8100000">
                <a:off x="10732591" y="2397897"/>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5CA958A3-F632-466C-9E5E-244ECBEAD0D5}"/>
                  </a:ext>
                </a:extLst>
              </p:cNvPr>
              <p:cNvCxnSpPr>
                <a:cxnSpLocks/>
              </p:cNvCxnSpPr>
              <p:nvPr/>
            </p:nvCxnSpPr>
            <p:spPr>
              <a:xfrm rot="-8100000">
                <a:off x="10738369" y="2920763"/>
                <a:ext cx="432000" cy="0"/>
              </a:xfrm>
              <a:prstGeom prst="straightConnector1">
                <a:avLst/>
              </a:prstGeom>
              <a:ln w="317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文本框 50">
              <a:extLst>
                <a:ext uri="{FF2B5EF4-FFF2-40B4-BE49-F238E27FC236}">
                  <a16:creationId xmlns:a16="http://schemas.microsoft.com/office/drawing/2014/main" id="{6BC35873-C8F4-4FC2-BDEA-62515454FADB}"/>
                </a:ext>
              </a:extLst>
            </p:cNvPr>
            <p:cNvSpPr txBox="1"/>
            <p:nvPr/>
          </p:nvSpPr>
          <p:spPr>
            <a:xfrm>
              <a:off x="9911807" y="3238140"/>
              <a:ext cx="877163" cy="369332"/>
            </a:xfrm>
            <a:prstGeom prst="rect">
              <a:avLst/>
            </a:prstGeom>
            <a:noFill/>
          </p:spPr>
          <p:txBody>
            <a:bodyPr wrap="none" rtlCol="0">
              <a:spAutoFit/>
            </a:bodyPr>
            <a:lstStyle/>
            <a:p>
              <a:r>
                <a:rPr lang="zh-CN" altLang="en-US" b="1" dirty="0">
                  <a:solidFill>
                    <a:schemeClr val="accent1">
                      <a:lumMod val="60000"/>
                      <a:lumOff val="40000"/>
                    </a:schemeClr>
                  </a:solidFill>
                </a:rPr>
                <a:t>可压缩</a:t>
              </a:r>
            </a:p>
          </p:txBody>
        </p:sp>
      </p:grpSp>
      <p:grpSp>
        <p:nvGrpSpPr>
          <p:cNvPr id="66" name="组合 65">
            <a:extLst>
              <a:ext uri="{FF2B5EF4-FFF2-40B4-BE49-F238E27FC236}">
                <a16:creationId xmlns:a16="http://schemas.microsoft.com/office/drawing/2014/main" id="{4C43EAF0-394E-4EF8-AB6C-28C9DF5AEA0B}"/>
              </a:ext>
            </a:extLst>
          </p:cNvPr>
          <p:cNvGrpSpPr/>
          <p:nvPr/>
        </p:nvGrpSpPr>
        <p:grpSpPr>
          <a:xfrm>
            <a:off x="8451466" y="4368513"/>
            <a:ext cx="2159792" cy="1907410"/>
            <a:chOff x="8451466" y="4368513"/>
            <a:chExt cx="2159792" cy="1907410"/>
          </a:xfrm>
        </p:grpSpPr>
        <p:sp>
          <p:nvSpPr>
            <p:cNvPr id="65" name="矩形 64">
              <a:extLst>
                <a:ext uri="{FF2B5EF4-FFF2-40B4-BE49-F238E27FC236}">
                  <a16:creationId xmlns:a16="http://schemas.microsoft.com/office/drawing/2014/main" id="{8739FBD5-7762-4173-BEB5-AEEF4EF46A19}"/>
                </a:ext>
              </a:extLst>
            </p:cNvPr>
            <p:cNvSpPr/>
            <p:nvPr/>
          </p:nvSpPr>
          <p:spPr>
            <a:xfrm>
              <a:off x="8819365" y="4811437"/>
              <a:ext cx="868328" cy="868328"/>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40000"/>
                    <a:lumOff val="60000"/>
                  </a:schemeClr>
                </a:gs>
              </a:gsLst>
            </a:gradFill>
            <a:ln>
              <a:solidFill>
                <a:schemeClr val="tx1">
                  <a:lumMod val="75000"/>
                  <a:lumOff val="25000"/>
                </a:schemeClr>
              </a:solidFill>
            </a:ln>
            <a:effectLst>
              <a:outerShdw blurRad="50800" dist="50800" dir="5400000" algn="ctr" rotWithShape="0">
                <a:schemeClr val="bg2">
                  <a:lumMod val="50000"/>
                </a:scheme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6C50604C-626F-4DC0-B596-F65A0D14AD1F}"/>
                </a:ext>
              </a:extLst>
            </p:cNvPr>
            <p:cNvGrpSpPr/>
            <p:nvPr/>
          </p:nvGrpSpPr>
          <p:grpSpPr>
            <a:xfrm>
              <a:off x="8451466" y="4368513"/>
              <a:ext cx="2159792" cy="1907410"/>
              <a:chOff x="9642869" y="3990444"/>
              <a:chExt cx="2159792" cy="1907410"/>
            </a:xfrm>
          </p:grpSpPr>
          <p:sp>
            <p:nvSpPr>
              <p:cNvPr id="55" name="箭头: 右 54">
                <a:extLst>
                  <a:ext uri="{FF2B5EF4-FFF2-40B4-BE49-F238E27FC236}">
                    <a16:creationId xmlns:a16="http://schemas.microsoft.com/office/drawing/2014/main" id="{98DDC02B-5F01-49C0-A481-173B22C600EE}"/>
                  </a:ext>
                </a:extLst>
              </p:cNvPr>
              <p:cNvSpPr/>
              <p:nvPr/>
            </p:nvSpPr>
            <p:spPr>
              <a:xfrm>
                <a:off x="9687382" y="4703544"/>
                <a:ext cx="288000" cy="324000"/>
              </a:xfrm>
              <a:prstGeom prst="rightArrow">
                <a:avLst/>
              </a:prstGeom>
              <a:ln>
                <a:solidFill>
                  <a:schemeClr val="tx1">
                    <a:lumMod val="65000"/>
                    <a:lumOff val="3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D762D51B-EDF7-4AD3-8185-2BC12CE01186}"/>
                  </a:ext>
                </a:extLst>
              </p:cNvPr>
              <p:cNvSpPr/>
              <p:nvPr/>
            </p:nvSpPr>
            <p:spPr>
              <a:xfrm rot="5400000">
                <a:off x="10234499" y="4044444"/>
                <a:ext cx="432000" cy="324000"/>
              </a:xfrm>
              <a:prstGeom prst="rightArrow">
                <a:avLst/>
              </a:prstGeom>
              <a:ln>
                <a:solidFill>
                  <a:schemeClr val="tx1">
                    <a:lumMod val="65000"/>
                    <a:lumOff val="35000"/>
                  </a:schemeClr>
                </a:solidFill>
              </a:ln>
              <a:effectLst>
                <a:outerShdw blurRad="50800" dist="50800" dir="5400000" algn="ctr" rotWithShape="0">
                  <a:schemeClr val="bg2">
                    <a:lumMod val="50000"/>
                  </a:scheme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7" name="箭头: 右 56">
                <a:extLst>
                  <a:ext uri="{FF2B5EF4-FFF2-40B4-BE49-F238E27FC236}">
                    <a16:creationId xmlns:a16="http://schemas.microsoft.com/office/drawing/2014/main" id="{2651EE25-3550-4457-A5B7-3F8A498DBF18}"/>
                  </a:ext>
                </a:extLst>
              </p:cNvPr>
              <p:cNvSpPr/>
              <p:nvPr/>
            </p:nvSpPr>
            <p:spPr>
              <a:xfrm rot="-5400000">
                <a:off x="10162928" y="5447854"/>
                <a:ext cx="576000" cy="324000"/>
              </a:xfrm>
              <a:prstGeom prst="rightArrow">
                <a:avLst/>
              </a:prstGeom>
              <a:ln>
                <a:solidFill>
                  <a:schemeClr val="tx1">
                    <a:lumMod val="65000"/>
                    <a:lumOff val="35000"/>
                  </a:schemeClr>
                </a:solidFill>
              </a:ln>
              <a:effectLst>
                <a:outerShdw blurRad="50800" dist="50800" dir="5400000" algn="ctr" rotWithShape="0">
                  <a:schemeClr val="bg2">
                    <a:lumMod val="50000"/>
                  </a:scheme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8" name="箭头: 右 57">
                <a:extLst>
                  <a:ext uri="{FF2B5EF4-FFF2-40B4-BE49-F238E27FC236}">
                    <a16:creationId xmlns:a16="http://schemas.microsoft.com/office/drawing/2014/main" id="{69BA3327-1529-45A6-8E7C-CA242E37C165}"/>
                  </a:ext>
                </a:extLst>
              </p:cNvPr>
              <p:cNvSpPr/>
              <p:nvPr/>
            </p:nvSpPr>
            <p:spPr>
              <a:xfrm>
                <a:off x="10904939" y="4565854"/>
                <a:ext cx="897722" cy="540000"/>
              </a:xfrm>
              <a:prstGeom prst="rightArrow">
                <a:avLst/>
              </a:prstGeom>
              <a:effectLst>
                <a:outerShdw blurRad="50800" dist="50800" dir="5400000" algn="ctr" rotWithShape="0">
                  <a:schemeClr val="bg2">
                    <a:lumMod val="50000"/>
                  </a:scheme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CCF1FE14-674B-4698-A803-9F4015C1772F}"/>
                  </a:ext>
                </a:extLst>
              </p:cNvPr>
              <p:cNvSpPr/>
              <p:nvPr/>
            </p:nvSpPr>
            <p:spPr>
              <a:xfrm>
                <a:off x="9642869" y="4712514"/>
                <a:ext cx="377026" cy="276999"/>
              </a:xfrm>
              <a:prstGeom prst="rect">
                <a:avLst/>
              </a:prstGeom>
              <a:effectLst>
                <a:outerShdw blurRad="50800" dist="50800" dir="5400000" algn="ctr" rotWithShape="0">
                  <a:schemeClr val="bg2">
                    <a:lumMod val="50000"/>
                  </a:schemeClr>
                </a:outerShdw>
              </a:effectLst>
            </p:spPr>
            <p:txBody>
              <a:bodyPr wrap="none">
                <a:spAutoFit/>
              </a:bodyPr>
              <a:lstStyle/>
              <a:p>
                <a:r>
                  <a:rPr lang="en-US" altLang="zh-CN" sz="1200" b="1" dirty="0"/>
                  <a:t>+1</a:t>
                </a:r>
                <a:endParaRPr lang="zh-CN" altLang="en-US" sz="1200" b="1" dirty="0"/>
              </a:p>
            </p:txBody>
          </p:sp>
          <p:sp>
            <p:nvSpPr>
              <p:cNvPr id="61" name="矩形 60">
                <a:extLst>
                  <a:ext uri="{FF2B5EF4-FFF2-40B4-BE49-F238E27FC236}">
                    <a16:creationId xmlns:a16="http://schemas.microsoft.com/office/drawing/2014/main" id="{DB48B2AC-36DC-43D2-93FF-3E3DF2861FBC}"/>
                  </a:ext>
                </a:extLst>
              </p:cNvPr>
              <p:cNvSpPr/>
              <p:nvPr/>
            </p:nvSpPr>
            <p:spPr>
              <a:xfrm>
                <a:off x="10899360" y="4636345"/>
                <a:ext cx="428322" cy="369332"/>
              </a:xfrm>
              <a:prstGeom prst="rect">
                <a:avLst/>
              </a:prstGeom>
            </p:spPr>
            <p:txBody>
              <a:bodyPr wrap="none">
                <a:spAutoFit/>
              </a:bodyPr>
              <a:lstStyle/>
              <a:p>
                <a:r>
                  <a:rPr lang="en-US" altLang="zh-CN" b="1" dirty="0"/>
                  <a:t>-7</a:t>
                </a:r>
                <a:endParaRPr lang="zh-CN" altLang="en-US" b="1" dirty="0"/>
              </a:p>
            </p:txBody>
          </p:sp>
          <p:sp>
            <p:nvSpPr>
              <p:cNvPr id="62" name="矩形 61">
                <a:extLst>
                  <a:ext uri="{FF2B5EF4-FFF2-40B4-BE49-F238E27FC236}">
                    <a16:creationId xmlns:a16="http://schemas.microsoft.com/office/drawing/2014/main" id="{96C56E81-7AA3-4BAA-AB4F-63F2183EE005}"/>
                  </a:ext>
                </a:extLst>
              </p:cNvPr>
              <p:cNvSpPr/>
              <p:nvPr/>
            </p:nvSpPr>
            <p:spPr>
              <a:xfrm>
                <a:off x="10256146" y="4165603"/>
                <a:ext cx="377026" cy="276999"/>
              </a:xfrm>
              <a:prstGeom prst="rect">
                <a:avLst/>
              </a:prstGeom>
            </p:spPr>
            <p:txBody>
              <a:bodyPr wrap="none">
                <a:spAutoFit/>
              </a:bodyPr>
              <a:lstStyle/>
              <a:p>
                <a:r>
                  <a:rPr lang="en-US" altLang="zh-CN" sz="1200" b="1" dirty="0"/>
                  <a:t>+2</a:t>
                </a:r>
                <a:endParaRPr lang="zh-CN" altLang="en-US" sz="1200" b="1" dirty="0"/>
              </a:p>
            </p:txBody>
          </p:sp>
          <p:sp>
            <p:nvSpPr>
              <p:cNvPr id="63" name="矩形 62">
                <a:extLst>
                  <a:ext uri="{FF2B5EF4-FFF2-40B4-BE49-F238E27FC236}">
                    <a16:creationId xmlns:a16="http://schemas.microsoft.com/office/drawing/2014/main" id="{07CA014E-6C96-44CA-BA0D-B28A9B747550}"/>
                  </a:ext>
                </a:extLst>
              </p:cNvPr>
              <p:cNvSpPr/>
              <p:nvPr/>
            </p:nvSpPr>
            <p:spPr>
              <a:xfrm>
                <a:off x="10241151" y="5321854"/>
                <a:ext cx="377026" cy="276999"/>
              </a:xfrm>
              <a:prstGeom prst="rect">
                <a:avLst/>
              </a:prstGeom>
            </p:spPr>
            <p:txBody>
              <a:bodyPr wrap="none">
                <a:spAutoFit/>
              </a:bodyPr>
              <a:lstStyle/>
              <a:p>
                <a:r>
                  <a:rPr lang="en-US" altLang="zh-CN" sz="1200" b="1" dirty="0"/>
                  <a:t>+4</a:t>
                </a:r>
                <a:endParaRPr lang="zh-CN" altLang="en-US" sz="1200" b="1" dirty="0"/>
              </a:p>
            </p:txBody>
          </p:sp>
        </p:grpSp>
      </p:grpSp>
    </p:spTree>
    <p:extLst>
      <p:ext uri="{BB962C8B-B14F-4D97-AF65-F5344CB8AC3E}">
        <p14:creationId xmlns:p14="http://schemas.microsoft.com/office/powerpoint/2010/main" val="281920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NS</a:t>
            </a:r>
            <a:r>
              <a:rPr lang="zh-CN" altLang="en-US" dirty="0"/>
              <a:t>方程的分步求解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normAutofit fontScale="77500" lnSpcReduction="20000"/>
              </a:bodyPr>
              <a:lstStyle/>
              <a:p>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solidFill>
                          <a:srgbClr val="92D050"/>
                        </a:solidFill>
                        <a:latin typeface="Cambria Math" panose="02040503050406030204" pitchFamily="18" charset="0"/>
                        <a:ea typeface="Cambria Math" panose="02040503050406030204" pitchFamily="18" charset="0"/>
                      </a:rPr>
                      <m:t>∙</m:t>
                    </m:r>
                    <m:r>
                      <m:rPr>
                        <m:sty m:val="p"/>
                      </m:rPr>
                      <a:rPr lang="en-US" altLang="zh-CN" i="1">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latin typeface="Cambria Math" panose="02040503050406030204" pitchFamily="18" charset="0"/>
                      </a:rPr>
                      <m:t>=</m:t>
                    </m:r>
                    <m:r>
                      <a:rPr lang="en-US" altLang="zh-CN" i="1" smtClean="0">
                        <a:solidFill>
                          <a:srgbClr val="E86E1A"/>
                        </a:solidFill>
                        <a:latin typeface="Cambria Math" panose="02040503050406030204" pitchFamily="18" charset="0"/>
                        <a:ea typeface="Cambria Math" panose="02040503050406030204" pitchFamily="18" charset="0"/>
                      </a:rPr>
                      <m:t>−</m:t>
                    </m:r>
                    <m:f>
                      <m:fPr>
                        <m:ctrlPr>
                          <a:rPr lang="en-US" altLang="zh-CN" i="1">
                            <a:solidFill>
                              <a:srgbClr val="E86E1A"/>
                            </a:solidFill>
                            <a:latin typeface="Cambria Math" panose="02040503050406030204" pitchFamily="18" charset="0"/>
                            <a:ea typeface="Cambria Math" panose="02040503050406030204" pitchFamily="18" charset="0"/>
                          </a:rPr>
                        </m:ctrlPr>
                      </m:fPr>
                      <m:num>
                        <m:r>
                          <a:rPr lang="en-US" altLang="zh-CN" i="1">
                            <a:solidFill>
                              <a:srgbClr val="E86E1A"/>
                            </a:solidFill>
                            <a:latin typeface="Cambria Math" panose="02040503050406030204" pitchFamily="18" charset="0"/>
                            <a:ea typeface="Cambria Math" panose="02040503050406030204" pitchFamily="18" charset="0"/>
                          </a:rPr>
                          <m:t>1</m:t>
                        </m:r>
                      </m:num>
                      <m:den>
                        <m:r>
                          <a:rPr lang="zh-CN" altLang="en-US" i="1">
                            <a:solidFill>
                              <a:srgbClr val="E86E1A"/>
                            </a:solidFill>
                            <a:latin typeface="Cambria Math" panose="02040503050406030204" pitchFamily="18" charset="0"/>
                            <a:ea typeface="Cambria Math" panose="02040503050406030204" pitchFamily="18" charset="0"/>
                          </a:rPr>
                          <m:t>𝜌</m:t>
                        </m:r>
                      </m:den>
                    </m:f>
                    <m:r>
                      <m:rPr>
                        <m:sty m:val="p"/>
                      </m:rPr>
                      <a:rPr lang="en-US" altLang="zh-CN" i="1">
                        <a:solidFill>
                          <a:srgbClr val="E86E1A"/>
                        </a:solidFill>
                        <a:latin typeface="Cambria Math" panose="02040503050406030204" pitchFamily="18" charset="0"/>
                        <a:ea typeface="Cambria Math" panose="02040503050406030204" pitchFamily="18" charset="0"/>
                      </a:rPr>
                      <m:t>∇</m:t>
                    </m:r>
                    <m:r>
                      <a:rPr lang="en-US" altLang="zh-CN" i="1">
                        <a:solidFill>
                          <a:srgbClr val="E86E1A"/>
                        </a:solidFill>
                        <a:latin typeface="Cambria Math" panose="02040503050406030204" pitchFamily="18" charset="0"/>
                        <a:ea typeface="Cambria Math" panose="02040503050406030204" pitchFamily="18" charset="0"/>
                      </a:rPr>
                      <m:t>𝑝</m:t>
                    </m:r>
                    <m:r>
                      <a:rPr lang="en-US" altLang="zh-CN" i="1">
                        <a:solidFill>
                          <a:srgbClr val="E86E1A"/>
                        </a:solidFill>
                        <a:latin typeface="Cambria Math" panose="02040503050406030204" pitchFamily="18" charset="0"/>
                        <a:ea typeface="Cambria Math" panose="02040503050406030204" pitchFamily="18" charset="0"/>
                      </a:rPr>
                      <m:t> +</m:t>
                    </m:r>
                    <m:r>
                      <a:rPr lang="en-US" altLang="zh-CN" i="1" smtClean="0">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i="1" smtClean="0">
                            <a:solidFill>
                              <a:schemeClr val="accent1">
                                <a:lumMod val="75000"/>
                              </a:schemeClr>
                            </a:solidFill>
                            <a:latin typeface="Cambria Math" panose="02040503050406030204" pitchFamily="18" charset="0"/>
                            <a:ea typeface="Cambria Math" panose="02040503050406030204" pitchFamily="18" charset="0"/>
                          </a:rPr>
                        </m:ctrlPr>
                      </m:sSupPr>
                      <m:e>
                        <m:r>
                          <m:rPr>
                            <m:sty m:val="p"/>
                          </m:rPr>
                          <a:rPr lang="en-US" altLang="zh-CN" i="1" smtClean="0">
                            <a:solidFill>
                              <a:schemeClr val="accent1">
                                <a:lumMod val="75000"/>
                              </a:schemeClr>
                            </a:solidFill>
                            <a:latin typeface="Cambria Math" panose="02040503050406030204" pitchFamily="18" charset="0"/>
                            <a:ea typeface="Cambria Math" panose="02040503050406030204" pitchFamily="18" charset="0"/>
                          </a:rPr>
                          <m:t>∇</m:t>
                        </m:r>
                      </m:e>
                      <m:sup>
                        <m:r>
                          <a:rPr lang="en-US" altLang="zh-CN" b="0" i="1" smtClean="0">
                            <a:solidFill>
                              <a:schemeClr val="accent1">
                                <a:lumMod val="75000"/>
                              </a:schemeClr>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lumMod val="75000"/>
                              </a:schemeClr>
                            </a:solidFill>
                            <a:latin typeface="Cambria Math" panose="02040503050406030204" pitchFamily="18" charset="0"/>
                            <a:ea typeface="Cambria Math" panose="02040503050406030204" pitchFamily="18" charset="0"/>
                          </a:rPr>
                        </m:ctrlPr>
                      </m:accPr>
                      <m:e>
                        <m:r>
                          <a:rPr lang="en-US" altLang="zh-CN" i="1">
                            <a:solidFill>
                              <a:schemeClr val="accent1">
                                <a:lumMod val="75000"/>
                              </a:schemeClr>
                            </a:solidFill>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smtClean="0">
                            <a:solidFill>
                              <a:srgbClr val="EDBB00"/>
                            </a:solidFill>
                            <a:latin typeface="Cambria Math" panose="02040503050406030204" pitchFamily="18" charset="0"/>
                          </a:rPr>
                        </m:ctrlPr>
                      </m:accPr>
                      <m:e>
                        <m:r>
                          <a:rPr lang="en-US" altLang="zh-CN" i="1">
                            <a:solidFill>
                              <a:srgbClr val="EDBB00"/>
                            </a:solidFill>
                            <a:latin typeface="Cambria Math" panose="02040503050406030204" pitchFamily="18" charset="0"/>
                          </a:rPr>
                          <m:t>𝑔</m:t>
                        </m:r>
                      </m:e>
                    </m:acc>
                  </m:oMath>
                </a14:m>
                <a:endParaRPr lang="en-US" altLang="zh-CN" dirty="0">
                  <a:solidFill>
                    <a:srgbClr val="FFC60E"/>
                  </a:solidFill>
                </a:endParaRPr>
              </a:p>
              <a:p>
                <a14:m>
                  <m:oMath xmlns:m="http://schemas.openxmlformats.org/officeDocument/2006/math">
                    <m:r>
                      <m:rPr>
                        <m:sty m:val="p"/>
                      </m:rPr>
                      <a:rPr lang="zh-CN" altLang="en-US" i="1" smtClean="0">
                        <a:solidFill>
                          <a:srgbClr val="E86E1A"/>
                        </a:solidFill>
                        <a:latin typeface="Cambria Math" panose="02040503050406030204" pitchFamily="18" charset="0"/>
                      </a:rPr>
                      <m:t>∇</m:t>
                    </m:r>
                    <m:r>
                      <a:rPr lang="zh-CN" altLang="en-US" i="1" smtClean="0">
                        <a:solidFill>
                          <a:srgbClr val="E86E1A"/>
                        </a:solidFill>
                        <a:latin typeface="Cambria Math" panose="02040503050406030204" pitchFamily="18" charset="0"/>
                      </a:rPr>
                      <m:t>∙</m:t>
                    </m:r>
                    <m:acc>
                      <m:accPr>
                        <m:chr m:val="⃗"/>
                        <m:ctrlPr>
                          <a:rPr lang="zh-CN" altLang="en-US" i="1" smtClean="0">
                            <a:solidFill>
                              <a:srgbClr val="E86E1A"/>
                            </a:solidFill>
                            <a:latin typeface="Cambria Math" panose="02040503050406030204" pitchFamily="18" charset="0"/>
                          </a:rPr>
                        </m:ctrlPr>
                      </m:accPr>
                      <m:e>
                        <m:r>
                          <a:rPr lang="en-US" altLang="zh-CN" b="0" i="1" smtClean="0">
                            <a:solidFill>
                              <a:srgbClr val="E86E1A"/>
                            </a:solidFill>
                            <a:latin typeface="Cambria Math" panose="02040503050406030204" pitchFamily="18" charset="0"/>
                          </a:rPr>
                          <m:t>𝑢</m:t>
                        </m:r>
                      </m:e>
                    </m:acc>
                    <m:r>
                      <a:rPr lang="en-US" altLang="zh-CN" i="1">
                        <a:solidFill>
                          <a:srgbClr val="E86E1A"/>
                        </a:solidFill>
                        <a:latin typeface="Cambria Math" panose="02040503050406030204" pitchFamily="18" charset="0"/>
                      </a:rPr>
                      <m:t>=0</m:t>
                    </m:r>
                  </m:oMath>
                </a14:m>
                <a:endParaRPr lang="en-US" altLang="zh-CN" dirty="0">
                  <a:solidFill>
                    <a:srgbClr val="E86E1A"/>
                  </a:solidFill>
                </a:endParaRPr>
              </a:p>
              <a:p>
                <a:endParaRPr lang="en-US" altLang="zh-CN" dirty="0"/>
              </a:p>
              <a:p>
                <a:endParaRPr lang="en-US" altLang="zh-CN" dirty="0"/>
              </a:p>
              <a:p>
                <a:endParaRPr lang="en-US" altLang="zh-CN" dirty="0"/>
              </a:p>
              <a:p>
                <a:r>
                  <a:rPr lang="zh-CN" altLang="en-US" dirty="0"/>
                  <a:t>模拟步骤：</a:t>
                </a:r>
                <a:endParaRPr lang="en-US" altLang="zh-CN" dirty="0"/>
              </a:p>
              <a:p>
                <a:pPr lvl="1"/>
                <a:r>
                  <a:rPr lang="zh-CN" altLang="en-US" dirty="0"/>
                  <a:t>初始化速度场</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𝑢</m:t>
                            </m:r>
                          </m:e>
                        </m:acc>
                      </m:e>
                      <m:sub>
                        <m:r>
                          <a:rPr lang="en-US" altLang="zh-CN" b="0" i="1" smtClean="0">
                            <a:latin typeface="Cambria Math" panose="02040503050406030204" pitchFamily="18" charset="0"/>
                          </a:rPr>
                          <m:t>𝑛</m:t>
                        </m:r>
                      </m:sub>
                    </m:sSub>
                    <m:r>
                      <a:rPr lang="zh-CN" altLang="en-US" i="1">
                        <a:latin typeface="Cambria Math" panose="02040503050406030204" pitchFamily="18" charset="0"/>
                      </a:rPr>
                      <m:t>，</m:t>
                    </m:r>
                  </m:oMath>
                </a14:m>
                <a:r>
                  <a:rPr lang="zh-CN" altLang="en-US" dirty="0"/>
                  <a:t>使得</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𝑛</m:t>
                        </m:r>
                      </m:sub>
                    </m:sSub>
                  </m:oMath>
                </a14:m>
                <a:r>
                  <a:rPr lang="zh-CN" altLang="en-US" dirty="0"/>
                  <a:t>无散度</a:t>
                </a:r>
                <a:endParaRPr lang="en-US" altLang="zh-CN" dirty="0"/>
              </a:p>
              <a:p>
                <a:pPr lvl="1"/>
                <a:r>
                  <a:rPr lang="zh-CN" altLang="en-US" dirty="0"/>
                  <a:t>对于每个时间步</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=0,1,2,…</m:t>
                    </m:r>
                  </m:oMath>
                </a14:m>
                <a:endParaRPr lang="en-US" altLang="zh-CN" dirty="0"/>
              </a:p>
              <a:p>
                <a:pPr lvl="2"/>
                <a:r>
                  <a:rPr lang="zh-CN" altLang="en-US" dirty="0"/>
                  <a:t>决定一个合理的时间步长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sub>
                    </m:sSub>
                  </m:oMath>
                </a14:m>
                <a:endParaRPr lang="en-US" altLang="zh-CN" dirty="0"/>
              </a:p>
              <a:p>
                <a:pPr lvl="2"/>
                <a:r>
                  <a:rPr lang="zh-CN" altLang="en-US" dirty="0"/>
                  <a:t>计算对流项</a:t>
                </a:r>
                <a14:m>
                  <m:oMath xmlns:m="http://schemas.openxmlformats.org/officeDocument/2006/math">
                    <m:sSub>
                      <m:sSubPr>
                        <m:ctrlPr>
                          <a:rPr lang="en-US" altLang="zh-CN" i="1" smtClean="0">
                            <a:solidFill>
                              <a:srgbClr val="92D050"/>
                            </a:solidFill>
                            <a:latin typeface="Cambria Math" panose="02040503050406030204" pitchFamily="18" charset="0"/>
                          </a:rPr>
                        </m:ctrlPr>
                      </m:sSubPr>
                      <m:e>
                        <m:acc>
                          <m:accPr>
                            <m:chr m:val="⃗"/>
                            <m:ctrlPr>
                              <a:rPr lang="en-US" altLang="zh-CN" i="1" smtClean="0">
                                <a:solidFill>
                                  <a:srgbClr val="92D050"/>
                                </a:solidFill>
                                <a:latin typeface="Cambria Math" panose="02040503050406030204" pitchFamily="18" charset="0"/>
                              </a:rPr>
                            </m:ctrlPr>
                          </m:accPr>
                          <m:e>
                            <m:r>
                              <a:rPr lang="en-US" altLang="zh-CN" b="0" i="1" smtClean="0">
                                <a:solidFill>
                                  <a:srgbClr val="92D050"/>
                                </a:solidFill>
                                <a:latin typeface="Cambria Math" panose="02040503050406030204" pitchFamily="18" charset="0"/>
                              </a:rPr>
                              <m:t>𝑢</m:t>
                            </m:r>
                          </m:e>
                        </m:acc>
                      </m:e>
                      <m:sub>
                        <m:r>
                          <a:rPr lang="en-US" altLang="zh-CN" b="0" i="1" smtClean="0">
                            <a:solidFill>
                              <a:srgbClr val="92D050"/>
                            </a:solidFill>
                            <a:latin typeface="Cambria Math" panose="02040503050406030204" pitchFamily="18" charset="0"/>
                          </a:rPr>
                          <m:t>𝐴</m:t>
                        </m:r>
                      </m:sub>
                    </m:sSub>
                    <m:r>
                      <a:rPr lang="en-US" altLang="zh-CN" b="0" i="1" smtClean="0">
                        <a:solidFill>
                          <a:srgbClr val="92D050"/>
                        </a:solidFill>
                        <a:latin typeface="Cambria Math" panose="02040503050406030204" pitchFamily="18" charset="0"/>
                      </a:rPr>
                      <m:t>=</m:t>
                    </m:r>
                    <m:r>
                      <a:rPr lang="en-US" altLang="zh-CN" b="0" i="1" smtClean="0">
                        <a:solidFill>
                          <a:srgbClr val="92D050"/>
                        </a:solidFill>
                        <a:latin typeface="Cambria Math" panose="02040503050406030204" pitchFamily="18" charset="0"/>
                      </a:rPr>
                      <m:t>𝑎𝑑𝑣𝑒𝑐𝑡</m:t>
                    </m:r>
                    <m:r>
                      <a:rPr lang="en-US" altLang="zh-CN" b="0" i="1" smtClean="0">
                        <a:solidFill>
                          <a:srgbClr val="92D050"/>
                        </a:solidFill>
                        <a:latin typeface="Cambria Math" panose="02040503050406030204" pitchFamily="18" charset="0"/>
                      </a:rPr>
                      <m:t>(</m:t>
                    </m:r>
                    <m:sSub>
                      <m:sSubPr>
                        <m:ctrlPr>
                          <a:rPr lang="en-US" altLang="zh-CN" i="1">
                            <a:solidFill>
                              <a:srgbClr val="92D050"/>
                            </a:solidFill>
                            <a:latin typeface="Cambria Math" panose="02040503050406030204" pitchFamily="18" charset="0"/>
                          </a:rPr>
                        </m:ctrlPr>
                      </m:sSubPr>
                      <m:e>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e>
                      <m:sub>
                        <m:r>
                          <a:rPr lang="en-US" altLang="zh-CN" i="1">
                            <a:solidFill>
                              <a:srgbClr val="92D050"/>
                            </a:solidFill>
                            <a:latin typeface="Cambria Math" panose="02040503050406030204" pitchFamily="18" charset="0"/>
                          </a:rPr>
                          <m:t>𝑛</m:t>
                        </m:r>
                      </m:sub>
                    </m:sSub>
                    <m:r>
                      <a:rPr lang="en-US" altLang="zh-CN" b="0" i="1" smtClean="0">
                        <a:solidFill>
                          <a:srgbClr val="92D050"/>
                        </a:solidFill>
                        <a:latin typeface="Cambria Math" panose="02040503050406030204" pitchFamily="18" charset="0"/>
                      </a:rPr>
                      <m:t>,</m:t>
                    </m:r>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r>
                      <a:rPr lang="en-US" altLang="zh-CN" b="0" i="1" smtClean="0">
                        <a:solidFill>
                          <a:srgbClr val="92D050"/>
                        </a:solidFill>
                        <a:latin typeface="Cambria Math" panose="02040503050406030204" pitchFamily="18" charset="0"/>
                      </a:rPr>
                      <m:t>,</m:t>
                    </m:r>
                    <m:acc>
                      <m:accPr>
                        <m:chr m:val="⃗"/>
                        <m:ctrlPr>
                          <a:rPr lang="en-US" altLang="zh-CN" b="0" i="1" smtClean="0">
                            <a:solidFill>
                              <a:srgbClr val="92D050"/>
                            </a:solidFill>
                            <a:latin typeface="Cambria Math" panose="02040503050406030204" pitchFamily="18" charset="0"/>
                          </a:rPr>
                        </m:ctrlPr>
                      </m:accPr>
                      <m:e>
                        <m:r>
                          <a:rPr lang="en-US" altLang="zh-CN" b="0" i="1" smtClean="0">
                            <a:solidFill>
                              <a:srgbClr val="92D050"/>
                            </a:solidFill>
                            <a:latin typeface="Cambria Math" panose="02040503050406030204" pitchFamily="18" charset="0"/>
                          </a:rPr>
                          <m:t>𝑞</m:t>
                        </m:r>
                      </m:e>
                    </m:acc>
                    <m:r>
                      <a:rPr lang="en-US" altLang="zh-CN" b="0" i="1" smtClean="0">
                        <a:solidFill>
                          <a:srgbClr val="92D050"/>
                        </a:solidFill>
                        <a:latin typeface="Cambria Math" panose="02040503050406030204" pitchFamily="18" charset="0"/>
                      </a:rPr>
                      <m:t>)</m:t>
                    </m:r>
                  </m:oMath>
                </a14:m>
                <a:endParaRPr lang="en-US" altLang="zh-CN" dirty="0">
                  <a:solidFill>
                    <a:srgbClr val="92D050"/>
                  </a:solidFill>
                </a:endParaRPr>
              </a:p>
              <a:p>
                <a:pPr lvl="2"/>
                <a:r>
                  <a:rPr lang="zh-CN" altLang="en-US" dirty="0"/>
                  <a:t>计算体积力项</a:t>
                </a:r>
                <a14:m>
                  <m:oMath xmlns:m="http://schemas.openxmlformats.org/officeDocument/2006/math">
                    <m:sSub>
                      <m:sSubPr>
                        <m:ctrlPr>
                          <a:rPr lang="en-US" altLang="zh-CN" i="1" smtClean="0">
                            <a:solidFill>
                              <a:schemeClr val="accent4"/>
                            </a:solidFill>
                            <a:latin typeface="Cambria Math" panose="02040503050406030204" pitchFamily="18" charset="0"/>
                          </a:rPr>
                        </m:ctrlPr>
                      </m:sSubPr>
                      <m:e>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𝑢</m:t>
                            </m:r>
                          </m:e>
                        </m:acc>
                      </m:e>
                      <m:sub>
                        <m:r>
                          <a:rPr lang="en-US" altLang="zh-CN" b="0" i="1" smtClean="0">
                            <a:solidFill>
                              <a:schemeClr val="accent4"/>
                            </a:solidFill>
                            <a:latin typeface="Cambria Math" panose="02040503050406030204" pitchFamily="18" charset="0"/>
                          </a:rPr>
                          <m:t>𝐵</m:t>
                        </m:r>
                      </m:sub>
                    </m:sSub>
                  </m:oMath>
                </a14:m>
                <a:r>
                  <a:rPr lang="en-US" altLang="zh-CN" dirty="0">
                    <a:solidFill>
                      <a:schemeClr val="accent4"/>
                    </a:solidFill>
                  </a:rPr>
                  <a:t>= </a:t>
                </a:r>
                <a14:m>
                  <m:oMath xmlns:m="http://schemas.openxmlformats.org/officeDocument/2006/math">
                    <m:sSub>
                      <m:sSubPr>
                        <m:ctrlPr>
                          <a:rPr lang="en-US" altLang="zh-CN" i="1">
                            <a:solidFill>
                              <a:schemeClr val="accent4"/>
                            </a:solidFill>
                            <a:latin typeface="Cambria Math" panose="02040503050406030204" pitchFamily="18" charset="0"/>
                          </a:rPr>
                        </m:ctrlPr>
                      </m:sSubPr>
                      <m:e>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𝑢</m:t>
                            </m:r>
                          </m:e>
                        </m:acc>
                      </m:e>
                      <m:sub>
                        <m:r>
                          <a:rPr lang="en-US" altLang="zh-CN" i="1">
                            <a:solidFill>
                              <a:schemeClr val="accent4"/>
                            </a:solidFill>
                            <a:latin typeface="Cambria Math" panose="02040503050406030204" pitchFamily="18" charset="0"/>
                          </a:rPr>
                          <m:t>𝐴</m:t>
                        </m:r>
                      </m:sub>
                    </m:sSub>
                  </m:oMath>
                </a14:m>
                <a:r>
                  <a:rPr lang="en-US" altLang="zh-CN" dirty="0">
                    <a:solidFill>
                      <a:schemeClr val="accent4"/>
                    </a:solidFill>
                  </a:rPr>
                  <a:t>+</a:t>
                </a:r>
                <a:r>
                  <a:rPr lang="zh-CN" altLang="en-US" dirty="0">
                    <a:solidFill>
                      <a:schemeClr val="accent4"/>
                    </a:solidFill>
                  </a:rPr>
                  <a:t> </a:t>
                </a:r>
                <a14:m>
                  <m:oMath xmlns:m="http://schemas.openxmlformats.org/officeDocument/2006/math">
                    <m:r>
                      <a:rPr lang="zh-CN" altLang="en-US" i="1">
                        <a:solidFill>
                          <a:schemeClr val="accent4"/>
                        </a:solidFill>
                        <a:latin typeface="Cambria Math" panose="02040503050406030204" pitchFamily="18" charset="0"/>
                      </a:rPr>
                      <m:t>∆</m:t>
                    </m:r>
                    <m:r>
                      <a:rPr lang="en-US" altLang="zh-CN" i="1">
                        <a:solidFill>
                          <a:schemeClr val="accent4"/>
                        </a:solidFill>
                        <a:latin typeface="Cambria Math" panose="02040503050406030204" pitchFamily="18" charset="0"/>
                      </a:rPr>
                      <m:t>𝑡</m:t>
                    </m:r>
                    <m:acc>
                      <m:accPr>
                        <m:chr m:val="⃗"/>
                        <m:ctrlPr>
                          <a:rPr lang="en-US" altLang="zh-CN" i="1" smtClean="0">
                            <a:solidFill>
                              <a:schemeClr val="accent4"/>
                            </a:solidFill>
                            <a:latin typeface="Cambria Math" panose="02040503050406030204" pitchFamily="18" charset="0"/>
                          </a:rPr>
                        </m:ctrlPr>
                      </m:accPr>
                      <m:e>
                        <m:r>
                          <a:rPr lang="en-US" altLang="zh-CN" b="0" i="1" smtClean="0">
                            <a:solidFill>
                              <a:schemeClr val="accent4"/>
                            </a:solidFill>
                            <a:latin typeface="Cambria Math" panose="02040503050406030204" pitchFamily="18" charset="0"/>
                          </a:rPr>
                          <m:t>𝑔</m:t>
                        </m:r>
                      </m:e>
                    </m:acc>
                  </m:oMath>
                </a14:m>
                <a:endParaRPr lang="en-US" altLang="zh-CN" dirty="0"/>
              </a:p>
              <a:p>
                <a:pPr lvl="2"/>
                <a:r>
                  <a:rPr lang="zh-CN" altLang="en-US" dirty="0"/>
                  <a:t>无散度投影</a:t>
                </a:r>
                <a14:m>
                  <m:oMath xmlns:m="http://schemas.openxmlformats.org/officeDocument/2006/math">
                    <m:sSub>
                      <m:sSubPr>
                        <m:ctrlPr>
                          <a:rPr lang="en-US" altLang="zh-CN" i="1" smtClean="0">
                            <a:solidFill>
                              <a:schemeClr val="accent1"/>
                            </a:solidFill>
                            <a:latin typeface="Cambria Math" panose="02040503050406030204" pitchFamily="18" charset="0"/>
                          </a:rPr>
                        </m:ctrlPr>
                      </m:sSubPr>
                      <m:e>
                        <m:acc>
                          <m:accPr>
                            <m:chr m:val="⃗"/>
                            <m:ctrlPr>
                              <a:rPr lang="en-US" altLang="zh-CN" i="1">
                                <a:solidFill>
                                  <a:schemeClr val="accent1"/>
                                </a:solidFill>
                                <a:latin typeface="Cambria Math" panose="02040503050406030204" pitchFamily="18" charset="0"/>
                              </a:rPr>
                            </m:ctrlPr>
                          </m:accPr>
                          <m:e>
                            <m:r>
                              <a:rPr lang="en-US" altLang="zh-CN" i="1">
                                <a:solidFill>
                                  <a:schemeClr val="accent1"/>
                                </a:solidFill>
                                <a:latin typeface="Cambria Math" panose="02040503050406030204" pitchFamily="18" charset="0"/>
                              </a:rPr>
                              <m:t>𝑢</m:t>
                            </m:r>
                          </m:e>
                        </m:acc>
                      </m:e>
                      <m:sub>
                        <m:r>
                          <a:rPr lang="en-US" altLang="zh-CN" b="0" i="1" smtClean="0">
                            <a:solidFill>
                              <a:schemeClr val="accent1"/>
                            </a:solidFill>
                            <a:latin typeface="Cambria Math" panose="02040503050406030204" pitchFamily="18" charset="0"/>
                          </a:rPr>
                          <m:t>𝑛</m:t>
                        </m:r>
                        <m:r>
                          <a:rPr lang="en-US" altLang="zh-CN" b="0" i="1" smtClean="0">
                            <a:solidFill>
                              <a:schemeClr val="accent1"/>
                            </a:solidFill>
                            <a:latin typeface="Cambria Math" panose="02040503050406030204" pitchFamily="18" charset="0"/>
                          </a:rPr>
                          <m:t>+1</m:t>
                        </m:r>
                      </m:sub>
                    </m:sSub>
                    <m:r>
                      <a:rPr lang="en-US" altLang="zh-CN" i="1">
                        <a:solidFill>
                          <a:schemeClr val="accent1"/>
                        </a:solidFill>
                        <a:latin typeface="Cambria Math" panose="02040503050406030204" pitchFamily="18" charset="0"/>
                      </a:rPr>
                      <m:t>=</m:t>
                    </m:r>
                    <m:r>
                      <a:rPr lang="en-US" altLang="zh-CN" b="0" i="1" smtClean="0">
                        <a:solidFill>
                          <a:schemeClr val="accent1"/>
                        </a:solidFill>
                        <a:latin typeface="Cambria Math" panose="02040503050406030204" pitchFamily="18" charset="0"/>
                      </a:rPr>
                      <m:t>𝑝𝑟𝑜𝑗𝑒𝑐𝑡</m:t>
                    </m:r>
                    <m:r>
                      <a:rPr lang="en-US" altLang="zh-CN" i="1">
                        <a:solidFill>
                          <a:schemeClr val="accent1"/>
                        </a:solidFill>
                        <a:latin typeface="Cambria Math" panose="02040503050406030204" pitchFamily="18" charset="0"/>
                      </a:rPr>
                      <m:t>(</m:t>
                    </m:r>
                    <m:r>
                      <a:rPr lang="zh-CN" altLang="en-US" i="1">
                        <a:solidFill>
                          <a:schemeClr val="accent1"/>
                        </a:solidFill>
                        <a:latin typeface="Cambria Math" panose="02040503050406030204" pitchFamily="18" charset="0"/>
                      </a:rPr>
                      <m:t>∆</m:t>
                    </m:r>
                    <m:r>
                      <a:rPr lang="en-US" altLang="zh-CN" i="1">
                        <a:solidFill>
                          <a:schemeClr val="accent1"/>
                        </a:solidFill>
                        <a:latin typeface="Cambria Math" panose="02040503050406030204" pitchFamily="18" charset="0"/>
                      </a:rPr>
                      <m:t>𝑡</m:t>
                    </m:r>
                    <m:r>
                      <a:rPr lang="en-US" altLang="zh-CN" i="1">
                        <a:solidFill>
                          <a:schemeClr val="accent1"/>
                        </a:solidFill>
                        <a:latin typeface="Cambria Math" panose="02040503050406030204" pitchFamily="18" charset="0"/>
                      </a:rPr>
                      <m:t>,</m:t>
                    </m:r>
                    <m:sSub>
                      <m:sSubPr>
                        <m:ctrlPr>
                          <a:rPr lang="en-US" altLang="zh-CN" i="1">
                            <a:solidFill>
                              <a:schemeClr val="accent1"/>
                            </a:solidFill>
                            <a:latin typeface="Cambria Math" panose="02040503050406030204" pitchFamily="18" charset="0"/>
                          </a:rPr>
                        </m:ctrlPr>
                      </m:sSubPr>
                      <m:e>
                        <m:acc>
                          <m:accPr>
                            <m:chr m:val="⃗"/>
                            <m:ctrlPr>
                              <a:rPr lang="en-US" altLang="zh-CN" i="1">
                                <a:solidFill>
                                  <a:schemeClr val="accent1"/>
                                </a:solidFill>
                                <a:latin typeface="Cambria Math" panose="02040503050406030204" pitchFamily="18" charset="0"/>
                              </a:rPr>
                            </m:ctrlPr>
                          </m:accPr>
                          <m:e>
                            <m:r>
                              <a:rPr lang="en-US" altLang="zh-CN" i="1">
                                <a:solidFill>
                                  <a:schemeClr val="accent1"/>
                                </a:solidFill>
                                <a:latin typeface="Cambria Math" panose="02040503050406030204" pitchFamily="18" charset="0"/>
                              </a:rPr>
                              <m:t>𝑢</m:t>
                            </m:r>
                          </m:e>
                        </m:acc>
                      </m:e>
                      <m:sub>
                        <m:r>
                          <a:rPr lang="en-US" altLang="zh-CN" i="1">
                            <a:solidFill>
                              <a:schemeClr val="accent1"/>
                            </a:solidFill>
                            <a:latin typeface="Cambria Math" panose="02040503050406030204" pitchFamily="18" charset="0"/>
                          </a:rPr>
                          <m:t>𝐵</m:t>
                        </m:r>
                      </m:sub>
                    </m:sSub>
                    <m:r>
                      <a:rPr lang="en-US" altLang="zh-CN" i="1">
                        <a:solidFill>
                          <a:schemeClr val="accent1"/>
                        </a:solidFill>
                        <a:latin typeface="Cambria Math" panose="02040503050406030204" pitchFamily="18" charset="0"/>
                      </a:rPr>
                      <m:t>)</m:t>
                    </m:r>
                  </m:oMath>
                </a14:m>
                <a:endParaRPr lang="en-US" altLang="zh-CN" dirty="0"/>
              </a:p>
              <a:p>
                <a:pPr lvl="2"/>
                <a:endParaRPr lang="en-US" altLang="zh-CN" dirty="0"/>
              </a:p>
            </p:txBody>
          </p:sp>
        </mc:Choice>
        <mc:Fallback xmlns="">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l="-638" b="-840"/>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CC2F6576-3AED-40AA-9A65-3038DC7FBCAC}"/>
              </a:ext>
            </a:extLst>
          </p:cNvPr>
          <p:cNvGrpSpPr/>
          <p:nvPr/>
        </p:nvGrpSpPr>
        <p:grpSpPr>
          <a:xfrm>
            <a:off x="1046598" y="2993294"/>
            <a:ext cx="8621277" cy="1008000"/>
            <a:chOff x="1083685" y="3453686"/>
            <a:chExt cx="8621277" cy="1008000"/>
          </a:xfrm>
        </p:grpSpPr>
        <p:sp>
          <p:nvSpPr>
            <p:cNvPr id="5" name="矩形: 圆角 4">
              <a:extLst>
                <a:ext uri="{FF2B5EF4-FFF2-40B4-BE49-F238E27FC236}">
                  <a16:creationId xmlns:a16="http://schemas.microsoft.com/office/drawing/2014/main" id="{7140CD81-A5AC-4C82-9E3C-264B3758FAC0}"/>
                </a:ext>
              </a:extLst>
            </p:cNvPr>
            <p:cNvSpPr/>
            <p:nvPr/>
          </p:nvSpPr>
          <p:spPr>
            <a:xfrm>
              <a:off x="1083685" y="3453686"/>
              <a:ext cx="1800000" cy="100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dirty="0">
                  <a:solidFill>
                    <a:schemeClr val="bg1"/>
                  </a:solidFill>
                </a:rPr>
                <a:t>对流</a:t>
              </a:r>
              <a:endParaRPr lang="en-US" altLang="zh-CN" sz="2400" dirty="0">
                <a:solidFill>
                  <a:schemeClr val="bg1"/>
                </a:solidFill>
              </a:endParaRPr>
            </a:p>
            <a:p>
              <a:pPr algn="ctr"/>
              <a:r>
                <a:rPr lang="en-US" altLang="zh-CN" sz="2400" dirty="0">
                  <a:solidFill>
                    <a:schemeClr val="bg1"/>
                  </a:solidFill>
                </a:rPr>
                <a:t>Advection</a:t>
              </a:r>
              <a:endParaRPr lang="zh-CN" altLang="en-US" sz="1400" dirty="0">
                <a:solidFill>
                  <a:schemeClr val="bg1"/>
                </a:solidFill>
              </a:endParaRPr>
            </a:p>
          </p:txBody>
        </p:sp>
        <p:sp>
          <p:nvSpPr>
            <p:cNvPr id="6" name="箭头: 右 5">
              <a:extLst>
                <a:ext uri="{FF2B5EF4-FFF2-40B4-BE49-F238E27FC236}">
                  <a16:creationId xmlns:a16="http://schemas.microsoft.com/office/drawing/2014/main" id="{E5871D03-F911-4645-9026-EAAB5014E1D5}"/>
                </a:ext>
              </a:extLst>
            </p:cNvPr>
            <p:cNvSpPr/>
            <p:nvPr/>
          </p:nvSpPr>
          <p:spPr>
            <a:xfrm>
              <a:off x="2972123"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E4F73A62-9917-45E3-AA2B-A05E567A7DA6}"/>
                </a:ext>
              </a:extLst>
            </p:cNvPr>
            <p:cNvSpPr/>
            <p:nvPr/>
          </p:nvSpPr>
          <p:spPr>
            <a:xfrm>
              <a:off x="3357444" y="3453686"/>
              <a:ext cx="1800000" cy="1008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a:solidFill>
                    <a:schemeClr val="bg1"/>
                  </a:solidFill>
                </a:rPr>
                <a:t>体积力</a:t>
              </a:r>
              <a:endParaRPr lang="en-US" altLang="zh-CN" sz="2400" dirty="0">
                <a:solidFill>
                  <a:schemeClr val="bg1"/>
                </a:solidFill>
              </a:endParaRPr>
            </a:p>
            <a:p>
              <a:pPr algn="ctr"/>
              <a:r>
                <a:rPr lang="en-US" altLang="zh-CN" sz="2400" dirty="0">
                  <a:solidFill>
                    <a:schemeClr val="bg1"/>
                  </a:solidFill>
                </a:rPr>
                <a:t>Body Force</a:t>
              </a:r>
              <a:endParaRPr lang="zh-CN" altLang="en-US" sz="1400" dirty="0">
                <a:solidFill>
                  <a:schemeClr val="bg1"/>
                </a:solidFill>
              </a:endParaRPr>
            </a:p>
          </p:txBody>
        </p:sp>
        <p:sp>
          <p:nvSpPr>
            <p:cNvPr id="11" name="箭头: 右 10">
              <a:extLst>
                <a:ext uri="{FF2B5EF4-FFF2-40B4-BE49-F238E27FC236}">
                  <a16:creationId xmlns:a16="http://schemas.microsoft.com/office/drawing/2014/main" id="{76811C78-113C-4680-84EB-2D932623864C}"/>
                </a:ext>
              </a:extLst>
            </p:cNvPr>
            <p:cNvSpPr/>
            <p:nvPr/>
          </p:nvSpPr>
          <p:spPr>
            <a:xfrm>
              <a:off x="5245882"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AE3AC34-05D6-4402-BB5F-24B3476AD06F}"/>
                </a:ext>
              </a:extLst>
            </p:cNvPr>
            <p:cNvSpPr/>
            <p:nvPr/>
          </p:nvSpPr>
          <p:spPr>
            <a:xfrm>
              <a:off x="5631203" y="3453686"/>
              <a:ext cx="1800000" cy="1008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a:solidFill>
                    <a:schemeClr val="bg1"/>
                  </a:solidFill>
                </a:rPr>
                <a:t>黏力</a:t>
              </a:r>
              <a:endParaRPr lang="en-US" altLang="zh-CN" sz="2400" dirty="0">
                <a:solidFill>
                  <a:schemeClr val="bg1"/>
                </a:solidFill>
              </a:endParaRPr>
            </a:p>
            <a:p>
              <a:pPr algn="ctr"/>
              <a:r>
                <a:rPr lang="en-US" altLang="zh-CN" sz="2400" dirty="0">
                  <a:solidFill>
                    <a:schemeClr val="bg1"/>
                  </a:solidFill>
                </a:rPr>
                <a:t>Viscosity</a:t>
              </a:r>
              <a:endParaRPr lang="zh-CN" altLang="en-US" sz="1400" dirty="0">
                <a:solidFill>
                  <a:schemeClr val="bg1"/>
                </a:solidFill>
              </a:endParaRPr>
            </a:p>
          </p:txBody>
        </p:sp>
        <p:sp>
          <p:nvSpPr>
            <p:cNvPr id="19" name="箭头: 右 18">
              <a:extLst>
                <a:ext uri="{FF2B5EF4-FFF2-40B4-BE49-F238E27FC236}">
                  <a16:creationId xmlns:a16="http://schemas.microsoft.com/office/drawing/2014/main" id="{126BD5BA-1E47-48C8-AD8E-8FB36E3098F6}"/>
                </a:ext>
              </a:extLst>
            </p:cNvPr>
            <p:cNvSpPr/>
            <p:nvPr/>
          </p:nvSpPr>
          <p:spPr>
            <a:xfrm>
              <a:off x="7519641"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F3D1931-190E-407C-B0EC-AEA2CE3C50BC}"/>
                </a:ext>
              </a:extLst>
            </p:cNvPr>
            <p:cNvSpPr/>
            <p:nvPr/>
          </p:nvSpPr>
          <p:spPr>
            <a:xfrm>
              <a:off x="7904962" y="3453686"/>
              <a:ext cx="1800000" cy="1008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solidFill>
                    <a:schemeClr val="bg1"/>
                  </a:solidFill>
                </a:rPr>
                <a:t>压力</a:t>
              </a:r>
              <a:endParaRPr lang="en-US" altLang="zh-CN" sz="2400" dirty="0">
                <a:solidFill>
                  <a:schemeClr val="bg1"/>
                </a:solidFill>
              </a:endParaRPr>
            </a:p>
            <a:p>
              <a:pPr algn="ctr"/>
              <a:r>
                <a:rPr lang="en-US" altLang="zh-CN" sz="2400" dirty="0">
                  <a:solidFill>
                    <a:schemeClr val="bg1"/>
                  </a:solidFill>
                </a:rPr>
                <a:t>Pressure</a:t>
              </a:r>
              <a:endParaRPr lang="zh-CN" altLang="en-US" sz="1400" dirty="0">
                <a:solidFill>
                  <a:schemeClr val="bg1"/>
                </a:solidFill>
              </a:endParaRPr>
            </a:p>
          </p:txBody>
        </p:sp>
      </p:grpSp>
    </p:spTree>
    <p:extLst>
      <p:ext uri="{BB962C8B-B14F-4D97-AF65-F5344CB8AC3E}">
        <p14:creationId xmlns:p14="http://schemas.microsoft.com/office/powerpoint/2010/main" val="116706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F0B28-5CB1-4D57-9CAB-0E65A988772B}"/>
              </a:ext>
            </a:extLst>
          </p:cNvPr>
          <p:cNvSpPr>
            <a:spLocks noGrp="1"/>
          </p:cNvSpPr>
          <p:nvPr>
            <p:ph type="title"/>
          </p:nvPr>
        </p:nvSpPr>
        <p:spPr/>
        <p:txBody>
          <a:bodyPr/>
          <a:lstStyle/>
          <a:p>
            <a:r>
              <a:rPr lang="en-US" altLang="zh-CN" dirty="0"/>
              <a:t>NS</a:t>
            </a:r>
            <a:r>
              <a:rPr lang="zh-CN" altLang="en-US" dirty="0"/>
              <a:t>方程的分步求解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4830C85-F942-4F0C-974E-956EE612BC51}"/>
                  </a:ext>
                </a:extLst>
              </p:cNvPr>
              <p:cNvSpPr>
                <a:spLocks noGrp="1"/>
              </p:cNvSpPr>
              <p:nvPr>
                <p:ph sz="half" idx="1"/>
              </p:nvPr>
            </p:nvSpPr>
            <p:spPr/>
            <p:txBody>
              <a:bodyPr/>
              <a:lstStyle/>
              <a:p>
                <a:r>
                  <a:rPr lang="zh-CN" altLang="en-US" dirty="0"/>
                  <a:t>动量方程</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sz="1600" i="1">
                              <a:latin typeface="Cambria Math" panose="02040503050406030204" pitchFamily="18" charset="0"/>
                            </a:rPr>
                          </m:ctrlPr>
                        </m:fPr>
                        <m:num>
                          <m:r>
                            <a:rPr lang="en-US" altLang="zh-CN" sz="1600" i="1">
                              <a:latin typeface="Cambria Math" panose="02040503050406030204" pitchFamily="18" charset="0"/>
                            </a:rPr>
                            <m:t>𝐷</m:t>
                          </m:r>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𝑢</m:t>
                              </m:r>
                            </m:e>
                          </m:acc>
                        </m:num>
                        <m:den>
                          <m:r>
                            <a:rPr lang="en-US" altLang="zh-CN" sz="1600" i="1">
                              <a:latin typeface="Cambria Math" panose="02040503050406030204" pitchFamily="18" charset="0"/>
                            </a:rPr>
                            <m:t>𝐷𝑡</m:t>
                          </m:r>
                        </m:den>
                      </m:f>
                      <m:r>
                        <a:rPr lang="en-US" altLang="zh-CN" sz="1600" i="1">
                          <a:latin typeface="Cambria Math" panose="02040503050406030204" pitchFamily="18" charset="0"/>
                        </a:rPr>
                        <m:t>=</m:t>
                      </m:r>
                      <m:r>
                        <a:rPr lang="en-US" altLang="zh-CN" sz="1600" i="1" smtClean="0">
                          <a:solidFill>
                            <a:schemeClr val="accent2"/>
                          </a:solidFill>
                          <a:latin typeface="Cambria Math" panose="02040503050406030204" pitchFamily="18" charset="0"/>
                          <a:ea typeface="Cambria Math" panose="02040503050406030204" pitchFamily="18" charset="0"/>
                        </a:rPr>
                        <m:t>−</m:t>
                      </m:r>
                      <m:f>
                        <m:fPr>
                          <m:ctrlPr>
                            <a:rPr lang="en-US" altLang="zh-CN" sz="1600" i="1">
                              <a:solidFill>
                                <a:schemeClr val="accent2"/>
                              </a:solidFill>
                              <a:latin typeface="Cambria Math" panose="02040503050406030204" pitchFamily="18" charset="0"/>
                              <a:ea typeface="Cambria Math" panose="02040503050406030204" pitchFamily="18" charset="0"/>
                            </a:rPr>
                          </m:ctrlPr>
                        </m:fPr>
                        <m:num>
                          <m:r>
                            <a:rPr lang="en-US" altLang="zh-CN" sz="1600" i="1">
                              <a:solidFill>
                                <a:schemeClr val="accent2"/>
                              </a:solidFill>
                              <a:latin typeface="Cambria Math" panose="02040503050406030204" pitchFamily="18" charset="0"/>
                              <a:ea typeface="Cambria Math" panose="02040503050406030204" pitchFamily="18" charset="0"/>
                            </a:rPr>
                            <m:t>1</m:t>
                          </m:r>
                        </m:num>
                        <m:den>
                          <m:r>
                            <a:rPr lang="zh-CN" altLang="en-US" sz="1600" i="1">
                              <a:solidFill>
                                <a:schemeClr val="accent2"/>
                              </a:solidFill>
                              <a:latin typeface="Cambria Math" panose="02040503050406030204" pitchFamily="18" charset="0"/>
                              <a:ea typeface="Cambria Math" panose="02040503050406030204" pitchFamily="18" charset="0"/>
                            </a:rPr>
                            <m:t>𝜌</m:t>
                          </m:r>
                        </m:den>
                      </m:f>
                      <m:r>
                        <m:rPr>
                          <m:sty m:val="p"/>
                        </m:rPr>
                        <a:rPr lang="en-US" altLang="zh-CN" sz="1600" i="1">
                          <a:solidFill>
                            <a:schemeClr val="accent2"/>
                          </a:solidFill>
                          <a:latin typeface="Cambria Math" panose="02040503050406030204" pitchFamily="18" charset="0"/>
                          <a:ea typeface="Cambria Math" panose="02040503050406030204" pitchFamily="18" charset="0"/>
                        </a:rPr>
                        <m:t>∇</m:t>
                      </m:r>
                      <m:r>
                        <a:rPr lang="en-US" altLang="zh-CN" sz="1600" i="1">
                          <a:solidFill>
                            <a:schemeClr val="accent2"/>
                          </a:solidFill>
                          <a:latin typeface="Cambria Math" panose="02040503050406030204" pitchFamily="18" charset="0"/>
                          <a:ea typeface="Cambria Math" panose="02040503050406030204" pitchFamily="18" charset="0"/>
                        </a:rPr>
                        <m:t>𝑝</m:t>
                      </m:r>
                      <m:r>
                        <a:rPr lang="en-US" altLang="zh-CN" sz="1600" i="1">
                          <a:solidFill>
                            <a:schemeClr val="accent2"/>
                          </a:solidFill>
                          <a:latin typeface="Cambria Math" panose="02040503050406030204" pitchFamily="18" charset="0"/>
                          <a:ea typeface="Cambria Math" panose="02040503050406030204" pitchFamily="18" charset="0"/>
                        </a:rPr>
                        <m:t> +</m:t>
                      </m:r>
                      <m:r>
                        <a:rPr lang="en-US" altLang="zh-CN" sz="1600" i="1" smtClean="0">
                          <a:solidFill>
                            <a:schemeClr val="accent1"/>
                          </a:solidFill>
                          <a:latin typeface="Cambria Math" panose="02040503050406030204" pitchFamily="18" charset="0"/>
                          <a:ea typeface="Cambria Math" panose="02040503050406030204" pitchFamily="18" charset="0"/>
                        </a:rPr>
                        <m:t>𝑣</m:t>
                      </m:r>
                      <m:sSup>
                        <m:sSupPr>
                          <m:ctrlPr>
                            <a:rPr lang="en-US" altLang="zh-CN" sz="1600" i="1">
                              <a:solidFill>
                                <a:schemeClr val="accent1"/>
                              </a:solidFill>
                              <a:latin typeface="Cambria Math" panose="02040503050406030204" pitchFamily="18" charset="0"/>
                              <a:ea typeface="Cambria Math" panose="02040503050406030204" pitchFamily="18" charset="0"/>
                            </a:rPr>
                          </m:ctrlPr>
                        </m:sSupPr>
                        <m:e>
                          <m:r>
                            <m:rPr>
                              <m:sty m:val="p"/>
                            </m:rPr>
                            <a:rPr lang="en-US" altLang="zh-CN" sz="1600" i="1">
                              <a:solidFill>
                                <a:schemeClr val="accent1"/>
                              </a:solidFill>
                              <a:latin typeface="Cambria Math" panose="02040503050406030204" pitchFamily="18" charset="0"/>
                              <a:ea typeface="Cambria Math" panose="02040503050406030204" pitchFamily="18" charset="0"/>
                            </a:rPr>
                            <m:t>∇</m:t>
                          </m:r>
                        </m:e>
                        <m:sup>
                          <m:r>
                            <a:rPr lang="en-US" altLang="zh-CN" sz="1600" i="1">
                              <a:solidFill>
                                <a:schemeClr val="accent1"/>
                              </a:solidFill>
                              <a:latin typeface="Cambria Math" panose="02040503050406030204" pitchFamily="18" charset="0"/>
                              <a:ea typeface="Cambria Math" panose="02040503050406030204" pitchFamily="18" charset="0"/>
                            </a:rPr>
                            <m:t>2</m:t>
                          </m:r>
                        </m:sup>
                      </m:sSup>
                      <m:acc>
                        <m:accPr>
                          <m:chr m:val="⃗"/>
                          <m:ctrlPr>
                            <a:rPr lang="zh-CN" altLang="en-US" sz="1600" i="1">
                              <a:solidFill>
                                <a:schemeClr val="accent1"/>
                              </a:solidFill>
                              <a:latin typeface="Cambria Math" panose="02040503050406030204" pitchFamily="18" charset="0"/>
                              <a:ea typeface="Cambria Math" panose="02040503050406030204" pitchFamily="18" charset="0"/>
                            </a:rPr>
                          </m:ctrlPr>
                        </m:accPr>
                        <m:e>
                          <m:r>
                            <a:rPr lang="en-US" altLang="zh-CN" sz="1600" i="1">
                              <a:solidFill>
                                <a:schemeClr val="accent1"/>
                              </a:solidFill>
                              <a:latin typeface="Cambria Math" panose="02040503050406030204" pitchFamily="18" charset="0"/>
                              <a:ea typeface="Cambria Math" panose="02040503050406030204" pitchFamily="18" charset="0"/>
                            </a:rPr>
                            <m:t>𝑢</m:t>
                          </m:r>
                        </m:e>
                      </m:acc>
                      <m:r>
                        <a:rPr lang="en-US" altLang="zh-CN" sz="1600" i="1">
                          <a:latin typeface="Cambria Math" panose="02040503050406030204" pitchFamily="18" charset="0"/>
                          <a:ea typeface="Cambria Math" panose="02040503050406030204" pitchFamily="18" charset="0"/>
                        </a:rPr>
                        <m:t>+</m:t>
                      </m:r>
                      <m:acc>
                        <m:accPr>
                          <m:chr m:val="⃗"/>
                          <m:ctrlPr>
                            <a:rPr lang="en-US" altLang="zh-CN" sz="1600" i="1" smtClean="0">
                              <a:solidFill>
                                <a:srgbClr val="FFC000"/>
                              </a:solidFill>
                              <a:latin typeface="Cambria Math" panose="02040503050406030204" pitchFamily="18" charset="0"/>
                            </a:rPr>
                          </m:ctrlPr>
                        </m:accPr>
                        <m:e>
                          <m:r>
                            <a:rPr lang="en-US" altLang="zh-CN" sz="1600" i="1">
                              <a:solidFill>
                                <a:srgbClr val="FFC000"/>
                              </a:solidFill>
                              <a:latin typeface="Cambria Math" panose="02040503050406030204" pitchFamily="18" charset="0"/>
                            </a:rPr>
                            <m:t>𝑔</m:t>
                          </m:r>
                        </m:e>
                      </m:acc>
                    </m:oMath>
                  </m:oMathPara>
                </a14:m>
                <a:endParaRPr lang="en-US" altLang="zh-CN" sz="1600" i="1" dirty="0">
                  <a:solidFill>
                    <a:srgbClr val="FFC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pitchFamily="18" charset="0"/>
                            </a:rPr>
                          </m:ctrlPr>
                        </m:fPr>
                        <m:num>
                          <m:r>
                            <a:rPr lang="zh-CN" altLang="en-US" sz="2000" i="1">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𝑢</m:t>
                              </m:r>
                            </m:e>
                          </m:acc>
                        </m:num>
                        <m:den>
                          <m:r>
                            <a:rPr lang="zh-CN" altLang="en-US" sz="2000" i="1">
                              <a:latin typeface="Cambria Math" panose="02040503050406030204" pitchFamily="18" charset="0"/>
                            </a:rPr>
                            <m:t>𝜕</m:t>
                          </m:r>
                          <m:r>
                            <a:rPr lang="en-US" altLang="zh-CN" sz="2000" i="1">
                              <a:latin typeface="Cambria Math" panose="02040503050406030204" pitchFamily="18" charset="0"/>
                            </a:rPr>
                            <m:t>𝑡</m:t>
                          </m:r>
                        </m:den>
                      </m:f>
                      <m:r>
                        <a:rPr lang="en-US" altLang="zh-CN" sz="2000" i="1">
                          <a:latin typeface="Cambria Math" panose="02040503050406030204" pitchFamily="18" charset="0"/>
                        </a:rPr>
                        <m:t>+</m:t>
                      </m:r>
                      <m:r>
                        <a:rPr lang="en-US" altLang="zh-CN" sz="2000" i="1">
                          <a:solidFill>
                            <a:srgbClr val="92D050"/>
                          </a:solidFill>
                          <a:latin typeface="Cambria Math" panose="02040503050406030204" pitchFamily="18" charset="0"/>
                          <a:ea typeface="Cambria Math" panose="02040503050406030204" pitchFamily="18" charset="0"/>
                        </a:rPr>
                        <m:t>(</m:t>
                      </m:r>
                      <m:acc>
                        <m:accPr>
                          <m:chr m:val="⃗"/>
                          <m:ctrlPr>
                            <a:rPr lang="en-US" altLang="zh-CN" sz="2000" i="1">
                              <a:solidFill>
                                <a:srgbClr val="92D050"/>
                              </a:solidFill>
                              <a:latin typeface="Cambria Math" panose="02040503050406030204" pitchFamily="18" charset="0"/>
                            </a:rPr>
                          </m:ctrlPr>
                        </m:accPr>
                        <m:e>
                          <m:r>
                            <a:rPr lang="en-US" altLang="zh-CN" sz="2000" i="1">
                              <a:solidFill>
                                <a:srgbClr val="92D050"/>
                              </a:solidFill>
                              <a:latin typeface="Cambria Math" panose="02040503050406030204" pitchFamily="18" charset="0"/>
                            </a:rPr>
                            <m:t>𝑢</m:t>
                          </m:r>
                        </m:e>
                      </m:acc>
                      <m:r>
                        <a:rPr lang="en-US" altLang="zh-CN" sz="2000" i="1">
                          <a:solidFill>
                            <a:srgbClr val="92D050"/>
                          </a:solidFill>
                          <a:latin typeface="Cambria Math" panose="02040503050406030204" pitchFamily="18" charset="0"/>
                          <a:ea typeface="Cambria Math" panose="02040503050406030204" pitchFamily="18" charset="0"/>
                        </a:rPr>
                        <m:t>∙</m:t>
                      </m:r>
                      <m:r>
                        <m:rPr>
                          <m:sty m:val="p"/>
                        </m:rPr>
                        <a:rPr lang="en-US" altLang="zh-CN" sz="2000" i="1">
                          <a:solidFill>
                            <a:srgbClr val="92D050"/>
                          </a:solidFill>
                          <a:latin typeface="Cambria Math" panose="02040503050406030204" pitchFamily="18" charset="0"/>
                          <a:ea typeface="Cambria Math" panose="02040503050406030204" pitchFamily="18" charset="0"/>
                        </a:rPr>
                        <m:t>∇</m:t>
                      </m:r>
                      <m:r>
                        <a:rPr lang="en-US" altLang="zh-CN" sz="2000" i="1">
                          <a:solidFill>
                            <a:srgbClr val="92D050"/>
                          </a:solidFill>
                          <a:latin typeface="Cambria Math" panose="02040503050406030204" pitchFamily="18" charset="0"/>
                          <a:ea typeface="Cambria Math" panose="02040503050406030204" pitchFamily="18" charset="0"/>
                        </a:rPr>
                        <m:t>)</m:t>
                      </m:r>
                      <m:acc>
                        <m:accPr>
                          <m:chr m:val="⃗"/>
                          <m:ctrlPr>
                            <a:rPr lang="en-US" altLang="zh-CN" sz="2000" i="1">
                              <a:solidFill>
                                <a:srgbClr val="92D050"/>
                              </a:solidFill>
                              <a:latin typeface="Cambria Math" panose="02040503050406030204" pitchFamily="18" charset="0"/>
                            </a:rPr>
                          </m:ctrlPr>
                        </m:accPr>
                        <m:e>
                          <m:r>
                            <a:rPr lang="en-US" altLang="zh-CN" sz="2000" i="1">
                              <a:solidFill>
                                <a:srgbClr val="92D050"/>
                              </a:solidFill>
                              <a:latin typeface="Cambria Math" panose="02040503050406030204" pitchFamily="18" charset="0"/>
                            </a:rPr>
                            <m:t>𝑢</m:t>
                          </m:r>
                        </m:e>
                      </m:acc>
                      <m:r>
                        <a:rPr lang="en-US" altLang="zh-CN" sz="2000" i="1">
                          <a:latin typeface="Cambria Math" panose="02040503050406030204" pitchFamily="18" charset="0"/>
                        </a:rPr>
                        <m:t>=</m:t>
                      </m:r>
                      <m:r>
                        <a:rPr lang="en-US" altLang="zh-CN" sz="2000" i="1">
                          <a:solidFill>
                            <a:srgbClr val="E86E1A"/>
                          </a:solidFill>
                          <a:latin typeface="Cambria Math" panose="02040503050406030204" pitchFamily="18" charset="0"/>
                          <a:ea typeface="Cambria Math" panose="02040503050406030204" pitchFamily="18" charset="0"/>
                        </a:rPr>
                        <m:t>−</m:t>
                      </m:r>
                      <m:f>
                        <m:fPr>
                          <m:ctrlPr>
                            <a:rPr lang="en-US" altLang="zh-CN" sz="2000" i="1">
                              <a:solidFill>
                                <a:srgbClr val="E86E1A"/>
                              </a:solidFill>
                              <a:latin typeface="Cambria Math" panose="02040503050406030204" pitchFamily="18" charset="0"/>
                              <a:ea typeface="Cambria Math" panose="02040503050406030204" pitchFamily="18" charset="0"/>
                            </a:rPr>
                          </m:ctrlPr>
                        </m:fPr>
                        <m:num>
                          <m:r>
                            <a:rPr lang="en-US" altLang="zh-CN" sz="2000" i="1">
                              <a:solidFill>
                                <a:srgbClr val="E86E1A"/>
                              </a:solidFill>
                              <a:latin typeface="Cambria Math" panose="02040503050406030204" pitchFamily="18" charset="0"/>
                              <a:ea typeface="Cambria Math" panose="02040503050406030204" pitchFamily="18" charset="0"/>
                            </a:rPr>
                            <m:t>1</m:t>
                          </m:r>
                        </m:num>
                        <m:den>
                          <m:r>
                            <a:rPr lang="zh-CN" altLang="en-US" sz="2000" i="1">
                              <a:solidFill>
                                <a:srgbClr val="E86E1A"/>
                              </a:solidFill>
                              <a:latin typeface="Cambria Math" panose="02040503050406030204" pitchFamily="18" charset="0"/>
                              <a:ea typeface="Cambria Math" panose="02040503050406030204" pitchFamily="18" charset="0"/>
                            </a:rPr>
                            <m:t>𝜌</m:t>
                          </m:r>
                        </m:den>
                      </m:f>
                      <m:r>
                        <m:rPr>
                          <m:sty m:val="p"/>
                        </m:rPr>
                        <a:rPr lang="en-US" altLang="zh-CN" sz="2000" i="1">
                          <a:solidFill>
                            <a:srgbClr val="E86E1A"/>
                          </a:solidFill>
                          <a:latin typeface="Cambria Math" panose="02040503050406030204" pitchFamily="18" charset="0"/>
                          <a:ea typeface="Cambria Math" panose="02040503050406030204" pitchFamily="18" charset="0"/>
                        </a:rPr>
                        <m:t>∇</m:t>
                      </m:r>
                      <m:r>
                        <a:rPr lang="en-US" altLang="zh-CN" sz="2000" i="1">
                          <a:solidFill>
                            <a:srgbClr val="E86E1A"/>
                          </a:solidFill>
                          <a:latin typeface="Cambria Math" panose="02040503050406030204" pitchFamily="18" charset="0"/>
                          <a:ea typeface="Cambria Math" panose="02040503050406030204" pitchFamily="18" charset="0"/>
                        </a:rPr>
                        <m:t>𝑝</m:t>
                      </m:r>
                      <m:r>
                        <a:rPr lang="en-US" altLang="zh-CN" sz="2000" i="1">
                          <a:solidFill>
                            <a:srgbClr val="E86E1A"/>
                          </a:solidFill>
                          <a:latin typeface="Cambria Math" panose="02040503050406030204" pitchFamily="18" charset="0"/>
                          <a:ea typeface="Cambria Math" panose="02040503050406030204" pitchFamily="18" charset="0"/>
                        </a:rPr>
                        <m:t> +</m:t>
                      </m:r>
                      <m:r>
                        <a:rPr lang="en-US" altLang="zh-CN" sz="2000" i="1">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sz="2000" i="1">
                              <a:solidFill>
                                <a:schemeClr val="accent1">
                                  <a:lumMod val="75000"/>
                                </a:schemeClr>
                              </a:solidFill>
                              <a:latin typeface="Cambria Math" panose="02040503050406030204" pitchFamily="18" charset="0"/>
                              <a:ea typeface="Cambria Math" panose="02040503050406030204" pitchFamily="18" charset="0"/>
                            </a:rPr>
                          </m:ctrlPr>
                        </m:sSupPr>
                        <m:e>
                          <m:r>
                            <m:rPr>
                              <m:sty m:val="p"/>
                            </m:rPr>
                            <a:rPr lang="en-US" altLang="zh-CN" sz="2000" i="1">
                              <a:solidFill>
                                <a:schemeClr val="accent1">
                                  <a:lumMod val="75000"/>
                                </a:schemeClr>
                              </a:solidFill>
                              <a:latin typeface="Cambria Math" panose="02040503050406030204" pitchFamily="18" charset="0"/>
                              <a:ea typeface="Cambria Math" panose="02040503050406030204" pitchFamily="18" charset="0"/>
                            </a:rPr>
                            <m:t>∇</m:t>
                          </m:r>
                        </m:e>
                        <m:sup>
                          <m:r>
                            <a:rPr lang="en-US" altLang="zh-CN" sz="2000" i="1">
                              <a:solidFill>
                                <a:schemeClr val="accent1">
                                  <a:lumMod val="75000"/>
                                </a:schemeClr>
                              </a:solidFill>
                              <a:latin typeface="Cambria Math" panose="02040503050406030204" pitchFamily="18" charset="0"/>
                              <a:ea typeface="Cambria Math" panose="02040503050406030204" pitchFamily="18" charset="0"/>
                            </a:rPr>
                            <m:t>2</m:t>
                          </m:r>
                        </m:sup>
                      </m:sSup>
                      <m:acc>
                        <m:accPr>
                          <m:chr m:val="⃗"/>
                          <m:ctrlPr>
                            <a:rPr lang="zh-CN" altLang="en-US" sz="2000" i="1">
                              <a:solidFill>
                                <a:schemeClr val="accent1">
                                  <a:lumMod val="75000"/>
                                </a:schemeClr>
                              </a:solidFill>
                              <a:latin typeface="Cambria Math" panose="02040503050406030204" pitchFamily="18" charset="0"/>
                              <a:ea typeface="Cambria Math" panose="02040503050406030204" pitchFamily="18" charset="0"/>
                            </a:rPr>
                          </m:ctrlPr>
                        </m:accPr>
                        <m:e>
                          <m:r>
                            <a:rPr lang="en-US" altLang="zh-CN" sz="2000" i="1">
                              <a:solidFill>
                                <a:schemeClr val="accent1">
                                  <a:lumMod val="75000"/>
                                </a:schemeClr>
                              </a:solidFill>
                              <a:latin typeface="Cambria Math" panose="02040503050406030204" pitchFamily="18" charset="0"/>
                              <a:ea typeface="Cambria Math" panose="02040503050406030204" pitchFamily="18" charset="0"/>
                            </a:rPr>
                            <m:t>𝑢</m:t>
                          </m:r>
                        </m:e>
                      </m:acc>
                      <m:r>
                        <a:rPr lang="en-US" altLang="zh-CN" sz="2000" i="1">
                          <a:latin typeface="Cambria Math" panose="02040503050406030204" pitchFamily="18" charset="0"/>
                          <a:ea typeface="Cambria Math" panose="02040503050406030204" pitchFamily="18" charset="0"/>
                        </a:rPr>
                        <m:t>+</m:t>
                      </m:r>
                      <m:acc>
                        <m:accPr>
                          <m:chr m:val="⃗"/>
                          <m:ctrlPr>
                            <a:rPr lang="en-US" altLang="zh-CN" sz="2000" i="1">
                              <a:solidFill>
                                <a:srgbClr val="EDBB00"/>
                              </a:solidFill>
                              <a:latin typeface="Cambria Math" panose="02040503050406030204" pitchFamily="18" charset="0"/>
                            </a:rPr>
                          </m:ctrlPr>
                        </m:accPr>
                        <m:e>
                          <m:r>
                            <a:rPr lang="en-US" altLang="zh-CN" sz="2000" i="1">
                              <a:solidFill>
                                <a:srgbClr val="EDBB00"/>
                              </a:solidFill>
                              <a:latin typeface="Cambria Math" panose="02040503050406030204" pitchFamily="18" charset="0"/>
                            </a:rPr>
                            <m:t>𝑔</m:t>
                          </m:r>
                        </m:e>
                      </m:acc>
                    </m:oMath>
                  </m:oMathPara>
                </a14:m>
                <a:endParaRPr lang="en-US" altLang="zh-CN" dirty="0"/>
              </a:p>
              <a:p>
                <a:r>
                  <a:rPr lang="zh-CN" altLang="en-US" dirty="0"/>
                  <a:t>质量守恒方程</a:t>
                </a:r>
                <a:endParaRPr lang="en-US" altLang="zh-CN" dirty="0"/>
              </a:p>
              <a:p>
                <a:pPr marL="457200" lvl="1" indent="0">
                  <a:buNone/>
                </a:pPr>
                <a14:m>
                  <m:oMathPara xmlns:m="http://schemas.openxmlformats.org/officeDocument/2006/math">
                    <m:oMathParaPr>
                      <m:jc m:val="centerGroup"/>
                    </m:oMathParaPr>
                    <m:oMath xmlns:m="http://schemas.openxmlformats.org/officeDocument/2006/math">
                      <m:r>
                        <m:rPr>
                          <m:sty m:val="p"/>
                        </m:rPr>
                        <a:rPr lang="zh-CN" altLang="en-US" sz="2000" i="1">
                          <a:solidFill>
                            <a:srgbClr val="E86E1A"/>
                          </a:solidFill>
                          <a:latin typeface="Cambria Math" panose="02040503050406030204" pitchFamily="18" charset="0"/>
                        </a:rPr>
                        <m:t>∇</m:t>
                      </m:r>
                      <m:r>
                        <a:rPr lang="zh-CN" altLang="en-US" sz="2000" i="1">
                          <a:solidFill>
                            <a:srgbClr val="E86E1A"/>
                          </a:solidFill>
                          <a:latin typeface="Cambria Math" panose="02040503050406030204" pitchFamily="18" charset="0"/>
                        </a:rPr>
                        <m:t>∙</m:t>
                      </m:r>
                      <m:acc>
                        <m:accPr>
                          <m:chr m:val="⃗"/>
                          <m:ctrlPr>
                            <a:rPr lang="zh-CN" altLang="en-US" sz="2000" i="1">
                              <a:solidFill>
                                <a:srgbClr val="E86E1A"/>
                              </a:solidFill>
                              <a:latin typeface="Cambria Math" panose="02040503050406030204" pitchFamily="18" charset="0"/>
                            </a:rPr>
                          </m:ctrlPr>
                        </m:accPr>
                        <m:e>
                          <m:r>
                            <a:rPr lang="en-US" altLang="zh-CN" sz="2000" i="1">
                              <a:solidFill>
                                <a:srgbClr val="E86E1A"/>
                              </a:solidFill>
                              <a:latin typeface="Cambria Math" panose="02040503050406030204" pitchFamily="18" charset="0"/>
                            </a:rPr>
                            <m:t>𝑢</m:t>
                          </m:r>
                        </m:e>
                      </m:acc>
                      <m:r>
                        <a:rPr lang="en-US" altLang="zh-CN" sz="2000" i="1">
                          <a:solidFill>
                            <a:srgbClr val="E86E1A"/>
                          </a:solidFill>
                          <a:latin typeface="Cambria Math" panose="02040503050406030204" pitchFamily="18" charset="0"/>
                        </a:rPr>
                        <m:t>=0</m:t>
                      </m:r>
                    </m:oMath>
                  </m:oMathPara>
                </a14:m>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C4830C85-F942-4F0C-974E-956EE612BC51}"/>
                  </a:ext>
                </a:extLst>
              </p:cNvPr>
              <p:cNvSpPr>
                <a:spLocks noGrp="1" noRot="1" noChangeAspect="1" noMove="1" noResize="1" noEditPoints="1" noAdjustHandles="1" noChangeArrowheads="1" noChangeShapeType="1" noTextEdit="1"/>
              </p:cNvSpPr>
              <p:nvPr>
                <p:ph sz="half" idx="1"/>
              </p:nvPr>
            </p:nvSpPr>
            <p:spPr>
              <a:blipFill>
                <a:blip r:embed="rId3"/>
                <a:stretch>
                  <a:fillRect l="-2118" t="-14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EFB91A54-5FEB-49EE-813A-7D859BF48A3E}"/>
                  </a:ext>
                </a:extLst>
              </p:cNvPr>
              <p:cNvSpPr>
                <a:spLocks noGrp="1"/>
              </p:cNvSpPr>
              <p:nvPr>
                <p:ph sz="half" idx="2"/>
              </p:nvPr>
            </p:nvSpPr>
            <p:spPr/>
            <p:txBody>
              <a:bodyPr/>
              <a:lstStyle/>
              <a:p>
                <a:pPr lvl="1"/>
                <a:r>
                  <a:rPr lang="zh-CN" altLang="en-US" dirty="0"/>
                  <a:t>初始化</a:t>
                </a:r>
                <a:r>
                  <a:rPr lang="zh-CN" altLang="en-US" dirty="0">
                    <a:solidFill>
                      <a:schemeClr val="accent1"/>
                    </a:solidFill>
                  </a:rPr>
                  <a:t>无散度</a:t>
                </a:r>
                <a:r>
                  <a:rPr lang="zh-CN" altLang="en-US" dirty="0"/>
                  <a:t>速度场</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𝑛</m:t>
                        </m:r>
                      </m:sub>
                    </m:sSub>
                  </m:oMath>
                </a14:m>
                <a:endParaRPr lang="en-US" altLang="zh-CN" dirty="0"/>
              </a:p>
              <a:p>
                <a:pPr lvl="1"/>
                <a:r>
                  <a:rPr lang="zh-CN" altLang="en-US" dirty="0"/>
                  <a:t>对于每个时间步</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=0,1,2,…</m:t>
                    </m:r>
                  </m:oMath>
                </a14:m>
                <a:endParaRPr lang="en-US" altLang="zh-CN" dirty="0"/>
              </a:p>
              <a:p>
                <a:pPr lvl="2"/>
                <a:r>
                  <a:rPr lang="zh-CN" altLang="en-US" dirty="0"/>
                  <a:t>决定一个合理的时间步长</a:t>
                </a:r>
                <a14:m>
                  <m:oMath xmlns:m="http://schemas.openxmlformats.org/officeDocument/2006/math">
                    <m:r>
                      <a:rPr lang="zh-CN" altLang="en-US"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𝑛</m:t>
                        </m:r>
                      </m:sub>
                    </m:sSub>
                  </m:oMath>
                </a14:m>
                <a:endParaRPr lang="en-US" altLang="zh-CN" dirty="0"/>
              </a:p>
              <a:p>
                <a:pPr lvl="2"/>
                <a:r>
                  <a:rPr lang="zh-CN" altLang="en-US" dirty="0"/>
                  <a:t>计算对流项</a:t>
                </a:r>
                <a14:m>
                  <m:oMath xmlns:m="http://schemas.openxmlformats.org/officeDocument/2006/math">
                    <m:sSub>
                      <m:sSubPr>
                        <m:ctrlPr>
                          <a:rPr lang="en-US" altLang="zh-CN" i="1">
                            <a:solidFill>
                              <a:srgbClr val="92D050"/>
                            </a:solidFill>
                            <a:latin typeface="Cambria Math" panose="02040503050406030204" pitchFamily="18" charset="0"/>
                          </a:rPr>
                        </m:ctrlPr>
                      </m:sSubPr>
                      <m:e>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e>
                      <m:sub>
                        <m:r>
                          <a:rPr lang="en-US" altLang="zh-CN" i="1">
                            <a:solidFill>
                              <a:srgbClr val="92D050"/>
                            </a:solidFill>
                            <a:latin typeface="Cambria Math" panose="02040503050406030204" pitchFamily="18" charset="0"/>
                          </a:rPr>
                          <m:t>𝐴</m:t>
                        </m:r>
                      </m:sub>
                    </m:sSub>
                    <m:r>
                      <a:rPr lang="en-US" altLang="zh-CN"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𝑎𝑑𝑣𝑒𝑐𝑡</m:t>
                    </m:r>
                    <m:r>
                      <a:rPr lang="en-US" altLang="zh-CN" i="1">
                        <a:solidFill>
                          <a:srgbClr val="92D050"/>
                        </a:solidFill>
                        <a:latin typeface="Cambria Math" panose="02040503050406030204" pitchFamily="18" charset="0"/>
                      </a:rPr>
                      <m:t>(</m:t>
                    </m:r>
                    <m:sSub>
                      <m:sSubPr>
                        <m:ctrlPr>
                          <a:rPr lang="en-US" altLang="zh-CN" i="1">
                            <a:solidFill>
                              <a:srgbClr val="92D050"/>
                            </a:solidFill>
                            <a:latin typeface="Cambria Math" panose="02040503050406030204" pitchFamily="18" charset="0"/>
                          </a:rPr>
                        </m:ctrlPr>
                      </m:sSubPr>
                      <m:e>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e>
                      <m:sub>
                        <m:r>
                          <a:rPr lang="en-US" altLang="zh-CN" i="1">
                            <a:solidFill>
                              <a:srgbClr val="92D050"/>
                            </a:solidFill>
                            <a:latin typeface="Cambria Math" panose="02040503050406030204" pitchFamily="18" charset="0"/>
                          </a:rPr>
                          <m:t>𝑛</m:t>
                        </m:r>
                      </m:sub>
                    </m:sSub>
                    <m:r>
                      <a:rPr lang="en-US" altLang="zh-CN" i="1">
                        <a:solidFill>
                          <a:srgbClr val="92D050"/>
                        </a:solidFill>
                        <a:latin typeface="Cambria Math" panose="02040503050406030204" pitchFamily="18" charset="0"/>
                      </a:rPr>
                      <m:t>,</m:t>
                    </m:r>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r>
                      <a:rPr lang="en-US" altLang="zh-CN" i="1">
                        <a:solidFill>
                          <a:srgbClr val="92D050"/>
                        </a:solidFill>
                        <a:latin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𝑞</m:t>
                        </m:r>
                      </m:e>
                    </m:acc>
                    <m:r>
                      <a:rPr lang="en-US" altLang="zh-CN" i="1">
                        <a:solidFill>
                          <a:srgbClr val="92D050"/>
                        </a:solidFill>
                        <a:latin typeface="Cambria Math" panose="02040503050406030204" pitchFamily="18" charset="0"/>
                      </a:rPr>
                      <m:t>)</m:t>
                    </m:r>
                  </m:oMath>
                </a14:m>
                <a:endParaRPr lang="en-US" altLang="zh-CN" dirty="0">
                  <a:solidFill>
                    <a:srgbClr val="92D050"/>
                  </a:solidFill>
                </a:endParaRPr>
              </a:p>
              <a:p>
                <a:pPr lvl="2"/>
                <a:r>
                  <a:rPr lang="zh-CN" altLang="en-US" dirty="0"/>
                  <a:t>计算体积力项</a:t>
                </a:r>
                <a14:m>
                  <m:oMath xmlns:m="http://schemas.openxmlformats.org/officeDocument/2006/math">
                    <m:sSub>
                      <m:sSubPr>
                        <m:ctrlPr>
                          <a:rPr lang="en-US" altLang="zh-CN" i="1">
                            <a:solidFill>
                              <a:schemeClr val="accent4"/>
                            </a:solidFill>
                            <a:latin typeface="Cambria Math" panose="02040503050406030204" pitchFamily="18" charset="0"/>
                          </a:rPr>
                        </m:ctrlPr>
                      </m:sSubPr>
                      <m:e>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𝑢</m:t>
                            </m:r>
                          </m:e>
                        </m:acc>
                      </m:e>
                      <m:sub>
                        <m:r>
                          <a:rPr lang="en-US" altLang="zh-CN" i="1">
                            <a:solidFill>
                              <a:schemeClr val="accent4"/>
                            </a:solidFill>
                            <a:latin typeface="Cambria Math" panose="02040503050406030204" pitchFamily="18" charset="0"/>
                          </a:rPr>
                          <m:t>𝐵</m:t>
                        </m:r>
                      </m:sub>
                    </m:sSub>
                  </m:oMath>
                </a14:m>
                <a:r>
                  <a:rPr lang="en-US" altLang="zh-CN" dirty="0">
                    <a:solidFill>
                      <a:schemeClr val="accent4"/>
                    </a:solidFill>
                  </a:rPr>
                  <a:t>= </a:t>
                </a:r>
                <a14:m>
                  <m:oMath xmlns:m="http://schemas.openxmlformats.org/officeDocument/2006/math">
                    <m:sSub>
                      <m:sSubPr>
                        <m:ctrlPr>
                          <a:rPr lang="en-US" altLang="zh-CN" i="1">
                            <a:solidFill>
                              <a:schemeClr val="accent4"/>
                            </a:solidFill>
                            <a:latin typeface="Cambria Math" panose="02040503050406030204" pitchFamily="18" charset="0"/>
                          </a:rPr>
                        </m:ctrlPr>
                      </m:sSubPr>
                      <m:e>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𝑢</m:t>
                            </m:r>
                          </m:e>
                        </m:acc>
                      </m:e>
                      <m:sub>
                        <m:r>
                          <a:rPr lang="en-US" altLang="zh-CN" i="1">
                            <a:solidFill>
                              <a:schemeClr val="accent4"/>
                            </a:solidFill>
                            <a:latin typeface="Cambria Math" panose="02040503050406030204" pitchFamily="18" charset="0"/>
                          </a:rPr>
                          <m:t>𝐴</m:t>
                        </m:r>
                      </m:sub>
                    </m:sSub>
                  </m:oMath>
                </a14:m>
                <a:r>
                  <a:rPr lang="en-US" altLang="zh-CN" dirty="0">
                    <a:solidFill>
                      <a:schemeClr val="accent4"/>
                    </a:solidFill>
                  </a:rPr>
                  <a:t>+</a:t>
                </a:r>
                <a:r>
                  <a:rPr lang="zh-CN" altLang="en-US" dirty="0">
                    <a:solidFill>
                      <a:schemeClr val="accent4"/>
                    </a:solidFill>
                  </a:rPr>
                  <a:t> </a:t>
                </a:r>
                <a14:m>
                  <m:oMath xmlns:m="http://schemas.openxmlformats.org/officeDocument/2006/math">
                    <m:r>
                      <a:rPr lang="zh-CN" altLang="en-US" i="1">
                        <a:solidFill>
                          <a:schemeClr val="accent4"/>
                        </a:solidFill>
                        <a:latin typeface="Cambria Math" panose="02040503050406030204" pitchFamily="18" charset="0"/>
                      </a:rPr>
                      <m:t>∆</m:t>
                    </m:r>
                    <m:r>
                      <a:rPr lang="en-US" altLang="zh-CN" i="1">
                        <a:solidFill>
                          <a:schemeClr val="accent4"/>
                        </a:solidFill>
                        <a:latin typeface="Cambria Math" panose="02040503050406030204" pitchFamily="18" charset="0"/>
                      </a:rPr>
                      <m:t>𝑡</m:t>
                    </m:r>
                    <m:acc>
                      <m:accPr>
                        <m:chr m:val="⃗"/>
                        <m:ctrlPr>
                          <a:rPr lang="en-US" altLang="zh-CN" i="1">
                            <a:solidFill>
                              <a:schemeClr val="accent4"/>
                            </a:solidFill>
                            <a:latin typeface="Cambria Math" panose="02040503050406030204" pitchFamily="18" charset="0"/>
                          </a:rPr>
                        </m:ctrlPr>
                      </m:accPr>
                      <m:e>
                        <m:r>
                          <a:rPr lang="en-US" altLang="zh-CN" i="1">
                            <a:solidFill>
                              <a:schemeClr val="accent4"/>
                            </a:solidFill>
                            <a:latin typeface="Cambria Math" panose="02040503050406030204" pitchFamily="18" charset="0"/>
                          </a:rPr>
                          <m:t>𝑔</m:t>
                        </m:r>
                      </m:e>
                    </m:acc>
                  </m:oMath>
                </a14:m>
                <a:endParaRPr lang="en-US" altLang="zh-CN" dirty="0"/>
              </a:p>
              <a:p>
                <a:pPr lvl="2"/>
                <a:r>
                  <a:rPr lang="zh-CN" altLang="en-US" dirty="0"/>
                  <a:t>无散度投影</a:t>
                </a:r>
                <a14:m>
                  <m:oMath xmlns:m="http://schemas.openxmlformats.org/officeDocument/2006/math">
                    <m:sSub>
                      <m:sSubPr>
                        <m:ctrlPr>
                          <a:rPr lang="en-US" altLang="zh-CN" i="1" smtClean="0">
                            <a:solidFill>
                              <a:schemeClr val="accent2"/>
                            </a:solidFill>
                            <a:latin typeface="Cambria Math" panose="02040503050406030204" pitchFamily="18" charset="0"/>
                          </a:rPr>
                        </m:ctrlPr>
                      </m:sSubPr>
                      <m:e>
                        <m:acc>
                          <m:accPr>
                            <m:chr m:val="⃗"/>
                            <m:ctrlPr>
                              <a:rPr lang="en-US" altLang="zh-CN" i="1">
                                <a:solidFill>
                                  <a:schemeClr val="accent2"/>
                                </a:solidFill>
                                <a:latin typeface="Cambria Math" panose="02040503050406030204" pitchFamily="18" charset="0"/>
                              </a:rPr>
                            </m:ctrlPr>
                          </m:accPr>
                          <m:e>
                            <m:r>
                              <a:rPr lang="en-US" altLang="zh-CN" i="1">
                                <a:solidFill>
                                  <a:schemeClr val="accent2"/>
                                </a:solidFill>
                                <a:latin typeface="Cambria Math" panose="02040503050406030204" pitchFamily="18" charset="0"/>
                              </a:rPr>
                              <m:t>𝑢</m:t>
                            </m:r>
                          </m:e>
                        </m:acc>
                      </m:e>
                      <m:sub>
                        <m:r>
                          <a:rPr lang="en-US" altLang="zh-CN" i="1">
                            <a:solidFill>
                              <a:schemeClr val="accent2"/>
                            </a:solidFill>
                            <a:latin typeface="Cambria Math" panose="02040503050406030204" pitchFamily="18" charset="0"/>
                          </a:rPr>
                          <m:t>𝑛</m:t>
                        </m:r>
                        <m:r>
                          <a:rPr lang="en-US" altLang="zh-CN" i="1">
                            <a:solidFill>
                              <a:schemeClr val="accent2"/>
                            </a:solidFill>
                            <a:latin typeface="Cambria Math" panose="02040503050406030204" pitchFamily="18" charset="0"/>
                          </a:rPr>
                          <m:t>+1</m:t>
                        </m:r>
                      </m:sub>
                    </m:sSub>
                    <m:r>
                      <a:rPr lang="en-US" altLang="zh-CN" i="1">
                        <a:solidFill>
                          <a:schemeClr val="accent2"/>
                        </a:solidFill>
                        <a:latin typeface="Cambria Math" panose="02040503050406030204" pitchFamily="18" charset="0"/>
                      </a:rPr>
                      <m:t>=</m:t>
                    </m:r>
                    <m:r>
                      <a:rPr lang="en-US" altLang="zh-CN" i="1">
                        <a:solidFill>
                          <a:schemeClr val="accent2"/>
                        </a:solidFill>
                        <a:latin typeface="Cambria Math" panose="02040503050406030204" pitchFamily="18" charset="0"/>
                      </a:rPr>
                      <m:t>𝑝𝑟𝑜𝑗𝑒𝑐𝑡</m:t>
                    </m:r>
                    <m:r>
                      <a:rPr lang="en-US" altLang="zh-CN" i="1">
                        <a:solidFill>
                          <a:schemeClr val="accent2"/>
                        </a:solidFill>
                        <a:latin typeface="Cambria Math" panose="02040503050406030204" pitchFamily="18" charset="0"/>
                      </a:rPr>
                      <m:t>(∆</m:t>
                    </m:r>
                    <m:r>
                      <a:rPr lang="en-US" altLang="zh-CN" i="1">
                        <a:solidFill>
                          <a:schemeClr val="accent2"/>
                        </a:solidFill>
                        <a:latin typeface="Cambria Math" panose="02040503050406030204" pitchFamily="18" charset="0"/>
                      </a:rPr>
                      <m:t>𝑡</m:t>
                    </m:r>
                    <m:r>
                      <a:rPr lang="en-US" altLang="zh-CN" i="1">
                        <a:solidFill>
                          <a:schemeClr val="accent2"/>
                        </a:solidFill>
                        <a:latin typeface="Cambria Math" panose="02040503050406030204" pitchFamily="18" charset="0"/>
                      </a:rPr>
                      <m:t>,</m:t>
                    </m:r>
                    <m:sSub>
                      <m:sSubPr>
                        <m:ctrlPr>
                          <a:rPr lang="en-US" altLang="zh-CN" i="1">
                            <a:solidFill>
                              <a:schemeClr val="accent2"/>
                            </a:solidFill>
                            <a:latin typeface="Cambria Math" panose="02040503050406030204" pitchFamily="18" charset="0"/>
                          </a:rPr>
                        </m:ctrlPr>
                      </m:sSubPr>
                      <m:e>
                        <m:acc>
                          <m:accPr>
                            <m:chr m:val="⃗"/>
                            <m:ctrlPr>
                              <a:rPr lang="en-US" altLang="zh-CN" i="1">
                                <a:solidFill>
                                  <a:schemeClr val="accent2"/>
                                </a:solidFill>
                                <a:latin typeface="Cambria Math" panose="02040503050406030204" pitchFamily="18" charset="0"/>
                              </a:rPr>
                            </m:ctrlPr>
                          </m:accPr>
                          <m:e>
                            <m:r>
                              <a:rPr lang="en-US" altLang="zh-CN" i="1">
                                <a:solidFill>
                                  <a:schemeClr val="accent2"/>
                                </a:solidFill>
                                <a:latin typeface="Cambria Math" panose="02040503050406030204" pitchFamily="18" charset="0"/>
                              </a:rPr>
                              <m:t>𝑢</m:t>
                            </m:r>
                          </m:e>
                        </m:acc>
                      </m:e>
                      <m:sub>
                        <m:r>
                          <a:rPr lang="en-US" altLang="zh-CN" i="1">
                            <a:solidFill>
                              <a:schemeClr val="accent2"/>
                            </a:solidFill>
                            <a:latin typeface="Cambria Math" panose="02040503050406030204" pitchFamily="18" charset="0"/>
                          </a:rPr>
                          <m:t>𝐵</m:t>
                        </m:r>
                      </m:sub>
                    </m:sSub>
                    <m:r>
                      <a:rPr lang="en-US" altLang="zh-CN" i="1">
                        <a:solidFill>
                          <a:schemeClr val="accent2"/>
                        </a:solidFill>
                        <a:latin typeface="Cambria Math" panose="02040503050406030204" pitchFamily="18" charset="0"/>
                      </a:rPr>
                      <m:t>)</m:t>
                    </m:r>
                  </m:oMath>
                </a14:m>
                <a:endParaRPr lang="en-US" altLang="zh-CN" dirty="0"/>
              </a:p>
              <a:p>
                <a:endParaRPr lang="zh-CN" altLang="en-US" dirty="0"/>
              </a:p>
            </p:txBody>
          </p:sp>
        </mc:Choice>
        <mc:Fallback xmlns="">
          <p:sp>
            <p:nvSpPr>
              <p:cNvPr id="4" name="内容占位符 3">
                <a:extLst>
                  <a:ext uri="{FF2B5EF4-FFF2-40B4-BE49-F238E27FC236}">
                    <a16:creationId xmlns:a16="http://schemas.microsoft.com/office/drawing/2014/main" id="{EFB91A54-5FEB-49EE-813A-7D859BF48A3E}"/>
                  </a:ext>
                </a:extLst>
              </p:cNvPr>
              <p:cNvSpPr>
                <a:spLocks noGrp="1" noRot="1" noChangeAspect="1" noMove="1" noResize="1" noEditPoints="1" noAdjustHandles="1" noChangeArrowheads="1" noChangeShapeType="1" noTextEdit="1"/>
              </p:cNvSpPr>
              <p:nvPr>
                <p:ph sz="half" idx="2"/>
              </p:nvPr>
            </p:nvSpPr>
            <p:spPr>
              <a:blipFill>
                <a:blip r:embed="rId4"/>
                <a:stretch>
                  <a:fillRect t="-1120" r="-1765"/>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B9275204-C1D8-4EBA-A963-2BD020ABA6F4}"/>
              </a:ext>
            </a:extLst>
          </p:cNvPr>
          <p:cNvGrpSpPr/>
          <p:nvPr/>
        </p:nvGrpSpPr>
        <p:grpSpPr>
          <a:xfrm>
            <a:off x="1785361" y="5148325"/>
            <a:ext cx="8621277" cy="1008000"/>
            <a:chOff x="1083685" y="3453686"/>
            <a:chExt cx="8621277" cy="1008000"/>
          </a:xfrm>
        </p:grpSpPr>
        <p:sp>
          <p:nvSpPr>
            <p:cNvPr id="7" name="矩形: 圆角 6">
              <a:extLst>
                <a:ext uri="{FF2B5EF4-FFF2-40B4-BE49-F238E27FC236}">
                  <a16:creationId xmlns:a16="http://schemas.microsoft.com/office/drawing/2014/main" id="{E503E252-69F4-4591-A114-B476064604B3}"/>
                </a:ext>
              </a:extLst>
            </p:cNvPr>
            <p:cNvSpPr/>
            <p:nvPr/>
          </p:nvSpPr>
          <p:spPr>
            <a:xfrm>
              <a:off x="1083685" y="3453686"/>
              <a:ext cx="1800000" cy="100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dirty="0">
                  <a:solidFill>
                    <a:schemeClr val="bg1"/>
                  </a:solidFill>
                </a:rPr>
                <a:t>对流</a:t>
              </a:r>
              <a:endParaRPr lang="en-US" altLang="zh-CN" sz="2400" dirty="0">
                <a:solidFill>
                  <a:schemeClr val="bg1"/>
                </a:solidFill>
              </a:endParaRPr>
            </a:p>
            <a:p>
              <a:pPr algn="ctr"/>
              <a:r>
                <a:rPr lang="en-US" altLang="zh-CN" sz="2400" dirty="0">
                  <a:solidFill>
                    <a:schemeClr val="bg1"/>
                  </a:solidFill>
                </a:rPr>
                <a:t>Advection</a:t>
              </a:r>
              <a:endParaRPr lang="zh-CN" altLang="en-US" sz="1400" dirty="0">
                <a:solidFill>
                  <a:schemeClr val="bg1"/>
                </a:solidFill>
              </a:endParaRPr>
            </a:p>
          </p:txBody>
        </p:sp>
        <p:sp>
          <p:nvSpPr>
            <p:cNvPr id="8" name="箭头: 右 7">
              <a:extLst>
                <a:ext uri="{FF2B5EF4-FFF2-40B4-BE49-F238E27FC236}">
                  <a16:creationId xmlns:a16="http://schemas.microsoft.com/office/drawing/2014/main" id="{DA9A2FFD-E542-4515-BBC4-F4A92303A0FA}"/>
                </a:ext>
              </a:extLst>
            </p:cNvPr>
            <p:cNvSpPr/>
            <p:nvPr/>
          </p:nvSpPr>
          <p:spPr>
            <a:xfrm>
              <a:off x="2972123"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005D7172-FC5E-4F0D-8499-5EA3357442F0}"/>
                </a:ext>
              </a:extLst>
            </p:cNvPr>
            <p:cNvSpPr/>
            <p:nvPr/>
          </p:nvSpPr>
          <p:spPr>
            <a:xfrm>
              <a:off x="3357444" y="3453686"/>
              <a:ext cx="1800000" cy="1008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a:solidFill>
                    <a:schemeClr val="bg1"/>
                  </a:solidFill>
                </a:rPr>
                <a:t>体积力</a:t>
              </a:r>
              <a:endParaRPr lang="en-US" altLang="zh-CN" sz="2400" dirty="0">
                <a:solidFill>
                  <a:schemeClr val="bg1"/>
                </a:solidFill>
              </a:endParaRPr>
            </a:p>
            <a:p>
              <a:pPr algn="ctr"/>
              <a:r>
                <a:rPr lang="en-US" altLang="zh-CN" sz="2400" dirty="0">
                  <a:solidFill>
                    <a:schemeClr val="bg1"/>
                  </a:solidFill>
                </a:rPr>
                <a:t>Body Force</a:t>
              </a:r>
              <a:endParaRPr lang="zh-CN" altLang="en-US" sz="1400" dirty="0">
                <a:solidFill>
                  <a:schemeClr val="bg1"/>
                </a:solidFill>
              </a:endParaRPr>
            </a:p>
          </p:txBody>
        </p:sp>
        <p:sp>
          <p:nvSpPr>
            <p:cNvPr id="10" name="箭头: 右 9">
              <a:extLst>
                <a:ext uri="{FF2B5EF4-FFF2-40B4-BE49-F238E27FC236}">
                  <a16:creationId xmlns:a16="http://schemas.microsoft.com/office/drawing/2014/main" id="{4F4BDEFF-DD88-43E9-B3D6-F16016615215}"/>
                </a:ext>
              </a:extLst>
            </p:cNvPr>
            <p:cNvSpPr/>
            <p:nvPr/>
          </p:nvSpPr>
          <p:spPr>
            <a:xfrm>
              <a:off x="5245882"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FEF986A9-8B1D-4913-9D78-3027905B6DBC}"/>
                </a:ext>
              </a:extLst>
            </p:cNvPr>
            <p:cNvSpPr/>
            <p:nvPr/>
          </p:nvSpPr>
          <p:spPr>
            <a:xfrm>
              <a:off x="5631203" y="3453686"/>
              <a:ext cx="1800000" cy="1008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a:solidFill>
                    <a:schemeClr val="bg1"/>
                  </a:solidFill>
                </a:rPr>
                <a:t>黏力</a:t>
              </a:r>
              <a:endParaRPr lang="en-US" altLang="zh-CN" sz="2400" dirty="0">
                <a:solidFill>
                  <a:schemeClr val="bg1"/>
                </a:solidFill>
              </a:endParaRPr>
            </a:p>
            <a:p>
              <a:pPr algn="ctr"/>
              <a:r>
                <a:rPr lang="en-US" altLang="zh-CN" sz="2400" dirty="0">
                  <a:solidFill>
                    <a:schemeClr val="bg1"/>
                  </a:solidFill>
                </a:rPr>
                <a:t>Viscosity</a:t>
              </a:r>
              <a:endParaRPr lang="zh-CN" altLang="en-US" sz="1400" dirty="0">
                <a:solidFill>
                  <a:schemeClr val="bg1"/>
                </a:solidFill>
              </a:endParaRPr>
            </a:p>
          </p:txBody>
        </p:sp>
        <p:sp>
          <p:nvSpPr>
            <p:cNvPr id="12" name="箭头: 右 11">
              <a:extLst>
                <a:ext uri="{FF2B5EF4-FFF2-40B4-BE49-F238E27FC236}">
                  <a16:creationId xmlns:a16="http://schemas.microsoft.com/office/drawing/2014/main" id="{84B31565-7573-42C1-87AE-5432AF76BEF1}"/>
                </a:ext>
              </a:extLst>
            </p:cNvPr>
            <p:cNvSpPr/>
            <p:nvPr/>
          </p:nvSpPr>
          <p:spPr>
            <a:xfrm>
              <a:off x="7519641"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1A555B2A-0F75-4E1A-8A9D-7046B9E59C41}"/>
                </a:ext>
              </a:extLst>
            </p:cNvPr>
            <p:cNvSpPr/>
            <p:nvPr/>
          </p:nvSpPr>
          <p:spPr>
            <a:xfrm>
              <a:off x="7904962" y="3453686"/>
              <a:ext cx="1800000" cy="1008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solidFill>
                    <a:schemeClr val="bg1"/>
                  </a:solidFill>
                </a:rPr>
                <a:t>压力</a:t>
              </a:r>
              <a:endParaRPr lang="en-US" altLang="zh-CN" sz="2400" dirty="0">
                <a:solidFill>
                  <a:schemeClr val="bg1"/>
                </a:solidFill>
              </a:endParaRPr>
            </a:p>
            <a:p>
              <a:pPr algn="ctr"/>
              <a:r>
                <a:rPr lang="en-US" altLang="zh-CN" sz="2400" dirty="0">
                  <a:solidFill>
                    <a:schemeClr val="bg1"/>
                  </a:solidFill>
                </a:rPr>
                <a:t>Pressure</a:t>
              </a:r>
              <a:endParaRPr lang="zh-CN" altLang="en-US" sz="1400" dirty="0">
                <a:solidFill>
                  <a:schemeClr val="bg1"/>
                </a:solidFill>
              </a:endParaRPr>
            </a:p>
          </p:txBody>
        </p:sp>
      </p:grpSp>
    </p:spTree>
    <p:extLst>
      <p:ext uri="{BB962C8B-B14F-4D97-AF65-F5344CB8AC3E}">
        <p14:creationId xmlns:p14="http://schemas.microsoft.com/office/powerpoint/2010/main" val="1056891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3132A-D64A-48CF-A3D4-087B179A32C5}"/>
              </a:ext>
            </a:extLst>
          </p:cNvPr>
          <p:cNvSpPr>
            <a:spLocks noGrp="1"/>
          </p:cNvSpPr>
          <p:nvPr>
            <p:ph type="title"/>
          </p:nvPr>
        </p:nvSpPr>
        <p:spPr/>
        <p:txBody>
          <a:bodyPr/>
          <a:lstStyle/>
          <a:p>
            <a:r>
              <a:rPr lang="en-US" altLang="zh-CN" dirty="0"/>
              <a:t>NS</a:t>
            </a:r>
            <a:r>
              <a:rPr lang="zh-CN" altLang="en-US" dirty="0"/>
              <a:t>方程的分步求解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F632D22-A840-4C2F-8A14-3158433FDFCF}"/>
                  </a:ext>
                </a:extLst>
              </p:cNvPr>
              <p:cNvSpPr>
                <a:spLocks noGrp="1"/>
              </p:cNvSpPr>
              <p:nvPr>
                <p:ph idx="1"/>
              </p:nvPr>
            </p:nvSpPr>
            <p:spPr/>
            <p:txBody>
              <a:bodyPr/>
              <a:lstStyle/>
              <a:p>
                <a:r>
                  <a:rPr lang="en-US" altLang="zh-CN" dirty="0"/>
                  <a:t>MAC(marker and cell)</a:t>
                </a:r>
              </a:p>
              <a:p>
                <a:r>
                  <a:rPr lang="zh-CN" altLang="en-US" dirty="0"/>
                  <a:t>交叉排列的网格</a:t>
                </a:r>
                <a:endParaRPr lang="en-US" altLang="zh-CN" dirty="0"/>
              </a:p>
              <a:p>
                <a:r>
                  <a:rPr lang="zh-CN" altLang="en-US" dirty="0"/>
                  <a:t>不同类型的物理量存储于网格的不同位置</a:t>
                </a:r>
                <a:endParaRPr lang="en-US" altLang="zh-CN" dirty="0"/>
              </a:p>
              <a:p>
                <a:r>
                  <a:rPr lang="zh-CN" altLang="en-US" dirty="0"/>
                  <a:t>中心差分法</a:t>
                </a:r>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d>
                          <m:dPr>
                            <m:ctrlPr>
                              <a:rPr lang="en-US" altLang="zh-CN"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𝑞</m:t>
                                </m:r>
                              </m:num>
                              <m:den>
                                <m:r>
                                  <a:rPr lang="zh-CN" altLang="en-US" i="1" smtClean="0">
                                    <a:latin typeface="Cambria Math" panose="02040503050406030204" pitchFamily="18" charset="0"/>
                                  </a:rPr>
                                  <m:t>𝜕</m:t>
                                </m:r>
                                <m:r>
                                  <a:rPr lang="en-US" altLang="zh-CN" b="0" i="1" smtClean="0">
                                    <a:latin typeface="Cambria Math" panose="02040503050406030204" pitchFamily="18" charset="0"/>
                                  </a:rPr>
                                  <m:t>𝑥</m:t>
                                </m:r>
                              </m:den>
                            </m:f>
                          </m:e>
                        </m:d>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sub>
                        </m:sSub>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den>
                    </m:f>
                  </m:oMath>
                </a14:m>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𝑢</m:t>
                            </m:r>
                          </m:e>
                        </m:acc>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−1/2,</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Sub>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sub>
                        </m:sSub>
                      </m:num>
                      <m:den>
                        <m:r>
                          <a:rPr lang="en-US" altLang="zh-CN" i="1">
                            <a:latin typeface="Cambria Math" panose="02040503050406030204" pitchFamily="18" charset="0"/>
                          </a:rPr>
                          <m:t>2</m:t>
                        </m:r>
                      </m:den>
                    </m:f>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BF632D22-A840-4C2F-8A14-3158433FDFCF}"/>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grpSp>
        <p:nvGrpSpPr>
          <p:cNvPr id="53" name="组合 52">
            <a:extLst>
              <a:ext uri="{FF2B5EF4-FFF2-40B4-BE49-F238E27FC236}">
                <a16:creationId xmlns:a16="http://schemas.microsoft.com/office/drawing/2014/main" id="{EB365D4C-056D-4C3D-BBE6-A902608422AF}"/>
              </a:ext>
            </a:extLst>
          </p:cNvPr>
          <p:cNvGrpSpPr/>
          <p:nvPr/>
        </p:nvGrpSpPr>
        <p:grpSpPr>
          <a:xfrm>
            <a:off x="8646152" y="2353824"/>
            <a:ext cx="2747786" cy="2918597"/>
            <a:chOff x="8308519" y="3043372"/>
            <a:chExt cx="2747786" cy="2918597"/>
          </a:xfrm>
        </p:grpSpPr>
        <p:grpSp>
          <p:nvGrpSpPr>
            <p:cNvPr id="51" name="组合 50">
              <a:extLst>
                <a:ext uri="{FF2B5EF4-FFF2-40B4-BE49-F238E27FC236}">
                  <a16:creationId xmlns:a16="http://schemas.microsoft.com/office/drawing/2014/main" id="{54CE79FD-A2F2-4C0C-8850-17698A7F420E}"/>
                </a:ext>
              </a:extLst>
            </p:cNvPr>
            <p:cNvGrpSpPr/>
            <p:nvPr/>
          </p:nvGrpSpPr>
          <p:grpSpPr>
            <a:xfrm>
              <a:off x="8308519" y="3043372"/>
              <a:ext cx="2747786" cy="2567424"/>
              <a:chOff x="1229539" y="2715712"/>
              <a:chExt cx="2747786" cy="2567424"/>
            </a:xfrm>
          </p:grpSpPr>
          <p:cxnSp>
            <p:nvCxnSpPr>
              <p:cNvPr id="7" name="直接连接符 6">
                <a:extLst>
                  <a:ext uri="{FF2B5EF4-FFF2-40B4-BE49-F238E27FC236}">
                    <a16:creationId xmlns:a16="http://schemas.microsoft.com/office/drawing/2014/main" id="{9948D774-8AAC-4127-BDFF-667BF8B26EC5}"/>
                  </a:ext>
                </a:extLst>
              </p:cNvPr>
              <p:cNvCxnSpPr/>
              <p:nvPr/>
            </p:nvCxnSpPr>
            <p:spPr>
              <a:xfrm>
                <a:off x="1765302" y="3429000"/>
                <a:ext cx="216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6405A9C3-17C9-4D3E-AC76-7957C1E9BBE3}"/>
                  </a:ext>
                </a:extLst>
              </p:cNvPr>
              <p:cNvCxnSpPr/>
              <p:nvPr/>
            </p:nvCxnSpPr>
            <p:spPr>
              <a:xfrm>
                <a:off x="1765302" y="4152900"/>
                <a:ext cx="216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5B7E665-30A2-4A06-BA54-60312B78BA27}"/>
                  </a:ext>
                </a:extLst>
              </p:cNvPr>
              <p:cNvCxnSpPr>
                <a:cxnSpLocks/>
              </p:cNvCxnSpPr>
              <p:nvPr/>
            </p:nvCxnSpPr>
            <p:spPr>
              <a:xfrm rot="5400000">
                <a:off x="1379537" y="3795712"/>
                <a:ext cx="216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EB22F0C-1218-41C0-95AE-E48453A5EECF}"/>
                  </a:ext>
                </a:extLst>
              </p:cNvPr>
              <p:cNvCxnSpPr>
                <a:cxnSpLocks/>
              </p:cNvCxnSpPr>
              <p:nvPr/>
            </p:nvCxnSpPr>
            <p:spPr>
              <a:xfrm rot="5400000">
                <a:off x="2098675" y="3795712"/>
                <a:ext cx="2160000" cy="0"/>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A52AFAE4-98D4-48E6-A1D2-703C673FB4D4}"/>
                      </a:ext>
                    </a:extLst>
                  </p:cNvPr>
                  <p:cNvSpPr/>
                  <p:nvPr/>
                </p:nvSpPr>
                <p:spPr>
                  <a:xfrm>
                    <a:off x="2705506" y="3546193"/>
                    <a:ext cx="415883" cy="275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sub>
                          </m:sSub>
                        </m:oMath>
                      </m:oMathPara>
                    </a14:m>
                    <a:endParaRPr lang="zh-CN" altLang="en-US" sz="1050" dirty="0"/>
                  </a:p>
                </p:txBody>
              </p:sp>
            </mc:Choice>
            <mc:Fallback xmlns="">
              <p:sp>
                <p:nvSpPr>
                  <p:cNvPr id="11" name="矩形 10">
                    <a:extLst>
                      <a:ext uri="{FF2B5EF4-FFF2-40B4-BE49-F238E27FC236}">
                        <a16:creationId xmlns:a16="http://schemas.microsoft.com/office/drawing/2014/main" id="{A52AFAE4-98D4-48E6-A1D2-703C673FB4D4}"/>
                      </a:ext>
                    </a:extLst>
                  </p:cNvPr>
                  <p:cNvSpPr>
                    <a:spLocks noRot="1" noChangeAspect="1" noMove="1" noResize="1" noEditPoints="1" noAdjustHandles="1" noChangeArrowheads="1" noChangeShapeType="1" noTextEdit="1"/>
                  </p:cNvSpPr>
                  <p:nvPr/>
                </p:nvSpPr>
                <p:spPr>
                  <a:xfrm>
                    <a:off x="2705506" y="3546193"/>
                    <a:ext cx="415883" cy="275204"/>
                  </a:xfrm>
                  <a:prstGeom prst="rect">
                    <a:avLst/>
                  </a:prstGeom>
                  <a:blipFill>
                    <a:blip r:embed="rId4"/>
                    <a:stretch>
                      <a:fillRect/>
                    </a:stretch>
                  </a:blipFill>
                </p:spPr>
                <p:txBody>
                  <a:bodyPr/>
                  <a:lstStyle/>
                  <a:p>
                    <a:r>
                      <a:rPr lang="zh-CN" altLang="en-US">
                        <a:noFill/>
                      </a:rPr>
                      <a:t> </a:t>
                    </a:r>
                  </a:p>
                </p:txBody>
              </p:sp>
            </mc:Fallback>
          </mc:AlternateContent>
          <p:sp>
            <p:nvSpPr>
              <p:cNvPr id="12" name="椭圆 11">
                <a:extLst>
                  <a:ext uri="{FF2B5EF4-FFF2-40B4-BE49-F238E27FC236}">
                    <a16:creationId xmlns:a16="http://schemas.microsoft.com/office/drawing/2014/main" id="{D3D6D187-03AE-4493-9281-498CE76E09BC}"/>
                  </a:ext>
                </a:extLst>
              </p:cNvPr>
              <p:cNvSpPr/>
              <p:nvPr/>
            </p:nvSpPr>
            <p:spPr>
              <a:xfrm>
                <a:off x="2828244" y="3773704"/>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A1E21B59-3AF2-4BD6-AC22-62010E887756}"/>
                  </a:ext>
                </a:extLst>
              </p:cNvPr>
              <p:cNvSpPr/>
              <p:nvPr/>
            </p:nvSpPr>
            <p:spPr>
              <a:xfrm>
                <a:off x="2082344" y="3773704"/>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33EF8687-E4A5-4BF0-B7F0-20D49172AD6F}"/>
                  </a:ext>
                </a:extLst>
              </p:cNvPr>
              <p:cNvSpPr/>
              <p:nvPr/>
            </p:nvSpPr>
            <p:spPr>
              <a:xfrm>
                <a:off x="3574144" y="3773704"/>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C27EA84F-754D-4315-AED7-9475212E4B7F}"/>
                  </a:ext>
                </a:extLst>
              </p:cNvPr>
              <p:cNvSpPr/>
              <p:nvPr/>
            </p:nvSpPr>
            <p:spPr>
              <a:xfrm>
                <a:off x="2828244" y="3066348"/>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8D36C63B-5A58-4C34-97A1-95E56F29E19E}"/>
                  </a:ext>
                </a:extLst>
              </p:cNvPr>
              <p:cNvSpPr/>
              <p:nvPr/>
            </p:nvSpPr>
            <p:spPr>
              <a:xfrm>
                <a:off x="2082344" y="3066348"/>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CEED903B-B013-4D31-9B3E-426156BF12EB}"/>
                  </a:ext>
                </a:extLst>
              </p:cNvPr>
              <p:cNvSpPr/>
              <p:nvPr/>
            </p:nvSpPr>
            <p:spPr>
              <a:xfrm>
                <a:off x="3574144" y="3066348"/>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E71CAC87-2B56-40D4-AC2A-B14616CB1C30}"/>
                  </a:ext>
                </a:extLst>
              </p:cNvPr>
              <p:cNvSpPr/>
              <p:nvPr/>
            </p:nvSpPr>
            <p:spPr>
              <a:xfrm>
                <a:off x="2828244" y="4485442"/>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6DDC7883-BE2C-4282-9F6A-0059C0CEE6A8}"/>
                  </a:ext>
                </a:extLst>
              </p:cNvPr>
              <p:cNvSpPr/>
              <p:nvPr/>
            </p:nvSpPr>
            <p:spPr>
              <a:xfrm>
                <a:off x="2082344" y="4485442"/>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8ADC698-2E04-4B97-ADA2-A8266A6E44CB}"/>
                  </a:ext>
                </a:extLst>
              </p:cNvPr>
              <p:cNvSpPr/>
              <p:nvPr/>
            </p:nvSpPr>
            <p:spPr>
              <a:xfrm>
                <a:off x="3574144" y="4485442"/>
                <a:ext cx="45720" cy="45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3DF5BD67-32A4-4400-8BE1-60A92497B9E2}"/>
                      </a:ext>
                    </a:extLst>
                  </p:cNvPr>
                  <p:cNvSpPr/>
                  <p:nvPr/>
                </p:nvSpPr>
                <p:spPr>
                  <a:xfrm>
                    <a:off x="2646419" y="4485830"/>
                    <a:ext cx="53405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28" name="矩形 27">
                    <a:extLst>
                      <a:ext uri="{FF2B5EF4-FFF2-40B4-BE49-F238E27FC236}">
                        <a16:creationId xmlns:a16="http://schemas.microsoft.com/office/drawing/2014/main" id="{3DF5BD67-32A4-4400-8BE1-60A92497B9E2}"/>
                      </a:ext>
                    </a:extLst>
                  </p:cNvPr>
                  <p:cNvSpPr>
                    <a:spLocks noRot="1" noChangeAspect="1" noMove="1" noResize="1" noEditPoints="1" noAdjustHandles="1" noChangeArrowheads="1" noChangeShapeType="1" noTextEdit="1"/>
                  </p:cNvSpPr>
                  <p:nvPr/>
                </p:nvSpPr>
                <p:spPr>
                  <a:xfrm>
                    <a:off x="2646419" y="4485830"/>
                    <a:ext cx="534057" cy="26693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F81157F1-DC86-401E-A1AD-E6FB625E4550}"/>
                      </a:ext>
                    </a:extLst>
                  </p:cNvPr>
                  <p:cNvSpPr/>
                  <p:nvPr/>
                </p:nvSpPr>
                <p:spPr>
                  <a:xfrm>
                    <a:off x="2646419" y="2817212"/>
                    <a:ext cx="53405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30" name="矩形 29">
                    <a:extLst>
                      <a:ext uri="{FF2B5EF4-FFF2-40B4-BE49-F238E27FC236}">
                        <a16:creationId xmlns:a16="http://schemas.microsoft.com/office/drawing/2014/main" id="{F81157F1-DC86-401E-A1AD-E6FB625E4550}"/>
                      </a:ext>
                    </a:extLst>
                  </p:cNvPr>
                  <p:cNvSpPr>
                    <a:spLocks noRot="1" noChangeAspect="1" noMove="1" noResize="1" noEditPoints="1" noAdjustHandles="1" noChangeArrowheads="1" noChangeShapeType="1" noTextEdit="1"/>
                  </p:cNvSpPr>
                  <p:nvPr/>
                </p:nvSpPr>
                <p:spPr>
                  <a:xfrm>
                    <a:off x="2646419" y="2817212"/>
                    <a:ext cx="534057" cy="26693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EE160CDA-AFBE-4065-96E9-FCBEBAF77D21}"/>
                      </a:ext>
                    </a:extLst>
                  </p:cNvPr>
                  <p:cNvSpPr/>
                  <p:nvPr/>
                </p:nvSpPr>
                <p:spPr>
                  <a:xfrm>
                    <a:off x="1872339" y="3550329"/>
                    <a:ext cx="53405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sub>
                          </m:sSub>
                        </m:oMath>
                      </m:oMathPara>
                    </a14:m>
                    <a:endParaRPr lang="zh-CN" altLang="en-US" sz="1050" dirty="0"/>
                  </a:p>
                </p:txBody>
              </p:sp>
            </mc:Choice>
            <mc:Fallback xmlns="">
              <p:sp>
                <p:nvSpPr>
                  <p:cNvPr id="31" name="矩形 30">
                    <a:extLst>
                      <a:ext uri="{FF2B5EF4-FFF2-40B4-BE49-F238E27FC236}">
                        <a16:creationId xmlns:a16="http://schemas.microsoft.com/office/drawing/2014/main" id="{EE160CDA-AFBE-4065-96E9-FCBEBAF77D21}"/>
                      </a:ext>
                    </a:extLst>
                  </p:cNvPr>
                  <p:cNvSpPr>
                    <a:spLocks noRot="1" noChangeAspect="1" noMove="1" noResize="1" noEditPoints="1" noAdjustHandles="1" noChangeArrowheads="1" noChangeShapeType="1" noTextEdit="1"/>
                  </p:cNvSpPr>
                  <p:nvPr/>
                </p:nvSpPr>
                <p:spPr>
                  <a:xfrm>
                    <a:off x="1872339" y="3550329"/>
                    <a:ext cx="534057" cy="26693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2043D720-2090-43D7-8066-B2EEF6E9595C}"/>
                      </a:ext>
                    </a:extLst>
                  </p:cNvPr>
                  <p:cNvSpPr/>
                  <p:nvPr/>
                </p:nvSpPr>
                <p:spPr>
                  <a:xfrm>
                    <a:off x="1808219" y="4485830"/>
                    <a:ext cx="66229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32" name="矩形 31">
                    <a:extLst>
                      <a:ext uri="{FF2B5EF4-FFF2-40B4-BE49-F238E27FC236}">
                        <a16:creationId xmlns:a16="http://schemas.microsoft.com/office/drawing/2014/main" id="{2043D720-2090-43D7-8066-B2EEF6E9595C}"/>
                      </a:ext>
                    </a:extLst>
                  </p:cNvPr>
                  <p:cNvSpPr>
                    <a:spLocks noRot="1" noChangeAspect="1" noMove="1" noResize="1" noEditPoints="1" noAdjustHandles="1" noChangeArrowheads="1" noChangeShapeType="1" noTextEdit="1"/>
                  </p:cNvSpPr>
                  <p:nvPr/>
                </p:nvSpPr>
                <p:spPr>
                  <a:xfrm>
                    <a:off x="1808219" y="4485830"/>
                    <a:ext cx="662297" cy="26693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20550EBB-1781-4A94-9BC8-06ECF79B4A96}"/>
                      </a:ext>
                    </a:extLst>
                  </p:cNvPr>
                  <p:cNvSpPr/>
                  <p:nvPr/>
                </p:nvSpPr>
                <p:spPr>
                  <a:xfrm>
                    <a:off x="1808219" y="2817212"/>
                    <a:ext cx="66229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33" name="矩形 32">
                    <a:extLst>
                      <a:ext uri="{FF2B5EF4-FFF2-40B4-BE49-F238E27FC236}">
                        <a16:creationId xmlns:a16="http://schemas.microsoft.com/office/drawing/2014/main" id="{20550EBB-1781-4A94-9BC8-06ECF79B4A96}"/>
                      </a:ext>
                    </a:extLst>
                  </p:cNvPr>
                  <p:cNvSpPr>
                    <a:spLocks noRot="1" noChangeAspect="1" noMove="1" noResize="1" noEditPoints="1" noAdjustHandles="1" noChangeArrowheads="1" noChangeShapeType="1" noTextEdit="1"/>
                  </p:cNvSpPr>
                  <p:nvPr/>
                </p:nvSpPr>
                <p:spPr>
                  <a:xfrm>
                    <a:off x="1808219" y="2817212"/>
                    <a:ext cx="662297" cy="266933"/>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2646288B-9E88-4EB2-A8A5-4EFB721AE36C}"/>
                      </a:ext>
                    </a:extLst>
                  </p:cNvPr>
                  <p:cNvSpPr/>
                  <p:nvPr/>
                </p:nvSpPr>
                <p:spPr>
                  <a:xfrm>
                    <a:off x="3379148" y="3550329"/>
                    <a:ext cx="53405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sub>
                          </m:sSub>
                        </m:oMath>
                      </m:oMathPara>
                    </a14:m>
                    <a:endParaRPr lang="zh-CN" altLang="en-US" sz="1050" dirty="0"/>
                  </a:p>
                </p:txBody>
              </p:sp>
            </mc:Choice>
            <mc:Fallback xmlns="">
              <p:sp>
                <p:nvSpPr>
                  <p:cNvPr id="34" name="矩形 33">
                    <a:extLst>
                      <a:ext uri="{FF2B5EF4-FFF2-40B4-BE49-F238E27FC236}">
                        <a16:creationId xmlns:a16="http://schemas.microsoft.com/office/drawing/2014/main" id="{2646288B-9E88-4EB2-A8A5-4EFB721AE36C}"/>
                      </a:ext>
                    </a:extLst>
                  </p:cNvPr>
                  <p:cNvSpPr>
                    <a:spLocks noRot="1" noChangeAspect="1" noMove="1" noResize="1" noEditPoints="1" noAdjustHandles="1" noChangeArrowheads="1" noChangeShapeType="1" noTextEdit="1"/>
                  </p:cNvSpPr>
                  <p:nvPr/>
                </p:nvSpPr>
                <p:spPr>
                  <a:xfrm>
                    <a:off x="3379148" y="3550329"/>
                    <a:ext cx="534057" cy="266933"/>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63C3941F-F0AC-4E03-9195-B97BA8479626}"/>
                      </a:ext>
                    </a:extLst>
                  </p:cNvPr>
                  <p:cNvSpPr/>
                  <p:nvPr/>
                </p:nvSpPr>
                <p:spPr>
                  <a:xfrm>
                    <a:off x="3315028" y="4485830"/>
                    <a:ext cx="66229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35" name="矩形 34">
                    <a:extLst>
                      <a:ext uri="{FF2B5EF4-FFF2-40B4-BE49-F238E27FC236}">
                        <a16:creationId xmlns:a16="http://schemas.microsoft.com/office/drawing/2014/main" id="{63C3941F-F0AC-4E03-9195-B97BA8479626}"/>
                      </a:ext>
                    </a:extLst>
                  </p:cNvPr>
                  <p:cNvSpPr>
                    <a:spLocks noRot="1" noChangeAspect="1" noMove="1" noResize="1" noEditPoints="1" noAdjustHandles="1" noChangeArrowheads="1" noChangeShapeType="1" noTextEdit="1"/>
                  </p:cNvSpPr>
                  <p:nvPr/>
                </p:nvSpPr>
                <p:spPr>
                  <a:xfrm>
                    <a:off x="3315028" y="4485830"/>
                    <a:ext cx="662297" cy="26693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68BD18C5-6131-4F5A-97B3-8FFACE7FD839}"/>
                      </a:ext>
                    </a:extLst>
                  </p:cNvPr>
                  <p:cNvSpPr/>
                  <p:nvPr/>
                </p:nvSpPr>
                <p:spPr>
                  <a:xfrm>
                    <a:off x="3315028" y="2817212"/>
                    <a:ext cx="662297" cy="2669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𝑝</m:t>
                              </m:r>
                            </m:e>
                            <m:sub>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𝑖</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𝑗</m:t>
                              </m:r>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sz="1050" dirty="0"/>
                  </a:p>
                </p:txBody>
              </p:sp>
            </mc:Choice>
            <mc:Fallback xmlns="">
              <p:sp>
                <p:nvSpPr>
                  <p:cNvPr id="36" name="矩形 35">
                    <a:extLst>
                      <a:ext uri="{FF2B5EF4-FFF2-40B4-BE49-F238E27FC236}">
                        <a16:creationId xmlns:a16="http://schemas.microsoft.com/office/drawing/2014/main" id="{68BD18C5-6131-4F5A-97B3-8FFACE7FD839}"/>
                      </a:ext>
                    </a:extLst>
                  </p:cNvPr>
                  <p:cNvSpPr>
                    <a:spLocks noRot="1" noChangeAspect="1" noMove="1" noResize="1" noEditPoints="1" noAdjustHandles="1" noChangeArrowheads="1" noChangeShapeType="1" noTextEdit="1"/>
                  </p:cNvSpPr>
                  <p:nvPr/>
                </p:nvSpPr>
                <p:spPr>
                  <a:xfrm>
                    <a:off x="3315028" y="2817212"/>
                    <a:ext cx="662297" cy="266933"/>
                  </a:xfrm>
                  <a:prstGeom prst="rect">
                    <a:avLst/>
                  </a:prstGeom>
                  <a:blipFill>
                    <a:blip r:embed="rId12"/>
                    <a:stretch>
                      <a:fillRect/>
                    </a:stretch>
                  </a:blipFill>
                </p:spPr>
                <p:txBody>
                  <a:bodyPr/>
                  <a:lstStyle/>
                  <a:p>
                    <a:r>
                      <a:rPr lang="zh-CN" altLang="en-US">
                        <a:noFill/>
                      </a:rPr>
                      <a:t> </a:t>
                    </a:r>
                  </a:p>
                </p:txBody>
              </p:sp>
            </mc:Fallback>
          </mc:AlternateContent>
          <p:cxnSp>
            <p:nvCxnSpPr>
              <p:cNvPr id="38" name="直接箭头连接符 37">
                <a:extLst>
                  <a:ext uri="{FF2B5EF4-FFF2-40B4-BE49-F238E27FC236}">
                    <a16:creationId xmlns:a16="http://schemas.microsoft.com/office/drawing/2014/main" id="{7AE24CF0-1A76-4985-B6B8-4F0F0C74B913}"/>
                  </a:ext>
                </a:extLst>
              </p:cNvPr>
              <p:cNvCxnSpPr/>
              <p:nvPr/>
            </p:nvCxnSpPr>
            <p:spPr>
              <a:xfrm>
                <a:off x="2459537" y="3798212"/>
                <a:ext cx="180000" cy="0"/>
              </a:xfrm>
              <a:prstGeom prst="straightConnector1">
                <a:avLst/>
              </a:prstGeom>
              <a:ln w="952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726FB060-7ED6-4ED1-BDBC-E402810E4C4B}"/>
                  </a:ext>
                </a:extLst>
              </p:cNvPr>
              <p:cNvCxnSpPr/>
              <p:nvPr/>
            </p:nvCxnSpPr>
            <p:spPr>
              <a:xfrm>
                <a:off x="3216098" y="3805474"/>
                <a:ext cx="180000" cy="0"/>
              </a:xfrm>
              <a:prstGeom prst="straightConnector1">
                <a:avLst/>
              </a:prstGeom>
              <a:ln w="952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447159FD-74D5-4B06-B4AF-FC40D9848E88}"/>
                  </a:ext>
                </a:extLst>
              </p:cNvPr>
              <p:cNvCxnSpPr>
                <a:cxnSpLocks/>
              </p:cNvCxnSpPr>
              <p:nvPr/>
            </p:nvCxnSpPr>
            <p:spPr>
              <a:xfrm rot="-5400000">
                <a:off x="2751892" y="3316418"/>
                <a:ext cx="180000" cy="0"/>
              </a:xfrm>
              <a:prstGeom prst="straightConnector1">
                <a:avLst/>
              </a:prstGeom>
              <a:ln w="952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CCD3144-8A50-4FC5-98F6-81C9242BB750}"/>
                  </a:ext>
                </a:extLst>
              </p:cNvPr>
              <p:cNvCxnSpPr>
                <a:cxnSpLocks/>
              </p:cNvCxnSpPr>
              <p:nvPr/>
            </p:nvCxnSpPr>
            <p:spPr>
              <a:xfrm rot="-5400000">
                <a:off x="2755334" y="4040662"/>
                <a:ext cx="180000" cy="0"/>
              </a:xfrm>
              <a:prstGeom prst="straightConnector1">
                <a:avLst/>
              </a:prstGeom>
              <a:ln w="9525">
                <a:solidFill>
                  <a:schemeClr val="tx1"/>
                </a:solidFill>
                <a:headEnd type="ova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9E9611B9-74F8-4320-89A7-E91FDF2A9EC0}"/>
                      </a:ext>
                    </a:extLst>
                  </p:cNvPr>
                  <p:cNvSpPr/>
                  <p:nvPr/>
                </p:nvSpPr>
                <p:spPr>
                  <a:xfrm>
                    <a:off x="2389031" y="3716673"/>
                    <a:ext cx="644151" cy="2684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tx1"/>
                                  </a:solidFill>
                                  <a:latin typeface="Cambria Math" panose="02040503050406030204" pitchFamily="18" charset="0"/>
                                  <a:ea typeface="Cambria Math" panose="02040503050406030204" pitchFamily="18" charset="0"/>
                                </a:rPr>
                              </m:ctrlPr>
                            </m:sSubPr>
                            <m:e>
                              <m:r>
                                <a:rPr lang="en-US" altLang="zh-CN" sz="1050" b="0" i="1" smtClean="0">
                                  <a:solidFill>
                                    <a:schemeClr val="tx1"/>
                                  </a:solidFill>
                                  <a:latin typeface="Cambria Math" panose="02040503050406030204" pitchFamily="18" charset="0"/>
                                  <a:ea typeface="Cambria Math" panose="02040503050406030204" pitchFamily="18" charset="0"/>
                                </a:rPr>
                                <m:t>𝑢</m:t>
                              </m:r>
                            </m:e>
                            <m:sub>
                              <m:r>
                                <a:rPr lang="en-US" altLang="zh-CN" sz="1050" b="0" i="1" smtClean="0">
                                  <a:solidFill>
                                    <a:schemeClr val="tx1"/>
                                  </a:solidFill>
                                  <a:latin typeface="Cambria Math" panose="02040503050406030204" pitchFamily="18" charset="0"/>
                                  <a:ea typeface="Cambria Math" panose="02040503050406030204" pitchFamily="18" charset="0"/>
                                </a:rPr>
                                <m:t>𝑖</m:t>
                              </m:r>
                              <m:r>
                                <a:rPr lang="en-US" altLang="zh-CN" sz="1050" b="0" i="1" smtClean="0">
                                  <a:solidFill>
                                    <a:schemeClr val="tx1"/>
                                  </a:solidFill>
                                  <a:latin typeface="Cambria Math" panose="02040503050406030204" pitchFamily="18" charset="0"/>
                                  <a:ea typeface="Cambria Math" panose="02040503050406030204" pitchFamily="18" charset="0"/>
                                </a:rPr>
                                <m:t>−1/2,</m:t>
                              </m:r>
                              <m:r>
                                <a:rPr lang="en-US" altLang="zh-CN" sz="1050" b="0" i="1" smtClean="0">
                                  <a:solidFill>
                                    <a:schemeClr val="tx1"/>
                                  </a:solidFill>
                                  <a:latin typeface="Cambria Math" panose="02040503050406030204" pitchFamily="18" charset="0"/>
                                  <a:ea typeface="Cambria Math" panose="02040503050406030204" pitchFamily="18" charset="0"/>
                                </a:rPr>
                                <m:t>𝑗</m:t>
                              </m:r>
                            </m:sub>
                          </m:sSub>
                        </m:oMath>
                      </m:oMathPara>
                    </a14:m>
                    <a:endParaRPr lang="zh-CN" altLang="en-US" sz="1050" dirty="0">
                      <a:solidFill>
                        <a:schemeClr val="tx1"/>
                      </a:solidFill>
                    </a:endParaRPr>
                  </a:p>
                </p:txBody>
              </p:sp>
            </mc:Choice>
            <mc:Fallback xmlns="">
              <p:sp>
                <p:nvSpPr>
                  <p:cNvPr id="43" name="矩形 42">
                    <a:extLst>
                      <a:ext uri="{FF2B5EF4-FFF2-40B4-BE49-F238E27FC236}">
                        <a16:creationId xmlns:a16="http://schemas.microsoft.com/office/drawing/2014/main" id="{9E9611B9-74F8-4320-89A7-E91FDF2A9EC0}"/>
                      </a:ext>
                    </a:extLst>
                  </p:cNvPr>
                  <p:cNvSpPr>
                    <a:spLocks noRot="1" noChangeAspect="1" noMove="1" noResize="1" noEditPoints="1" noAdjustHandles="1" noChangeArrowheads="1" noChangeShapeType="1" noTextEdit="1"/>
                  </p:cNvSpPr>
                  <p:nvPr/>
                </p:nvSpPr>
                <p:spPr>
                  <a:xfrm>
                    <a:off x="2389031" y="3716673"/>
                    <a:ext cx="644151" cy="268407"/>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36B29DAA-C605-4AAE-9C15-1CE85E95409B}"/>
                      </a:ext>
                    </a:extLst>
                  </p:cNvPr>
                  <p:cNvSpPr/>
                  <p:nvPr/>
                </p:nvSpPr>
                <p:spPr>
                  <a:xfrm>
                    <a:off x="2535425" y="3351758"/>
                    <a:ext cx="639599" cy="2684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tx1"/>
                                  </a:solidFill>
                                  <a:latin typeface="Cambria Math" panose="02040503050406030204" pitchFamily="18" charset="0"/>
                                  <a:ea typeface="Cambria Math" panose="02040503050406030204" pitchFamily="18" charset="0"/>
                                </a:rPr>
                              </m:ctrlPr>
                            </m:sSubPr>
                            <m:e>
                              <m:r>
                                <a:rPr lang="en-US" altLang="zh-CN" sz="1050" b="0" i="1" smtClean="0">
                                  <a:solidFill>
                                    <a:schemeClr val="tx1"/>
                                  </a:solidFill>
                                  <a:latin typeface="Cambria Math" panose="02040503050406030204" pitchFamily="18" charset="0"/>
                                  <a:ea typeface="Cambria Math" panose="02040503050406030204" pitchFamily="18" charset="0"/>
                                </a:rPr>
                                <m:t>𝑣</m:t>
                              </m:r>
                            </m:e>
                            <m:sub>
                              <m:r>
                                <a:rPr lang="en-US" altLang="zh-CN" sz="1050" b="0" i="1" smtClean="0">
                                  <a:solidFill>
                                    <a:schemeClr val="tx1"/>
                                  </a:solidFill>
                                  <a:latin typeface="Cambria Math" panose="02040503050406030204" pitchFamily="18" charset="0"/>
                                  <a:ea typeface="Cambria Math" panose="02040503050406030204" pitchFamily="18" charset="0"/>
                                </a:rPr>
                                <m:t>𝑖</m:t>
                              </m:r>
                              <m:r>
                                <a:rPr lang="en-US" altLang="zh-CN" sz="1050" b="0" i="1" smtClean="0">
                                  <a:solidFill>
                                    <a:schemeClr val="tx1"/>
                                  </a:solidFill>
                                  <a:latin typeface="Cambria Math" panose="02040503050406030204" pitchFamily="18" charset="0"/>
                                  <a:ea typeface="Cambria Math" panose="02040503050406030204" pitchFamily="18" charset="0"/>
                                </a:rPr>
                                <m:t>,</m:t>
                              </m:r>
                              <m:r>
                                <a:rPr lang="en-US" altLang="zh-CN" sz="1050" b="0" i="1" smtClean="0">
                                  <a:solidFill>
                                    <a:schemeClr val="tx1"/>
                                  </a:solidFill>
                                  <a:latin typeface="Cambria Math" panose="02040503050406030204" pitchFamily="18" charset="0"/>
                                  <a:ea typeface="Cambria Math" panose="02040503050406030204" pitchFamily="18" charset="0"/>
                                </a:rPr>
                                <m:t>𝑗</m:t>
                              </m:r>
                              <m:r>
                                <a:rPr lang="en-US" altLang="zh-CN" sz="1050" b="0" i="1" smtClean="0">
                                  <a:solidFill>
                                    <a:schemeClr val="tx1"/>
                                  </a:solidFill>
                                  <a:latin typeface="Cambria Math" panose="02040503050406030204" pitchFamily="18" charset="0"/>
                                  <a:ea typeface="Cambria Math" panose="02040503050406030204" pitchFamily="18" charset="0"/>
                                </a:rPr>
                                <m:t>+1/2</m:t>
                              </m:r>
                            </m:sub>
                          </m:sSub>
                        </m:oMath>
                      </m:oMathPara>
                    </a14:m>
                    <a:endParaRPr lang="zh-CN" altLang="en-US" sz="1050" dirty="0">
                      <a:solidFill>
                        <a:schemeClr val="tx1"/>
                      </a:solidFill>
                    </a:endParaRPr>
                  </a:p>
                </p:txBody>
              </p:sp>
            </mc:Choice>
            <mc:Fallback xmlns="">
              <p:sp>
                <p:nvSpPr>
                  <p:cNvPr id="44" name="矩形 43">
                    <a:extLst>
                      <a:ext uri="{FF2B5EF4-FFF2-40B4-BE49-F238E27FC236}">
                        <a16:creationId xmlns:a16="http://schemas.microsoft.com/office/drawing/2014/main" id="{36B29DAA-C605-4AAE-9C15-1CE85E95409B}"/>
                      </a:ext>
                    </a:extLst>
                  </p:cNvPr>
                  <p:cNvSpPr>
                    <a:spLocks noRot="1" noChangeAspect="1" noMove="1" noResize="1" noEditPoints="1" noAdjustHandles="1" noChangeArrowheads="1" noChangeShapeType="1" noTextEdit="1"/>
                  </p:cNvSpPr>
                  <p:nvPr/>
                </p:nvSpPr>
                <p:spPr>
                  <a:xfrm>
                    <a:off x="2535425" y="3351758"/>
                    <a:ext cx="639599" cy="268407"/>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4A42C266-C7DA-4ABA-9D1D-4881E81A72E3}"/>
                      </a:ext>
                    </a:extLst>
                  </p:cNvPr>
                  <p:cNvSpPr/>
                  <p:nvPr/>
                </p:nvSpPr>
                <p:spPr>
                  <a:xfrm>
                    <a:off x="3303758" y="3885287"/>
                    <a:ext cx="644151" cy="2684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tx1"/>
                                  </a:solidFill>
                                  <a:latin typeface="Cambria Math" panose="02040503050406030204" pitchFamily="18" charset="0"/>
                                  <a:ea typeface="Cambria Math" panose="02040503050406030204" pitchFamily="18" charset="0"/>
                                </a:rPr>
                              </m:ctrlPr>
                            </m:sSubPr>
                            <m:e>
                              <m:r>
                                <a:rPr lang="en-US" altLang="zh-CN" sz="1050" b="0" i="1" smtClean="0">
                                  <a:solidFill>
                                    <a:schemeClr val="tx1"/>
                                  </a:solidFill>
                                  <a:latin typeface="Cambria Math" panose="02040503050406030204" pitchFamily="18" charset="0"/>
                                  <a:ea typeface="Cambria Math" panose="02040503050406030204" pitchFamily="18" charset="0"/>
                                </a:rPr>
                                <m:t>𝑢</m:t>
                              </m:r>
                            </m:e>
                            <m:sub>
                              <m:r>
                                <a:rPr lang="en-US" altLang="zh-CN" sz="1050" b="0" i="1" smtClean="0">
                                  <a:solidFill>
                                    <a:schemeClr val="tx1"/>
                                  </a:solidFill>
                                  <a:latin typeface="Cambria Math" panose="02040503050406030204" pitchFamily="18" charset="0"/>
                                  <a:ea typeface="Cambria Math" panose="02040503050406030204" pitchFamily="18" charset="0"/>
                                </a:rPr>
                                <m:t>𝑖</m:t>
                              </m:r>
                              <m:r>
                                <a:rPr lang="en-US" altLang="zh-CN" sz="1050" b="0" i="1" smtClean="0">
                                  <a:solidFill>
                                    <a:schemeClr val="tx1"/>
                                  </a:solidFill>
                                  <a:latin typeface="Cambria Math" panose="02040503050406030204" pitchFamily="18" charset="0"/>
                                  <a:ea typeface="Cambria Math" panose="02040503050406030204" pitchFamily="18" charset="0"/>
                                </a:rPr>
                                <m:t>+1/2,</m:t>
                              </m:r>
                              <m:r>
                                <a:rPr lang="en-US" altLang="zh-CN" sz="1050" b="0" i="1" smtClean="0">
                                  <a:solidFill>
                                    <a:schemeClr val="tx1"/>
                                  </a:solidFill>
                                  <a:latin typeface="Cambria Math" panose="02040503050406030204" pitchFamily="18" charset="0"/>
                                  <a:ea typeface="Cambria Math" panose="02040503050406030204" pitchFamily="18" charset="0"/>
                                </a:rPr>
                                <m:t>𝑗</m:t>
                              </m:r>
                            </m:sub>
                          </m:sSub>
                        </m:oMath>
                      </m:oMathPara>
                    </a14:m>
                    <a:endParaRPr lang="zh-CN" altLang="en-US" sz="1050" dirty="0">
                      <a:solidFill>
                        <a:schemeClr val="tx1"/>
                      </a:solidFill>
                    </a:endParaRPr>
                  </a:p>
                </p:txBody>
              </p:sp>
            </mc:Choice>
            <mc:Fallback xmlns="">
              <p:sp>
                <p:nvSpPr>
                  <p:cNvPr id="45" name="矩形 44">
                    <a:extLst>
                      <a:ext uri="{FF2B5EF4-FFF2-40B4-BE49-F238E27FC236}">
                        <a16:creationId xmlns:a16="http://schemas.microsoft.com/office/drawing/2014/main" id="{4A42C266-C7DA-4ABA-9D1D-4881E81A72E3}"/>
                      </a:ext>
                    </a:extLst>
                  </p:cNvPr>
                  <p:cNvSpPr>
                    <a:spLocks noRot="1" noChangeAspect="1" noMove="1" noResize="1" noEditPoints="1" noAdjustHandles="1" noChangeArrowheads="1" noChangeShapeType="1" noTextEdit="1"/>
                  </p:cNvSpPr>
                  <p:nvPr/>
                </p:nvSpPr>
                <p:spPr>
                  <a:xfrm>
                    <a:off x="3303758" y="3885287"/>
                    <a:ext cx="644151" cy="268407"/>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812E2671-045C-4C55-A672-3C198BBC3E4E}"/>
                      </a:ext>
                    </a:extLst>
                  </p:cNvPr>
                  <p:cNvSpPr/>
                  <p:nvPr/>
                </p:nvSpPr>
                <p:spPr>
                  <a:xfrm>
                    <a:off x="2497392" y="4094086"/>
                    <a:ext cx="639599" cy="2684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050" i="1" smtClean="0">
                                  <a:solidFill>
                                    <a:schemeClr val="tx1"/>
                                  </a:solidFill>
                                  <a:latin typeface="Cambria Math" panose="02040503050406030204" pitchFamily="18" charset="0"/>
                                  <a:ea typeface="Cambria Math" panose="02040503050406030204" pitchFamily="18" charset="0"/>
                                </a:rPr>
                              </m:ctrlPr>
                            </m:sSubPr>
                            <m:e>
                              <m:r>
                                <a:rPr lang="en-US" altLang="zh-CN" sz="1050" b="0" i="1" smtClean="0">
                                  <a:solidFill>
                                    <a:schemeClr val="tx1"/>
                                  </a:solidFill>
                                  <a:latin typeface="Cambria Math" panose="02040503050406030204" pitchFamily="18" charset="0"/>
                                  <a:ea typeface="Cambria Math" panose="02040503050406030204" pitchFamily="18" charset="0"/>
                                </a:rPr>
                                <m:t>𝑣</m:t>
                              </m:r>
                            </m:e>
                            <m:sub>
                              <m:r>
                                <a:rPr lang="en-US" altLang="zh-CN" sz="1050" b="0" i="1" smtClean="0">
                                  <a:solidFill>
                                    <a:schemeClr val="tx1"/>
                                  </a:solidFill>
                                  <a:latin typeface="Cambria Math" panose="02040503050406030204" pitchFamily="18" charset="0"/>
                                  <a:ea typeface="Cambria Math" panose="02040503050406030204" pitchFamily="18" charset="0"/>
                                </a:rPr>
                                <m:t>𝑖</m:t>
                              </m:r>
                              <m:r>
                                <a:rPr lang="en-US" altLang="zh-CN" sz="1050" b="0" i="1" smtClean="0">
                                  <a:solidFill>
                                    <a:schemeClr val="tx1"/>
                                  </a:solidFill>
                                  <a:latin typeface="Cambria Math" panose="02040503050406030204" pitchFamily="18" charset="0"/>
                                  <a:ea typeface="Cambria Math" panose="02040503050406030204" pitchFamily="18" charset="0"/>
                                </a:rPr>
                                <m:t>,</m:t>
                              </m:r>
                              <m:r>
                                <a:rPr lang="en-US" altLang="zh-CN" sz="1050" b="0" i="1" smtClean="0">
                                  <a:solidFill>
                                    <a:schemeClr val="tx1"/>
                                  </a:solidFill>
                                  <a:latin typeface="Cambria Math" panose="02040503050406030204" pitchFamily="18" charset="0"/>
                                  <a:ea typeface="Cambria Math" panose="02040503050406030204" pitchFamily="18" charset="0"/>
                                </a:rPr>
                                <m:t>𝑗</m:t>
                              </m:r>
                              <m:r>
                                <a:rPr lang="en-US" altLang="zh-CN" sz="1050" b="0" i="1" smtClean="0">
                                  <a:solidFill>
                                    <a:schemeClr val="tx1"/>
                                  </a:solidFill>
                                  <a:latin typeface="Cambria Math" panose="02040503050406030204" pitchFamily="18" charset="0"/>
                                  <a:ea typeface="Cambria Math" panose="02040503050406030204" pitchFamily="18" charset="0"/>
                                </a:rPr>
                                <m:t>−1/2</m:t>
                              </m:r>
                            </m:sub>
                          </m:sSub>
                        </m:oMath>
                      </m:oMathPara>
                    </a14:m>
                    <a:endParaRPr lang="zh-CN" altLang="en-US" sz="1050" dirty="0">
                      <a:solidFill>
                        <a:schemeClr val="tx1"/>
                      </a:solidFill>
                    </a:endParaRPr>
                  </a:p>
                </p:txBody>
              </p:sp>
            </mc:Choice>
            <mc:Fallback xmlns="">
              <p:sp>
                <p:nvSpPr>
                  <p:cNvPr id="46" name="矩形 45">
                    <a:extLst>
                      <a:ext uri="{FF2B5EF4-FFF2-40B4-BE49-F238E27FC236}">
                        <a16:creationId xmlns:a16="http://schemas.microsoft.com/office/drawing/2014/main" id="{812E2671-045C-4C55-A672-3C198BBC3E4E}"/>
                      </a:ext>
                    </a:extLst>
                  </p:cNvPr>
                  <p:cNvSpPr>
                    <a:spLocks noRot="1" noChangeAspect="1" noMove="1" noResize="1" noEditPoints="1" noAdjustHandles="1" noChangeArrowheads="1" noChangeShapeType="1" noTextEdit="1"/>
                  </p:cNvSpPr>
                  <p:nvPr/>
                </p:nvSpPr>
                <p:spPr>
                  <a:xfrm>
                    <a:off x="2497392" y="4094086"/>
                    <a:ext cx="639599" cy="268407"/>
                  </a:xfrm>
                  <a:prstGeom prst="rect">
                    <a:avLst/>
                  </a:prstGeom>
                  <a:blipFill>
                    <a:blip r:embed="rId16"/>
                    <a:stretch>
                      <a:fillRect/>
                    </a:stretch>
                  </a:blipFill>
                </p:spPr>
                <p:txBody>
                  <a:bodyPr/>
                  <a:lstStyle/>
                  <a:p>
                    <a:r>
                      <a:rPr lang="zh-CN" altLang="en-US">
                        <a:noFill/>
                      </a:rPr>
                      <a:t> </a:t>
                    </a:r>
                  </a:p>
                </p:txBody>
              </p:sp>
            </mc:Fallback>
          </mc:AlternateContent>
          <p:cxnSp>
            <p:nvCxnSpPr>
              <p:cNvPr id="47" name="直接连接符 46">
                <a:extLst>
                  <a:ext uri="{FF2B5EF4-FFF2-40B4-BE49-F238E27FC236}">
                    <a16:creationId xmlns:a16="http://schemas.microsoft.com/office/drawing/2014/main" id="{4D2628AF-C272-47F4-A509-1D8B48258FAD}"/>
                  </a:ext>
                </a:extLst>
              </p:cNvPr>
              <p:cNvCxnSpPr/>
              <p:nvPr/>
            </p:nvCxnSpPr>
            <p:spPr>
              <a:xfrm>
                <a:off x="1491912" y="5073169"/>
                <a:ext cx="900000" cy="0"/>
              </a:xfrm>
              <a:prstGeom prst="line">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290CE239-3BBB-42FC-A465-0AD26EC6F399}"/>
                  </a:ext>
                </a:extLst>
              </p:cNvPr>
              <p:cNvCxnSpPr>
                <a:cxnSpLocks/>
              </p:cNvCxnSpPr>
              <p:nvPr/>
            </p:nvCxnSpPr>
            <p:spPr>
              <a:xfrm rot="-5400000">
                <a:off x="1041912" y="4623169"/>
                <a:ext cx="900000" cy="0"/>
              </a:xfrm>
              <a:prstGeom prst="line">
                <a:avLst/>
              </a:prstGeom>
              <a:ln w="952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矩形 48">
                    <a:extLst>
                      <a:ext uri="{FF2B5EF4-FFF2-40B4-BE49-F238E27FC236}">
                        <a16:creationId xmlns:a16="http://schemas.microsoft.com/office/drawing/2014/main" id="{107B6F70-C7CB-4343-817C-9FB62ED25AC2}"/>
                      </a:ext>
                    </a:extLst>
                  </p:cNvPr>
                  <p:cNvSpPr/>
                  <p:nvPr/>
                </p:nvSpPr>
                <p:spPr>
                  <a:xfrm>
                    <a:off x="2244864" y="5029220"/>
                    <a:ext cx="297774"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𝑥</m:t>
                          </m:r>
                        </m:oMath>
                      </m:oMathPara>
                    </a14:m>
                    <a:endParaRPr lang="zh-CN" altLang="en-US" sz="1050" dirty="0"/>
                  </a:p>
                </p:txBody>
              </p:sp>
            </mc:Choice>
            <mc:Fallback xmlns="">
              <p:sp>
                <p:nvSpPr>
                  <p:cNvPr id="49" name="矩形 48">
                    <a:extLst>
                      <a:ext uri="{FF2B5EF4-FFF2-40B4-BE49-F238E27FC236}">
                        <a16:creationId xmlns:a16="http://schemas.microsoft.com/office/drawing/2014/main" id="{107B6F70-C7CB-4343-817C-9FB62ED25AC2}"/>
                      </a:ext>
                    </a:extLst>
                  </p:cNvPr>
                  <p:cNvSpPr>
                    <a:spLocks noRot="1" noChangeAspect="1" noMove="1" noResize="1" noEditPoints="1" noAdjustHandles="1" noChangeArrowheads="1" noChangeShapeType="1" noTextEdit="1"/>
                  </p:cNvSpPr>
                  <p:nvPr/>
                </p:nvSpPr>
                <p:spPr>
                  <a:xfrm>
                    <a:off x="2244864" y="5029220"/>
                    <a:ext cx="297774" cy="253916"/>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矩形 49">
                    <a:extLst>
                      <a:ext uri="{FF2B5EF4-FFF2-40B4-BE49-F238E27FC236}">
                        <a16:creationId xmlns:a16="http://schemas.microsoft.com/office/drawing/2014/main" id="{CAFD6254-715E-43BC-A2E4-FD83B005F2AB}"/>
                      </a:ext>
                    </a:extLst>
                  </p:cNvPr>
                  <p:cNvSpPr/>
                  <p:nvPr/>
                </p:nvSpPr>
                <p:spPr>
                  <a:xfrm>
                    <a:off x="1229539" y="4242295"/>
                    <a:ext cx="299184"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050" b="0" i="1" smtClean="0">
                              <a:solidFill>
                                <a:schemeClr val="accent1">
                                  <a:lumMod val="75000"/>
                                </a:schemeClr>
                              </a:solidFill>
                              <a:latin typeface="Cambria Math" panose="02040503050406030204" pitchFamily="18" charset="0"/>
                              <a:ea typeface="Cambria Math" panose="02040503050406030204" pitchFamily="18" charset="0"/>
                            </a:rPr>
                            <m:t>𝑦</m:t>
                          </m:r>
                        </m:oMath>
                      </m:oMathPara>
                    </a14:m>
                    <a:endParaRPr lang="zh-CN" altLang="en-US" sz="1050" dirty="0"/>
                  </a:p>
                </p:txBody>
              </p:sp>
            </mc:Choice>
            <mc:Fallback xmlns="">
              <p:sp>
                <p:nvSpPr>
                  <p:cNvPr id="50" name="矩形 49">
                    <a:extLst>
                      <a:ext uri="{FF2B5EF4-FFF2-40B4-BE49-F238E27FC236}">
                        <a16:creationId xmlns:a16="http://schemas.microsoft.com/office/drawing/2014/main" id="{CAFD6254-715E-43BC-A2E4-FD83B005F2AB}"/>
                      </a:ext>
                    </a:extLst>
                  </p:cNvPr>
                  <p:cNvSpPr>
                    <a:spLocks noRot="1" noChangeAspect="1" noMove="1" noResize="1" noEditPoints="1" noAdjustHandles="1" noChangeArrowheads="1" noChangeShapeType="1" noTextEdit="1"/>
                  </p:cNvSpPr>
                  <p:nvPr/>
                </p:nvSpPr>
                <p:spPr>
                  <a:xfrm>
                    <a:off x="1229539" y="4242295"/>
                    <a:ext cx="299184" cy="253916"/>
                  </a:xfrm>
                  <a:prstGeom prst="rect">
                    <a:avLst/>
                  </a:prstGeom>
                  <a:blipFill>
                    <a:blip r:embed="rId18"/>
                    <a:stretch>
                      <a:fillRect/>
                    </a:stretch>
                  </a:blipFill>
                </p:spPr>
                <p:txBody>
                  <a:bodyPr/>
                  <a:lstStyle/>
                  <a:p>
                    <a:r>
                      <a:rPr lang="zh-CN" altLang="en-US">
                        <a:noFill/>
                      </a:rPr>
                      <a:t> </a:t>
                    </a:r>
                  </a:p>
                </p:txBody>
              </p:sp>
            </mc:Fallback>
          </mc:AlternateContent>
        </p:grpSp>
        <p:sp>
          <p:nvSpPr>
            <p:cNvPr id="52" name="矩形 51">
              <a:extLst>
                <a:ext uri="{FF2B5EF4-FFF2-40B4-BE49-F238E27FC236}">
                  <a16:creationId xmlns:a16="http://schemas.microsoft.com/office/drawing/2014/main" id="{3AB367B5-8701-4D78-9789-2462B04FC4AA}"/>
                </a:ext>
              </a:extLst>
            </p:cNvPr>
            <p:cNvSpPr/>
            <p:nvPr/>
          </p:nvSpPr>
          <p:spPr>
            <a:xfrm>
              <a:off x="9165177" y="5592637"/>
              <a:ext cx="1559979" cy="369332"/>
            </a:xfrm>
            <a:prstGeom prst="rect">
              <a:avLst/>
            </a:prstGeom>
          </p:spPr>
          <p:txBody>
            <a:bodyPr wrap="none">
              <a:spAutoFit/>
            </a:bodyPr>
            <a:lstStyle/>
            <a:p>
              <a:r>
                <a:rPr lang="zh-CN" altLang="en-US" dirty="0">
                  <a:solidFill>
                    <a:schemeClr val="accent1"/>
                  </a:solidFill>
                  <a:latin typeface="Varela Round"/>
                </a:rPr>
                <a:t>二维</a:t>
              </a:r>
              <a:r>
                <a:rPr lang="en-US" altLang="zh-CN" dirty="0">
                  <a:solidFill>
                    <a:schemeClr val="accent1"/>
                  </a:solidFill>
                  <a:latin typeface="Varela Round"/>
                </a:rPr>
                <a:t>MAC</a:t>
              </a:r>
              <a:r>
                <a:rPr lang="zh-CN" altLang="en-US" dirty="0">
                  <a:solidFill>
                    <a:schemeClr val="accent1"/>
                  </a:solidFill>
                  <a:latin typeface="Varela Round"/>
                </a:rPr>
                <a:t>网格</a:t>
              </a:r>
              <a:endParaRPr lang="zh-CN" altLang="en-US" dirty="0">
                <a:solidFill>
                  <a:schemeClr val="accent1"/>
                </a:solidFill>
              </a:endParaRPr>
            </a:p>
          </p:txBody>
        </p:sp>
      </p:grpSp>
    </p:spTree>
    <p:extLst>
      <p:ext uri="{BB962C8B-B14F-4D97-AF65-F5344CB8AC3E}">
        <p14:creationId xmlns:p14="http://schemas.microsoft.com/office/powerpoint/2010/main" val="3921230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3132A-D64A-48CF-A3D4-087B179A32C5}"/>
              </a:ext>
            </a:extLst>
          </p:cNvPr>
          <p:cNvSpPr>
            <a:spLocks noGrp="1"/>
          </p:cNvSpPr>
          <p:nvPr>
            <p:ph type="title"/>
          </p:nvPr>
        </p:nvSpPr>
        <p:spPr/>
        <p:txBody>
          <a:bodyPr/>
          <a:lstStyle/>
          <a:p>
            <a:r>
              <a:rPr lang="en-US" altLang="zh-CN" dirty="0"/>
              <a:t>NS</a:t>
            </a:r>
            <a:r>
              <a:rPr lang="zh-CN" altLang="en-US" dirty="0"/>
              <a:t>方程的分步求解</a:t>
            </a:r>
            <a:r>
              <a:rPr lang="en-US" altLang="zh-CN" dirty="0"/>
              <a:t>——</a:t>
            </a:r>
            <a:r>
              <a:rPr lang="zh-CN" altLang="en-US" dirty="0"/>
              <a:t>对流项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F632D22-A840-4C2F-8A14-3158433FDFCF}"/>
                  </a:ext>
                </a:extLst>
              </p:cNvPr>
              <p:cNvSpPr>
                <a:spLocks noGrp="1"/>
              </p:cNvSpPr>
              <p:nvPr>
                <p:ph idx="1"/>
              </p:nvPr>
            </p:nvSpPr>
            <p:spPr/>
            <p:txBody>
              <a:bodyPr/>
              <a:lstStyle/>
              <a:p>
                <a:r>
                  <a:rPr lang="zh-CN" altLang="en-US" dirty="0"/>
                  <a:t>基于粒子的方法不需要做对流</a:t>
                </a:r>
                <a:endParaRPr lang="en-US" altLang="zh-CN" dirty="0"/>
              </a:p>
              <a:p>
                <a:r>
                  <a:rPr lang="zh-CN" altLang="en-US" dirty="0"/>
                  <a:t>半拉格朗日对流法</a:t>
                </a:r>
                <a:endParaRPr lang="en-US" altLang="zh-CN" dirty="0"/>
              </a:p>
              <a:p>
                <a:r>
                  <a:rPr lang="zh-CN" altLang="en-US" dirty="0"/>
                  <a:t>求</a:t>
                </a:r>
                <a:r>
                  <a:rPr lang="en-US" altLang="zh-CN" dirty="0"/>
                  <a:t>G</a:t>
                </a:r>
                <a:r>
                  <a:rPr lang="zh-CN" altLang="en-US" dirty="0"/>
                  <a:t>点在第</a:t>
                </a:r>
                <a:r>
                  <a:rPr lang="en-US" altLang="zh-CN" dirty="0"/>
                  <a:t>n+1</a:t>
                </a:r>
                <a:r>
                  <a:rPr lang="zh-CN" altLang="en-US" dirty="0"/>
                  <a:t>个时间步长的物理量</a:t>
                </a:r>
                <a:r>
                  <a:rPr lang="en-US" altLang="zh-CN"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𝐺</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oMath>
                </a14:m>
                <a:endParaRPr lang="en-US" altLang="zh-CN" dirty="0"/>
              </a:p>
              <a:p>
                <a:r>
                  <a:rPr lang="zh-CN" altLang="en-US" dirty="0"/>
                  <a:t>相当于</a:t>
                </a:r>
                <a:r>
                  <a:rPr lang="en-US" altLang="zh-CN" dirty="0"/>
                  <a:t>P</a:t>
                </a:r>
                <a:r>
                  <a:rPr lang="zh-CN" altLang="en-US" dirty="0"/>
                  <a:t>点在第</a:t>
                </a:r>
                <a:r>
                  <a:rPr lang="en-US" altLang="zh-CN" dirty="0"/>
                  <a:t>n</a:t>
                </a:r>
                <a:r>
                  <a:rPr lang="zh-CN" altLang="en-US" dirty="0"/>
                  <a:t>个时间步长的物理量</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b="0" i="1" smtClean="0">
                            <a:latin typeface="Cambria Math" panose="02040503050406030204" pitchFamily="18" charset="0"/>
                          </a:rPr>
                          <m:t>𝑃</m:t>
                        </m:r>
                      </m:sub>
                      <m:sup>
                        <m:r>
                          <a:rPr lang="en-US" altLang="zh-CN" i="1">
                            <a:latin typeface="Cambria Math" panose="02040503050406030204" pitchFamily="18" charset="0"/>
                          </a:rPr>
                          <m:t>𝑛</m:t>
                        </m:r>
                      </m:sup>
                    </m:sSubSup>
                  </m:oMath>
                </a14:m>
                <a:endParaRPr lang="en-US" altLang="zh-CN" dirty="0"/>
              </a:p>
              <a:p>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b="0" i="1" smtClean="0">
                            <a:latin typeface="Cambria Math" panose="02040503050406030204" pitchFamily="18" charset="0"/>
                          </a:rPr>
                          <m:t>𝑃</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b="0" i="1" smtClean="0">
                            <a:latin typeface="Cambria Math" panose="02040503050406030204" pitchFamily="18" charset="0"/>
                          </a:rPr>
                          <m:t>𝐺</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i="1">
                            <a:latin typeface="Cambria Math" panose="02040503050406030204" pitchFamily="18" charset="0"/>
                          </a:rPr>
                          <m:t>𝐺</m:t>
                        </m:r>
                      </m:sub>
                    </m:sSub>
                    <m:r>
                      <a:rPr lang="en-US" altLang="zh-CN" i="1">
                        <a:latin typeface="Cambria Math" panose="02040503050406030204" pitchFamily="18" charset="0"/>
                      </a:rPr>
                      <m:t>)</m:t>
                    </m:r>
                  </m:oMath>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BF632D22-A840-4C2F-8A14-3158433FDFCF}"/>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7E5C069-E9A9-4E6A-B23A-8AC483ADCF40}"/>
              </a:ext>
            </a:extLst>
          </p:cNvPr>
          <p:cNvPicPr>
            <a:picLocks noChangeAspect="1"/>
          </p:cNvPicPr>
          <p:nvPr/>
        </p:nvPicPr>
        <p:blipFill>
          <a:blip r:embed="rId4"/>
          <a:stretch>
            <a:fillRect/>
          </a:stretch>
        </p:blipFill>
        <p:spPr>
          <a:xfrm>
            <a:off x="7932737" y="2583362"/>
            <a:ext cx="3351213" cy="3083377"/>
          </a:xfrm>
          <a:prstGeom prst="rect">
            <a:avLst/>
          </a:prstGeom>
        </p:spPr>
      </p:pic>
    </p:spTree>
    <p:extLst>
      <p:ext uri="{BB962C8B-B14F-4D97-AF65-F5344CB8AC3E}">
        <p14:creationId xmlns:p14="http://schemas.microsoft.com/office/powerpoint/2010/main" val="179402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NS</a:t>
            </a:r>
            <a:r>
              <a:rPr lang="zh-CN" altLang="en-US" dirty="0"/>
              <a:t>方程的分步求解</a:t>
            </a:r>
            <a:r>
              <a:rPr lang="en-US" altLang="zh-CN" dirty="0"/>
              <a:t>——</a:t>
            </a:r>
            <a:r>
              <a:rPr lang="zh-CN" altLang="en-US" dirty="0"/>
              <a:t>压力项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normAutofit/>
              </a:bodyPr>
              <a:lstStyle/>
              <a:p>
                <a14:m>
                  <m:oMath xmlns:m="http://schemas.openxmlformats.org/officeDocument/2006/math">
                    <m:f>
                      <m:fPr>
                        <m:ctrlPr>
                          <a:rPr lang="en-US" altLang="zh-CN" i="1" smtClean="0">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ea typeface="Cambria Math" panose="02040503050406030204" pitchFamily="18" charset="0"/>
                          </a:rPr>
                        </m:ctrlPr>
                      </m:dPr>
                      <m:e>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m:rPr>
                            <m:sty m:val="p"/>
                          </m:rPr>
                          <a:rPr lang="en-US" altLang="zh-CN" i="1">
                            <a:solidFill>
                              <a:schemeClr val="tx1"/>
                            </a:solidFill>
                            <a:latin typeface="Cambria Math" panose="02040503050406030204" pitchFamily="18" charset="0"/>
                            <a:ea typeface="Cambria Math" panose="02040503050406030204" pitchFamily="18" charset="0"/>
                          </a:rPr>
                          <m:t>∇</m:t>
                        </m:r>
                      </m:e>
                    </m:d>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r>
                      <a:rPr lang="en-US" altLang="zh-CN" i="1">
                        <a:solidFill>
                          <a:schemeClr val="tx1"/>
                        </a:solidFill>
                        <a:latin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m:t>
                    </m:r>
                    <m:f>
                      <m:fPr>
                        <m:ctrlPr>
                          <a:rPr lang="en-US" altLang="zh-CN" i="1">
                            <a:solidFill>
                              <a:schemeClr val="accent2"/>
                            </a:solidFill>
                            <a:latin typeface="Cambria Math" panose="02040503050406030204" pitchFamily="18" charset="0"/>
                            <a:ea typeface="Cambria Math" panose="02040503050406030204" pitchFamily="18" charset="0"/>
                          </a:rPr>
                        </m:ctrlPr>
                      </m:fPr>
                      <m:num>
                        <m:r>
                          <a:rPr lang="en-US" altLang="zh-CN" i="1">
                            <a:solidFill>
                              <a:schemeClr val="accent2"/>
                            </a:solidFill>
                            <a:latin typeface="Cambria Math" panose="02040503050406030204" pitchFamily="18" charset="0"/>
                            <a:ea typeface="Cambria Math" panose="02040503050406030204" pitchFamily="18" charset="0"/>
                          </a:rPr>
                          <m:t>1</m:t>
                        </m:r>
                      </m:num>
                      <m:den>
                        <m:r>
                          <a:rPr lang="zh-CN" altLang="en-US" i="1">
                            <a:solidFill>
                              <a:schemeClr val="accent2"/>
                            </a:solidFill>
                            <a:latin typeface="Cambria Math" panose="02040503050406030204" pitchFamily="18" charset="0"/>
                            <a:ea typeface="Cambria Math" panose="02040503050406030204" pitchFamily="18" charset="0"/>
                          </a:rPr>
                          <m:t>𝜌</m:t>
                        </m:r>
                      </m:den>
                    </m:f>
                    <m:r>
                      <m:rPr>
                        <m:sty m:val="p"/>
                      </m:rPr>
                      <a:rPr lang="en-US" altLang="zh-CN" i="1">
                        <a:solidFill>
                          <a:schemeClr val="accent2"/>
                        </a:solidFill>
                        <a:latin typeface="Cambria Math" panose="02040503050406030204" pitchFamily="18" charset="0"/>
                        <a:ea typeface="Cambria Math" panose="02040503050406030204" pitchFamily="18" charset="0"/>
                      </a:rPr>
                      <m:t>∇</m:t>
                    </m:r>
                    <m:r>
                      <a:rPr lang="en-US" altLang="zh-CN" i="1">
                        <a:solidFill>
                          <a:schemeClr val="accent2"/>
                        </a:solidFill>
                        <a:latin typeface="Cambria Math" panose="02040503050406030204" pitchFamily="18" charset="0"/>
                        <a:ea typeface="Cambria Math" panose="02040503050406030204" pitchFamily="18" charset="0"/>
                      </a:rPr>
                      <m:t>𝑝</m:t>
                    </m:r>
                    <m:r>
                      <a:rPr lang="en-US" altLang="zh-CN" i="1">
                        <a:solidFill>
                          <a:schemeClr val="accent2"/>
                        </a:solidFill>
                        <a:latin typeface="Cambria Math" panose="02040503050406030204" pitchFamily="18" charset="0"/>
                        <a:ea typeface="Cambria Math" panose="02040503050406030204" pitchFamily="18" charset="0"/>
                      </a:rPr>
                      <m:t> +</m:t>
                    </m:r>
                    <m:r>
                      <a:rPr lang="en-US" altLang="zh-CN" i="1" smtClean="0">
                        <a:solidFill>
                          <a:schemeClr val="tx1"/>
                        </a:solidFill>
                        <a:latin typeface="Cambria Math" panose="02040503050406030204" pitchFamily="18" charset="0"/>
                        <a:ea typeface="Cambria Math" panose="02040503050406030204" pitchFamily="18" charset="0"/>
                      </a:rPr>
                      <m:t>𝑣</m:t>
                    </m:r>
                    <m:sSup>
                      <m:sSupPr>
                        <m:ctrlPr>
                          <a:rPr lang="en-US" altLang="zh-CN" i="1" smtClean="0">
                            <a:solidFill>
                              <a:schemeClr val="tx1"/>
                            </a:solidFill>
                            <a:latin typeface="Cambria Math" panose="02040503050406030204" pitchFamily="18" charset="0"/>
                            <a:ea typeface="Cambria Math" panose="02040503050406030204" pitchFamily="18" charset="0"/>
                          </a:rPr>
                        </m:ctrlPr>
                      </m:sSupPr>
                      <m:e>
                        <m:r>
                          <m:rPr>
                            <m:sty m:val="p"/>
                          </m:rPr>
                          <a:rPr lang="en-US" altLang="zh-CN" i="1" smtClean="0">
                            <a:solidFill>
                              <a:schemeClr val="tx1"/>
                            </a:solidFill>
                            <a:latin typeface="Cambria Math" panose="02040503050406030204" pitchFamily="18" charset="0"/>
                            <a:ea typeface="Cambria Math" panose="02040503050406030204" pitchFamily="18" charset="0"/>
                          </a:rPr>
                          <m:t>∇</m:t>
                        </m:r>
                      </m:e>
                      <m:sup>
                        <m:r>
                          <a:rPr lang="en-US" altLang="zh-CN" b="0" i="1" smtClean="0">
                            <a:solidFill>
                              <a:schemeClr val="tx1"/>
                            </a:solidFill>
                            <a:latin typeface="Cambria Math" panose="02040503050406030204" pitchFamily="18" charset="0"/>
                            <a:ea typeface="Cambria Math" panose="02040503050406030204" pitchFamily="18" charset="0"/>
                          </a:rPr>
                          <m:t>2</m:t>
                        </m:r>
                      </m:sup>
                    </m:sSup>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acc>
                      <m:accPr>
                        <m:chr m:val="⃗"/>
                        <m:ctrlPr>
                          <a:rPr lang="en-US" altLang="zh-CN" i="1" smtClean="0">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a14:m>
                <a:endParaRPr lang="en-US" altLang="zh-CN" dirty="0">
                  <a:solidFill>
                    <a:srgbClr val="FFC60E"/>
                  </a:solidFill>
                </a:endParaRPr>
              </a:p>
              <a:p>
                <a14:m>
                  <m:oMath xmlns:m="http://schemas.openxmlformats.org/officeDocument/2006/math">
                    <m:r>
                      <m:rPr>
                        <m:sty m:val="p"/>
                      </m:rPr>
                      <a:rPr lang="zh-CN" altLang="en-US" i="1">
                        <a:solidFill>
                          <a:srgbClr val="E86E1A"/>
                        </a:solidFill>
                        <a:latin typeface="Cambria Math" panose="02040503050406030204" pitchFamily="18" charset="0"/>
                      </a:rPr>
                      <m:t>∇</m:t>
                    </m:r>
                    <m:r>
                      <a:rPr lang="zh-CN" altLang="en-US" i="1">
                        <a:solidFill>
                          <a:srgbClr val="E86E1A"/>
                        </a:solidFill>
                        <a:latin typeface="Cambria Math" panose="02040503050406030204" pitchFamily="18" charset="0"/>
                      </a:rPr>
                      <m:t>∙</m:t>
                    </m:r>
                    <m:acc>
                      <m:accPr>
                        <m:chr m:val="⃗"/>
                        <m:ctrlPr>
                          <a:rPr lang="zh-CN" altLang="en-US" i="1">
                            <a:solidFill>
                              <a:srgbClr val="E86E1A"/>
                            </a:solidFill>
                            <a:latin typeface="Cambria Math" panose="02040503050406030204" pitchFamily="18" charset="0"/>
                          </a:rPr>
                        </m:ctrlPr>
                      </m:accPr>
                      <m:e>
                        <m:r>
                          <a:rPr lang="en-US" altLang="zh-CN" i="1">
                            <a:solidFill>
                              <a:srgbClr val="E86E1A"/>
                            </a:solidFill>
                            <a:latin typeface="Cambria Math" panose="02040503050406030204" pitchFamily="18" charset="0"/>
                          </a:rPr>
                          <m:t>𝑢</m:t>
                        </m:r>
                      </m:e>
                    </m:acc>
                    <m:r>
                      <a:rPr lang="en-US" altLang="zh-CN" i="1">
                        <a:solidFill>
                          <a:srgbClr val="E86E1A"/>
                        </a:solidFill>
                        <a:latin typeface="Cambria Math" panose="02040503050406030204" pitchFamily="18" charset="0"/>
                      </a:rPr>
                      <m:t>=0</m:t>
                    </m:r>
                  </m:oMath>
                </a14:m>
                <a:endParaRPr lang="en-US" altLang="zh-CN" dirty="0">
                  <a:solidFill>
                    <a:srgbClr val="E86E1A"/>
                  </a:solidFill>
                </a:endParaRPr>
              </a:p>
              <a:p>
                <a:r>
                  <a:rPr lang="zh-CN" altLang="en-US" dirty="0"/>
                  <a:t>如何用压力梯度来更新速度</a:t>
                </a:r>
                <a:endParaRPr lang="en-US" altLang="zh-CN" dirty="0"/>
              </a:p>
              <a:p>
                <a:r>
                  <a:rPr lang="zh-CN" altLang="en-US" dirty="0"/>
                  <a:t>如何评估散度</a:t>
                </a:r>
                <a:endParaRPr lang="en-US" altLang="zh-CN" dirty="0"/>
              </a:p>
            </p:txBody>
          </p:sp>
        </mc:Choice>
        <mc:Fallback xmlns="">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71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B7F4E-798D-41E2-B0AF-417D34DF420A}"/>
              </a:ext>
            </a:extLst>
          </p:cNvPr>
          <p:cNvSpPr>
            <a:spLocks noGrp="1"/>
          </p:cNvSpPr>
          <p:nvPr>
            <p:ph type="title"/>
          </p:nvPr>
        </p:nvSpPr>
        <p:spPr/>
        <p:txBody>
          <a:bodyPr/>
          <a:lstStyle/>
          <a:p>
            <a:r>
              <a:rPr lang="zh-CN" altLang="en-US" dirty="0"/>
              <a:t>观察视角</a:t>
            </a:r>
          </a:p>
        </p:txBody>
      </p:sp>
      <p:sp>
        <p:nvSpPr>
          <p:cNvPr id="3" name="内容占位符 2">
            <a:extLst>
              <a:ext uri="{FF2B5EF4-FFF2-40B4-BE49-F238E27FC236}">
                <a16:creationId xmlns:a16="http://schemas.microsoft.com/office/drawing/2014/main" id="{6AAB50DB-DE9E-4622-94F5-5466DA66D94A}"/>
              </a:ext>
            </a:extLst>
          </p:cNvPr>
          <p:cNvSpPr>
            <a:spLocks noGrp="1"/>
          </p:cNvSpPr>
          <p:nvPr>
            <p:ph sz="half" idx="1"/>
          </p:nvPr>
        </p:nvSpPr>
        <p:spPr/>
        <p:txBody>
          <a:bodyPr/>
          <a:lstStyle/>
          <a:p>
            <a:r>
              <a:rPr lang="zh-CN" altLang="en-US" dirty="0"/>
              <a:t>拉格朗日视角</a:t>
            </a:r>
            <a:endParaRPr lang="en-US" altLang="zh-CN" dirty="0"/>
          </a:p>
          <a:p>
            <a:pPr lvl="1"/>
            <a:r>
              <a:rPr lang="zh-CN" altLang="en-US" dirty="0"/>
              <a:t>运动的粒子</a:t>
            </a:r>
            <a:endParaRPr lang="en-US" altLang="zh-CN" dirty="0"/>
          </a:p>
          <a:p>
            <a:pPr lvl="1"/>
            <a:r>
              <a:rPr lang="zh-CN" altLang="en-US" dirty="0"/>
              <a:t>粒子携带对应的物理量</a:t>
            </a:r>
          </a:p>
        </p:txBody>
      </p:sp>
      <p:sp>
        <p:nvSpPr>
          <p:cNvPr id="4" name="内容占位符 3">
            <a:extLst>
              <a:ext uri="{FF2B5EF4-FFF2-40B4-BE49-F238E27FC236}">
                <a16:creationId xmlns:a16="http://schemas.microsoft.com/office/drawing/2014/main" id="{9E9E4C16-9052-4C8C-9F04-4F3387F3F5FC}"/>
              </a:ext>
            </a:extLst>
          </p:cNvPr>
          <p:cNvSpPr>
            <a:spLocks noGrp="1"/>
          </p:cNvSpPr>
          <p:nvPr>
            <p:ph sz="half" idx="2"/>
          </p:nvPr>
        </p:nvSpPr>
        <p:spPr/>
        <p:txBody>
          <a:bodyPr/>
          <a:lstStyle/>
          <a:p>
            <a:r>
              <a:rPr lang="zh-CN" altLang="en-US" dirty="0"/>
              <a:t>欧拉视角</a:t>
            </a:r>
            <a:endParaRPr lang="en-US" altLang="zh-CN" dirty="0"/>
          </a:p>
          <a:p>
            <a:pPr lvl="1"/>
            <a:r>
              <a:rPr lang="zh-CN" altLang="en-US" dirty="0"/>
              <a:t>固定位置</a:t>
            </a:r>
            <a:endParaRPr lang="en-US" altLang="zh-CN" dirty="0"/>
          </a:p>
          <a:p>
            <a:pPr lvl="1"/>
            <a:r>
              <a:rPr lang="zh-CN" altLang="en-US" dirty="0"/>
              <a:t>流体流过时测量物理量</a:t>
            </a:r>
          </a:p>
        </p:txBody>
      </p:sp>
      <p:grpSp>
        <p:nvGrpSpPr>
          <p:cNvPr id="90" name="组合 89">
            <a:extLst>
              <a:ext uri="{FF2B5EF4-FFF2-40B4-BE49-F238E27FC236}">
                <a16:creationId xmlns:a16="http://schemas.microsoft.com/office/drawing/2014/main" id="{946AAE48-6F2F-40F2-958C-A98791A938DE}"/>
              </a:ext>
            </a:extLst>
          </p:cNvPr>
          <p:cNvGrpSpPr/>
          <p:nvPr/>
        </p:nvGrpSpPr>
        <p:grpSpPr>
          <a:xfrm>
            <a:off x="6471902" y="3774541"/>
            <a:ext cx="3636136" cy="2718334"/>
            <a:chOff x="6400798" y="2755365"/>
            <a:chExt cx="3636136" cy="2718334"/>
          </a:xfrm>
        </p:grpSpPr>
        <p:grpSp>
          <p:nvGrpSpPr>
            <p:cNvPr id="18" name="组合 17">
              <a:extLst>
                <a:ext uri="{FF2B5EF4-FFF2-40B4-BE49-F238E27FC236}">
                  <a16:creationId xmlns:a16="http://schemas.microsoft.com/office/drawing/2014/main" id="{2E966AF3-0CA8-42A9-9537-29EFE9E3DA5A}"/>
                </a:ext>
              </a:extLst>
            </p:cNvPr>
            <p:cNvGrpSpPr/>
            <p:nvPr/>
          </p:nvGrpSpPr>
          <p:grpSpPr>
            <a:xfrm>
              <a:off x="6400799" y="2940766"/>
              <a:ext cx="3636135" cy="2520233"/>
              <a:chOff x="1409700" y="4441970"/>
              <a:chExt cx="1955800" cy="1355580"/>
            </a:xfrm>
          </p:grpSpPr>
          <p:sp>
            <p:nvSpPr>
              <p:cNvPr id="19" name="波形 18">
                <a:extLst>
                  <a:ext uri="{FF2B5EF4-FFF2-40B4-BE49-F238E27FC236}">
                    <a16:creationId xmlns:a16="http://schemas.microsoft.com/office/drawing/2014/main" id="{03309B3E-310A-45C3-A4F8-52E12613C60D}"/>
                  </a:ext>
                </a:extLst>
              </p:cNvPr>
              <p:cNvSpPr/>
              <p:nvPr/>
            </p:nvSpPr>
            <p:spPr>
              <a:xfrm>
                <a:off x="1409700" y="444500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波形 19">
                <a:extLst>
                  <a:ext uri="{FF2B5EF4-FFF2-40B4-BE49-F238E27FC236}">
                    <a16:creationId xmlns:a16="http://schemas.microsoft.com/office/drawing/2014/main" id="{7CB574B3-2EC3-404E-81AC-F62852F04625}"/>
                  </a:ext>
                </a:extLst>
              </p:cNvPr>
              <p:cNvSpPr/>
              <p:nvPr/>
            </p:nvSpPr>
            <p:spPr>
              <a:xfrm>
                <a:off x="2387600" y="444197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376B216-B05C-4B8A-BD15-2AB50B54CEB1}"/>
                  </a:ext>
                </a:extLst>
              </p:cNvPr>
              <p:cNvSpPr/>
              <p:nvPr/>
            </p:nvSpPr>
            <p:spPr>
              <a:xfrm>
                <a:off x="1409700" y="4895850"/>
                <a:ext cx="1955800" cy="90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直接连接符 22">
              <a:extLst>
                <a:ext uri="{FF2B5EF4-FFF2-40B4-BE49-F238E27FC236}">
                  <a16:creationId xmlns:a16="http://schemas.microsoft.com/office/drawing/2014/main" id="{A9EF3BB8-B2FD-4AA0-96E5-B8C4F7C2F209}"/>
                </a:ext>
              </a:extLst>
            </p:cNvPr>
            <p:cNvCxnSpPr/>
            <p:nvPr/>
          </p:nvCxnSpPr>
          <p:spPr>
            <a:xfrm>
              <a:off x="6400798"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0ADE89A-DC75-46D9-B3C5-4A74DAFB322D}"/>
                </a:ext>
              </a:extLst>
            </p:cNvPr>
            <p:cNvCxnSpPr/>
            <p:nvPr/>
          </p:nvCxnSpPr>
          <p:spPr>
            <a:xfrm>
              <a:off x="7006821"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8B6A3E5-823A-4058-BDCC-9C2161EF1129}"/>
                </a:ext>
              </a:extLst>
            </p:cNvPr>
            <p:cNvCxnSpPr/>
            <p:nvPr/>
          </p:nvCxnSpPr>
          <p:spPr>
            <a:xfrm>
              <a:off x="7612844"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4ADE2FE-18DC-49C9-AC2E-46293ABE621A}"/>
                </a:ext>
              </a:extLst>
            </p:cNvPr>
            <p:cNvCxnSpPr/>
            <p:nvPr/>
          </p:nvCxnSpPr>
          <p:spPr>
            <a:xfrm>
              <a:off x="8218867"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C9ED16B-0BEF-44D4-9749-1B8B037DB073}"/>
                </a:ext>
              </a:extLst>
            </p:cNvPr>
            <p:cNvCxnSpPr/>
            <p:nvPr/>
          </p:nvCxnSpPr>
          <p:spPr>
            <a:xfrm>
              <a:off x="10036933"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0B457CD-7809-4D71-A20C-CA951DE66149}"/>
                </a:ext>
              </a:extLst>
            </p:cNvPr>
            <p:cNvCxnSpPr/>
            <p:nvPr/>
          </p:nvCxnSpPr>
          <p:spPr>
            <a:xfrm>
              <a:off x="8824890"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3A8F34F-11A9-4ED4-A500-AE8DD3850C1F}"/>
                </a:ext>
              </a:extLst>
            </p:cNvPr>
            <p:cNvCxnSpPr/>
            <p:nvPr/>
          </p:nvCxnSpPr>
          <p:spPr>
            <a:xfrm>
              <a:off x="9430913" y="2760999"/>
              <a:ext cx="0" cy="27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AF42AD1-1FD1-4DE5-8DB5-58D52870B535}"/>
                </a:ext>
              </a:extLst>
            </p:cNvPr>
            <p:cNvCxnSpPr/>
            <p:nvPr/>
          </p:nvCxnSpPr>
          <p:spPr>
            <a:xfrm>
              <a:off x="6400799" y="5460999"/>
              <a:ext cx="36361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BE4EDA3-889C-4209-AB63-A31AE9161FD6}"/>
                </a:ext>
              </a:extLst>
            </p:cNvPr>
            <p:cNvCxnSpPr/>
            <p:nvPr/>
          </p:nvCxnSpPr>
          <p:spPr>
            <a:xfrm>
              <a:off x="6400799" y="5473699"/>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EB400C0-D498-4C44-B851-65886F8F5E1C}"/>
                </a:ext>
              </a:extLst>
            </p:cNvPr>
            <p:cNvCxnSpPr/>
            <p:nvPr/>
          </p:nvCxnSpPr>
          <p:spPr>
            <a:xfrm>
              <a:off x="6400799" y="2755365"/>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EF8191E-B231-4F2D-9378-6387EB9B21F9}"/>
                </a:ext>
              </a:extLst>
            </p:cNvPr>
            <p:cNvCxnSpPr/>
            <p:nvPr/>
          </p:nvCxnSpPr>
          <p:spPr>
            <a:xfrm>
              <a:off x="6400799" y="3434948"/>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2073FF86-B55A-4DB8-A2F2-3F10F3B2E817}"/>
                </a:ext>
              </a:extLst>
            </p:cNvPr>
            <p:cNvCxnSpPr/>
            <p:nvPr/>
          </p:nvCxnSpPr>
          <p:spPr>
            <a:xfrm>
              <a:off x="6400799" y="4114531"/>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BBB60D8-81F3-4B27-B707-912607FBE42F}"/>
                </a:ext>
              </a:extLst>
            </p:cNvPr>
            <p:cNvCxnSpPr/>
            <p:nvPr/>
          </p:nvCxnSpPr>
          <p:spPr>
            <a:xfrm>
              <a:off x="6400799" y="4794114"/>
              <a:ext cx="36361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B7854DB8-6787-444D-9285-DFD0E139154E}"/>
                </a:ext>
              </a:extLst>
            </p:cNvPr>
            <p:cNvCxnSpPr>
              <a:cxnSpLocks/>
            </p:cNvCxnSpPr>
            <p:nvPr/>
          </p:nvCxnSpPr>
          <p:spPr>
            <a:xfrm rot="-3900000">
              <a:off x="6592648" y="2826130"/>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直接箭头连接符 62">
              <a:extLst>
                <a:ext uri="{FF2B5EF4-FFF2-40B4-BE49-F238E27FC236}">
                  <a16:creationId xmlns:a16="http://schemas.microsoft.com/office/drawing/2014/main" id="{94F0518A-8E0B-4AF2-A1D7-35EBDC7D0B3F}"/>
                </a:ext>
              </a:extLst>
            </p:cNvPr>
            <p:cNvCxnSpPr>
              <a:cxnSpLocks/>
            </p:cNvCxnSpPr>
            <p:nvPr/>
          </p:nvCxnSpPr>
          <p:spPr>
            <a:xfrm rot="-900000">
              <a:off x="7246475" y="308529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直接箭头连接符 65">
              <a:extLst>
                <a:ext uri="{FF2B5EF4-FFF2-40B4-BE49-F238E27FC236}">
                  <a16:creationId xmlns:a16="http://schemas.microsoft.com/office/drawing/2014/main" id="{0CE70388-4C5F-45E5-94E2-E22444243DFF}"/>
                </a:ext>
              </a:extLst>
            </p:cNvPr>
            <p:cNvCxnSpPr>
              <a:cxnSpLocks/>
            </p:cNvCxnSpPr>
            <p:nvPr/>
          </p:nvCxnSpPr>
          <p:spPr>
            <a:xfrm>
              <a:off x="7856081" y="3835215"/>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直接箭头连接符 66">
              <a:extLst>
                <a:ext uri="{FF2B5EF4-FFF2-40B4-BE49-F238E27FC236}">
                  <a16:creationId xmlns:a16="http://schemas.microsoft.com/office/drawing/2014/main" id="{F1F8DD31-4205-4D36-B425-D3132D5E77E3}"/>
                </a:ext>
              </a:extLst>
            </p:cNvPr>
            <p:cNvCxnSpPr>
              <a:cxnSpLocks/>
            </p:cNvCxnSpPr>
            <p:nvPr/>
          </p:nvCxnSpPr>
          <p:spPr>
            <a:xfrm flipV="1">
              <a:off x="7838745" y="4400864"/>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直接箭头连接符 68">
              <a:extLst>
                <a:ext uri="{FF2B5EF4-FFF2-40B4-BE49-F238E27FC236}">
                  <a16:creationId xmlns:a16="http://schemas.microsoft.com/office/drawing/2014/main" id="{6F5DB75F-6BBA-4030-8514-3B7CA892200F}"/>
                </a:ext>
              </a:extLst>
            </p:cNvPr>
            <p:cNvCxnSpPr>
              <a:cxnSpLocks/>
            </p:cNvCxnSpPr>
            <p:nvPr/>
          </p:nvCxnSpPr>
          <p:spPr>
            <a:xfrm flipV="1">
              <a:off x="6620421" y="3651742"/>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直接箭头连接符 69">
              <a:extLst>
                <a:ext uri="{FF2B5EF4-FFF2-40B4-BE49-F238E27FC236}">
                  <a16:creationId xmlns:a16="http://schemas.microsoft.com/office/drawing/2014/main" id="{E2EEED92-7795-4F07-9315-CB09226A5C54}"/>
                </a:ext>
              </a:extLst>
            </p:cNvPr>
            <p:cNvCxnSpPr>
              <a:cxnSpLocks/>
            </p:cNvCxnSpPr>
            <p:nvPr/>
          </p:nvCxnSpPr>
          <p:spPr>
            <a:xfrm rot="2220000" flipV="1">
              <a:off x="6603521" y="5032443"/>
              <a:ext cx="126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直接箭头连接符 70">
              <a:extLst>
                <a:ext uri="{FF2B5EF4-FFF2-40B4-BE49-F238E27FC236}">
                  <a16:creationId xmlns:a16="http://schemas.microsoft.com/office/drawing/2014/main" id="{6D88B839-87E4-42E5-9666-2CA43479E33C}"/>
                </a:ext>
              </a:extLst>
            </p:cNvPr>
            <p:cNvCxnSpPr>
              <a:cxnSpLocks/>
            </p:cNvCxnSpPr>
            <p:nvPr/>
          </p:nvCxnSpPr>
          <p:spPr>
            <a:xfrm rot="5400000" flipV="1">
              <a:off x="7303271" y="3698592"/>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直接箭头连接符 71">
              <a:extLst>
                <a:ext uri="{FF2B5EF4-FFF2-40B4-BE49-F238E27FC236}">
                  <a16:creationId xmlns:a16="http://schemas.microsoft.com/office/drawing/2014/main" id="{6569C8A9-83DF-4798-BD47-464EBBA6E319}"/>
                </a:ext>
              </a:extLst>
            </p:cNvPr>
            <p:cNvCxnSpPr>
              <a:cxnSpLocks/>
            </p:cNvCxnSpPr>
            <p:nvPr/>
          </p:nvCxnSpPr>
          <p:spPr>
            <a:xfrm rot="2700000" flipV="1">
              <a:off x="7813982" y="326261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直接箭头连接符 72">
              <a:extLst>
                <a:ext uri="{FF2B5EF4-FFF2-40B4-BE49-F238E27FC236}">
                  <a16:creationId xmlns:a16="http://schemas.microsoft.com/office/drawing/2014/main" id="{0406424E-13CD-432C-B66E-C9ED21F42455}"/>
                </a:ext>
              </a:extLst>
            </p:cNvPr>
            <p:cNvCxnSpPr>
              <a:cxnSpLocks/>
            </p:cNvCxnSpPr>
            <p:nvPr/>
          </p:nvCxnSpPr>
          <p:spPr>
            <a:xfrm rot="1800000" flipV="1">
              <a:off x="6605138" y="4284526"/>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直接箭头连接符 73">
              <a:extLst>
                <a:ext uri="{FF2B5EF4-FFF2-40B4-BE49-F238E27FC236}">
                  <a16:creationId xmlns:a16="http://schemas.microsoft.com/office/drawing/2014/main" id="{D88805A9-5433-4058-8836-5C61477F35B0}"/>
                </a:ext>
              </a:extLst>
            </p:cNvPr>
            <p:cNvCxnSpPr>
              <a:cxnSpLocks/>
            </p:cNvCxnSpPr>
            <p:nvPr/>
          </p:nvCxnSpPr>
          <p:spPr>
            <a:xfrm flipV="1">
              <a:off x="8473890" y="3726861"/>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直接箭头连接符 74">
              <a:extLst>
                <a:ext uri="{FF2B5EF4-FFF2-40B4-BE49-F238E27FC236}">
                  <a16:creationId xmlns:a16="http://schemas.microsoft.com/office/drawing/2014/main" id="{AB63A895-4449-4BE9-B12A-626BD85C28D3}"/>
                </a:ext>
              </a:extLst>
            </p:cNvPr>
            <p:cNvCxnSpPr>
              <a:cxnSpLocks/>
            </p:cNvCxnSpPr>
            <p:nvPr/>
          </p:nvCxnSpPr>
          <p:spPr>
            <a:xfrm rot="1200000" flipV="1">
              <a:off x="8418104" y="4347708"/>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直接箭头连接符 75">
              <a:extLst>
                <a:ext uri="{FF2B5EF4-FFF2-40B4-BE49-F238E27FC236}">
                  <a16:creationId xmlns:a16="http://schemas.microsoft.com/office/drawing/2014/main" id="{B7CF4989-064D-472E-8F94-E280D616CC23}"/>
                </a:ext>
              </a:extLst>
            </p:cNvPr>
            <p:cNvCxnSpPr>
              <a:cxnSpLocks/>
            </p:cNvCxnSpPr>
            <p:nvPr/>
          </p:nvCxnSpPr>
          <p:spPr>
            <a:xfrm rot="2400000" flipV="1">
              <a:off x="8438956" y="5070409"/>
              <a:ext cx="9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直接箭头连接符 77">
              <a:extLst>
                <a:ext uri="{FF2B5EF4-FFF2-40B4-BE49-F238E27FC236}">
                  <a16:creationId xmlns:a16="http://schemas.microsoft.com/office/drawing/2014/main" id="{978AB9B3-448D-4687-AF39-2B787EEA826D}"/>
                </a:ext>
              </a:extLst>
            </p:cNvPr>
            <p:cNvCxnSpPr>
              <a:cxnSpLocks/>
            </p:cNvCxnSpPr>
            <p:nvPr/>
          </p:nvCxnSpPr>
          <p:spPr>
            <a:xfrm rot="1200000" flipV="1">
              <a:off x="7255648" y="5069853"/>
              <a:ext cx="126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直接箭头连接符 78">
              <a:extLst>
                <a:ext uri="{FF2B5EF4-FFF2-40B4-BE49-F238E27FC236}">
                  <a16:creationId xmlns:a16="http://schemas.microsoft.com/office/drawing/2014/main" id="{4EA1C2B2-014A-4E81-A495-6EFD5B9AFB81}"/>
                </a:ext>
              </a:extLst>
            </p:cNvPr>
            <p:cNvCxnSpPr>
              <a:cxnSpLocks/>
            </p:cNvCxnSpPr>
            <p:nvPr/>
          </p:nvCxnSpPr>
          <p:spPr>
            <a:xfrm rot="1800000" flipV="1">
              <a:off x="7893191" y="5077477"/>
              <a:ext cx="108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直接箭头连接符 79">
              <a:extLst>
                <a:ext uri="{FF2B5EF4-FFF2-40B4-BE49-F238E27FC236}">
                  <a16:creationId xmlns:a16="http://schemas.microsoft.com/office/drawing/2014/main" id="{C5BB38A3-152E-4913-951E-8DE4F28AE289}"/>
                </a:ext>
              </a:extLst>
            </p:cNvPr>
            <p:cNvCxnSpPr>
              <a:cxnSpLocks/>
            </p:cNvCxnSpPr>
            <p:nvPr/>
          </p:nvCxnSpPr>
          <p:spPr>
            <a:xfrm rot="3000000" flipV="1">
              <a:off x="9099607" y="5077719"/>
              <a:ext cx="9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直接箭头连接符 80">
              <a:extLst>
                <a:ext uri="{FF2B5EF4-FFF2-40B4-BE49-F238E27FC236}">
                  <a16:creationId xmlns:a16="http://schemas.microsoft.com/office/drawing/2014/main" id="{73D5F04B-AB8A-40F5-9364-EA60474CCCB5}"/>
                </a:ext>
              </a:extLst>
            </p:cNvPr>
            <p:cNvCxnSpPr>
              <a:cxnSpLocks/>
            </p:cNvCxnSpPr>
            <p:nvPr/>
          </p:nvCxnSpPr>
          <p:spPr>
            <a:xfrm rot="4200000" flipV="1">
              <a:off x="9714554" y="5044480"/>
              <a:ext cx="72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直接箭头连接符 81">
              <a:extLst>
                <a:ext uri="{FF2B5EF4-FFF2-40B4-BE49-F238E27FC236}">
                  <a16:creationId xmlns:a16="http://schemas.microsoft.com/office/drawing/2014/main" id="{377F83D4-C19E-4469-A1AD-B3682A58B445}"/>
                </a:ext>
              </a:extLst>
            </p:cNvPr>
            <p:cNvCxnSpPr>
              <a:cxnSpLocks/>
            </p:cNvCxnSpPr>
            <p:nvPr/>
          </p:nvCxnSpPr>
          <p:spPr>
            <a:xfrm flipV="1">
              <a:off x="7192831" y="4390059"/>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直接箭头连接符 82">
              <a:extLst>
                <a:ext uri="{FF2B5EF4-FFF2-40B4-BE49-F238E27FC236}">
                  <a16:creationId xmlns:a16="http://schemas.microsoft.com/office/drawing/2014/main" id="{BE0333AD-1CE4-4182-BA35-D892F0115F0B}"/>
                </a:ext>
              </a:extLst>
            </p:cNvPr>
            <p:cNvCxnSpPr>
              <a:cxnSpLocks/>
            </p:cNvCxnSpPr>
            <p:nvPr/>
          </p:nvCxnSpPr>
          <p:spPr>
            <a:xfrm flipV="1">
              <a:off x="8916313" y="4326126"/>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直接箭头连接符 83">
              <a:extLst>
                <a:ext uri="{FF2B5EF4-FFF2-40B4-BE49-F238E27FC236}">
                  <a16:creationId xmlns:a16="http://schemas.microsoft.com/office/drawing/2014/main" id="{463D22E2-63D1-4447-934B-08F39DFFC73E}"/>
                </a:ext>
              </a:extLst>
            </p:cNvPr>
            <p:cNvCxnSpPr>
              <a:cxnSpLocks/>
            </p:cNvCxnSpPr>
            <p:nvPr/>
          </p:nvCxnSpPr>
          <p:spPr>
            <a:xfrm flipV="1">
              <a:off x="9594514" y="4389847"/>
              <a:ext cx="14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直接箭头连接符 84">
              <a:extLst>
                <a:ext uri="{FF2B5EF4-FFF2-40B4-BE49-F238E27FC236}">
                  <a16:creationId xmlns:a16="http://schemas.microsoft.com/office/drawing/2014/main" id="{1ADEBC0E-037C-4481-9FEE-B589BFF59964}"/>
                </a:ext>
              </a:extLst>
            </p:cNvPr>
            <p:cNvCxnSpPr>
              <a:cxnSpLocks/>
            </p:cNvCxnSpPr>
            <p:nvPr/>
          </p:nvCxnSpPr>
          <p:spPr>
            <a:xfrm flipV="1">
              <a:off x="9126525" y="3767125"/>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直接箭头连接符 85">
              <a:extLst>
                <a:ext uri="{FF2B5EF4-FFF2-40B4-BE49-F238E27FC236}">
                  <a16:creationId xmlns:a16="http://schemas.microsoft.com/office/drawing/2014/main" id="{0E899516-0760-4DED-802C-14B66AD635E1}"/>
                </a:ext>
              </a:extLst>
            </p:cNvPr>
            <p:cNvCxnSpPr>
              <a:cxnSpLocks/>
            </p:cNvCxnSpPr>
            <p:nvPr/>
          </p:nvCxnSpPr>
          <p:spPr>
            <a:xfrm flipV="1">
              <a:off x="9721128" y="3678580"/>
              <a:ext cx="180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直接箭头连接符 86">
              <a:extLst>
                <a:ext uri="{FF2B5EF4-FFF2-40B4-BE49-F238E27FC236}">
                  <a16:creationId xmlns:a16="http://schemas.microsoft.com/office/drawing/2014/main" id="{13329530-76A0-4949-B92B-BF78DD6AD3DE}"/>
                </a:ext>
              </a:extLst>
            </p:cNvPr>
            <p:cNvCxnSpPr>
              <a:cxnSpLocks/>
            </p:cNvCxnSpPr>
            <p:nvPr/>
          </p:nvCxnSpPr>
          <p:spPr>
            <a:xfrm rot="1800000" flipV="1">
              <a:off x="8402809" y="2851838"/>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直接箭头连接符 87">
              <a:extLst>
                <a:ext uri="{FF2B5EF4-FFF2-40B4-BE49-F238E27FC236}">
                  <a16:creationId xmlns:a16="http://schemas.microsoft.com/office/drawing/2014/main" id="{69B81110-06E6-46F3-9E31-96492A960882}"/>
                </a:ext>
              </a:extLst>
            </p:cNvPr>
            <p:cNvCxnSpPr>
              <a:cxnSpLocks/>
            </p:cNvCxnSpPr>
            <p:nvPr/>
          </p:nvCxnSpPr>
          <p:spPr>
            <a:xfrm rot="4200000" flipV="1">
              <a:off x="9010900" y="3052625"/>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直接箭头连接符 88">
              <a:extLst>
                <a:ext uri="{FF2B5EF4-FFF2-40B4-BE49-F238E27FC236}">
                  <a16:creationId xmlns:a16="http://schemas.microsoft.com/office/drawing/2014/main" id="{04302F36-5E03-4CA6-8E26-16EAA0E1006C}"/>
                </a:ext>
              </a:extLst>
            </p:cNvPr>
            <p:cNvCxnSpPr>
              <a:cxnSpLocks/>
            </p:cNvCxnSpPr>
            <p:nvPr/>
          </p:nvCxnSpPr>
          <p:spPr>
            <a:xfrm rot="1800000" flipV="1">
              <a:off x="9688408" y="3219900"/>
              <a:ext cx="234000"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17" name="组合 116">
            <a:extLst>
              <a:ext uri="{FF2B5EF4-FFF2-40B4-BE49-F238E27FC236}">
                <a16:creationId xmlns:a16="http://schemas.microsoft.com/office/drawing/2014/main" id="{E3E1A46A-5211-42F3-9AFC-2F625784BAC5}"/>
              </a:ext>
            </a:extLst>
          </p:cNvPr>
          <p:cNvGrpSpPr/>
          <p:nvPr/>
        </p:nvGrpSpPr>
        <p:grpSpPr>
          <a:xfrm>
            <a:off x="1039452" y="3859495"/>
            <a:ext cx="3636135" cy="2621560"/>
            <a:chOff x="1180477" y="2781095"/>
            <a:chExt cx="3636135" cy="2621560"/>
          </a:xfrm>
        </p:grpSpPr>
        <p:grpSp>
          <p:nvGrpSpPr>
            <p:cNvPr id="91" name="组合 90">
              <a:extLst>
                <a:ext uri="{FF2B5EF4-FFF2-40B4-BE49-F238E27FC236}">
                  <a16:creationId xmlns:a16="http://schemas.microsoft.com/office/drawing/2014/main" id="{F9EBEE57-487F-4AE5-89D3-D2A824CD9F0B}"/>
                </a:ext>
              </a:extLst>
            </p:cNvPr>
            <p:cNvGrpSpPr/>
            <p:nvPr/>
          </p:nvGrpSpPr>
          <p:grpSpPr>
            <a:xfrm>
              <a:off x="1180477" y="2877657"/>
              <a:ext cx="3636135" cy="2524998"/>
              <a:chOff x="1130299" y="2936001"/>
              <a:chExt cx="3636135" cy="2524998"/>
            </a:xfrm>
          </p:grpSpPr>
          <p:grpSp>
            <p:nvGrpSpPr>
              <p:cNvPr id="17" name="组合 16">
                <a:extLst>
                  <a:ext uri="{FF2B5EF4-FFF2-40B4-BE49-F238E27FC236}">
                    <a16:creationId xmlns:a16="http://schemas.microsoft.com/office/drawing/2014/main" id="{15A79F86-D573-4E6F-80A9-287C8D9ECDD5}"/>
                  </a:ext>
                </a:extLst>
              </p:cNvPr>
              <p:cNvGrpSpPr/>
              <p:nvPr/>
            </p:nvGrpSpPr>
            <p:grpSpPr>
              <a:xfrm>
                <a:off x="1130299" y="2940766"/>
                <a:ext cx="3636135" cy="2520233"/>
                <a:chOff x="1409700" y="4441970"/>
                <a:chExt cx="1955800" cy="1355580"/>
              </a:xfrm>
            </p:grpSpPr>
            <p:sp>
              <p:nvSpPr>
                <p:cNvPr id="14" name="波形 13">
                  <a:extLst>
                    <a:ext uri="{FF2B5EF4-FFF2-40B4-BE49-F238E27FC236}">
                      <a16:creationId xmlns:a16="http://schemas.microsoft.com/office/drawing/2014/main" id="{82602E7C-4A2A-430A-96FA-470AE70EF7C0}"/>
                    </a:ext>
                  </a:extLst>
                </p:cNvPr>
                <p:cNvSpPr/>
                <p:nvPr/>
              </p:nvSpPr>
              <p:spPr>
                <a:xfrm>
                  <a:off x="1409700" y="444500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波形 14">
                  <a:extLst>
                    <a:ext uri="{FF2B5EF4-FFF2-40B4-BE49-F238E27FC236}">
                      <a16:creationId xmlns:a16="http://schemas.microsoft.com/office/drawing/2014/main" id="{FAE54C21-AB9E-4C94-AA70-912C1320A2F4}"/>
                    </a:ext>
                  </a:extLst>
                </p:cNvPr>
                <p:cNvSpPr/>
                <p:nvPr/>
              </p:nvSpPr>
              <p:spPr>
                <a:xfrm>
                  <a:off x="2387600" y="4441970"/>
                  <a:ext cx="977900" cy="901700"/>
                </a:xfrm>
                <a:prstGeom prst="wav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8B9782B-BE10-42B9-B0ED-12E39DFA1898}"/>
                    </a:ext>
                  </a:extLst>
                </p:cNvPr>
                <p:cNvSpPr/>
                <p:nvPr/>
              </p:nvSpPr>
              <p:spPr>
                <a:xfrm>
                  <a:off x="1409700" y="4895850"/>
                  <a:ext cx="1955800" cy="90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a:extLst>
                  <a:ext uri="{FF2B5EF4-FFF2-40B4-BE49-F238E27FC236}">
                    <a16:creationId xmlns:a16="http://schemas.microsoft.com/office/drawing/2014/main" id="{9730B7CA-0E3F-4205-A5CE-CCE84F0AD53E}"/>
                  </a:ext>
                </a:extLst>
              </p:cNvPr>
              <p:cNvSpPr/>
              <p:nvPr/>
            </p:nvSpPr>
            <p:spPr>
              <a:xfrm>
                <a:off x="1522480" y="4929247"/>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1CFB1535-354C-4130-B888-6AFAFA7C4547}"/>
                  </a:ext>
                </a:extLst>
              </p:cNvPr>
              <p:cNvSpPr/>
              <p:nvPr/>
            </p:nvSpPr>
            <p:spPr>
              <a:xfrm>
                <a:off x="2512006" y="44043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C9DA38A0-6D22-4DCE-849B-631C1CC3CC31}"/>
                  </a:ext>
                </a:extLst>
              </p:cNvPr>
              <p:cNvSpPr/>
              <p:nvPr/>
            </p:nvSpPr>
            <p:spPr>
              <a:xfrm>
                <a:off x="1933884" y="464617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F239A2DF-0F32-412F-8A0C-1D8CFCE1770D}"/>
                  </a:ext>
                </a:extLst>
              </p:cNvPr>
              <p:cNvSpPr/>
              <p:nvPr/>
            </p:nvSpPr>
            <p:spPr>
              <a:xfrm>
                <a:off x="1675595" y="3772792"/>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AC4E9CCB-A135-4466-9E6B-B32F5868E44A}"/>
                  </a:ext>
                </a:extLst>
              </p:cNvPr>
              <p:cNvSpPr/>
              <p:nvPr/>
            </p:nvSpPr>
            <p:spPr>
              <a:xfrm>
                <a:off x="2984676" y="409408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53A54ED2-283F-4390-8BC9-28884023B162}"/>
                  </a:ext>
                </a:extLst>
              </p:cNvPr>
              <p:cNvSpPr/>
              <p:nvPr/>
            </p:nvSpPr>
            <p:spPr>
              <a:xfrm>
                <a:off x="2253445" y="391679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568322EB-C1C1-4496-8B43-4AD9D7C4864A}"/>
                  </a:ext>
                </a:extLst>
              </p:cNvPr>
              <p:cNvSpPr/>
              <p:nvPr/>
            </p:nvSpPr>
            <p:spPr>
              <a:xfrm>
                <a:off x="1780772" y="423722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2BCA16EF-6D04-4921-894B-250600008862}"/>
                  </a:ext>
                </a:extLst>
              </p:cNvPr>
              <p:cNvSpPr/>
              <p:nvPr/>
            </p:nvSpPr>
            <p:spPr>
              <a:xfrm>
                <a:off x="1231002" y="29360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7DC07C89-D3F5-49FA-8412-0FE991D62A66}"/>
                  </a:ext>
                </a:extLst>
              </p:cNvPr>
              <p:cNvSpPr/>
              <p:nvPr/>
            </p:nvSpPr>
            <p:spPr>
              <a:xfrm>
                <a:off x="1768784" y="299200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A5AA166B-61DB-44BF-B15A-8451D084FE39}"/>
                  </a:ext>
                </a:extLst>
              </p:cNvPr>
              <p:cNvSpPr/>
              <p:nvPr/>
            </p:nvSpPr>
            <p:spPr>
              <a:xfrm>
                <a:off x="2871270" y="3078084"/>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7B27BF2B-733E-46EE-8667-829B2D8D9911}"/>
                  </a:ext>
                </a:extLst>
              </p:cNvPr>
              <p:cNvSpPr/>
              <p:nvPr/>
            </p:nvSpPr>
            <p:spPr>
              <a:xfrm>
                <a:off x="2434017" y="334009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BB3A2DF9-613A-4FEF-9CBE-3E22E442E575}"/>
                  </a:ext>
                </a:extLst>
              </p:cNvPr>
              <p:cNvSpPr/>
              <p:nvPr/>
            </p:nvSpPr>
            <p:spPr>
              <a:xfrm>
                <a:off x="3729952" y="3089632"/>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10B1A8FD-3625-480C-B152-307FE8DCC091}"/>
                  </a:ext>
                </a:extLst>
              </p:cNvPr>
              <p:cNvSpPr/>
              <p:nvPr/>
            </p:nvSpPr>
            <p:spPr>
              <a:xfrm>
                <a:off x="4340985" y="3340100"/>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B9820039-B10D-4A7F-ADEA-A3E0E13DC9F4}"/>
                  </a:ext>
                </a:extLst>
              </p:cNvPr>
              <p:cNvSpPr/>
              <p:nvPr/>
            </p:nvSpPr>
            <p:spPr>
              <a:xfrm>
                <a:off x="2457001" y="4889500"/>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03B4397C-C908-452A-930C-534F3AC6B25E}"/>
                  </a:ext>
                </a:extLst>
              </p:cNvPr>
              <p:cNvSpPr/>
              <p:nvPr/>
            </p:nvSpPr>
            <p:spPr>
              <a:xfrm>
                <a:off x="4265138" y="3894225"/>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1401D5F9-509A-4786-9F3F-AFD6B3026BD2}"/>
                  </a:ext>
                </a:extLst>
              </p:cNvPr>
              <p:cNvSpPr/>
              <p:nvPr/>
            </p:nvSpPr>
            <p:spPr>
              <a:xfrm>
                <a:off x="4135062" y="4957635"/>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5A5F9F32-1AE6-4240-8918-054215078676}"/>
                  </a:ext>
                </a:extLst>
              </p:cNvPr>
              <p:cNvSpPr/>
              <p:nvPr/>
            </p:nvSpPr>
            <p:spPr>
              <a:xfrm>
                <a:off x="3556940" y="519950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FF1E5D1B-2C2C-4472-8128-AF166B2D2905}"/>
                  </a:ext>
                </a:extLst>
              </p:cNvPr>
              <p:cNvSpPr/>
              <p:nvPr/>
            </p:nvSpPr>
            <p:spPr>
              <a:xfrm>
                <a:off x="3298651" y="4326126"/>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F7E9B2B7-F222-4B83-AF2A-0E5101C20CF5}"/>
                  </a:ext>
                </a:extLst>
              </p:cNvPr>
              <p:cNvSpPr/>
              <p:nvPr/>
            </p:nvSpPr>
            <p:spPr>
              <a:xfrm>
                <a:off x="3679601" y="365706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2EBB6EB0-FA46-45E5-8BED-8C57AE8B0E47}"/>
                  </a:ext>
                </a:extLst>
              </p:cNvPr>
              <p:cNvSpPr/>
              <p:nvPr/>
            </p:nvSpPr>
            <p:spPr>
              <a:xfrm>
                <a:off x="4283611" y="4419388"/>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454F91A8-728D-43FA-B6A1-B515B5C07EF4}"/>
                  </a:ext>
                </a:extLst>
              </p:cNvPr>
              <p:cNvSpPr/>
              <p:nvPr/>
            </p:nvSpPr>
            <p:spPr>
              <a:xfrm>
                <a:off x="2960170" y="4968081"/>
                <a:ext cx="177800" cy="177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DF54BBC9-07BC-49BC-865E-2EA504473403}"/>
                  </a:ext>
                </a:extLst>
              </p:cNvPr>
              <p:cNvCxnSpPr>
                <a:cxnSpLocks/>
              </p:cNvCxnSpPr>
              <p:nvPr/>
            </p:nvCxnSpPr>
            <p:spPr>
              <a:xfrm>
                <a:off x="2037591" y="4752079"/>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92" name="直接箭头连接符 91">
              <a:extLst>
                <a:ext uri="{FF2B5EF4-FFF2-40B4-BE49-F238E27FC236}">
                  <a16:creationId xmlns:a16="http://schemas.microsoft.com/office/drawing/2014/main" id="{DA8827C9-F081-4F00-A0D3-48131247CEF4}"/>
                </a:ext>
              </a:extLst>
            </p:cNvPr>
            <p:cNvCxnSpPr>
              <a:cxnSpLocks/>
            </p:cNvCxnSpPr>
            <p:nvPr/>
          </p:nvCxnSpPr>
          <p:spPr>
            <a:xfrm rot="-4800000">
              <a:off x="1376252" y="2790570"/>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直接箭头连接符 93">
              <a:extLst>
                <a:ext uri="{FF2B5EF4-FFF2-40B4-BE49-F238E27FC236}">
                  <a16:creationId xmlns:a16="http://schemas.microsoft.com/office/drawing/2014/main" id="{488FA150-1F53-4A51-8FFB-4F2B866E52EF}"/>
                </a:ext>
              </a:extLst>
            </p:cNvPr>
            <p:cNvCxnSpPr>
              <a:cxnSpLocks/>
            </p:cNvCxnSpPr>
            <p:nvPr/>
          </p:nvCxnSpPr>
          <p:spPr>
            <a:xfrm rot="-900000">
              <a:off x="1934177" y="296582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5" name="直接箭头连接符 94">
              <a:extLst>
                <a:ext uri="{FF2B5EF4-FFF2-40B4-BE49-F238E27FC236}">
                  <a16:creationId xmlns:a16="http://schemas.microsoft.com/office/drawing/2014/main" id="{565067C8-B0E6-4243-B9AE-DC952A3053D9}"/>
                </a:ext>
              </a:extLst>
            </p:cNvPr>
            <p:cNvCxnSpPr>
              <a:cxnSpLocks/>
            </p:cNvCxnSpPr>
            <p:nvPr/>
          </p:nvCxnSpPr>
          <p:spPr>
            <a:xfrm rot="-1200000">
              <a:off x="1818962" y="377025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直接箭头连接符 95">
              <a:extLst>
                <a:ext uri="{FF2B5EF4-FFF2-40B4-BE49-F238E27FC236}">
                  <a16:creationId xmlns:a16="http://schemas.microsoft.com/office/drawing/2014/main" id="{1A8F5CB5-25E6-499C-817E-3CB0FFD49E81}"/>
                </a:ext>
              </a:extLst>
            </p:cNvPr>
            <p:cNvCxnSpPr>
              <a:cxnSpLocks/>
            </p:cNvCxnSpPr>
            <p:nvPr/>
          </p:nvCxnSpPr>
          <p:spPr>
            <a:xfrm>
              <a:off x="2392523" y="393276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直接箭头连接符 97">
              <a:extLst>
                <a:ext uri="{FF2B5EF4-FFF2-40B4-BE49-F238E27FC236}">
                  <a16:creationId xmlns:a16="http://schemas.microsoft.com/office/drawing/2014/main" id="{6F12948F-9A17-436E-A158-88E22770FF83}"/>
                </a:ext>
              </a:extLst>
            </p:cNvPr>
            <p:cNvCxnSpPr>
              <a:cxnSpLocks/>
            </p:cNvCxnSpPr>
            <p:nvPr/>
          </p:nvCxnSpPr>
          <p:spPr>
            <a:xfrm rot="4200000">
              <a:off x="1732753" y="429907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直接箭头连接符 98">
              <a:extLst>
                <a:ext uri="{FF2B5EF4-FFF2-40B4-BE49-F238E27FC236}">
                  <a16:creationId xmlns:a16="http://schemas.microsoft.com/office/drawing/2014/main" id="{508C295C-A3C8-4CF3-AFEC-D073EAB5EEC7}"/>
                </a:ext>
              </a:extLst>
            </p:cNvPr>
            <p:cNvCxnSpPr>
              <a:cxnSpLocks/>
            </p:cNvCxnSpPr>
            <p:nvPr/>
          </p:nvCxnSpPr>
          <p:spPr>
            <a:xfrm rot="-1200000">
              <a:off x="1691495" y="490095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直接箭头连接符 100">
              <a:extLst>
                <a:ext uri="{FF2B5EF4-FFF2-40B4-BE49-F238E27FC236}">
                  <a16:creationId xmlns:a16="http://schemas.microsoft.com/office/drawing/2014/main" id="{CFE22E14-9BDE-4DF5-A8C6-77610426F640}"/>
                </a:ext>
              </a:extLst>
            </p:cNvPr>
            <p:cNvCxnSpPr>
              <a:cxnSpLocks/>
            </p:cNvCxnSpPr>
            <p:nvPr/>
          </p:nvCxnSpPr>
          <p:spPr>
            <a:xfrm rot="-1200000">
              <a:off x="3139933" y="4070882"/>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直接箭头连接符 101">
              <a:extLst>
                <a:ext uri="{FF2B5EF4-FFF2-40B4-BE49-F238E27FC236}">
                  <a16:creationId xmlns:a16="http://schemas.microsoft.com/office/drawing/2014/main" id="{4F883421-14EA-4FC6-8598-2405236D2330}"/>
                </a:ext>
              </a:extLst>
            </p:cNvPr>
            <p:cNvCxnSpPr>
              <a:cxnSpLocks/>
            </p:cNvCxnSpPr>
            <p:nvPr/>
          </p:nvCxnSpPr>
          <p:spPr>
            <a:xfrm rot="-1200000">
              <a:off x="3458269" y="4304427"/>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直接箭头连接符 102">
              <a:extLst>
                <a:ext uri="{FF2B5EF4-FFF2-40B4-BE49-F238E27FC236}">
                  <a16:creationId xmlns:a16="http://schemas.microsoft.com/office/drawing/2014/main" id="{4FE10434-8472-457D-B90D-2458C09B0D74}"/>
                </a:ext>
              </a:extLst>
            </p:cNvPr>
            <p:cNvCxnSpPr>
              <a:cxnSpLocks/>
            </p:cNvCxnSpPr>
            <p:nvPr/>
          </p:nvCxnSpPr>
          <p:spPr>
            <a:xfrm rot="-1200000">
              <a:off x="2656174" y="436457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4" name="直接箭头连接符 103">
              <a:extLst>
                <a:ext uri="{FF2B5EF4-FFF2-40B4-BE49-F238E27FC236}">
                  <a16:creationId xmlns:a16="http://schemas.microsoft.com/office/drawing/2014/main" id="{86444911-D440-47C2-87BF-F236492C8369}"/>
                </a:ext>
              </a:extLst>
            </p:cNvPr>
            <p:cNvCxnSpPr>
              <a:cxnSpLocks/>
            </p:cNvCxnSpPr>
            <p:nvPr/>
          </p:nvCxnSpPr>
          <p:spPr>
            <a:xfrm rot="-1200000">
              <a:off x="3966374" y="310828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5" name="直接箭头连接符 104">
              <a:extLst>
                <a:ext uri="{FF2B5EF4-FFF2-40B4-BE49-F238E27FC236}">
                  <a16:creationId xmlns:a16="http://schemas.microsoft.com/office/drawing/2014/main" id="{AC42FBCA-088F-480E-AE83-0A4743869D10}"/>
                </a:ext>
              </a:extLst>
            </p:cNvPr>
            <p:cNvCxnSpPr>
              <a:cxnSpLocks/>
            </p:cNvCxnSpPr>
            <p:nvPr/>
          </p:nvCxnSpPr>
          <p:spPr>
            <a:xfrm rot="-2400000">
              <a:off x="2630267" y="326265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6" name="直接箭头连接符 105">
              <a:extLst>
                <a:ext uri="{FF2B5EF4-FFF2-40B4-BE49-F238E27FC236}">
                  <a16:creationId xmlns:a16="http://schemas.microsoft.com/office/drawing/2014/main" id="{16DB2870-8715-4541-8BCE-B1B5055AB7C5}"/>
                </a:ext>
              </a:extLst>
            </p:cNvPr>
            <p:cNvCxnSpPr>
              <a:cxnSpLocks/>
            </p:cNvCxnSpPr>
            <p:nvPr/>
          </p:nvCxnSpPr>
          <p:spPr>
            <a:xfrm rot="-3600000">
              <a:off x="4489588" y="3221230"/>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7" name="直接箭头连接符 106">
              <a:extLst>
                <a:ext uri="{FF2B5EF4-FFF2-40B4-BE49-F238E27FC236}">
                  <a16:creationId xmlns:a16="http://schemas.microsoft.com/office/drawing/2014/main" id="{86C4D215-7447-491D-8DF3-A979C4AE3A62}"/>
                </a:ext>
              </a:extLst>
            </p:cNvPr>
            <p:cNvCxnSpPr>
              <a:cxnSpLocks/>
            </p:cNvCxnSpPr>
            <p:nvPr/>
          </p:nvCxnSpPr>
          <p:spPr>
            <a:xfrm rot="-4800000">
              <a:off x="3000120" y="291680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8" name="直接箭头连接符 107">
              <a:extLst>
                <a:ext uri="{FF2B5EF4-FFF2-40B4-BE49-F238E27FC236}">
                  <a16:creationId xmlns:a16="http://schemas.microsoft.com/office/drawing/2014/main" id="{772F4CF8-B9B3-4886-940E-1E3735D65F62}"/>
                </a:ext>
              </a:extLst>
            </p:cNvPr>
            <p:cNvCxnSpPr>
              <a:cxnSpLocks/>
            </p:cNvCxnSpPr>
            <p:nvPr/>
          </p:nvCxnSpPr>
          <p:spPr>
            <a:xfrm rot="-1200000">
              <a:off x="3114189" y="496078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直接箭头连接符 108">
              <a:extLst>
                <a:ext uri="{FF2B5EF4-FFF2-40B4-BE49-F238E27FC236}">
                  <a16:creationId xmlns:a16="http://schemas.microsoft.com/office/drawing/2014/main" id="{68F8D2CC-3DBC-4994-9EF9-ECD7AB9A0260}"/>
                </a:ext>
              </a:extLst>
            </p:cNvPr>
            <p:cNvCxnSpPr>
              <a:cxnSpLocks/>
            </p:cNvCxnSpPr>
            <p:nvPr/>
          </p:nvCxnSpPr>
          <p:spPr>
            <a:xfrm rot="7200000">
              <a:off x="3544403" y="3606448"/>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直接箭头连接符 109">
              <a:extLst>
                <a:ext uri="{FF2B5EF4-FFF2-40B4-BE49-F238E27FC236}">
                  <a16:creationId xmlns:a16="http://schemas.microsoft.com/office/drawing/2014/main" id="{B4B61428-94D6-4D1E-BAC4-A1705AC38FC5}"/>
                </a:ext>
              </a:extLst>
            </p:cNvPr>
            <p:cNvCxnSpPr>
              <a:cxnSpLocks/>
            </p:cNvCxnSpPr>
            <p:nvPr/>
          </p:nvCxnSpPr>
          <p:spPr>
            <a:xfrm rot="-1200000">
              <a:off x="2591239" y="4875555"/>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直接箭头连接符 112">
              <a:extLst>
                <a:ext uri="{FF2B5EF4-FFF2-40B4-BE49-F238E27FC236}">
                  <a16:creationId xmlns:a16="http://schemas.microsoft.com/office/drawing/2014/main" id="{62D2DF3F-8692-44EB-A550-3003FE65C292}"/>
                </a:ext>
              </a:extLst>
            </p:cNvPr>
            <p:cNvCxnSpPr>
              <a:cxnSpLocks/>
            </p:cNvCxnSpPr>
            <p:nvPr/>
          </p:nvCxnSpPr>
          <p:spPr>
            <a:xfrm rot="7200000">
              <a:off x="4192499" y="4393692"/>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4" name="直接箭头连接符 113">
              <a:extLst>
                <a:ext uri="{FF2B5EF4-FFF2-40B4-BE49-F238E27FC236}">
                  <a16:creationId xmlns:a16="http://schemas.microsoft.com/office/drawing/2014/main" id="{60E06BB7-EF17-473B-939E-D3B2586F94AB}"/>
                </a:ext>
              </a:extLst>
            </p:cNvPr>
            <p:cNvCxnSpPr>
              <a:cxnSpLocks/>
            </p:cNvCxnSpPr>
            <p:nvPr/>
          </p:nvCxnSpPr>
          <p:spPr>
            <a:xfrm rot="7200000">
              <a:off x="4141170" y="387410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直接箭头连接符 114">
              <a:extLst>
                <a:ext uri="{FF2B5EF4-FFF2-40B4-BE49-F238E27FC236}">
                  <a16:creationId xmlns:a16="http://schemas.microsoft.com/office/drawing/2014/main" id="{DC0DE083-A315-4633-B47A-5B348D665DBE}"/>
                </a:ext>
              </a:extLst>
            </p:cNvPr>
            <p:cNvCxnSpPr>
              <a:cxnSpLocks/>
            </p:cNvCxnSpPr>
            <p:nvPr/>
          </p:nvCxnSpPr>
          <p:spPr>
            <a:xfrm rot="7200000">
              <a:off x="4027320" y="4940703"/>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6" name="直接箭头连接符 115">
              <a:extLst>
                <a:ext uri="{FF2B5EF4-FFF2-40B4-BE49-F238E27FC236}">
                  <a16:creationId xmlns:a16="http://schemas.microsoft.com/office/drawing/2014/main" id="{4B675B8E-5E9A-44B5-A72C-D94B588D4037}"/>
                </a:ext>
              </a:extLst>
            </p:cNvPr>
            <p:cNvCxnSpPr>
              <a:cxnSpLocks/>
            </p:cNvCxnSpPr>
            <p:nvPr/>
          </p:nvCxnSpPr>
          <p:spPr>
            <a:xfrm rot="-7200000">
              <a:off x="3609389" y="5007134"/>
              <a:ext cx="234949" cy="216000"/>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88912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NS</a:t>
            </a:r>
            <a:r>
              <a:rPr lang="zh-CN" altLang="en-US" dirty="0"/>
              <a:t>方程的分步求解</a:t>
            </a:r>
            <a:r>
              <a:rPr lang="en-US" altLang="zh-CN" dirty="0"/>
              <a:t>——</a:t>
            </a:r>
            <a:r>
              <a:rPr lang="zh-CN" altLang="en-US" dirty="0"/>
              <a:t>压力项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normAutofit fontScale="55000" lnSpcReduction="20000"/>
              </a:bodyPr>
              <a:lstStyle/>
              <a:p>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𝐷𝑞</m:t>
                        </m:r>
                      </m:num>
                      <m:den>
                        <m:r>
                          <a:rPr lang="en-US" altLang="zh-CN" b="0" i="1" smtClean="0">
                            <a:latin typeface="Cambria Math" panose="02040503050406030204" pitchFamily="18" charset="0"/>
                          </a:rPr>
                          <m:t>𝐷𝑡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𝑞</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i="1" smtClean="0">
                        <a:latin typeface="Cambria Math" panose="02040503050406030204" pitchFamily="18" charset="0"/>
                        <a:ea typeface="Cambria Math" panose="02040503050406030204" pitchFamily="18" charset="0"/>
                      </a:rPr>
                      <m:t>∙</m:t>
                    </m:r>
                    <m:r>
                      <m:rPr>
                        <m:sty m:val="p"/>
                      </m:rP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=0</m:t>
                    </m:r>
                  </m:oMath>
                </a14:m>
                <a:endParaRPr lang="en-US" altLang="zh-CN" i="1" dirty="0">
                  <a:latin typeface="Cambria Math" panose="02040503050406030204" pitchFamily="18" charset="0"/>
                </a:endParaRPr>
              </a:p>
              <a:p>
                <a:r>
                  <a:rPr lang="zh-CN" altLang="en-US" dirty="0"/>
                  <a:t>压力梯度离散化</a:t>
                </a:r>
                <a:r>
                  <a:rPr lang="en-US" altLang="zh-CN" dirty="0"/>
                  <a:t>(The Discrete Pressure Gradient)</a:t>
                </a:r>
              </a:p>
              <a:p>
                <a:pPr lvl="1"/>
                <a14:m>
                  <m:oMath xmlns:m="http://schemas.openxmlformats.org/officeDocument/2006/math">
                    <m:sSup>
                      <m:sSupPr>
                        <m:ctrlPr>
                          <a:rPr lang="en-US" altLang="zh-CN" i="1" smtClean="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num>
                      <m:den>
                        <m:r>
                          <a:rPr lang="zh-CN" altLang="en-US" i="1">
                            <a:latin typeface="Cambria Math" panose="02040503050406030204" pitchFamily="18" charset="0"/>
                          </a:rPr>
                          <m:t>𝜌</m:t>
                        </m:r>
                      </m:den>
                    </m:f>
                    <m:r>
                      <m:rPr>
                        <m:sty m:val="p"/>
                      </m:rPr>
                      <a:rPr lang="zh-CN" altLang="en-US" i="1">
                        <a:latin typeface="Cambria Math" panose="02040503050406030204" pitchFamily="18" charset="0"/>
                      </a:rPr>
                      <m:t>∇</m:t>
                    </m:r>
                    <m:r>
                      <a:rPr lang="en-US" altLang="zh-CN" i="1">
                        <a:latin typeface="Cambria Math" panose="02040503050406030204" pitchFamily="18" charset="0"/>
                      </a:rPr>
                      <m:t>𝑝</m:t>
                    </m:r>
                  </m:oMath>
                </a14:m>
                <a:endParaRPr lang="en-US" altLang="zh-CN" i="1" dirty="0">
                  <a:latin typeface="Cambria Math" panose="02040503050406030204" pitchFamily="18" charset="0"/>
                </a:endParaRPr>
              </a:p>
              <a:p>
                <a:pPr lvl="1"/>
                <a14:m>
                  <m:oMath xmlns:m="http://schemas.openxmlformats.org/officeDocument/2006/math">
                    <m:r>
                      <m:rPr>
                        <m:sty m:val="p"/>
                      </m:rPr>
                      <a:rPr lang="zh-CN" altLang="en-US" i="1">
                        <a:latin typeface="Cambria Math" panose="02040503050406030204" pitchFamily="18" charset="0"/>
                      </a:rPr>
                      <m:t>∇</m:t>
                    </m:r>
                    <m:r>
                      <a:rPr lang="en-US" altLang="zh-CN" i="1">
                        <a:latin typeface="Cambria Math" panose="02040503050406030204" pitchFamily="18" charset="0"/>
                      </a:rPr>
                      <m:t>𝑝</m:t>
                    </m:r>
                    <m:r>
                      <a:rPr lang="en-US" altLang="zh-CN" b="0" i="1" smtClean="0">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+1,</m:t>
                            </m:r>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b="0" i="1" smtClean="0">
                        <a:latin typeface="Cambria Math" panose="02040503050406030204" pitchFamily="18" charset="0"/>
                      </a:rPr>
                      <m:t>)</m:t>
                    </m:r>
                  </m:oMath>
                </a14:m>
                <a:endParaRPr lang="en-US" altLang="zh-CN" i="1" dirty="0">
                  <a:latin typeface="Cambria Math" panose="02040503050406030204" pitchFamily="18" charset="0"/>
                </a:endParaRPr>
              </a:p>
              <a:p>
                <a:r>
                  <a:rPr lang="zh-CN" altLang="en-US" dirty="0"/>
                  <a:t>速度散度离散化</a:t>
                </a:r>
                <a:r>
                  <a:rPr lang="en-US" altLang="zh-CN" dirty="0"/>
                  <a:t>(The Discrete Divergence)</a:t>
                </a:r>
              </a:p>
              <a:p>
                <a:pPr lvl="1"/>
                <a:r>
                  <a:rPr lang="en-US" altLang="zh-CN" dirty="0"/>
                  <a:t> </a:t>
                </a:r>
                <a14:m>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𝑣</m:t>
                        </m:r>
                      </m:num>
                      <m:den>
                        <m:r>
                          <a:rPr lang="zh-CN" altLang="en-US" i="1">
                            <a:latin typeface="Cambria Math" panose="02040503050406030204" pitchFamily="18" charset="0"/>
                          </a:rPr>
                          <m:t>𝜕</m:t>
                        </m:r>
                        <m:r>
                          <a:rPr lang="en-US" altLang="zh-CN" i="1">
                            <a:latin typeface="Cambria Math" panose="02040503050406030204" pitchFamily="18" charset="0"/>
                          </a:rPr>
                          <m:t>𝑦</m:t>
                        </m:r>
                      </m:den>
                    </m:f>
                  </m:oMath>
                </a14:m>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d>
                          <m:dPr>
                            <m:ctrlPr>
                              <a:rPr lang="en-US" altLang="zh-CN" i="1" smtClean="0">
                                <a:latin typeface="Cambria Math" panose="02040503050406030204" pitchFamily="18" charset="0"/>
                              </a:rPr>
                            </m:ctrlPr>
                          </m:dPr>
                          <m:e>
                            <m:r>
                              <m:rPr>
                                <m:sty m:val="p"/>
                              </m:rPr>
                              <a:rPr lang="zh-CN" altLang="en-US" i="1">
                                <a:latin typeface="Cambria Math" panose="02040503050406030204" pitchFamily="18" charset="0"/>
                              </a:rPr>
                              <m:t>∇</m:t>
                            </m:r>
                            <m:r>
                              <a:rPr lang="zh-CN" altLang="en-US"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𝑢</m:t>
                                </m:r>
                              </m:e>
                            </m:acc>
                          </m:e>
                        </m:d>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 </m:t>
                        </m:r>
                      </m:sub>
                    </m:sSub>
                    <m:r>
                      <a:rPr lang="en-US" altLang="zh-CN" i="1">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Sub>
                      </m:num>
                      <m:den>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den>
                    </m:f>
                  </m:oMath>
                </a14:m>
                <a:r>
                  <a:rPr lang="en-US" altLang="zh-CN" dirty="0"/>
                  <a:t>+</a:t>
                </a:r>
                <a:r>
                  <a:rPr lang="en-US" altLang="zh-CN" dirty="0">
                    <a:ea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−1/2</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oMath>
                </a14:m>
                <a:endParaRPr lang="en-US" altLang="zh-CN" dirty="0"/>
              </a:p>
              <a:p>
                <a:pPr lvl="1"/>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𝑗</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panose="02040503050406030204" pitchFamily="18" charset="0"/>
                              </a:rPr>
                              <m:t>1/2,</m:t>
                            </m:r>
                            <m:r>
                              <a:rPr lang="en-US" altLang="zh-CN" i="1">
                                <a:latin typeface="Cambria Math" panose="02040503050406030204" pitchFamily="18" charset="0"/>
                              </a:rPr>
                              <m:t>𝑗</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+1/2</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−1/2</m:t>
                            </m:r>
                          </m:sub>
                          <m:sup>
                            <m:r>
                              <a:rPr lang="en-US" altLang="zh-CN" i="1">
                                <a:latin typeface="Cambria Math" panose="02040503050406030204" pitchFamily="18" charset="0"/>
                              </a:rPr>
                              <m:t>𝑛</m:t>
                            </m:r>
                            <m:r>
                              <a:rPr lang="en-US" altLang="zh-CN" i="1">
                                <a:latin typeface="Cambria Math" panose="02040503050406030204" pitchFamily="18" charset="0"/>
                              </a:rPr>
                              <m:t>+1</m:t>
                            </m:r>
                          </m:sup>
                        </m:sSubSup>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oMath>
                </a14:m>
                <a:r>
                  <a:rPr lang="en-US" altLang="zh-CN" dirty="0"/>
                  <a:t>=0</a:t>
                </a:r>
              </a:p>
              <a:p>
                <a:r>
                  <a:rPr lang="zh-CN" altLang="en-US" dirty="0"/>
                  <a:t>压力方程</a:t>
                </a:r>
                <a:r>
                  <a:rPr lang="en-US" altLang="zh-CN" dirty="0"/>
                  <a:t>(The Pressure Equations)</a:t>
                </a:r>
              </a:p>
              <a:p>
                <a:pPr lvl="1"/>
                <a14:m>
                  <m:oMath xmlns:m="http://schemas.openxmlformats.org/officeDocument/2006/math">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num>
                      <m:den>
                        <m:r>
                          <a:rPr lang="zh-CN" altLang="en-US" b="0" i="1" smtClean="0">
                            <a:latin typeface="Cambria Math" panose="02040503050406030204" pitchFamily="18" charset="0"/>
                            <a:ea typeface="Cambria Math" panose="02040503050406030204" pitchFamily="18" charset="0"/>
                          </a:rPr>
                          <m:t>𝜌</m:t>
                        </m:r>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4</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smtClean="0">
                                <a:latin typeface="Cambria Math" panose="02040503050406030204" pitchFamily="18" charset="0"/>
                                <a:ea typeface="Cambria Math" panose="02040503050406030204" pitchFamily="18" charset="0"/>
                              </a:rPr>
                              <m:t>𝑖</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sub>
                        </m:sSub>
                      </m:num>
                      <m:den>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2</m:t>
                            </m:r>
                          </m:sup>
                        </m:sSup>
                      </m:den>
                    </m:f>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r>
                              <a:rPr lang="en-US" altLang="zh-CN" i="1">
                                <a:latin typeface="Cambria Math" panose="02040503050406030204" pitchFamily="18" charset="0"/>
                              </a:rPr>
                              <m:t>−1/2,</m:t>
                            </m:r>
                            <m:r>
                              <a:rPr lang="en-US" altLang="zh-CN" i="1">
                                <a:latin typeface="Cambria Math" panose="02040503050406030204" pitchFamily="18" charset="0"/>
                              </a:rPr>
                              <m:t>𝑗</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m:rPr>
                        <m:nor/>
                      </m:rPr>
                      <a:rPr lang="en-US" altLang="zh-CN" dirty="0"/>
                      <m:t>+</m:t>
                    </m:r>
                    <m:r>
                      <m:rPr>
                        <m:nor/>
                      </m:rPr>
                      <a:rPr lang="en-US" altLang="zh-CN" dirty="0">
                        <a:ea typeface="Cambria Math" panose="02040503050406030204" pitchFamily="18" charset="0"/>
                      </a:rPr>
                      <m:t> </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−1/2</m:t>
                            </m:r>
                          </m:sub>
                        </m:sSub>
                      </m:num>
                      <m:den>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b="0" i="1" smtClean="0">
                        <a:latin typeface="Cambria Math" panose="02040503050406030204" pitchFamily="18" charset="0"/>
                        <a:ea typeface="Cambria Math" panose="02040503050406030204" pitchFamily="18" charset="0"/>
                      </a:rPr>
                      <m:t>)</m:t>
                    </m:r>
                  </m:oMath>
                </a14:m>
                <a:endParaRPr lang="en-US" altLang="zh-CN" dirty="0"/>
              </a:p>
              <a:p>
                <a:pPr lvl="1"/>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num>
                      <m:den>
                        <m:r>
                          <a:rPr lang="zh-CN" altLang="en-US" b="0" i="1" smtClean="0">
                            <a:latin typeface="Cambria Math" panose="02040503050406030204" pitchFamily="18" charset="0"/>
                          </a:rPr>
                          <m:t>𝜌</m:t>
                        </m:r>
                      </m:den>
                    </m:f>
                    <m:r>
                      <m:rPr>
                        <m:sty m:val="p"/>
                      </m:rPr>
                      <a:rPr lang="zh-CN" altLang="en-US" i="1">
                        <a:latin typeface="Cambria Math" panose="02040503050406030204" pitchFamily="18" charset="0"/>
                      </a:rPr>
                      <m:t>∇</m:t>
                    </m:r>
                    <m:r>
                      <a:rPr lang="zh-CN" altLang="en-US" i="1">
                        <a:latin typeface="Cambria Math" panose="02040503050406030204" pitchFamily="18" charset="0"/>
                      </a:rPr>
                      <m:t>∙</m:t>
                    </m:r>
                    <m:r>
                      <m:rPr>
                        <m:sty m:val="p"/>
                      </m:rPr>
                      <a:rPr lang="zh-CN" altLang="en-US" i="1">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m:rPr>
                        <m:sty m:val="p"/>
                      </m:rPr>
                      <a:rPr lang="zh-CN" altLang="en-US" i="1">
                        <a:latin typeface="Cambria Math" panose="02040503050406030204" pitchFamily="18" charset="0"/>
                      </a:rPr>
                      <m:t>∇</m:t>
                    </m:r>
                    <m:r>
                      <a:rPr lang="zh-CN" altLang="en-US"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𝑢</m:t>
                        </m:r>
                      </m:e>
                    </m:acc>
                  </m:oMath>
                </a14:m>
                <a:endParaRPr lang="en-US" altLang="zh-CN" dirty="0"/>
              </a:p>
              <a:p>
                <a14:m>
                  <m:oMath xmlns:m="http://schemas.openxmlformats.org/officeDocument/2006/math">
                    <m:r>
                      <a:rPr lang="en-US" altLang="zh-CN" b="0" i="1" smtClean="0">
                        <a:latin typeface="Cambria Math" panose="02040503050406030204" pitchFamily="18" charset="0"/>
                      </a:rPr>
                      <m:t>𝐴𝑝</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endParaRPr lang="en-US" altLang="zh-CN" b="0" dirty="0"/>
              </a:p>
            </p:txBody>
          </p:sp>
        </mc:Choice>
        <mc:Fallback xmlns="">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l="-1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84D478A-8330-4149-8D2D-B700AF1B85B4}"/>
                  </a:ext>
                </a:extLst>
              </p:cNvPr>
              <p:cNvSpPr/>
              <p:nvPr/>
            </p:nvSpPr>
            <p:spPr>
              <a:xfrm>
                <a:off x="4538953" y="4049462"/>
                <a:ext cx="147970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solidFill>
                                <a:schemeClr val="accent1"/>
                              </a:solidFill>
                              <a:latin typeface="Cambria Math" panose="02040503050406030204" pitchFamily="18" charset="0"/>
                            </a:rPr>
                          </m:ctrlPr>
                        </m:sSupPr>
                        <m:e>
                          <m:acc>
                            <m:accPr>
                              <m:chr m:val="⃗"/>
                              <m:ctrlPr>
                                <a:rPr lang="en-US" altLang="zh-CN" sz="2400" i="1">
                                  <a:solidFill>
                                    <a:schemeClr val="accent1"/>
                                  </a:solidFill>
                                  <a:latin typeface="Cambria Math" panose="02040503050406030204" pitchFamily="18" charset="0"/>
                                </a:rPr>
                              </m:ctrlPr>
                            </m:accPr>
                            <m:e>
                              <m:r>
                                <a:rPr lang="en-US" altLang="zh-CN" sz="2400" i="1">
                                  <a:solidFill>
                                    <a:schemeClr val="accent1"/>
                                  </a:solidFill>
                                  <a:latin typeface="Cambria Math" panose="02040503050406030204" pitchFamily="18" charset="0"/>
                                </a:rPr>
                                <m:t>𝑢</m:t>
                              </m:r>
                            </m:e>
                          </m:acc>
                        </m:e>
                        <m:sup>
                          <m:r>
                            <a:rPr lang="en-US" altLang="zh-CN" sz="2400" i="1">
                              <a:solidFill>
                                <a:schemeClr val="accent1"/>
                              </a:solidFill>
                              <a:latin typeface="Cambria Math" panose="02040503050406030204" pitchFamily="18" charset="0"/>
                            </a:rPr>
                            <m:t>𝑛</m:t>
                          </m:r>
                          <m:r>
                            <a:rPr lang="en-US" altLang="zh-CN" sz="2400" i="1">
                              <a:solidFill>
                                <a:schemeClr val="accent1"/>
                              </a:solidFill>
                              <a:latin typeface="Cambria Math" panose="02040503050406030204" pitchFamily="18" charset="0"/>
                            </a:rPr>
                            <m:t>+1</m:t>
                          </m:r>
                        </m:sup>
                      </m:sSup>
                      <m:r>
                        <a:rPr lang="en-US" altLang="zh-CN" sz="2400" b="0" i="0" smtClean="0">
                          <a:solidFill>
                            <a:schemeClr val="accent1"/>
                          </a:solidFill>
                          <a:latin typeface="Cambria Math" panose="02040503050406030204" pitchFamily="18" charset="0"/>
                        </a:rPr>
                        <m:t>=0</m:t>
                      </m:r>
                    </m:oMath>
                  </m:oMathPara>
                </a14:m>
                <a:endParaRPr lang="zh-CN" altLang="en-US" sz="2400" dirty="0">
                  <a:solidFill>
                    <a:schemeClr val="accent1"/>
                  </a:solidFill>
                </a:endParaRPr>
              </a:p>
            </p:txBody>
          </p:sp>
        </mc:Choice>
        <mc:Fallback xmlns="">
          <p:sp>
            <p:nvSpPr>
              <p:cNvPr id="4" name="矩形 3">
                <a:extLst>
                  <a:ext uri="{FF2B5EF4-FFF2-40B4-BE49-F238E27FC236}">
                    <a16:creationId xmlns:a16="http://schemas.microsoft.com/office/drawing/2014/main" id="{084D478A-8330-4149-8D2D-B700AF1B85B4}"/>
                  </a:ext>
                </a:extLst>
              </p:cNvPr>
              <p:cNvSpPr>
                <a:spLocks noRot="1" noChangeAspect="1" noMove="1" noResize="1" noEditPoints="1" noAdjustHandles="1" noChangeArrowheads="1" noChangeShapeType="1" noTextEdit="1"/>
              </p:cNvSpPr>
              <p:nvPr/>
            </p:nvSpPr>
            <p:spPr>
              <a:xfrm>
                <a:off x="4538953" y="4049462"/>
                <a:ext cx="1479700" cy="461665"/>
              </a:xfrm>
              <a:prstGeom prst="rect">
                <a:avLst/>
              </a:prstGeom>
              <a:blipFill>
                <a:blip r:embed="rId4"/>
                <a:stretch>
                  <a:fillRect/>
                </a:stretch>
              </a:blipFill>
            </p:spPr>
            <p:txBody>
              <a:bodyPr/>
              <a:lstStyle/>
              <a:p>
                <a:r>
                  <a:rPr lang="zh-CN" altLang="en-US">
                    <a:noFill/>
                  </a:rPr>
                  <a:t> </a:t>
                </a:r>
              </a:p>
            </p:txBody>
          </p:sp>
        </mc:Fallback>
      </mc:AlternateContent>
      <p:sp>
        <p:nvSpPr>
          <p:cNvPr id="7" name="任意多边形: 形状 6">
            <a:extLst>
              <a:ext uri="{FF2B5EF4-FFF2-40B4-BE49-F238E27FC236}">
                <a16:creationId xmlns:a16="http://schemas.microsoft.com/office/drawing/2014/main" id="{2EC740DB-78A5-4307-9DA8-F6C4E494A1D4}"/>
              </a:ext>
            </a:extLst>
          </p:cNvPr>
          <p:cNvSpPr/>
          <p:nvPr/>
        </p:nvSpPr>
        <p:spPr>
          <a:xfrm>
            <a:off x="4105275" y="4049462"/>
            <a:ext cx="590550" cy="351088"/>
          </a:xfrm>
          <a:custGeom>
            <a:avLst/>
            <a:gdLst>
              <a:gd name="connsiteX0" fmla="*/ 904875 w 1153556"/>
              <a:gd name="connsiteY0" fmla="*/ 0 h 685800"/>
              <a:gd name="connsiteX1" fmla="*/ 1095375 w 1153556"/>
              <a:gd name="connsiteY1" fmla="*/ 123825 h 685800"/>
              <a:gd name="connsiteX2" fmla="*/ 0 w 1153556"/>
              <a:gd name="connsiteY2" fmla="*/ 685800 h 685800"/>
              <a:gd name="connsiteX3" fmla="*/ 0 w 1153556"/>
              <a:gd name="connsiteY3" fmla="*/ 685800 h 685800"/>
            </a:gdLst>
            <a:ahLst/>
            <a:cxnLst>
              <a:cxn ang="0">
                <a:pos x="connsiteX0" y="connsiteY0"/>
              </a:cxn>
              <a:cxn ang="0">
                <a:pos x="connsiteX1" y="connsiteY1"/>
              </a:cxn>
              <a:cxn ang="0">
                <a:pos x="connsiteX2" y="connsiteY2"/>
              </a:cxn>
              <a:cxn ang="0">
                <a:pos x="connsiteX3" y="connsiteY3"/>
              </a:cxn>
            </a:cxnLst>
            <a:rect l="l" t="t" r="r" b="b"/>
            <a:pathLst>
              <a:path w="1153556" h="685800">
                <a:moveTo>
                  <a:pt x="904875" y="0"/>
                </a:moveTo>
                <a:cubicBezTo>
                  <a:pt x="1075531" y="4762"/>
                  <a:pt x="1246187" y="9525"/>
                  <a:pt x="1095375" y="123825"/>
                </a:cubicBezTo>
                <a:cubicBezTo>
                  <a:pt x="944563" y="238125"/>
                  <a:pt x="0" y="685800"/>
                  <a:pt x="0" y="685800"/>
                </a:cubicBezTo>
                <a:lnTo>
                  <a:pt x="0" y="685800"/>
                </a:lnTo>
              </a:path>
            </a:pathLst>
          </a:custGeom>
          <a:noFill/>
          <a:ln w="3175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904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2D3BD-14B4-4AB5-967C-553E156B490E}"/>
              </a:ext>
            </a:extLst>
          </p:cNvPr>
          <p:cNvSpPr>
            <a:spLocks noGrp="1"/>
          </p:cNvSpPr>
          <p:nvPr>
            <p:ph type="title"/>
          </p:nvPr>
        </p:nvSpPr>
        <p:spPr/>
        <p:txBody>
          <a:bodyPr/>
          <a:lstStyle/>
          <a:p>
            <a:r>
              <a:rPr lang="en-US" altLang="zh-CN" dirty="0"/>
              <a:t>SPH</a:t>
            </a:r>
            <a:r>
              <a:rPr lang="zh-CN" altLang="en-US" dirty="0"/>
              <a:t>近似求解</a:t>
            </a:r>
            <a:r>
              <a:rPr lang="en-US" altLang="zh-CN" dirty="0"/>
              <a:t>NS</a:t>
            </a:r>
            <a:r>
              <a:rPr lang="zh-CN" altLang="en-US" dirty="0"/>
              <a:t>方程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9C6A66-524F-4FC8-8DA2-452EEEA29F70}"/>
                  </a:ext>
                </a:extLst>
              </p:cNvPr>
              <p:cNvSpPr>
                <a:spLocks noGrp="1"/>
              </p:cNvSpPr>
              <p:nvPr>
                <p:ph idx="1"/>
              </p:nvPr>
            </p:nvSpPr>
            <p:spPr/>
            <p:txBody>
              <a:bodyPr/>
              <a:lstStyle/>
              <a:p>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solidFill>
                          <a:srgbClr val="92D050"/>
                        </a:solidFill>
                        <a:latin typeface="Cambria Math" panose="02040503050406030204" pitchFamily="18" charset="0"/>
                        <a:ea typeface="Cambria Math" panose="02040503050406030204" pitchFamily="18" charset="0"/>
                      </a:rPr>
                      <m:t>∙</m:t>
                    </m:r>
                    <m:r>
                      <m:rPr>
                        <m:sty m:val="p"/>
                      </m:rPr>
                      <a:rPr lang="en-US" altLang="zh-CN" i="1">
                        <a:solidFill>
                          <a:srgbClr val="92D050"/>
                        </a:solidFill>
                        <a:latin typeface="Cambria Math" panose="02040503050406030204" pitchFamily="18" charset="0"/>
                        <a:ea typeface="Cambria Math" panose="02040503050406030204" pitchFamily="18" charset="0"/>
                      </a:rPr>
                      <m:t>∇</m:t>
                    </m:r>
                    <m:r>
                      <a:rPr lang="en-US" altLang="zh-CN" b="0" i="1" smtClean="0">
                        <a:solidFill>
                          <a:srgbClr val="92D050"/>
                        </a:solidFill>
                        <a:latin typeface="Cambria Math" panose="02040503050406030204" pitchFamily="18" charset="0"/>
                        <a:ea typeface="Cambria Math" panose="02040503050406030204" pitchFamily="18" charset="0"/>
                      </a:rPr>
                      <m:t>)</m:t>
                    </m:r>
                    <m:acc>
                      <m:accPr>
                        <m:chr m:val="⃗"/>
                        <m:ctrlPr>
                          <a:rPr lang="en-US" altLang="zh-CN" i="1">
                            <a:solidFill>
                              <a:srgbClr val="92D050"/>
                            </a:solidFill>
                            <a:latin typeface="Cambria Math" panose="02040503050406030204" pitchFamily="18" charset="0"/>
                          </a:rPr>
                        </m:ctrlPr>
                      </m:accPr>
                      <m:e>
                        <m:r>
                          <a:rPr lang="en-US" altLang="zh-CN" i="1">
                            <a:solidFill>
                              <a:srgbClr val="92D050"/>
                            </a:solidFill>
                            <a:latin typeface="Cambria Math" panose="02040503050406030204" pitchFamily="18" charset="0"/>
                          </a:rPr>
                          <m:t>𝑢</m:t>
                        </m:r>
                      </m:e>
                    </m:acc>
                    <m:r>
                      <a:rPr lang="en-US" altLang="zh-CN" i="1">
                        <a:latin typeface="Cambria Math" panose="02040503050406030204" pitchFamily="18" charset="0"/>
                      </a:rPr>
                      <m:t>=</m:t>
                    </m:r>
                    <m:r>
                      <a:rPr lang="en-US" altLang="zh-CN" i="1" smtClean="0">
                        <a:solidFill>
                          <a:srgbClr val="E86E1A"/>
                        </a:solidFill>
                        <a:latin typeface="Cambria Math" panose="02040503050406030204" pitchFamily="18" charset="0"/>
                        <a:ea typeface="Cambria Math" panose="02040503050406030204" pitchFamily="18" charset="0"/>
                      </a:rPr>
                      <m:t>−</m:t>
                    </m:r>
                    <m:f>
                      <m:fPr>
                        <m:ctrlPr>
                          <a:rPr lang="en-US" altLang="zh-CN" i="1">
                            <a:solidFill>
                              <a:srgbClr val="E86E1A"/>
                            </a:solidFill>
                            <a:latin typeface="Cambria Math" panose="02040503050406030204" pitchFamily="18" charset="0"/>
                            <a:ea typeface="Cambria Math" panose="02040503050406030204" pitchFamily="18" charset="0"/>
                          </a:rPr>
                        </m:ctrlPr>
                      </m:fPr>
                      <m:num>
                        <m:r>
                          <a:rPr lang="en-US" altLang="zh-CN" i="1">
                            <a:solidFill>
                              <a:srgbClr val="E86E1A"/>
                            </a:solidFill>
                            <a:latin typeface="Cambria Math" panose="02040503050406030204" pitchFamily="18" charset="0"/>
                            <a:ea typeface="Cambria Math" panose="02040503050406030204" pitchFamily="18" charset="0"/>
                          </a:rPr>
                          <m:t>1</m:t>
                        </m:r>
                      </m:num>
                      <m:den>
                        <m:r>
                          <a:rPr lang="zh-CN" altLang="en-US" i="1">
                            <a:solidFill>
                              <a:srgbClr val="E86E1A"/>
                            </a:solidFill>
                            <a:latin typeface="Cambria Math" panose="02040503050406030204" pitchFamily="18" charset="0"/>
                            <a:ea typeface="Cambria Math" panose="02040503050406030204" pitchFamily="18" charset="0"/>
                          </a:rPr>
                          <m:t>𝜌</m:t>
                        </m:r>
                      </m:den>
                    </m:f>
                    <m:r>
                      <m:rPr>
                        <m:sty m:val="p"/>
                      </m:rPr>
                      <a:rPr lang="en-US" altLang="zh-CN" i="1">
                        <a:solidFill>
                          <a:srgbClr val="E86E1A"/>
                        </a:solidFill>
                        <a:latin typeface="Cambria Math" panose="02040503050406030204" pitchFamily="18" charset="0"/>
                        <a:ea typeface="Cambria Math" panose="02040503050406030204" pitchFamily="18" charset="0"/>
                      </a:rPr>
                      <m:t>∇</m:t>
                    </m:r>
                    <m:r>
                      <a:rPr lang="en-US" altLang="zh-CN" i="1">
                        <a:solidFill>
                          <a:srgbClr val="E86E1A"/>
                        </a:solidFill>
                        <a:latin typeface="Cambria Math" panose="02040503050406030204" pitchFamily="18" charset="0"/>
                        <a:ea typeface="Cambria Math" panose="02040503050406030204" pitchFamily="18" charset="0"/>
                      </a:rPr>
                      <m:t>𝑝</m:t>
                    </m:r>
                    <m:r>
                      <a:rPr lang="en-US" altLang="zh-CN" i="1">
                        <a:solidFill>
                          <a:srgbClr val="E86E1A"/>
                        </a:solidFill>
                        <a:latin typeface="Cambria Math" panose="02040503050406030204" pitchFamily="18" charset="0"/>
                        <a:ea typeface="Cambria Math" panose="02040503050406030204" pitchFamily="18" charset="0"/>
                      </a:rPr>
                      <m:t> +</m:t>
                    </m:r>
                    <m:r>
                      <a:rPr lang="en-US" altLang="zh-CN" i="1" smtClean="0">
                        <a:solidFill>
                          <a:schemeClr val="accent1">
                            <a:lumMod val="75000"/>
                          </a:schemeClr>
                        </a:solidFill>
                        <a:latin typeface="Cambria Math" panose="02040503050406030204" pitchFamily="18" charset="0"/>
                        <a:ea typeface="Cambria Math" panose="02040503050406030204" pitchFamily="18" charset="0"/>
                      </a:rPr>
                      <m:t>𝑣</m:t>
                    </m:r>
                    <m:sSup>
                      <m:sSupPr>
                        <m:ctrlPr>
                          <a:rPr lang="en-US" altLang="zh-CN" i="1" smtClean="0">
                            <a:solidFill>
                              <a:schemeClr val="accent1">
                                <a:lumMod val="75000"/>
                              </a:schemeClr>
                            </a:solidFill>
                            <a:latin typeface="Cambria Math" panose="02040503050406030204" pitchFamily="18" charset="0"/>
                            <a:ea typeface="Cambria Math" panose="02040503050406030204" pitchFamily="18" charset="0"/>
                          </a:rPr>
                        </m:ctrlPr>
                      </m:sSupPr>
                      <m:e>
                        <m:r>
                          <m:rPr>
                            <m:sty m:val="p"/>
                          </m:rPr>
                          <a:rPr lang="en-US" altLang="zh-CN" i="1" smtClean="0">
                            <a:solidFill>
                              <a:schemeClr val="accent1">
                                <a:lumMod val="75000"/>
                              </a:schemeClr>
                            </a:solidFill>
                            <a:latin typeface="Cambria Math" panose="02040503050406030204" pitchFamily="18" charset="0"/>
                            <a:ea typeface="Cambria Math" panose="02040503050406030204" pitchFamily="18" charset="0"/>
                          </a:rPr>
                          <m:t>∇</m:t>
                        </m:r>
                      </m:e>
                      <m:sup>
                        <m:r>
                          <a:rPr lang="en-US" altLang="zh-CN" b="0" i="1" smtClean="0">
                            <a:solidFill>
                              <a:schemeClr val="accent1">
                                <a:lumMod val="75000"/>
                              </a:schemeClr>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lumMod val="75000"/>
                              </a:schemeClr>
                            </a:solidFill>
                            <a:latin typeface="Cambria Math" panose="02040503050406030204" pitchFamily="18" charset="0"/>
                            <a:ea typeface="Cambria Math" panose="02040503050406030204" pitchFamily="18" charset="0"/>
                          </a:rPr>
                        </m:ctrlPr>
                      </m:accPr>
                      <m:e>
                        <m:r>
                          <a:rPr lang="en-US" altLang="zh-CN" i="1">
                            <a:solidFill>
                              <a:schemeClr val="accent1">
                                <a:lumMod val="75000"/>
                              </a:schemeClr>
                            </a:solidFill>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acc>
                      <m:accPr>
                        <m:chr m:val="⃗"/>
                        <m:ctrlPr>
                          <a:rPr lang="en-US" altLang="zh-CN" i="1" smtClean="0">
                            <a:solidFill>
                              <a:srgbClr val="EDBB00"/>
                            </a:solidFill>
                            <a:latin typeface="Cambria Math" panose="02040503050406030204" pitchFamily="18" charset="0"/>
                          </a:rPr>
                        </m:ctrlPr>
                      </m:accPr>
                      <m:e>
                        <m:r>
                          <a:rPr lang="en-US" altLang="zh-CN" i="1">
                            <a:solidFill>
                              <a:srgbClr val="EDBB00"/>
                            </a:solidFill>
                            <a:latin typeface="Cambria Math" panose="02040503050406030204" pitchFamily="18" charset="0"/>
                          </a:rPr>
                          <m:t>𝑔</m:t>
                        </m:r>
                      </m:e>
                    </m:acc>
                  </m:oMath>
                </a14:m>
                <a:endParaRPr lang="en-US" altLang="zh-CN" dirty="0">
                  <a:solidFill>
                    <a:srgbClr val="FFC60E"/>
                  </a:solidFill>
                </a:endParaRPr>
              </a:p>
              <a:p>
                <a14:m>
                  <m:oMath xmlns:m="http://schemas.openxmlformats.org/officeDocument/2006/math">
                    <m:r>
                      <m:rPr>
                        <m:sty m:val="p"/>
                      </m:rPr>
                      <a:rPr lang="zh-CN" altLang="en-US" i="1" smtClean="0">
                        <a:solidFill>
                          <a:srgbClr val="E86E1A"/>
                        </a:solidFill>
                        <a:latin typeface="Cambria Math" panose="02040503050406030204" pitchFamily="18" charset="0"/>
                      </a:rPr>
                      <m:t>∇</m:t>
                    </m:r>
                    <m:r>
                      <a:rPr lang="zh-CN" altLang="en-US" i="1" smtClean="0">
                        <a:solidFill>
                          <a:srgbClr val="E86E1A"/>
                        </a:solidFill>
                        <a:latin typeface="Cambria Math" panose="02040503050406030204" pitchFamily="18" charset="0"/>
                      </a:rPr>
                      <m:t>∙</m:t>
                    </m:r>
                    <m:acc>
                      <m:accPr>
                        <m:chr m:val="⃗"/>
                        <m:ctrlPr>
                          <a:rPr lang="zh-CN" altLang="en-US" i="1" smtClean="0">
                            <a:solidFill>
                              <a:srgbClr val="E86E1A"/>
                            </a:solidFill>
                            <a:latin typeface="Cambria Math" panose="02040503050406030204" pitchFamily="18" charset="0"/>
                          </a:rPr>
                        </m:ctrlPr>
                      </m:accPr>
                      <m:e>
                        <m:r>
                          <a:rPr lang="en-US" altLang="zh-CN" b="0" i="1" smtClean="0">
                            <a:solidFill>
                              <a:srgbClr val="E86E1A"/>
                            </a:solidFill>
                            <a:latin typeface="Cambria Math" panose="02040503050406030204" pitchFamily="18" charset="0"/>
                          </a:rPr>
                          <m:t>𝑢</m:t>
                        </m:r>
                      </m:e>
                    </m:acc>
                    <m:r>
                      <a:rPr lang="en-US" altLang="zh-CN" i="1">
                        <a:solidFill>
                          <a:srgbClr val="E86E1A"/>
                        </a:solidFill>
                        <a:latin typeface="Cambria Math" panose="02040503050406030204" pitchFamily="18" charset="0"/>
                      </a:rPr>
                      <m:t>=0</m:t>
                    </m:r>
                  </m:oMath>
                </a14:m>
                <a:endParaRPr lang="en-US" altLang="zh-CN" dirty="0">
                  <a:solidFill>
                    <a:srgbClr val="E86E1A"/>
                  </a:solidFill>
                </a:endParaRPr>
              </a:p>
              <a:p>
                <a14:m>
                  <m:oMath xmlns:m="http://schemas.openxmlformats.org/officeDocument/2006/math">
                    <m:r>
                      <a:rPr lang="zh-CN" altLang="en-US" i="1" smtClean="0">
                        <a:solidFill>
                          <a:srgbClr val="C00000"/>
                        </a:solidFill>
                        <a:latin typeface="Cambria Math" panose="02040503050406030204" pitchFamily="18" charset="0"/>
                      </a:rPr>
                      <m:t>𝜌</m:t>
                    </m:r>
                    <m:f>
                      <m:fPr>
                        <m:ctrlPr>
                          <a:rPr lang="en-US" altLang="zh-CN" i="1">
                            <a:latin typeface="Cambria Math" panose="02040503050406030204" pitchFamily="18" charset="0"/>
                          </a:rPr>
                        </m:ctrlPr>
                      </m:fPr>
                      <m:num>
                        <m:r>
                          <a:rPr lang="zh-CN" altLang="en-US"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m:t>
                    </m:r>
                    <m:r>
                      <m:rPr>
                        <m:sty m:val="p"/>
                      </m:rPr>
                      <a:rPr lang="en-US" altLang="zh-CN" i="1" smtClean="0">
                        <a:solidFill>
                          <a:schemeClr val="accent2"/>
                        </a:solidFill>
                        <a:latin typeface="Cambria Math" panose="02040503050406030204" pitchFamily="18" charset="0"/>
                        <a:ea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𝑝</m:t>
                    </m:r>
                    <m:r>
                      <a:rPr lang="en-US" altLang="zh-CN" i="1">
                        <a:solidFill>
                          <a:schemeClr val="accent2"/>
                        </a:solidFill>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zh-CN" altLang="en-US" i="1" smtClean="0">
                        <a:solidFill>
                          <a:schemeClr val="accent1"/>
                        </a:solidFill>
                        <a:latin typeface="Cambria Math" panose="02040503050406030204" pitchFamily="18" charset="0"/>
                        <a:ea typeface="Cambria Math" panose="02040503050406030204" pitchFamily="18" charset="0"/>
                      </a:rPr>
                      <m:t>𝜇</m:t>
                    </m:r>
                    <m:sSup>
                      <m:sSupPr>
                        <m:ctrlPr>
                          <a:rPr lang="en-US" altLang="zh-CN" i="1">
                            <a:solidFill>
                              <a:schemeClr val="accent1"/>
                            </a:solidFill>
                            <a:latin typeface="Cambria Math" panose="02040503050406030204" pitchFamily="18" charset="0"/>
                            <a:ea typeface="Cambria Math" panose="02040503050406030204" pitchFamily="18" charset="0"/>
                          </a:rPr>
                        </m:ctrlPr>
                      </m:sSupPr>
                      <m:e>
                        <m:r>
                          <m:rPr>
                            <m:sty m:val="p"/>
                          </m:rPr>
                          <a:rPr lang="en-US" altLang="zh-CN" i="1">
                            <a:solidFill>
                              <a:schemeClr val="accent1"/>
                            </a:solidFill>
                            <a:latin typeface="Cambria Math" panose="02040503050406030204" pitchFamily="18" charset="0"/>
                            <a:ea typeface="Cambria Math" panose="02040503050406030204" pitchFamily="18" charset="0"/>
                          </a:rPr>
                          <m:t>∇</m:t>
                        </m:r>
                      </m:e>
                      <m:sup>
                        <m:r>
                          <a:rPr lang="en-US" altLang="zh-CN" i="1">
                            <a:solidFill>
                              <a:schemeClr val="accent1"/>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solidFill>
                            <a:latin typeface="Cambria Math" panose="02040503050406030204" pitchFamily="18" charset="0"/>
                            <a:ea typeface="Cambria Math" panose="02040503050406030204" pitchFamily="18" charset="0"/>
                          </a:rPr>
                        </m:ctrlPr>
                      </m:accPr>
                      <m:e>
                        <m:r>
                          <a:rPr lang="en-US" altLang="zh-CN" i="1">
                            <a:solidFill>
                              <a:schemeClr val="accent1"/>
                            </a:solidFill>
                            <a:latin typeface="Cambria Math" panose="02040503050406030204" pitchFamily="18" charset="0"/>
                            <a:ea typeface="Cambria Math" panose="02040503050406030204" pitchFamily="18" charset="0"/>
                          </a:rPr>
                          <m:t>𝑢</m:t>
                        </m:r>
                      </m:e>
                    </m:acc>
                    <m:r>
                      <a:rPr lang="en-US" altLang="zh-CN" i="1">
                        <a:latin typeface="Cambria Math" panose="02040503050406030204" pitchFamily="18" charset="0"/>
                        <a:ea typeface="Cambria Math" panose="02040503050406030204" pitchFamily="18" charset="0"/>
                      </a:rPr>
                      <m:t>+</m:t>
                    </m:r>
                    <m:r>
                      <a:rPr lang="zh-CN" altLang="en-US" i="1" smtClean="0">
                        <a:solidFill>
                          <a:srgbClr val="FFC000"/>
                        </a:solidFill>
                        <a:latin typeface="Cambria Math" panose="02040503050406030204" pitchFamily="18" charset="0"/>
                      </a:rPr>
                      <m:t>𝜌</m:t>
                    </m:r>
                    <m:acc>
                      <m:accPr>
                        <m:chr m:val="⃗"/>
                        <m:ctrlPr>
                          <a:rPr lang="en-US" altLang="zh-CN" i="1">
                            <a:solidFill>
                              <a:srgbClr val="FFC000"/>
                            </a:solidFill>
                            <a:latin typeface="Cambria Math" panose="02040503050406030204" pitchFamily="18" charset="0"/>
                          </a:rPr>
                        </m:ctrlPr>
                      </m:accPr>
                      <m:e>
                        <m:r>
                          <a:rPr lang="en-US" altLang="zh-CN" i="1">
                            <a:solidFill>
                              <a:srgbClr val="FFC000"/>
                            </a:solidFill>
                            <a:latin typeface="Cambria Math" panose="02040503050406030204" pitchFamily="18" charset="0"/>
                          </a:rPr>
                          <m:t>𝑔</m:t>
                        </m:r>
                      </m:e>
                    </m:acc>
                  </m:oMath>
                </a14:m>
                <a:endParaRPr lang="en-US" altLang="zh-CN" dirty="0"/>
              </a:p>
            </p:txBody>
          </p:sp>
        </mc:Choice>
        <mc:Fallback xmlns="">
          <p:sp>
            <p:nvSpPr>
              <p:cNvPr id="3" name="内容占位符 2">
                <a:extLst>
                  <a:ext uri="{FF2B5EF4-FFF2-40B4-BE49-F238E27FC236}">
                    <a16:creationId xmlns:a16="http://schemas.microsoft.com/office/drawing/2014/main" id="{4C9C6A66-524F-4FC8-8DA2-452EEEA29F7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CEDBEA6E-6FE3-4C60-B53E-49AA30166105}"/>
              </a:ext>
            </a:extLst>
          </p:cNvPr>
          <p:cNvGrpSpPr/>
          <p:nvPr/>
        </p:nvGrpSpPr>
        <p:grpSpPr>
          <a:xfrm>
            <a:off x="2105878" y="2038001"/>
            <a:ext cx="1080000" cy="360000"/>
            <a:chOff x="2888995" y="3581988"/>
            <a:chExt cx="1080000" cy="360000"/>
          </a:xfrm>
        </p:grpSpPr>
        <p:cxnSp>
          <p:nvCxnSpPr>
            <p:cNvPr id="9" name="直接连接符 8">
              <a:extLst>
                <a:ext uri="{FF2B5EF4-FFF2-40B4-BE49-F238E27FC236}">
                  <a16:creationId xmlns:a16="http://schemas.microsoft.com/office/drawing/2014/main" id="{694B5689-80B3-47D4-B472-34AD2B52502F}"/>
                </a:ext>
              </a:extLst>
            </p:cNvPr>
            <p:cNvCxnSpPr>
              <a:cxnSpLocks/>
            </p:cNvCxnSpPr>
            <p:nvPr/>
          </p:nvCxnSpPr>
          <p:spPr>
            <a:xfrm flipH="1">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0C9E9F3-E19F-4A37-9839-9764F70E0F63}"/>
                </a:ext>
              </a:extLst>
            </p:cNvPr>
            <p:cNvCxnSpPr/>
            <p:nvPr/>
          </p:nvCxnSpPr>
          <p:spPr>
            <a:xfrm>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2A1808B8-D43D-4A84-BE44-6CB8B2A0919F}"/>
              </a:ext>
            </a:extLst>
          </p:cNvPr>
          <p:cNvGrpSpPr/>
          <p:nvPr/>
        </p:nvGrpSpPr>
        <p:grpSpPr>
          <a:xfrm>
            <a:off x="1360557" y="2755014"/>
            <a:ext cx="1080000" cy="360000"/>
            <a:chOff x="2888995" y="3581988"/>
            <a:chExt cx="1080000" cy="360000"/>
          </a:xfrm>
        </p:grpSpPr>
        <p:cxnSp>
          <p:nvCxnSpPr>
            <p:cNvPr id="23" name="直接连接符 22">
              <a:extLst>
                <a:ext uri="{FF2B5EF4-FFF2-40B4-BE49-F238E27FC236}">
                  <a16:creationId xmlns:a16="http://schemas.microsoft.com/office/drawing/2014/main" id="{35024A17-38DB-4940-9A5D-1E3212072D2A}"/>
                </a:ext>
              </a:extLst>
            </p:cNvPr>
            <p:cNvCxnSpPr>
              <a:cxnSpLocks/>
            </p:cNvCxnSpPr>
            <p:nvPr/>
          </p:nvCxnSpPr>
          <p:spPr>
            <a:xfrm flipH="1">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0493C8B-961E-454B-B9E2-913AEDDBFA41}"/>
                </a:ext>
              </a:extLst>
            </p:cNvPr>
            <p:cNvCxnSpPr/>
            <p:nvPr/>
          </p:nvCxnSpPr>
          <p:spPr>
            <a:xfrm>
              <a:off x="2888995" y="3581988"/>
              <a:ext cx="1080000" cy="36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5BDC481E-FCE5-442D-8109-B09E0171460F}"/>
                  </a:ext>
                </a:extLst>
              </p:cNvPr>
              <p:cNvSpPr/>
              <p:nvPr/>
            </p:nvSpPr>
            <p:spPr>
              <a:xfrm>
                <a:off x="6114898" y="2742379"/>
                <a:ext cx="1870961" cy="745269"/>
              </a:xfrm>
              <a:prstGeom prst="rect">
                <a:avLst/>
              </a:prstGeom>
            </p:spPr>
            <p:txBody>
              <a:bodyPr wrap="none">
                <a:spAutoFit/>
              </a:bodyPr>
              <a:lstStyle/>
              <a:p>
                <a:r>
                  <a:rPr lang="zh-CN" altLang="en-US" sz="2000" dirty="0"/>
                  <a:t>两边同时乘以</a:t>
                </a:r>
                <a14:m>
                  <m:oMath xmlns:m="http://schemas.openxmlformats.org/officeDocument/2006/math">
                    <m:r>
                      <a:rPr lang="zh-CN" altLang="en-US" sz="2000" i="1">
                        <a:solidFill>
                          <a:srgbClr val="C00000"/>
                        </a:solidFill>
                        <a:latin typeface="Cambria Math" panose="02040503050406030204" pitchFamily="18" charset="0"/>
                      </a:rPr>
                      <m:t>𝜌</m:t>
                    </m:r>
                  </m:oMath>
                </a14:m>
                <a:endParaRPr lang="zh-CN" altLang="en-US" sz="2000" dirty="0"/>
              </a:p>
              <a:p>
                <a:pPr/>
                <a14:m>
                  <m:oMathPara xmlns:m="http://schemas.openxmlformats.org/officeDocument/2006/math">
                    <m:oMathParaPr>
                      <m:jc m:val="centerGroup"/>
                    </m:oMathParaPr>
                    <m:oMath xmlns:m="http://schemas.openxmlformats.org/officeDocument/2006/math">
                      <m:acc>
                        <m:accPr>
                          <m:chr m:val="⃗"/>
                          <m:ctrlPr>
                            <a:rPr lang="en-US" altLang="zh-CN" sz="2000" i="1" smtClean="0">
                              <a:solidFill>
                                <a:schemeClr val="accent1">
                                  <a:lumMod val="75000"/>
                                </a:schemeClr>
                              </a:solidFill>
                              <a:latin typeface="Cambria Math" panose="02040503050406030204" pitchFamily="18" charset="0"/>
                            </a:rPr>
                          </m:ctrlPr>
                        </m:accPr>
                        <m:e>
                          <m:r>
                            <a:rPr lang="en-US" altLang="zh-CN" sz="2000" i="1">
                              <a:solidFill>
                                <a:schemeClr val="accent1">
                                  <a:lumMod val="75000"/>
                                </a:schemeClr>
                              </a:solidFill>
                              <a:latin typeface="Cambria Math" panose="02040503050406030204" pitchFamily="18" charset="0"/>
                            </a:rPr>
                            <m:t>𝐹</m:t>
                          </m:r>
                        </m:e>
                      </m:acc>
                      <m:r>
                        <a:rPr lang="en-US" altLang="zh-CN" sz="2000" b="0" i="0" smtClean="0">
                          <a:solidFill>
                            <a:schemeClr val="accent1">
                              <a:lumMod val="75000"/>
                            </a:schemeClr>
                          </a:solidFill>
                          <a:latin typeface="Cambria Math" panose="02040503050406030204" pitchFamily="18" charset="0"/>
                        </a:rPr>
                        <m:t>/</m:t>
                      </m:r>
                      <m:r>
                        <m:rPr>
                          <m:sty m:val="p"/>
                        </m:rPr>
                        <a:rPr lang="en-US" altLang="zh-CN" sz="2000" b="0" i="0" smtClean="0">
                          <a:solidFill>
                            <a:schemeClr val="accent1">
                              <a:lumMod val="75000"/>
                            </a:schemeClr>
                          </a:solidFill>
                          <a:latin typeface="Cambria Math" panose="02040503050406030204" pitchFamily="18" charset="0"/>
                        </a:rPr>
                        <m:t>V</m:t>
                      </m:r>
                    </m:oMath>
                  </m:oMathPara>
                </a14:m>
                <a:endParaRPr lang="zh-CN" altLang="en-US" sz="2000" dirty="0">
                  <a:solidFill>
                    <a:schemeClr val="accent1">
                      <a:lumMod val="75000"/>
                    </a:schemeClr>
                  </a:solidFill>
                </a:endParaRPr>
              </a:p>
            </p:txBody>
          </p:sp>
        </mc:Choice>
        <mc:Fallback xmlns="">
          <p:sp>
            <p:nvSpPr>
              <p:cNvPr id="16" name="矩形 15">
                <a:extLst>
                  <a:ext uri="{FF2B5EF4-FFF2-40B4-BE49-F238E27FC236}">
                    <a16:creationId xmlns:a16="http://schemas.microsoft.com/office/drawing/2014/main" id="{5BDC481E-FCE5-442D-8109-B09E0171460F}"/>
                  </a:ext>
                </a:extLst>
              </p:cNvPr>
              <p:cNvSpPr>
                <a:spLocks noRot="1" noChangeAspect="1" noMove="1" noResize="1" noEditPoints="1" noAdjustHandles="1" noChangeArrowheads="1" noChangeShapeType="1" noTextEdit="1"/>
              </p:cNvSpPr>
              <p:nvPr/>
            </p:nvSpPr>
            <p:spPr>
              <a:xfrm>
                <a:off x="6114898" y="2742379"/>
                <a:ext cx="1870961" cy="745269"/>
              </a:xfrm>
              <a:prstGeom prst="rect">
                <a:avLst/>
              </a:prstGeom>
              <a:blipFill>
                <a:blip r:embed="rId4"/>
                <a:stretch>
                  <a:fillRect l="-3257" t="-4918" b="-7377"/>
                </a:stretch>
              </a:blipFill>
            </p:spPr>
            <p:txBody>
              <a:bodyPr/>
              <a:lstStyle/>
              <a:p>
                <a:r>
                  <a:rPr lang="zh-CN" altLang="en-US">
                    <a:noFill/>
                  </a:rPr>
                  <a:t> </a:t>
                </a:r>
              </a:p>
            </p:txBody>
          </p:sp>
        </mc:Fallback>
      </mc:AlternateContent>
      <p:sp>
        <p:nvSpPr>
          <p:cNvPr id="17" name="矩形: 圆角 16">
            <a:extLst>
              <a:ext uri="{FF2B5EF4-FFF2-40B4-BE49-F238E27FC236}">
                <a16:creationId xmlns:a16="http://schemas.microsoft.com/office/drawing/2014/main" id="{79A644A5-009A-46C3-A10E-2F88174B4D49}"/>
              </a:ext>
            </a:extLst>
          </p:cNvPr>
          <p:cNvSpPr/>
          <p:nvPr/>
        </p:nvSpPr>
        <p:spPr>
          <a:xfrm>
            <a:off x="2196935" y="3196062"/>
            <a:ext cx="2965819" cy="848341"/>
          </a:xfrm>
          <a:prstGeom prst="roundRect">
            <a:avLst/>
          </a:prstGeom>
          <a:noFill/>
          <a:ln w="222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A1D388D8-516E-4955-B049-F2E90073AFC4}"/>
              </a:ext>
            </a:extLst>
          </p:cNvPr>
          <p:cNvGrpSpPr/>
          <p:nvPr/>
        </p:nvGrpSpPr>
        <p:grpSpPr>
          <a:xfrm>
            <a:off x="1618022" y="4285023"/>
            <a:ext cx="8955956" cy="2457753"/>
            <a:chOff x="598422" y="4150518"/>
            <a:chExt cx="8955956" cy="2457753"/>
          </a:xfrm>
        </p:grpSpPr>
        <p:grpSp>
          <p:nvGrpSpPr>
            <p:cNvPr id="22" name="组合 21">
              <a:extLst>
                <a:ext uri="{FF2B5EF4-FFF2-40B4-BE49-F238E27FC236}">
                  <a16:creationId xmlns:a16="http://schemas.microsoft.com/office/drawing/2014/main" id="{CC2F6576-3AED-40AA-9A65-3038DC7FBCAC}"/>
                </a:ext>
              </a:extLst>
            </p:cNvPr>
            <p:cNvGrpSpPr/>
            <p:nvPr/>
          </p:nvGrpSpPr>
          <p:grpSpPr>
            <a:xfrm>
              <a:off x="933101" y="5600271"/>
              <a:ext cx="8621277" cy="1008000"/>
              <a:chOff x="1083685" y="3453686"/>
              <a:chExt cx="8621277" cy="1008000"/>
            </a:xfrm>
          </p:grpSpPr>
          <p:sp>
            <p:nvSpPr>
              <p:cNvPr id="5" name="矩形: 圆角 4">
                <a:extLst>
                  <a:ext uri="{FF2B5EF4-FFF2-40B4-BE49-F238E27FC236}">
                    <a16:creationId xmlns:a16="http://schemas.microsoft.com/office/drawing/2014/main" id="{7140CD81-A5AC-4C82-9E3C-264B3758FAC0}"/>
                  </a:ext>
                </a:extLst>
              </p:cNvPr>
              <p:cNvSpPr/>
              <p:nvPr/>
            </p:nvSpPr>
            <p:spPr>
              <a:xfrm>
                <a:off x="1083685" y="3453686"/>
                <a:ext cx="1800000" cy="1008000"/>
              </a:xfrm>
              <a:prstGeom prst="roundRect">
                <a:avLst/>
              </a:prstGeom>
              <a:gradFill>
                <a:gsLst>
                  <a:gs pos="0">
                    <a:srgbClr val="ED2E00">
                      <a:alpha val="49804"/>
                    </a:srgbClr>
                  </a:gs>
                  <a:gs pos="100000">
                    <a:srgbClr val="C00000"/>
                  </a:gs>
                </a:gsLst>
              </a:gra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400" dirty="0">
                    <a:solidFill>
                      <a:schemeClr val="bg1"/>
                    </a:solidFill>
                  </a:rPr>
                  <a:t>密度</a:t>
                </a:r>
                <a:endParaRPr lang="en-US" altLang="zh-CN" sz="2400" dirty="0">
                  <a:solidFill>
                    <a:schemeClr val="bg1"/>
                  </a:solidFill>
                </a:endParaRPr>
              </a:p>
              <a:p>
                <a:pPr algn="ctr"/>
                <a:r>
                  <a:rPr lang="en-US" altLang="zh-CN" sz="2400" dirty="0">
                    <a:solidFill>
                      <a:schemeClr val="bg1"/>
                    </a:solidFill>
                  </a:rPr>
                  <a:t>Density</a:t>
                </a:r>
                <a:endParaRPr lang="zh-CN" altLang="en-US" sz="1400" dirty="0">
                  <a:solidFill>
                    <a:schemeClr val="bg1"/>
                  </a:solidFill>
                </a:endParaRPr>
              </a:p>
            </p:txBody>
          </p:sp>
          <p:sp>
            <p:nvSpPr>
              <p:cNvPr id="6" name="箭头: 右 5">
                <a:extLst>
                  <a:ext uri="{FF2B5EF4-FFF2-40B4-BE49-F238E27FC236}">
                    <a16:creationId xmlns:a16="http://schemas.microsoft.com/office/drawing/2014/main" id="{E5871D03-F911-4645-9026-EAAB5014E1D5}"/>
                  </a:ext>
                </a:extLst>
              </p:cNvPr>
              <p:cNvSpPr/>
              <p:nvPr/>
            </p:nvSpPr>
            <p:spPr>
              <a:xfrm>
                <a:off x="2972123"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E4F73A62-9917-45E3-AA2B-A05E567A7DA6}"/>
                  </a:ext>
                </a:extLst>
              </p:cNvPr>
              <p:cNvSpPr/>
              <p:nvPr/>
            </p:nvSpPr>
            <p:spPr>
              <a:xfrm>
                <a:off x="3357444" y="3453686"/>
                <a:ext cx="1800000" cy="1008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a:solidFill>
                      <a:schemeClr val="bg1"/>
                    </a:solidFill>
                  </a:rPr>
                  <a:t>体积力 </a:t>
                </a:r>
                <a:r>
                  <a:rPr lang="en-US" altLang="zh-CN" sz="2400" dirty="0">
                    <a:solidFill>
                      <a:schemeClr val="bg1"/>
                    </a:solidFill>
                  </a:rPr>
                  <a:t>/ V</a:t>
                </a:r>
              </a:p>
              <a:p>
                <a:pPr algn="ctr"/>
                <a:r>
                  <a:rPr lang="en-US" altLang="zh-CN" sz="2400" dirty="0">
                    <a:solidFill>
                      <a:schemeClr val="bg1"/>
                    </a:solidFill>
                  </a:rPr>
                  <a:t>Body Force</a:t>
                </a:r>
                <a:endParaRPr lang="zh-CN" altLang="en-US" sz="1400" dirty="0">
                  <a:solidFill>
                    <a:schemeClr val="bg1"/>
                  </a:solidFill>
                </a:endParaRPr>
              </a:p>
            </p:txBody>
          </p:sp>
          <p:sp>
            <p:nvSpPr>
              <p:cNvPr id="11" name="箭头: 右 10">
                <a:extLst>
                  <a:ext uri="{FF2B5EF4-FFF2-40B4-BE49-F238E27FC236}">
                    <a16:creationId xmlns:a16="http://schemas.microsoft.com/office/drawing/2014/main" id="{76811C78-113C-4680-84EB-2D932623864C}"/>
                  </a:ext>
                </a:extLst>
              </p:cNvPr>
              <p:cNvSpPr/>
              <p:nvPr/>
            </p:nvSpPr>
            <p:spPr>
              <a:xfrm>
                <a:off x="5245882"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AE3AC34-05D6-4402-BB5F-24B3476AD06F}"/>
                  </a:ext>
                </a:extLst>
              </p:cNvPr>
              <p:cNvSpPr/>
              <p:nvPr/>
            </p:nvSpPr>
            <p:spPr>
              <a:xfrm>
                <a:off x="5631203" y="3453686"/>
                <a:ext cx="1800000" cy="1008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a:solidFill>
                      <a:schemeClr val="bg1"/>
                    </a:solidFill>
                  </a:rPr>
                  <a:t>黏力 </a:t>
                </a:r>
                <a:r>
                  <a:rPr lang="en-US" altLang="zh-CN" sz="2400" dirty="0">
                    <a:solidFill>
                      <a:schemeClr val="bg1"/>
                    </a:solidFill>
                  </a:rPr>
                  <a:t>/ V</a:t>
                </a:r>
              </a:p>
              <a:p>
                <a:pPr algn="ctr"/>
                <a:r>
                  <a:rPr lang="en-US" altLang="zh-CN" sz="2400" dirty="0">
                    <a:solidFill>
                      <a:schemeClr val="bg1"/>
                    </a:solidFill>
                  </a:rPr>
                  <a:t>Viscosity</a:t>
                </a:r>
                <a:endParaRPr lang="zh-CN" altLang="en-US" sz="1400" dirty="0">
                  <a:solidFill>
                    <a:schemeClr val="bg1"/>
                  </a:solidFill>
                </a:endParaRPr>
              </a:p>
            </p:txBody>
          </p:sp>
          <p:sp>
            <p:nvSpPr>
              <p:cNvPr id="19" name="箭头: 右 18">
                <a:extLst>
                  <a:ext uri="{FF2B5EF4-FFF2-40B4-BE49-F238E27FC236}">
                    <a16:creationId xmlns:a16="http://schemas.microsoft.com/office/drawing/2014/main" id="{126BD5BA-1E47-48C8-AD8E-8FB36E3098F6}"/>
                  </a:ext>
                </a:extLst>
              </p:cNvPr>
              <p:cNvSpPr/>
              <p:nvPr/>
            </p:nvSpPr>
            <p:spPr>
              <a:xfrm>
                <a:off x="7519641" y="3827058"/>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F3D1931-190E-407C-B0EC-AEA2CE3C50BC}"/>
                  </a:ext>
                </a:extLst>
              </p:cNvPr>
              <p:cNvSpPr/>
              <p:nvPr/>
            </p:nvSpPr>
            <p:spPr>
              <a:xfrm>
                <a:off x="7904962" y="3453686"/>
                <a:ext cx="1800000" cy="10080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a:solidFill>
                      <a:schemeClr val="bg1"/>
                    </a:solidFill>
                  </a:rPr>
                  <a:t>压力 </a:t>
                </a:r>
                <a:r>
                  <a:rPr lang="en-US" altLang="zh-CN" sz="2400" dirty="0">
                    <a:solidFill>
                      <a:schemeClr val="bg1"/>
                    </a:solidFill>
                  </a:rPr>
                  <a:t>/ V</a:t>
                </a:r>
              </a:p>
              <a:p>
                <a:pPr algn="ctr"/>
                <a:r>
                  <a:rPr lang="en-US" altLang="zh-CN" sz="2400" dirty="0">
                    <a:solidFill>
                      <a:schemeClr val="bg1"/>
                    </a:solidFill>
                  </a:rPr>
                  <a:t>Pressure</a:t>
                </a:r>
                <a:endParaRPr lang="zh-CN" altLang="en-US" sz="1400" dirty="0">
                  <a:solidFill>
                    <a:schemeClr val="bg1"/>
                  </a:solidFill>
                </a:endParaRPr>
              </a:p>
            </p:txBody>
          </p:sp>
        </p:grpSp>
        <p:sp>
          <p:nvSpPr>
            <p:cNvPr id="26" name="矩形: 圆角 25">
              <a:extLst>
                <a:ext uri="{FF2B5EF4-FFF2-40B4-BE49-F238E27FC236}">
                  <a16:creationId xmlns:a16="http://schemas.microsoft.com/office/drawing/2014/main" id="{0F3AA9D2-5656-4F25-BD19-5EF946AA6FBC}"/>
                </a:ext>
              </a:extLst>
            </p:cNvPr>
            <p:cNvSpPr/>
            <p:nvPr/>
          </p:nvSpPr>
          <p:spPr>
            <a:xfrm>
              <a:off x="598422" y="4150518"/>
              <a:ext cx="2520000" cy="1008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400" dirty="0">
                  <a:solidFill>
                    <a:schemeClr val="bg1"/>
                  </a:solidFill>
                </a:rPr>
                <a:t>邻域搜索</a:t>
              </a:r>
              <a:endParaRPr lang="en-US" altLang="zh-CN" sz="2400" dirty="0">
                <a:solidFill>
                  <a:schemeClr val="bg1"/>
                </a:solidFill>
              </a:endParaRPr>
            </a:p>
            <a:p>
              <a:pPr algn="ctr"/>
              <a:r>
                <a:rPr lang="en-US" altLang="zh-CN" sz="2400" dirty="0">
                  <a:solidFill>
                    <a:schemeClr val="bg1"/>
                  </a:solidFill>
                </a:rPr>
                <a:t>Neighbor Search</a:t>
              </a:r>
            </a:p>
          </p:txBody>
        </p:sp>
        <p:sp>
          <p:nvSpPr>
            <p:cNvPr id="27" name="箭头: 右 26">
              <a:extLst>
                <a:ext uri="{FF2B5EF4-FFF2-40B4-BE49-F238E27FC236}">
                  <a16:creationId xmlns:a16="http://schemas.microsoft.com/office/drawing/2014/main" id="{86E79195-697D-4B71-8EAD-C7B2921ED647}"/>
                </a:ext>
              </a:extLst>
            </p:cNvPr>
            <p:cNvSpPr/>
            <p:nvPr/>
          </p:nvSpPr>
          <p:spPr>
            <a:xfrm rot="5400000">
              <a:off x="1684659" y="5255219"/>
              <a:ext cx="296883" cy="261257"/>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9" name="左大括号 28">
              <a:extLst>
                <a:ext uri="{FF2B5EF4-FFF2-40B4-BE49-F238E27FC236}">
                  <a16:creationId xmlns:a16="http://schemas.microsoft.com/office/drawing/2014/main" id="{29D9D023-257D-437F-B28E-93F359D509E9}"/>
                </a:ext>
              </a:extLst>
            </p:cNvPr>
            <p:cNvSpPr/>
            <p:nvPr/>
          </p:nvSpPr>
          <p:spPr>
            <a:xfrm rot="5400000">
              <a:off x="6387109" y="3267020"/>
              <a:ext cx="214537" cy="43200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5C7FD0B7-6979-4C5D-A00C-2EF71DA81939}"/>
                </a:ext>
              </a:extLst>
            </p:cNvPr>
            <p:cNvSpPr/>
            <p:nvPr/>
          </p:nvSpPr>
          <p:spPr>
            <a:xfrm>
              <a:off x="5392181" y="4654518"/>
              <a:ext cx="2339102" cy="523220"/>
            </a:xfrm>
            <a:prstGeom prst="rect">
              <a:avLst/>
            </a:prstGeom>
          </p:spPr>
          <p:txBody>
            <a:bodyPr wrap="none">
              <a:spAutoFit/>
            </a:bodyPr>
            <a:lstStyle/>
            <a:p>
              <a:r>
                <a:rPr lang="zh-CN" altLang="en-US" sz="2800" dirty="0">
                  <a:solidFill>
                    <a:schemeClr val="accent1">
                      <a:lumMod val="75000"/>
                    </a:schemeClr>
                  </a:solidFill>
                </a:rPr>
                <a:t>一次全部计算</a:t>
              </a:r>
              <a:endParaRPr lang="en-US" altLang="zh-CN" sz="2800" dirty="0">
                <a:solidFill>
                  <a:schemeClr val="accent1">
                    <a:lumMod val="75000"/>
                  </a:schemeClr>
                </a:solidFill>
              </a:endParaRPr>
            </a:p>
          </p:txBody>
        </p:sp>
      </p:grpSp>
      <p:cxnSp>
        <p:nvCxnSpPr>
          <p:cNvPr id="7" name="连接符: 肘形 6">
            <a:extLst>
              <a:ext uri="{FF2B5EF4-FFF2-40B4-BE49-F238E27FC236}">
                <a16:creationId xmlns:a16="http://schemas.microsoft.com/office/drawing/2014/main" id="{A1F3511A-5343-4D99-B2FE-980EFC1B67EF}"/>
              </a:ext>
            </a:extLst>
          </p:cNvPr>
          <p:cNvCxnSpPr>
            <a:cxnSpLocks/>
            <a:endCxn id="17" idx="3"/>
          </p:cNvCxnSpPr>
          <p:nvPr/>
        </p:nvCxnSpPr>
        <p:spPr>
          <a:xfrm rot="5400000">
            <a:off x="5100288" y="2624521"/>
            <a:ext cx="1058178" cy="933246"/>
          </a:xfrm>
          <a:prstGeom prst="bentConnector2">
            <a:avLst/>
          </a:prstGeom>
          <a:ln w="952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812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47A8C-377A-4D2F-85FE-BE74DB7430BC}"/>
              </a:ext>
            </a:extLst>
          </p:cNvPr>
          <p:cNvSpPr>
            <a:spLocks noGrp="1"/>
          </p:cNvSpPr>
          <p:nvPr>
            <p:ph type="title"/>
          </p:nvPr>
        </p:nvSpPr>
        <p:spPr/>
        <p:txBody>
          <a:bodyPr/>
          <a:lstStyle/>
          <a:p>
            <a:r>
              <a:rPr lang="en-US" altLang="zh-CN" dirty="0"/>
              <a:t>SPH</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D01C3D-ACB8-499E-965C-D921EDFB56F9}"/>
                  </a:ext>
                </a:extLst>
              </p:cNvPr>
              <p:cNvSpPr>
                <a:spLocks noGrp="1"/>
              </p:cNvSpPr>
              <p:nvPr>
                <p:ph idx="1"/>
              </p:nvPr>
            </p:nvSpPr>
            <p:spPr/>
            <p:txBody>
              <a:bodyPr/>
              <a:lstStyle/>
              <a:p>
                <a:r>
                  <a:rPr lang="zh-CN" altLang="en-US" dirty="0"/>
                  <a:t>用粒子对流体体积进行离散</a:t>
                </a:r>
                <a:endParaRPr lang="en-US" altLang="zh-CN" dirty="0"/>
              </a:p>
              <a:p>
                <a:r>
                  <a:rPr lang="zh-CN" altLang="en-US" dirty="0"/>
                  <a:t>每个粒子代表一定的流体体积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den>
                    </m:f>
                  </m:oMath>
                </a14:m>
                <a:endParaRPr lang="en-US" altLang="zh-CN" dirty="0"/>
              </a:p>
              <a:p>
                <a:r>
                  <a:rPr lang="zh-CN" altLang="en-US" dirty="0"/>
                  <a:t>粒子的属性</a:t>
                </a:r>
                <a:endParaRPr lang="en-US" altLang="zh-CN" dirty="0"/>
              </a:p>
              <a:p>
                <a:pPr lvl="1"/>
                <a:r>
                  <a:rPr lang="zh-CN" altLang="en-US" dirty="0"/>
                  <a:t>属性存储在粒子上</a:t>
                </a:r>
                <a:endParaRPr lang="en-US" altLang="zh-CN" dirty="0"/>
              </a:p>
              <a:p>
                <a:pPr lvl="1"/>
                <a:r>
                  <a:rPr lang="zh-CN" altLang="en-US" dirty="0"/>
                  <a:t>由其邻域粒子的属性值的加权平均决定</a:t>
                </a:r>
                <a:endParaRPr lang="en-US" altLang="zh-CN" dirty="0"/>
              </a:p>
              <a:p>
                <a:pPr lvl="1"/>
                <a:r>
                  <a:rPr lang="zh-CN" altLang="en-US" dirty="0"/>
                  <a:t>采用平滑核函数</a:t>
                </a:r>
                <a:r>
                  <a:rPr lang="en-US" altLang="zh-CN" dirty="0"/>
                  <a:t>W</a:t>
                </a:r>
                <a:r>
                  <a:rPr lang="zh-CN" altLang="en-US" dirty="0"/>
                  <a:t>来对权重进行插值</a:t>
                </a:r>
              </a:p>
            </p:txBody>
          </p:sp>
        </mc:Choice>
        <mc:Fallback xmlns="">
          <p:sp>
            <p:nvSpPr>
              <p:cNvPr id="3" name="内容占位符 2">
                <a:extLst>
                  <a:ext uri="{FF2B5EF4-FFF2-40B4-BE49-F238E27FC236}">
                    <a16:creationId xmlns:a16="http://schemas.microsoft.com/office/drawing/2014/main" id="{5AD01C3D-ACB8-499E-965C-D921EDFB56F9}"/>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6DC3C64-B723-44BB-B45E-870285856686}"/>
              </a:ext>
            </a:extLst>
          </p:cNvPr>
          <p:cNvPicPr>
            <a:picLocks noChangeAspect="1"/>
          </p:cNvPicPr>
          <p:nvPr/>
        </p:nvPicPr>
        <p:blipFill>
          <a:blip r:embed="rId4"/>
          <a:stretch>
            <a:fillRect/>
          </a:stretch>
        </p:blipFill>
        <p:spPr>
          <a:xfrm>
            <a:off x="7546378" y="2604540"/>
            <a:ext cx="3216562" cy="2904345"/>
          </a:xfrm>
          <a:prstGeom prst="rect">
            <a:avLst/>
          </a:prstGeom>
        </p:spPr>
      </p:pic>
    </p:spTree>
    <p:extLst>
      <p:ext uri="{BB962C8B-B14F-4D97-AF65-F5344CB8AC3E}">
        <p14:creationId xmlns:p14="http://schemas.microsoft.com/office/powerpoint/2010/main" val="2729664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EB6D3-8F2B-4240-ACB3-F306BDB31617}"/>
              </a:ext>
            </a:extLst>
          </p:cNvPr>
          <p:cNvSpPr>
            <a:spLocks noGrp="1"/>
          </p:cNvSpPr>
          <p:nvPr>
            <p:ph type="title"/>
          </p:nvPr>
        </p:nvSpPr>
        <p:spPr/>
        <p:txBody>
          <a:bodyPr/>
          <a:lstStyle/>
          <a:p>
            <a:r>
              <a:rPr lang="en-US" altLang="zh-CN" dirty="0"/>
              <a:t>SPH</a:t>
            </a:r>
            <a:endParaRPr lang="zh-CN" altLang="en-US" dirty="0"/>
          </a:p>
        </p:txBody>
      </p:sp>
      <p:sp>
        <p:nvSpPr>
          <p:cNvPr id="3" name="内容占位符 2">
            <a:extLst>
              <a:ext uri="{FF2B5EF4-FFF2-40B4-BE49-F238E27FC236}">
                <a16:creationId xmlns:a16="http://schemas.microsoft.com/office/drawing/2014/main" id="{BBEEDFF7-55AF-4801-8B44-3A404713B008}"/>
              </a:ext>
            </a:extLst>
          </p:cNvPr>
          <p:cNvSpPr>
            <a:spLocks noGrp="1"/>
          </p:cNvSpPr>
          <p:nvPr>
            <p:ph idx="1"/>
          </p:nvPr>
        </p:nvSpPr>
        <p:spPr/>
        <p:txBody>
          <a:bodyPr/>
          <a:lstStyle/>
          <a:p>
            <a:r>
              <a:rPr lang="en-US" altLang="zh-CN" dirty="0"/>
              <a:t>Smoothed Particle Hydrodynamics</a:t>
            </a:r>
          </a:p>
          <a:p>
            <a:r>
              <a:rPr lang="zh-CN" altLang="en-US" dirty="0"/>
              <a:t>粒子间相互作用</a:t>
            </a:r>
            <a:endParaRPr lang="en-US" altLang="zh-CN" dirty="0"/>
          </a:p>
          <a:p>
            <a:r>
              <a:rPr lang="zh-CN" altLang="en-US" dirty="0"/>
              <a:t>力</a:t>
            </a:r>
            <a:r>
              <a:rPr lang="en-US" altLang="zh-CN" dirty="0"/>
              <a:t>-&gt;</a:t>
            </a:r>
            <a:r>
              <a:rPr lang="zh-CN" altLang="en-US" dirty="0"/>
              <a:t>速度</a:t>
            </a:r>
            <a:r>
              <a:rPr lang="en-US" altLang="zh-CN" dirty="0"/>
              <a:t>-&gt;</a:t>
            </a:r>
            <a:r>
              <a:rPr lang="zh-CN" altLang="en-US" dirty="0"/>
              <a:t>位置</a:t>
            </a:r>
          </a:p>
        </p:txBody>
      </p:sp>
    </p:spTree>
    <p:extLst>
      <p:ext uri="{BB962C8B-B14F-4D97-AF65-F5344CB8AC3E}">
        <p14:creationId xmlns:p14="http://schemas.microsoft.com/office/powerpoint/2010/main" val="108770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DBF04-5193-47F0-8FED-47A9C71F1595}"/>
              </a:ext>
            </a:extLst>
          </p:cNvPr>
          <p:cNvSpPr>
            <a:spLocks noGrp="1"/>
          </p:cNvSpPr>
          <p:nvPr>
            <p:ph type="title"/>
          </p:nvPr>
        </p:nvSpPr>
        <p:spPr/>
        <p:txBody>
          <a:bodyPr/>
          <a:lstStyle/>
          <a:p>
            <a:r>
              <a:rPr lang="en-US" altLang="zh-CN" dirty="0"/>
              <a:t>SPH</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7109180-1AA0-4B73-9FE4-B2BEC6EB87D4}"/>
                  </a:ext>
                </a:extLst>
              </p:cNvPr>
              <p:cNvSpPr>
                <a:spLocks noGrp="1"/>
              </p:cNvSpPr>
              <p:nvPr>
                <p:ph idx="1"/>
              </p:nvPr>
            </p:nvSpPr>
            <p:spPr/>
            <p:txBody>
              <a:bodyPr/>
              <a:lstStyle/>
              <a:p>
                <a:r>
                  <a:rPr lang="zh-CN" altLang="en-US" dirty="0"/>
                  <a:t>空间中任意位置</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i="1">
                            <a:latin typeface="Cambria Math" panose="02040503050406030204" pitchFamily="18" charset="0"/>
                          </a:rPr>
                          <m:t>𝑖</m:t>
                        </m:r>
                      </m:sub>
                    </m:sSub>
                  </m:oMath>
                </a14:m>
                <a:r>
                  <a:rPr lang="zh-CN" altLang="en-US" dirty="0"/>
                  <a:t>的物理量</a:t>
                </a:r>
                <a14:m>
                  <m:oMath xmlns:m="http://schemas.openxmlformats.org/officeDocument/2006/math">
                    <m:r>
                      <a:rPr lang="en-US" altLang="zh-CN" i="1" smtClean="0">
                        <a:solidFill>
                          <a:schemeClr val="accent1"/>
                        </a:solidFill>
                        <a:latin typeface="Cambria Math" panose="02040503050406030204" pitchFamily="18" charset="0"/>
                      </a:rPr>
                      <m:t>𝐴</m:t>
                    </m:r>
                  </m:oMath>
                </a14:m>
                <a:endParaRPr lang="en-US" altLang="zh-CN" dirty="0"/>
              </a:p>
              <a:p>
                <a14:m>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𝐴</m:t>
                        </m:r>
                      </m:e>
                      <m:sub>
                        <m:r>
                          <a:rPr lang="en-US" altLang="zh-CN" b="0" i="1" smtClean="0">
                            <a:solidFill>
                              <a:schemeClr val="accent1"/>
                            </a:solidFill>
                            <a:latin typeface="Cambria Math" panose="02040503050406030204" pitchFamily="18" charset="0"/>
                          </a:rPr>
                          <m:t>𝑖</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𝑗</m:t>
                        </m: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𝑗</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𝑗</m:t>
                                </m:r>
                              </m:sub>
                            </m:sSub>
                          </m:den>
                        </m:f>
                        <m:sSub>
                          <m:sSubPr>
                            <m:ctrlPr>
                              <a:rPr lang="en-US" altLang="zh-CN" b="0"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𝐴</m:t>
                            </m:r>
                          </m:e>
                          <m:sub>
                            <m:r>
                              <a:rPr lang="en-US" altLang="zh-CN" b="0" i="1" smtClean="0">
                                <a:solidFill>
                                  <a:schemeClr val="accent1"/>
                                </a:solidFill>
                                <a:latin typeface="Cambria Math" panose="02040503050406030204" pitchFamily="18" charset="0"/>
                              </a:rPr>
                              <m:t>𝑗</m:t>
                            </m:r>
                          </m:sub>
                        </m:sSub>
                        <m:r>
                          <a:rPr lang="en-US" altLang="zh-CN" b="0" i="1" smtClean="0">
                            <a:latin typeface="Cambria Math" panose="02040503050406030204" pitchFamily="18" charset="0"/>
                          </a:rPr>
                          <m:t>𝑊</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rPr>
                          <m:t>)</m:t>
                        </m:r>
                      </m:e>
                    </m:nary>
                  </m:oMath>
                </a14:m>
                <a:endParaRPr lang="en-US" altLang="zh-CN" dirty="0"/>
              </a:p>
              <a:p>
                <a14:m>
                  <m:oMath xmlns:m="http://schemas.openxmlformats.org/officeDocument/2006/math">
                    <m:sSub>
                      <m:sSubPr>
                        <m:ctrlPr>
                          <a:rPr lang="en-US" altLang="zh-CN"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𝐴</m:t>
                        </m:r>
                      </m:e>
                      <m:sub>
                        <m:r>
                          <a:rPr lang="en-US" altLang="zh-CN" i="1">
                            <a:solidFill>
                              <a:schemeClr val="accent1"/>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𝐴</m:t>
                            </m:r>
                          </m:e>
                          <m:sub>
                            <m:r>
                              <a:rPr lang="en-US" altLang="zh-CN" i="1">
                                <a:solidFill>
                                  <a:schemeClr val="accent1"/>
                                </a:solidFill>
                                <a:latin typeface="Cambria Math" panose="02040503050406030204" pitchFamily="18" charset="0"/>
                              </a:rPr>
                              <m:t>𝑗</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𝑖𝑗</m:t>
                            </m:r>
                          </m:sub>
                        </m:sSub>
                      </m:e>
                    </m:nary>
                  </m:oMath>
                </a14:m>
                <a:r>
                  <a:rPr lang="en-US" altLang="zh-CN" dirty="0"/>
                  <a:t>(</a:t>
                </a:r>
                <a:r>
                  <a:rPr lang="zh-CN" altLang="en-US" dirty="0"/>
                  <a:t>简化写法</a:t>
                </a:r>
                <a:r>
                  <a:rPr lang="en-US" altLang="zh-CN" dirty="0"/>
                  <a:t>)</a:t>
                </a:r>
              </a:p>
              <a:p>
                <a14:m>
                  <m:oMath xmlns:m="http://schemas.openxmlformats.org/officeDocument/2006/math">
                    <m:sSub>
                      <m:sSubPr>
                        <m:ctrlPr>
                          <a:rPr lang="en-US" altLang="zh-CN" i="1" smtClean="0">
                            <a:solidFill>
                              <a:srgbClr val="C00000"/>
                            </a:solidFill>
                            <a:latin typeface="Cambria Math" panose="02040503050406030204" pitchFamily="18" charset="0"/>
                          </a:rPr>
                        </m:ctrlPr>
                      </m:sSubPr>
                      <m:e>
                        <m:r>
                          <m:rPr>
                            <m:sty m:val="p"/>
                          </m:rPr>
                          <a:rPr lang="en-US" altLang="zh-CN" i="1" smtClean="0">
                            <a:solidFill>
                              <a:srgbClr val="C00000"/>
                            </a:solidFill>
                            <a:latin typeface="Cambria Math" panose="02040503050406030204" pitchFamily="18" charset="0"/>
                            <a:ea typeface="Cambria Math" panose="02040503050406030204" pitchFamily="18" charset="0"/>
                          </a:rPr>
                          <m:t>∇</m:t>
                        </m:r>
                        <m:r>
                          <a:rPr lang="en-US" altLang="zh-CN" i="1">
                            <a:solidFill>
                              <a:srgbClr val="C00000"/>
                            </a:solidFill>
                            <a:latin typeface="Cambria Math" panose="02040503050406030204" pitchFamily="18" charset="0"/>
                          </a:rPr>
                          <m:t>𝐴</m:t>
                        </m:r>
                      </m:e>
                      <m:sub>
                        <m:r>
                          <a:rPr lang="en-US" altLang="zh-CN" i="1">
                            <a:solidFill>
                              <a:srgbClr val="C00000"/>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𝐴</m:t>
                            </m:r>
                          </m:e>
                          <m:sub>
                            <m:r>
                              <a:rPr lang="en-US" altLang="zh-CN" i="1">
                                <a:solidFill>
                                  <a:schemeClr val="accent1"/>
                                </a:solidFill>
                                <a:latin typeface="Cambria Math" panose="02040503050406030204" pitchFamily="18" charset="0"/>
                              </a:rPr>
                              <m:t>𝑗</m:t>
                            </m:r>
                          </m:sub>
                        </m:sSub>
                        <m:r>
                          <m:rPr>
                            <m:sty m:val="p"/>
                          </m:rPr>
                          <a:rPr lang="en-US" altLang="zh-CN" i="1" smtClean="0">
                            <a:solidFill>
                              <a:srgbClr val="C00000"/>
                            </a:solidFill>
                            <a:latin typeface="Cambria Math" panose="02040503050406030204" pitchFamily="18" charset="0"/>
                            <a:ea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𝑊</m:t>
                            </m:r>
                          </m:e>
                          <m:sub>
                            <m:r>
                              <a:rPr lang="en-US" altLang="zh-CN" i="1">
                                <a:solidFill>
                                  <a:srgbClr val="C00000"/>
                                </a:solidFill>
                                <a:latin typeface="Cambria Math" panose="02040503050406030204" pitchFamily="18" charset="0"/>
                              </a:rPr>
                              <m:t>𝑖𝑗</m:t>
                            </m:r>
                          </m:sub>
                        </m:sSub>
                      </m:e>
                    </m:nary>
                  </m:oMath>
                </a14:m>
                <a:endParaRPr lang="en-US" altLang="zh-CN" dirty="0"/>
              </a:p>
              <a:p>
                <a14:m>
                  <m:oMath xmlns:m="http://schemas.openxmlformats.org/officeDocument/2006/math">
                    <m:sSub>
                      <m:sSubPr>
                        <m:ctrlPr>
                          <a:rPr lang="en-US" altLang="zh-CN" i="1" smtClean="0">
                            <a:solidFill>
                              <a:srgbClr val="C00000"/>
                            </a:solidFill>
                            <a:latin typeface="Cambria Math" panose="02040503050406030204" pitchFamily="18" charset="0"/>
                          </a:rPr>
                        </m:ctrlPr>
                      </m:sSubPr>
                      <m:e>
                        <m:sSup>
                          <m:sSupPr>
                            <m:ctrlPr>
                              <a:rPr lang="en-US" altLang="zh-CN" i="1">
                                <a:solidFill>
                                  <a:srgbClr val="C00000"/>
                                </a:solidFill>
                                <a:latin typeface="Cambria Math" panose="02040503050406030204" pitchFamily="18" charset="0"/>
                              </a:rPr>
                            </m:ctrlPr>
                          </m:sSupPr>
                          <m:e>
                            <m:r>
                              <m:rPr>
                                <m:sty m:val="p"/>
                              </m:rPr>
                              <a:rPr lang="en-US" altLang="zh-CN" i="1">
                                <a:solidFill>
                                  <a:srgbClr val="C00000"/>
                                </a:solidFill>
                                <a:latin typeface="Cambria Math" panose="02040503050406030204" pitchFamily="18" charset="0"/>
                                <a:ea typeface="Cambria Math" panose="02040503050406030204" pitchFamily="18" charset="0"/>
                              </a:rPr>
                              <m:t>∇</m:t>
                            </m:r>
                          </m:e>
                          <m:sup>
                            <m:r>
                              <a:rPr lang="en-US" altLang="zh-CN" i="1">
                                <a:solidFill>
                                  <a:srgbClr val="C00000"/>
                                </a:solidFill>
                                <a:latin typeface="Cambria Math" panose="02040503050406030204" pitchFamily="18" charset="0"/>
                              </a:rPr>
                              <m:t>2</m:t>
                            </m:r>
                          </m:sup>
                        </m:sSup>
                        <m:r>
                          <a:rPr lang="en-US" altLang="zh-CN" i="1">
                            <a:solidFill>
                              <a:srgbClr val="C00000"/>
                            </a:solidFill>
                            <a:latin typeface="Cambria Math" panose="02040503050406030204" pitchFamily="18" charset="0"/>
                          </a:rPr>
                          <m:t>𝐴</m:t>
                        </m:r>
                      </m:e>
                      <m:sub>
                        <m:r>
                          <a:rPr lang="en-US" altLang="zh-CN" i="1">
                            <a:solidFill>
                              <a:srgbClr val="C00000"/>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smtClean="0">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𝐴</m:t>
                            </m:r>
                          </m:e>
                          <m:sub>
                            <m:r>
                              <a:rPr lang="en-US" altLang="zh-CN" i="1">
                                <a:solidFill>
                                  <a:schemeClr val="accent1"/>
                                </a:solidFill>
                                <a:latin typeface="Cambria Math" panose="02040503050406030204" pitchFamily="18" charset="0"/>
                              </a:rPr>
                              <m:t>𝑗</m:t>
                            </m:r>
                          </m:sub>
                        </m:sSub>
                        <m:sSup>
                          <m:sSupPr>
                            <m:ctrlPr>
                              <a:rPr lang="en-US" altLang="zh-CN" i="1" smtClean="0">
                                <a:solidFill>
                                  <a:srgbClr val="C00000"/>
                                </a:solidFill>
                                <a:latin typeface="Cambria Math" panose="02040503050406030204" pitchFamily="18" charset="0"/>
                              </a:rPr>
                            </m:ctrlPr>
                          </m:sSupPr>
                          <m:e>
                            <m:r>
                              <m:rPr>
                                <m:sty m:val="p"/>
                              </m:rPr>
                              <a:rPr lang="en-US" altLang="zh-CN" i="1">
                                <a:solidFill>
                                  <a:srgbClr val="C00000"/>
                                </a:solidFill>
                                <a:latin typeface="Cambria Math" panose="02040503050406030204" pitchFamily="18" charset="0"/>
                                <a:ea typeface="Cambria Math" panose="02040503050406030204" pitchFamily="18" charset="0"/>
                              </a:rPr>
                              <m:t>∇</m:t>
                            </m:r>
                          </m:e>
                          <m:sup>
                            <m:r>
                              <a:rPr lang="en-US" altLang="zh-CN" i="1">
                                <a:solidFill>
                                  <a:srgbClr val="C00000"/>
                                </a:solidFill>
                                <a:latin typeface="Cambria Math" panose="02040503050406030204" pitchFamily="18" charset="0"/>
                              </a:rPr>
                              <m:t>2</m:t>
                            </m:r>
                          </m:sup>
                        </m:sSup>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𝑊</m:t>
                            </m:r>
                          </m:e>
                          <m:sub>
                            <m:r>
                              <a:rPr lang="en-US" altLang="zh-CN" i="1">
                                <a:solidFill>
                                  <a:srgbClr val="C00000"/>
                                </a:solidFill>
                                <a:latin typeface="Cambria Math" panose="02040503050406030204" pitchFamily="18" charset="0"/>
                              </a:rPr>
                              <m:t>𝑖𝑗</m:t>
                            </m:r>
                          </m:sub>
                        </m:sSub>
                      </m:e>
                    </m:nary>
                  </m:oMath>
                </a14:m>
                <a:endParaRPr lang="zh-CN" altLang="en-US" dirty="0"/>
              </a:p>
            </p:txBody>
          </p:sp>
        </mc:Choice>
        <mc:Fallback xmlns="">
          <p:sp>
            <p:nvSpPr>
              <p:cNvPr id="3" name="内容占位符 2">
                <a:extLst>
                  <a:ext uri="{FF2B5EF4-FFF2-40B4-BE49-F238E27FC236}">
                    <a16:creationId xmlns:a16="http://schemas.microsoft.com/office/drawing/2014/main" id="{57109180-1AA0-4B73-9FE4-B2BEC6EB87D4}"/>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p:grpSp>
        <p:nvGrpSpPr>
          <p:cNvPr id="35" name="组合 34">
            <a:extLst>
              <a:ext uri="{FF2B5EF4-FFF2-40B4-BE49-F238E27FC236}">
                <a16:creationId xmlns:a16="http://schemas.microsoft.com/office/drawing/2014/main" id="{111C3060-7198-46A1-9561-31DA7F819BE1}"/>
              </a:ext>
            </a:extLst>
          </p:cNvPr>
          <p:cNvGrpSpPr/>
          <p:nvPr/>
        </p:nvGrpSpPr>
        <p:grpSpPr>
          <a:xfrm>
            <a:off x="7417118" y="2537397"/>
            <a:ext cx="3427666" cy="3197131"/>
            <a:chOff x="7417118" y="2537397"/>
            <a:chExt cx="3427666" cy="3197131"/>
          </a:xfrm>
        </p:grpSpPr>
        <p:sp>
          <p:nvSpPr>
            <p:cNvPr id="4" name="椭圆 3">
              <a:extLst>
                <a:ext uri="{FF2B5EF4-FFF2-40B4-BE49-F238E27FC236}">
                  <a16:creationId xmlns:a16="http://schemas.microsoft.com/office/drawing/2014/main" id="{0A0AD6F6-B09C-4D0E-9088-B125F428F8FB}"/>
                </a:ext>
              </a:extLst>
            </p:cNvPr>
            <p:cNvSpPr/>
            <p:nvPr/>
          </p:nvSpPr>
          <p:spPr>
            <a:xfrm>
              <a:off x="9451848" y="453694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87B451C2-5ED9-4306-8AFC-B8B0D830B89C}"/>
                </a:ext>
              </a:extLst>
            </p:cNvPr>
            <p:cNvSpPr/>
            <p:nvPr/>
          </p:nvSpPr>
          <p:spPr>
            <a:xfrm>
              <a:off x="8510778" y="386207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52F4211B-00BC-4957-AC88-8D3D848BF499}"/>
                </a:ext>
              </a:extLst>
            </p:cNvPr>
            <p:cNvSpPr/>
            <p:nvPr/>
          </p:nvSpPr>
          <p:spPr>
            <a:xfrm>
              <a:off x="9979152" y="382828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892C14E-8B52-4370-BEC9-E470604D5F71}"/>
                </a:ext>
              </a:extLst>
            </p:cNvPr>
            <p:cNvSpPr/>
            <p:nvPr/>
          </p:nvSpPr>
          <p:spPr>
            <a:xfrm>
              <a:off x="9163812" y="313724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40CD316F-0A53-418B-82BD-328BCC6479D1}"/>
                </a:ext>
              </a:extLst>
            </p:cNvPr>
            <p:cNvSpPr/>
            <p:nvPr/>
          </p:nvSpPr>
          <p:spPr>
            <a:xfrm>
              <a:off x="9572244" y="35905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B385F60-BC79-496C-B6E8-97244EC47E83}"/>
                </a:ext>
              </a:extLst>
            </p:cNvPr>
            <p:cNvSpPr/>
            <p:nvPr/>
          </p:nvSpPr>
          <p:spPr>
            <a:xfrm>
              <a:off x="10283952" y="464600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846914A0-4FF8-4906-BE76-947898C2120A}"/>
                </a:ext>
              </a:extLst>
            </p:cNvPr>
            <p:cNvSpPr/>
            <p:nvPr/>
          </p:nvSpPr>
          <p:spPr>
            <a:xfrm>
              <a:off x="9855707" y="294582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3ED939A-7CA6-404A-B032-18F773A524AC}"/>
                </a:ext>
              </a:extLst>
            </p:cNvPr>
            <p:cNvSpPr/>
            <p:nvPr/>
          </p:nvSpPr>
          <p:spPr>
            <a:xfrm>
              <a:off x="10607040" y="388242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0F7F8F18-5CAA-434B-B1AF-CE9249A89A24}"/>
                </a:ext>
              </a:extLst>
            </p:cNvPr>
            <p:cNvSpPr/>
            <p:nvPr/>
          </p:nvSpPr>
          <p:spPr>
            <a:xfrm>
              <a:off x="10317480" y="335280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C4A5BD7-B667-486F-B737-5215142F553B}"/>
                </a:ext>
              </a:extLst>
            </p:cNvPr>
            <p:cNvSpPr/>
            <p:nvPr/>
          </p:nvSpPr>
          <p:spPr>
            <a:xfrm>
              <a:off x="9451848" y="253739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2F5441FD-4381-4E28-8389-802987A45FAB}"/>
                </a:ext>
              </a:extLst>
            </p:cNvPr>
            <p:cNvSpPr/>
            <p:nvPr/>
          </p:nvSpPr>
          <p:spPr>
            <a:xfrm>
              <a:off x="9137713" y="49317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288FC5E6-8A21-40DA-9132-DC1FA03159BC}"/>
                </a:ext>
              </a:extLst>
            </p:cNvPr>
            <p:cNvSpPr/>
            <p:nvPr/>
          </p:nvSpPr>
          <p:spPr>
            <a:xfrm>
              <a:off x="9256585" y="418490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801A58A9-7EF6-4FE3-BDFC-4291133FF603}"/>
                </a:ext>
              </a:extLst>
            </p:cNvPr>
            <p:cNvSpPr/>
            <p:nvPr/>
          </p:nvSpPr>
          <p:spPr>
            <a:xfrm>
              <a:off x="8758047" y="426415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64FE2945-2A21-40AA-BECC-E82F22504BD0}"/>
                </a:ext>
              </a:extLst>
            </p:cNvPr>
            <p:cNvSpPr/>
            <p:nvPr/>
          </p:nvSpPr>
          <p:spPr>
            <a:xfrm>
              <a:off x="9761220" y="430377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97EB64F1-6F85-4F8A-A9F2-B713CB558D60}"/>
                </a:ext>
              </a:extLst>
            </p:cNvPr>
            <p:cNvSpPr/>
            <p:nvPr/>
          </p:nvSpPr>
          <p:spPr>
            <a:xfrm>
              <a:off x="8773668" y="289950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33421687-88E7-414F-A885-BF02AE97D863}"/>
                </a:ext>
              </a:extLst>
            </p:cNvPr>
            <p:cNvSpPr/>
            <p:nvPr/>
          </p:nvSpPr>
          <p:spPr>
            <a:xfrm>
              <a:off x="8630413" y="26147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BC31418A-924C-4E92-943A-9F21E9712BA1}"/>
                </a:ext>
              </a:extLst>
            </p:cNvPr>
            <p:cNvSpPr/>
            <p:nvPr/>
          </p:nvSpPr>
          <p:spPr>
            <a:xfrm>
              <a:off x="7984237" y="357122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8997696A-EE1D-4864-8645-BA0C48B56C50}"/>
                </a:ext>
              </a:extLst>
            </p:cNvPr>
            <p:cNvSpPr/>
            <p:nvPr/>
          </p:nvSpPr>
          <p:spPr>
            <a:xfrm>
              <a:off x="7907846" y="29713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F9F354D2-0CCC-462F-B8DE-48DB24599293}"/>
                </a:ext>
              </a:extLst>
            </p:cNvPr>
            <p:cNvSpPr/>
            <p:nvPr/>
          </p:nvSpPr>
          <p:spPr>
            <a:xfrm>
              <a:off x="8412481" y="30902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E37E38D5-6BEA-44E6-A5CF-27BA0892E651}"/>
                </a:ext>
              </a:extLst>
            </p:cNvPr>
            <p:cNvSpPr/>
            <p:nvPr/>
          </p:nvSpPr>
          <p:spPr>
            <a:xfrm>
              <a:off x="8606028" y="493990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E62DB2C0-2BC8-4F6D-8BFD-2A92F234EEF8}"/>
                </a:ext>
              </a:extLst>
            </p:cNvPr>
            <p:cNvSpPr/>
            <p:nvPr/>
          </p:nvSpPr>
          <p:spPr>
            <a:xfrm>
              <a:off x="7790688" y="424886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F550D2A2-3B81-4300-8010-193842A2EDAC}"/>
                </a:ext>
              </a:extLst>
            </p:cNvPr>
            <p:cNvSpPr/>
            <p:nvPr/>
          </p:nvSpPr>
          <p:spPr>
            <a:xfrm>
              <a:off x="8199120" y="470216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AE7C015E-997F-47DF-B466-C245F2D081A4}"/>
                </a:ext>
              </a:extLst>
            </p:cNvPr>
            <p:cNvSpPr/>
            <p:nvPr/>
          </p:nvSpPr>
          <p:spPr>
            <a:xfrm>
              <a:off x="9809988" y="501954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D7B547BA-F83B-459D-A708-164A57623D9E}"/>
                </a:ext>
              </a:extLst>
            </p:cNvPr>
            <p:cNvSpPr/>
            <p:nvPr/>
          </p:nvSpPr>
          <p:spPr>
            <a:xfrm>
              <a:off x="7790688" y="2673096"/>
              <a:ext cx="2816352" cy="2816352"/>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8359B64D-7B25-405C-BF5A-7482760544BA}"/>
                </a:ext>
              </a:extLst>
            </p:cNvPr>
            <p:cNvSpPr/>
            <p:nvPr/>
          </p:nvSpPr>
          <p:spPr>
            <a:xfrm>
              <a:off x="9113520" y="376355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38354C6F-B6F1-4915-B426-3C2974F8C484}"/>
                </a:ext>
              </a:extLst>
            </p:cNvPr>
            <p:cNvSpPr/>
            <p:nvPr/>
          </p:nvSpPr>
          <p:spPr>
            <a:xfrm>
              <a:off x="10477499" y="285374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95576AA8-4994-4809-9497-FA64CDF0BAB8}"/>
                </a:ext>
              </a:extLst>
            </p:cNvPr>
            <p:cNvSpPr/>
            <p:nvPr/>
          </p:nvSpPr>
          <p:spPr>
            <a:xfrm>
              <a:off x="7676103" y="48691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0FF8C94C-C528-403E-A022-27B26DDB445B}"/>
                </a:ext>
              </a:extLst>
            </p:cNvPr>
            <p:cNvSpPr/>
            <p:nvPr/>
          </p:nvSpPr>
          <p:spPr>
            <a:xfrm>
              <a:off x="8618221" y="549678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D7F8EE50-0AFB-4B15-BB30-0B3AB661971D}"/>
                </a:ext>
              </a:extLst>
            </p:cNvPr>
            <p:cNvSpPr/>
            <p:nvPr/>
          </p:nvSpPr>
          <p:spPr>
            <a:xfrm>
              <a:off x="7417118" y="382070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75F10D00-1A37-4F3E-BE0A-BD9A403E39EB}"/>
                </a:ext>
              </a:extLst>
            </p:cNvPr>
            <p:cNvSpPr/>
            <p:nvPr/>
          </p:nvSpPr>
          <p:spPr>
            <a:xfrm>
              <a:off x="10000298" y="531334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AC6301F5-7E99-455D-A97A-A0EEAC167D17}"/>
                    </a:ext>
                  </a:extLst>
                </p:cNvPr>
                <p:cNvSpPr/>
                <p:nvPr/>
              </p:nvSpPr>
              <p:spPr>
                <a:xfrm>
                  <a:off x="9068007" y="3638149"/>
                  <a:ext cx="37715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2"/>
                            </a:solidFill>
                            <a:latin typeface="Cambria Math" panose="02040503050406030204" pitchFamily="18" charset="0"/>
                          </a:rPr>
                          <m:t>𝑖</m:t>
                        </m:r>
                      </m:oMath>
                    </m:oMathPara>
                  </a14:m>
                  <a:endParaRPr lang="zh-CN" altLang="en-US" sz="2400" dirty="0">
                    <a:solidFill>
                      <a:schemeClr val="accent2"/>
                    </a:solidFill>
                  </a:endParaRPr>
                </a:p>
              </p:txBody>
            </p:sp>
          </mc:Choice>
          <mc:Fallback xmlns="">
            <p:sp>
              <p:nvSpPr>
                <p:cNvPr id="34" name="矩形 33">
                  <a:extLst>
                    <a:ext uri="{FF2B5EF4-FFF2-40B4-BE49-F238E27FC236}">
                      <a16:creationId xmlns:a16="http://schemas.microsoft.com/office/drawing/2014/main" id="{AC6301F5-7E99-455D-A97A-A0EEAC167D17}"/>
                    </a:ext>
                  </a:extLst>
                </p:cNvPr>
                <p:cNvSpPr>
                  <a:spLocks noRot="1" noChangeAspect="1" noMove="1" noResize="1" noEditPoints="1" noAdjustHandles="1" noChangeArrowheads="1" noChangeShapeType="1" noTextEdit="1"/>
                </p:cNvSpPr>
                <p:nvPr/>
              </p:nvSpPr>
              <p:spPr>
                <a:xfrm>
                  <a:off x="9068007" y="3638149"/>
                  <a:ext cx="377155" cy="461665"/>
                </a:xfrm>
                <a:prstGeom prst="rect">
                  <a:avLst/>
                </a:prstGeom>
                <a:blipFill>
                  <a:blip r:embed="rId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846760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CE922-0745-4BC5-8A3D-F011519711A8}"/>
              </a:ext>
            </a:extLst>
          </p:cNvPr>
          <p:cNvSpPr>
            <a:spLocks noGrp="1"/>
          </p:cNvSpPr>
          <p:nvPr>
            <p:ph type="title"/>
          </p:nvPr>
        </p:nvSpPr>
        <p:spPr/>
        <p:txBody>
          <a:bodyPr/>
          <a:lstStyle/>
          <a:p>
            <a:r>
              <a:rPr lang="en-US" altLang="zh-CN" dirty="0"/>
              <a:t>SPH——</a:t>
            </a:r>
            <a:r>
              <a:rPr lang="zh-CN" altLang="en-US" dirty="0"/>
              <a:t>密度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529053C-DB5A-4DA6-8651-F73DBC485638}"/>
                  </a:ext>
                </a:extLst>
              </p:cNvPr>
              <p:cNvSpPr>
                <a:spLocks noGrp="1"/>
              </p:cNvSpPr>
              <p:nvPr>
                <p:ph idx="1"/>
              </p:nvPr>
            </p:nvSpPr>
            <p:spPr/>
            <p:txBody>
              <a:bodyPr/>
              <a:lstStyle/>
              <a:p>
                <a14:m>
                  <m:oMath xmlns:m="http://schemas.openxmlformats.org/officeDocument/2006/math">
                    <m:sSub>
                      <m:sSubPr>
                        <m:ctrlPr>
                          <a:rPr lang="en-US" altLang="zh-CN" i="1" smtClean="0">
                            <a:solidFill>
                              <a:schemeClr val="accent5">
                                <a:lumMod val="75000"/>
                              </a:schemeClr>
                            </a:solidFill>
                            <a:latin typeface="Cambria Math" panose="02040503050406030204" pitchFamily="18" charset="0"/>
                          </a:rPr>
                        </m:ctrlPr>
                      </m:sSubPr>
                      <m:e>
                        <m:r>
                          <a:rPr lang="en-US" altLang="zh-CN" i="1">
                            <a:solidFill>
                              <a:schemeClr val="accent5">
                                <a:lumMod val="75000"/>
                              </a:schemeClr>
                            </a:solidFill>
                            <a:latin typeface="Cambria Math" panose="02040503050406030204" pitchFamily="18" charset="0"/>
                          </a:rPr>
                          <m:t>𝐴</m:t>
                        </m:r>
                      </m:e>
                      <m:sub>
                        <m:r>
                          <a:rPr lang="en-US" altLang="zh-CN" i="1">
                            <a:solidFill>
                              <a:schemeClr val="accent5">
                                <a:lumMod val="75000"/>
                              </a:schemeClr>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smtClean="0">
                                <a:solidFill>
                                  <a:schemeClr val="accent5">
                                    <a:lumMod val="75000"/>
                                  </a:schemeClr>
                                </a:solidFill>
                                <a:latin typeface="Cambria Math" panose="02040503050406030204" pitchFamily="18" charset="0"/>
                              </a:rPr>
                            </m:ctrlPr>
                          </m:sSubPr>
                          <m:e>
                            <m:r>
                              <a:rPr lang="en-US" altLang="zh-CN" i="1">
                                <a:solidFill>
                                  <a:schemeClr val="accent5">
                                    <a:lumMod val="75000"/>
                                  </a:schemeClr>
                                </a:solidFill>
                                <a:latin typeface="Cambria Math" panose="02040503050406030204" pitchFamily="18" charset="0"/>
                              </a:rPr>
                              <m:t>𝐴</m:t>
                            </m:r>
                          </m:e>
                          <m:sub>
                            <m:r>
                              <a:rPr lang="en-US" altLang="zh-CN" i="1">
                                <a:solidFill>
                                  <a:schemeClr val="accent5">
                                    <a:lumMod val="75000"/>
                                  </a:schemeClr>
                                </a:solidFill>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dirty="0"/>
              </a:p>
              <a:p>
                <a14:m>
                  <m:oMath xmlns:m="http://schemas.openxmlformats.org/officeDocument/2006/math">
                    <m:sSub>
                      <m:sSubPr>
                        <m:ctrlPr>
                          <a:rPr lang="en-US" altLang="zh-CN" i="1" smtClean="0">
                            <a:solidFill>
                              <a:srgbClr val="C00000"/>
                            </a:solidFill>
                            <a:latin typeface="Cambria Math" panose="02040503050406030204" pitchFamily="18" charset="0"/>
                          </a:rPr>
                        </m:ctrlPr>
                      </m:sSubPr>
                      <m:e>
                        <m:r>
                          <a:rPr lang="zh-CN" altLang="en-US" i="1" smtClean="0">
                            <a:solidFill>
                              <a:srgbClr val="C00000"/>
                            </a:solidFill>
                            <a:latin typeface="Cambria Math" panose="02040503050406030204" pitchFamily="18" charset="0"/>
                          </a:rPr>
                          <m:t>𝜌</m:t>
                        </m:r>
                      </m:e>
                      <m:sub>
                        <m:r>
                          <a:rPr lang="en-US" altLang="zh-CN" i="1">
                            <a:solidFill>
                              <a:srgbClr val="C00000"/>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smtClean="0">
                                <a:solidFill>
                                  <a:srgbClr val="C00000"/>
                                </a:solidFill>
                                <a:latin typeface="Cambria Math" panose="02040503050406030204" pitchFamily="18" charset="0"/>
                              </a:rPr>
                            </m:ctrlPr>
                          </m:sSubPr>
                          <m:e>
                            <m:r>
                              <a:rPr lang="zh-CN" altLang="en-US" i="1" smtClean="0">
                                <a:solidFill>
                                  <a:srgbClr val="C00000"/>
                                </a:solidFill>
                                <a:latin typeface="Cambria Math" panose="02040503050406030204" pitchFamily="18" charset="0"/>
                              </a:rPr>
                              <m:t>𝜌</m:t>
                            </m:r>
                          </m:e>
                          <m:sub>
                            <m:r>
                              <a:rPr lang="en-US" altLang="zh-CN" i="1">
                                <a:solidFill>
                                  <a:srgbClr val="C00000"/>
                                </a:solidFill>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dirty="0"/>
              </a:p>
              <a:p>
                <a14:m>
                  <m:oMath xmlns:m="http://schemas.openxmlformats.org/officeDocument/2006/math">
                    <m:sSub>
                      <m:sSubPr>
                        <m:ctrlPr>
                          <a:rPr lang="en-US" altLang="zh-CN" i="1" smtClean="0">
                            <a:solidFill>
                              <a:srgbClr val="C00000"/>
                            </a:solidFill>
                            <a:latin typeface="Cambria Math" panose="02040503050406030204" pitchFamily="18" charset="0"/>
                          </a:rPr>
                        </m:ctrlPr>
                      </m:sSubPr>
                      <m:e>
                        <m:r>
                          <a:rPr lang="zh-CN" altLang="en-US" i="1">
                            <a:solidFill>
                              <a:srgbClr val="C00000"/>
                            </a:solidFill>
                            <a:latin typeface="Cambria Math" panose="02040503050406030204" pitchFamily="18" charset="0"/>
                          </a:rPr>
                          <m:t>𝜌</m:t>
                        </m:r>
                      </m:e>
                      <m:sub>
                        <m:r>
                          <a:rPr lang="en-US" altLang="zh-CN" i="1">
                            <a:solidFill>
                              <a:srgbClr val="C00000"/>
                            </a:solidFill>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zh-CN" altLang="en-US" dirty="0"/>
              </a:p>
            </p:txBody>
          </p:sp>
        </mc:Choice>
        <mc:Fallback xmlns="">
          <p:sp>
            <p:nvSpPr>
              <p:cNvPr id="3" name="内容占位符 2">
                <a:extLst>
                  <a:ext uri="{FF2B5EF4-FFF2-40B4-BE49-F238E27FC236}">
                    <a16:creationId xmlns:a16="http://schemas.microsoft.com/office/drawing/2014/main" id="{C529053C-DB5A-4DA6-8651-F73DBC48563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grpSp>
        <p:nvGrpSpPr>
          <p:cNvPr id="64" name="组合 63">
            <a:extLst>
              <a:ext uri="{FF2B5EF4-FFF2-40B4-BE49-F238E27FC236}">
                <a16:creationId xmlns:a16="http://schemas.microsoft.com/office/drawing/2014/main" id="{7C97C25E-75E2-4DD4-8826-789C78F8BDE4}"/>
              </a:ext>
            </a:extLst>
          </p:cNvPr>
          <p:cNvGrpSpPr/>
          <p:nvPr/>
        </p:nvGrpSpPr>
        <p:grpSpPr>
          <a:xfrm>
            <a:off x="6206842" y="2712190"/>
            <a:ext cx="2160000" cy="2218340"/>
            <a:chOff x="6206842" y="2712190"/>
            <a:chExt cx="2160000" cy="2218340"/>
          </a:xfrm>
        </p:grpSpPr>
        <p:grpSp>
          <p:nvGrpSpPr>
            <p:cNvPr id="37" name="组合 36">
              <a:extLst>
                <a:ext uri="{FF2B5EF4-FFF2-40B4-BE49-F238E27FC236}">
                  <a16:creationId xmlns:a16="http://schemas.microsoft.com/office/drawing/2014/main" id="{64727E41-2532-4A69-9946-09BB08154006}"/>
                </a:ext>
              </a:extLst>
            </p:cNvPr>
            <p:cNvGrpSpPr/>
            <p:nvPr/>
          </p:nvGrpSpPr>
          <p:grpSpPr>
            <a:xfrm>
              <a:off x="6206842" y="2712190"/>
              <a:ext cx="2160000" cy="2218340"/>
              <a:chOff x="7790688" y="2614756"/>
              <a:chExt cx="2160000" cy="2218340"/>
            </a:xfrm>
          </p:grpSpPr>
          <p:sp>
            <p:nvSpPr>
              <p:cNvPr id="38" name="椭圆 37">
                <a:extLst>
                  <a:ext uri="{FF2B5EF4-FFF2-40B4-BE49-F238E27FC236}">
                    <a16:creationId xmlns:a16="http://schemas.microsoft.com/office/drawing/2014/main" id="{8EDC012B-0175-4A71-848A-70D0B4A45651}"/>
                  </a:ext>
                </a:extLst>
              </p:cNvPr>
              <p:cNvSpPr/>
              <p:nvPr/>
            </p:nvSpPr>
            <p:spPr>
              <a:xfrm>
                <a:off x="9336131" y="358303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6350B14B-A96B-4D6E-8C34-D90221CC2B18}"/>
                  </a:ext>
                </a:extLst>
              </p:cNvPr>
              <p:cNvSpPr/>
              <p:nvPr/>
            </p:nvSpPr>
            <p:spPr>
              <a:xfrm>
                <a:off x="8447152" y="386396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538FD334-40E6-49AF-A839-FB4F416100BC}"/>
                  </a:ext>
                </a:extLst>
              </p:cNvPr>
              <p:cNvSpPr/>
              <p:nvPr/>
            </p:nvSpPr>
            <p:spPr>
              <a:xfrm>
                <a:off x="9163812" y="313724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86E7BB16-2670-4A39-A3C1-9452E5B80B26}"/>
                  </a:ext>
                </a:extLst>
              </p:cNvPr>
              <p:cNvSpPr/>
              <p:nvPr/>
            </p:nvSpPr>
            <p:spPr>
              <a:xfrm>
                <a:off x="9666232" y="340204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A23CEED5-9868-441D-83AA-85AEDC6738E8}"/>
                  </a:ext>
                </a:extLst>
              </p:cNvPr>
              <p:cNvSpPr/>
              <p:nvPr/>
            </p:nvSpPr>
            <p:spPr>
              <a:xfrm>
                <a:off x="9520618" y="278762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608F517C-06CA-4A8C-8054-44310264EB70}"/>
                  </a:ext>
                </a:extLst>
              </p:cNvPr>
              <p:cNvSpPr/>
              <p:nvPr/>
            </p:nvSpPr>
            <p:spPr>
              <a:xfrm>
                <a:off x="9235495" y="429323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90256955-662B-409A-8562-8CEF438C0A6C}"/>
                  </a:ext>
                </a:extLst>
              </p:cNvPr>
              <p:cNvSpPr/>
              <p:nvPr/>
            </p:nvSpPr>
            <p:spPr>
              <a:xfrm>
                <a:off x="8851750" y="365286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33B15840-CC4C-429A-82BE-DD852B2E19F8}"/>
                  </a:ext>
                </a:extLst>
              </p:cNvPr>
              <p:cNvSpPr/>
              <p:nvPr/>
            </p:nvSpPr>
            <p:spPr>
              <a:xfrm>
                <a:off x="8758047" y="426415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34FCA406-C5D7-497C-A49F-11B119C38098}"/>
                  </a:ext>
                </a:extLst>
              </p:cNvPr>
              <p:cNvSpPr/>
              <p:nvPr/>
            </p:nvSpPr>
            <p:spPr>
              <a:xfrm>
                <a:off x="9321165" y="389061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45001A3F-66CD-4792-A154-4995318087A2}"/>
                  </a:ext>
                </a:extLst>
              </p:cNvPr>
              <p:cNvSpPr/>
              <p:nvPr/>
            </p:nvSpPr>
            <p:spPr>
              <a:xfrm>
                <a:off x="8773668" y="289950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640D242F-75CA-4693-9AA0-B60EA0D3FEAF}"/>
                  </a:ext>
                </a:extLst>
              </p:cNvPr>
              <p:cNvSpPr/>
              <p:nvPr/>
            </p:nvSpPr>
            <p:spPr>
              <a:xfrm>
                <a:off x="8630413" y="26147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52655ACD-9596-406E-B6B9-D92469D1F9CC}"/>
                  </a:ext>
                </a:extLst>
              </p:cNvPr>
              <p:cNvSpPr/>
              <p:nvPr/>
            </p:nvSpPr>
            <p:spPr>
              <a:xfrm>
                <a:off x="8174737" y="346416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93D3E28F-CD4C-4F37-92CA-E84A32229568}"/>
                  </a:ext>
                </a:extLst>
              </p:cNvPr>
              <p:cNvSpPr/>
              <p:nvPr/>
            </p:nvSpPr>
            <p:spPr>
              <a:xfrm>
                <a:off x="7907846" y="29713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7D655683-D75D-4B99-99D7-0AFE6F73935A}"/>
                  </a:ext>
                </a:extLst>
              </p:cNvPr>
              <p:cNvSpPr/>
              <p:nvPr/>
            </p:nvSpPr>
            <p:spPr>
              <a:xfrm>
                <a:off x="8412481" y="30902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7905FAA0-5D4F-4075-840D-80E930DDF9E8}"/>
                  </a:ext>
                </a:extLst>
              </p:cNvPr>
              <p:cNvSpPr/>
              <p:nvPr/>
            </p:nvSpPr>
            <p:spPr>
              <a:xfrm>
                <a:off x="7819263" y="408328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ED0B1F27-6A56-419F-AA76-EC9A2C6AE737}"/>
                  </a:ext>
                </a:extLst>
              </p:cNvPr>
              <p:cNvSpPr/>
              <p:nvPr/>
            </p:nvSpPr>
            <p:spPr>
              <a:xfrm>
                <a:off x="7790688" y="2673096"/>
                <a:ext cx="2160000" cy="216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9583D702-D314-4993-AD4A-FAE99159C80D}"/>
                  </a:ext>
                </a:extLst>
              </p:cNvPr>
              <p:cNvSpPr/>
              <p:nvPr/>
            </p:nvSpPr>
            <p:spPr>
              <a:xfrm>
                <a:off x="8510778" y="446560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0F87B54D-E7A0-446B-973E-C45E4BAF4EDF}"/>
                  </a:ext>
                </a:extLst>
              </p:cNvPr>
              <p:cNvSpPr/>
              <p:nvPr/>
            </p:nvSpPr>
            <p:spPr>
              <a:xfrm>
                <a:off x="8587490" y="340204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箭头连接符 58">
              <a:extLst>
                <a:ext uri="{FF2B5EF4-FFF2-40B4-BE49-F238E27FC236}">
                  <a16:creationId xmlns:a16="http://schemas.microsoft.com/office/drawing/2014/main" id="{3A937174-081B-44C2-AE06-B48B2775308F}"/>
                </a:ext>
              </a:extLst>
            </p:cNvPr>
            <p:cNvCxnSpPr>
              <a:cxnSpLocks/>
              <a:endCxn id="53" idx="2"/>
            </p:cNvCxnSpPr>
            <p:nvPr/>
          </p:nvCxnSpPr>
          <p:spPr>
            <a:xfrm flipH="1" flipV="1">
              <a:off x="6206842" y="3850530"/>
              <a:ext cx="1179934" cy="4827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组合 64">
            <a:extLst>
              <a:ext uri="{FF2B5EF4-FFF2-40B4-BE49-F238E27FC236}">
                <a16:creationId xmlns:a16="http://schemas.microsoft.com/office/drawing/2014/main" id="{16145988-3DCD-43F2-AEA9-D027E68B009F}"/>
              </a:ext>
            </a:extLst>
          </p:cNvPr>
          <p:cNvGrpSpPr/>
          <p:nvPr/>
        </p:nvGrpSpPr>
        <p:grpSpPr>
          <a:xfrm>
            <a:off x="9161128" y="2712190"/>
            <a:ext cx="2160000" cy="2218340"/>
            <a:chOff x="6206842" y="2712190"/>
            <a:chExt cx="2160000" cy="2218340"/>
          </a:xfrm>
        </p:grpSpPr>
        <p:grpSp>
          <p:nvGrpSpPr>
            <p:cNvPr id="66" name="组合 65">
              <a:extLst>
                <a:ext uri="{FF2B5EF4-FFF2-40B4-BE49-F238E27FC236}">
                  <a16:creationId xmlns:a16="http://schemas.microsoft.com/office/drawing/2014/main" id="{377B6E18-F6C4-43BF-984C-E4C471B4924A}"/>
                </a:ext>
              </a:extLst>
            </p:cNvPr>
            <p:cNvGrpSpPr/>
            <p:nvPr/>
          </p:nvGrpSpPr>
          <p:grpSpPr>
            <a:xfrm>
              <a:off x="6206842" y="2712190"/>
              <a:ext cx="2160000" cy="2218340"/>
              <a:chOff x="7790688" y="2614756"/>
              <a:chExt cx="2160000" cy="2218340"/>
            </a:xfrm>
          </p:grpSpPr>
          <p:sp>
            <p:nvSpPr>
              <p:cNvPr id="68" name="椭圆 67">
                <a:extLst>
                  <a:ext uri="{FF2B5EF4-FFF2-40B4-BE49-F238E27FC236}">
                    <a16:creationId xmlns:a16="http://schemas.microsoft.com/office/drawing/2014/main" id="{0F103D96-F590-4D72-B396-4456759F4336}"/>
                  </a:ext>
                </a:extLst>
              </p:cNvPr>
              <p:cNvSpPr/>
              <p:nvPr/>
            </p:nvSpPr>
            <p:spPr>
              <a:xfrm>
                <a:off x="9336131" y="358303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2B81A540-5CD8-4D31-A9CE-3BF7A583F9BB}"/>
                  </a:ext>
                </a:extLst>
              </p:cNvPr>
              <p:cNvSpPr/>
              <p:nvPr/>
            </p:nvSpPr>
            <p:spPr>
              <a:xfrm>
                <a:off x="8447152" y="386396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82345EFC-5607-4893-AD1A-315B8874A694}"/>
                  </a:ext>
                </a:extLst>
              </p:cNvPr>
              <p:cNvSpPr/>
              <p:nvPr/>
            </p:nvSpPr>
            <p:spPr>
              <a:xfrm>
                <a:off x="9666232" y="340204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417C5B7A-78F9-47E8-A3B9-3432AAAECAB7}"/>
                  </a:ext>
                </a:extLst>
              </p:cNvPr>
              <p:cNvSpPr/>
              <p:nvPr/>
            </p:nvSpPr>
            <p:spPr>
              <a:xfrm>
                <a:off x="9520618" y="278762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84102F37-8A2A-4E43-AF1B-54D71E7547FE}"/>
                  </a:ext>
                </a:extLst>
              </p:cNvPr>
              <p:cNvSpPr/>
              <p:nvPr/>
            </p:nvSpPr>
            <p:spPr>
              <a:xfrm>
                <a:off x="9235495" y="429323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626832C0-818E-4A85-A48C-98045FFB33F5}"/>
                  </a:ext>
                </a:extLst>
              </p:cNvPr>
              <p:cNvSpPr/>
              <p:nvPr/>
            </p:nvSpPr>
            <p:spPr>
              <a:xfrm>
                <a:off x="8851750" y="365286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67D6340D-4321-4A98-B775-CCFBA8967EF6}"/>
                  </a:ext>
                </a:extLst>
              </p:cNvPr>
              <p:cNvSpPr/>
              <p:nvPr/>
            </p:nvSpPr>
            <p:spPr>
              <a:xfrm>
                <a:off x="8773668" y="289950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0C9B191F-45F8-457A-A5F2-9DE4EA1287B2}"/>
                  </a:ext>
                </a:extLst>
              </p:cNvPr>
              <p:cNvSpPr/>
              <p:nvPr/>
            </p:nvSpPr>
            <p:spPr>
              <a:xfrm>
                <a:off x="8630413" y="26147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2C7E1CD0-598D-4ADD-9F6B-815C161D098F}"/>
                  </a:ext>
                </a:extLst>
              </p:cNvPr>
              <p:cNvSpPr/>
              <p:nvPr/>
            </p:nvSpPr>
            <p:spPr>
              <a:xfrm>
                <a:off x="8174737" y="346416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66DC2722-6720-462F-B6BC-5B85D13F91A1}"/>
                  </a:ext>
                </a:extLst>
              </p:cNvPr>
              <p:cNvSpPr/>
              <p:nvPr/>
            </p:nvSpPr>
            <p:spPr>
              <a:xfrm>
                <a:off x="7907846" y="29713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0F6ED5EE-0ACC-411F-8641-4225FDF415AD}"/>
                  </a:ext>
                </a:extLst>
              </p:cNvPr>
              <p:cNvSpPr/>
              <p:nvPr/>
            </p:nvSpPr>
            <p:spPr>
              <a:xfrm>
                <a:off x="7819263" y="408328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1D5E6D3D-9F66-4948-9B69-DCE53E6E48B3}"/>
                  </a:ext>
                </a:extLst>
              </p:cNvPr>
              <p:cNvSpPr/>
              <p:nvPr/>
            </p:nvSpPr>
            <p:spPr>
              <a:xfrm>
                <a:off x="7790688" y="2673096"/>
                <a:ext cx="2160000" cy="216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8C5EDA87-7906-4105-9D70-5E831CDF0C3A}"/>
                  </a:ext>
                </a:extLst>
              </p:cNvPr>
              <p:cNvSpPr/>
              <p:nvPr/>
            </p:nvSpPr>
            <p:spPr>
              <a:xfrm>
                <a:off x="8510778" y="446560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7" name="直接箭头连接符 66">
              <a:extLst>
                <a:ext uri="{FF2B5EF4-FFF2-40B4-BE49-F238E27FC236}">
                  <a16:creationId xmlns:a16="http://schemas.microsoft.com/office/drawing/2014/main" id="{7B0AE26D-9517-4288-B0D4-3604FE96A3D7}"/>
                </a:ext>
              </a:extLst>
            </p:cNvPr>
            <p:cNvCxnSpPr>
              <a:cxnSpLocks/>
              <a:endCxn id="83" idx="2"/>
            </p:cNvCxnSpPr>
            <p:nvPr/>
          </p:nvCxnSpPr>
          <p:spPr>
            <a:xfrm flipH="1" flipV="1">
              <a:off x="6206842" y="3850530"/>
              <a:ext cx="1179934" cy="4827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6" name="矩形 85">
                <a:extLst>
                  <a:ext uri="{FF2B5EF4-FFF2-40B4-BE49-F238E27FC236}">
                    <a16:creationId xmlns:a16="http://schemas.microsoft.com/office/drawing/2014/main" id="{46E0F4AB-58EE-4D20-99D5-642D8F809765}"/>
                  </a:ext>
                </a:extLst>
              </p:cNvPr>
              <p:cNvSpPr/>
              <p:nvPr/>
            </p:nvSpPr>
            <p:spPr>
              <a:xfrm>
                <a:off x="8442359" y="1761440"/>
                <a:ext cx="2832057" cy="6387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rgbClr val="C00000"/>
                          </a:solidFill>
                          <a:latin typeface="Cambria Math" panose="02040503050406030204" pitchFamily="18" charset="0"/>
                        </a:rPr>
                        <m:t>𝜌</m:t>
                      </m:r>
                      <m:f>
                        <m:fPr>
                          <m:ctrlPr>
                            <a:rPr lang="en-US" altLang="zh-CN"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m:t>
                      </m:r>
                      <m:r>
                        <m:rPr>
                          <m:sty m:val="p"/>
                        </m:rP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zh-CN" altLang="en-US" i="1">
                          <a:solidFill>
                            <a:schemeClr val="tx1"/>
                          </a:solidFill>
                          <a:latin typeface="Cambria Math" panose="02040503050406030204" pitchFamily="18" charset="0"/>
                          <a:ea typeface="Cambria Math" panose="02040503050406030204" pitchFamily="18" charset="0"/>
                        </a:rPr>
                        <m:t>𝜇</m:t>
                      </m:r>
                      <m:sSup>
                        <m:sSupPr>
                          <m:ctrlPr>
                            <a:rPr lang="en-US" altLang="zh-CN" i="1">
                              <a:solidFill>
                                <a:schemeClr val="tx1"/>
                              </a:solidFill>
                              <a:latin typeface="Cambria Math" panose="02040503050406030204" pitchFamily="18" charset="0"/>
                              <a:ea typeface="Cambria Math" panose="02040503050406030204" pitchFamily="18" charset="0"/>
                            </a:rPr>
                          </m:ctrlPr>
                        </m:sSupPr>
                        <m:e>
                          <m:r>
                            <m:rPr>
                              <m:sty m:val="p"/>
                            </m:rPr>
                            <a:rPr lang="en-US" altLang="zh-CN" i="1">
                              <a:solidFill>
                                <a:schemeClr val="tx1"/>
                              </a:solidFill>
                              <a:latin typeface="Cambria Math" panose="02040503050406030204" pitchFamily="18" charset="0"/>
                              <a:ea typeface="Cambria Math" panose="02040503050406030204" pitchFamily="18" charset="0"/>
                            </a:rPr>
                            <m:t>∇</m:t>
                          </m:r>
                        </m:e>
                        <m:sup>
                          <m:r>
                            <a:rPr lang="en-US" altLang="zh-CN" i="1">
                              <a:solidFill>
                                <a:schemeClr val="tx1"/>
                              </a:solidFill>
                              <a:latin typeface="Cambria Math" panose="02040503050406030204" pitchFamily="18" charset="0"/>
                              <a:ea typeface="Cambria Math" panose="02040503050406030204" pitchFamily="18" charset="0"/>
                            </a:rPr>
                            <m:t>2</m:t>
                          </m:r>
                        </m:sup>
                      </m:sSup>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rPr>
                        <m:t>𝜌</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m:oMathPara>
                </a14:m>
                <a:endParaRPr lang="en-US" altLang="zh-CN" dirty="0">
                  <a:solidFill>
                    <a:schemeClr val="tx1"/>
                  </a:solidFill>
                </a:endParaRPr>
              </a:p>
            </p:txBody>
          </p:sp>
        </mc:Choice>
        <mc:Fallback xmlns="">
          <p:sp>
            <p:nvSpPr>
              <p:cNvPr id="86" name="矩形 85">
                <a:extLst>
                  <a:ext uri="{FF2B5EF4-FFF2-40B4-BE49-F238E27FC236}">
                    <a16:creationId xmlns:a16="http://schemas.microsoft.com/office/drawing/2014/main" id="{46E0F4AB-58EE-4D20-99D5-642D8F809765}"/>
                  </a:ext>
                </a:extLst>
              </p:cNvPr>
              <p:cNvSpPr>
                <a:spLocks noRot="1" noChangeAspect="1" noMove="1" noResize="1" noEditPoints="1" noAdjustHandles="1" noChangeArrowheads="1" noChangeShapeType="1" noTextEdit="1"/>
              </p:cNvSpPr>
              <p:nvPr/>
            </p:nvSpPr>
            <p:spPr>
              <a:xfrm>
                <a:off x="8442359" y="1761440"/>
                <a:ext cx="2832057" cy="6387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725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CE922-0745-4BC5-8A3D-F011519711A8}"/>
              </a:ext>
            </a:extLst>
          </p:cNvPr>
          <p:cNvSpPr>
            <a:spLocks noGrp="1"/>
          </p:cNvSpPr>
          <p:nvPr>
            <p:ph type="title"/>
          </p:nvPr>
        </p:nvSpPr>
        <p:spPr/>
        <p:txBody>
          <a:bodyPr/>
          <a:lstStyle/>
          <a:p>
            <a:r>
              <a:rPr lang="en-US" altLang="zh-CN" dirty="0"/>
              <a:t>SPH——</a:t>
            </a:r>
            <a:r>
              <a:rPr lang="zh-CN" altLang="en-US" dirty="0"/>
              <a:t>压力</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529053C-DB5A-4DA6-8651-F73DBC485638}"/>
                  </a:ext>
                </a:extLst>
              </p:cNvPr>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smtClean="0">
                            <a:solidFill>
                              <a:schemeClr val="accent1"/>
                            </a:solidFill>
                            <a:latin typeface="Cambria Math" panose="02040503050406030204" pitchFamily="18" charset="0"/>
                          </a:rPr>
                        </m:ctrlPr>
                      </m:sSubPr>
                      <m:e>
                        <m:r>
                          <a:rPr lang="zh-CN" altLang="en-US" i="1">
                            <a:solidFill>
                              <a:schemeClr val="accent1"/>
                            </a:solidFill>
                            <a:latin typeface="Cambria Math" panose="02040503050406030204" pitchFamily="18" charset="0"/>
                          </a:rPr>
                          <m:t>𝜌</m:t>
                        </m:r>
                      </m:e>
                      <m:sub>
                        <m:r>
                          <a:rPr lang="en-US" altLang="zh-CN" b="0" i="1" smtClean="0">
                            <a:solidFill>
                              <a:schemeClr val="accent1"/>
                            </a:solidFill>
                            <a:latin typeface="Cambria Math" panose="02040503050406030204" pitchFamily="18" charset="0"/>
                          </a:rPr>
                          <m:t>0</m:t>
                        </m:r>
                      </m:sub>
                    </m:sSub>
                    <m:r>
                      <a:rPr lang="en-US" altLang="zh-CN" b="0" i="1" smtClean="0">
                        <a:latin typeface="Cambria Math" panose="02040503050406030204" pitchFamily="18" charset="0"/>
                      </a:rPr>
                      <m:t>)</m:t>
                    </m:r>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m:rPr>
                        <m:sty m:val="p"/>
                      </m:rPr>
                      <a:rPr lang="en-US" altLang="zh-CN" b="0" i="0" smtClean="0">
                        <a:solidFill>
                          <a:schemeClr val="accent1"/>
                        </a:solidFill>
                        <a:latin typeface="Cambria Math" panose="02040503050406030204" pitchFamily="18" charset="0"/>
                      </a:rPr>
                      <m:t>max</m:t>
                    </m:r>
                    <m:r>
                      <a:rPr lang="en-US" altLang="zh-CN" b="0" i="1" smtClean="0">
                        <a:latin typeface="Cambria Math" panose="02040503050406030204" pitchFamily="18" charset="0"/>
                      </a:rPr>
                      <m:t>⁡(</m:t>
                    </m:r>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solidFill>
                          <a:schemeClr val="accent1"/>
                        </a:solidFill>
                        <a:latin typeface="Cambria Math" panose="02040503050406030204" pitchFamily="18" charset="0"/>
                      </a:rPr>
                      <m:t>0</m:t>
                    </m:r>
                    <m:r>
                      <a:rPr lang="en-US" altLang="zh-CN" b="0" i="1" smtClean="0">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𝑝𝑟𝑒𝑠𝑠𝑢𝑟𝑒</m:t>
                        </m:r>
                      </m:sup>
                    </m:sSubSup>
                    <m:r>
                      <a:rPr lang="en-US" altLang="zh-CN" i="1">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𝑗</m:t>
                                </m:r>
                              </m:sub>
                            </m:sSub>
                          </m:num>
                          <m:den>
                            <m:r>
                              <a:rPr lang="en-US" altLang="zh-CN" b="0" i="1" smtClean="0">
                                <a:latin typeface="Cambria Math" panose="02040503050406030204" pitchFamily="18" charset="0"/>
                              </a:rPr>
                              <m:t>2</m:t>
                            </m:r>
                          </m:den>
                        </m:f>
                        <m:r>
                          <m:rPr>
                            <m:sty m:val="p"/>
                          </m:rP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zh-CN" altLang="en-US" dirty="0"/>
              </a:p>
            </p:txBody>
          </p:sp>
        </mc:Choice>
        <mc:Fallback xmlns="">
          <p:sp>
            <p:nvSpPr>
              <p:cNvPr id="3" name="内容占位符 2">
                <a:extLst>
                  <a:ext uri="{FF2B5EF4-FFF2-40B4-BE49-F238E27FC236}">
                    <a16:creationId xmlns:a16="http://schemas.microsoft.com/office/drawing/2014/main" id="{C529053C-DB5A-4DA6-8651-F73DBC48563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7C896233-8578-44A1-93DD-EB41B7096E36}"/>
              </a:ext>
            </a:extLst>
          </p:cNvPr>
          <p:cNvGrpSpPr/>
          <p:nvPr/>
        </p:nvGrpSpPr>
        <p:grpSpPr>
          <a:xfrm>
            <a:off x="969945" y="4067413"/>
            <a:ext cx="9397691" cy="2792580"/>
            <a:chOff x="-50713" y="3429000"/>
            <a:chExt cx="9397691" cy="2792580"/>
          </a:xfrm>
        </p:grpSpPr>
        <p:grpSp>
          <p:nvGrpSpPr>
            <p:cNvPr id="7" name="组合 6">
              <a:extLst>
                <a:ext uri="{FF2B5EF4-FFF2-40B4-BE49-F238E27FC236}">
                  <a16:creationId xmlns:a16="http://schemas.microsoft.com/office/drawing/2014/main" id="{EF00D137-E7A2-4DCF-9FE4-5CEFEA9003BB}"/>
                </a:ext>
              </a:extLst>
            </p:cNvPr>
            <p:cNvGrpSpPr/>
            <p:nvPr/>
          </p:nvGrpSpPr>
          <p:grpSpPr>
            <a:xfrm>
              <a:off x="4385652" y="3429000"/>
              <a:ext cx="2017819" cy="2186084"/>
              <a:chOff x="4757638" y="4404964"/>
              <a:chExt cx="2017819" cy="2186084"/>
            </a:xfrm>
          </p:grpSpPr>
          <p:sp>
            <p:nvSpPr>
              <p:cNvPr id="60" name="椭圆 59">
                <a:extLst>
                  <a:ext uri="{FF2B5EF4-FFF2-40B4-BE49-F238E27FC236}">
                    <a16:creationId xmlns:a16="http://schemas.microsoft.com/office/drawing/2014/main" id="{47732291-ADCD-41B2-9288-D17690EC673F}"/>
                  </a:ext>
                </a:extLst>
              </p:cNvPr>
              <p:cNvSpPr/>
              <p:nvPr/>
            </p:nvSpPr>
            <p:spPr>
              <a:xfrm>
                <a:off x="5673332" y="597481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9D14CF9A-680D-49CF-BC43-86B9841B57C5}"/>
                  </a:ext>
                </a:extLst>
              </p:cNvPr>
              <p:cNvSpPr/>
              <p:nvPr/>
            </p:nvSpPr>
            <p:spPr>
              <a:xfrm>
                <a:off x="5095539" y="574478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BCAB823A-5FF8-4BD9-B814-E238640DCEB8}"/>
                  </a:ext>
                </a:extLst>
              </p:cNvPr>
              <p:cNvSpPr/>
              <p:nvPr/>
            </p:nvSpPr>
            <p:spPr>
              <a:xfrm>
                <a:off x="6537713" y="552532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9229F5D7-B167-4FFB-9490-E1255528AC7C}"/>
                  </a:ext>
                </a:extLst>
              </p:cNvPr>
              <p:cNvSpPr/>
              <p:nvPr/>
            </p:nvSpPr>
            <p:spPr>
              <a:xfrm>
                <a:off x="6310886" y="474761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25B0F8A6-8F66-4648-B691-15F6D322F7E2}"/>
                  </a:ext>
                </a:extLst>
              </p:cNvPr>
              <p:cNvSpPr/>
              <p:nvPr/>
            </p:nvSpPr>
            <p:spPr>
              <a:xfrm>
                <a:off x="6173870" y="608344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134A7843-5A5C-438D-AD0F-37C1F62D60A9}"/>
                  </a:ext>
                </a:extLst>
              </p:cNvPr>
              <p:cNvSpPr/>
              <p:nvPr/>
            </p:nvSpPr>
            <p:spPr>
              <a:xfrm>
                <a:off x="5602168" y="540308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DBE76C95-A30E-4E63-AE8D-34AAA205D54D}"/>
                  </a:ext>
                </a:extLst>
              </p:cNvPr>
              <p:cNvSpPr/>
              <p:nvPr/>
            </p:nvSpPr>
            <p:spPr>
              <a:xfrm>
                <a:off x="5585035" y="48155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4AF237CB-87D1-4E09-A512-7ADE39A03007}"/>
                  </a:ext>
                </a:extLst>
              </p:cNvPr>
              <p:cNvSpPr/>
              <p:nvPr/>
            </p:nvSpPr>
            <p:spPr>
              <a:xfrm>
                <a:off x="5568788" y="440496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6A516FE1-E580-41FC-B353-2ACC073DDDA9}"/>
                  </a:ext>
                </a:extLst>
              </p:cNvPr>
              <p:cNvSpPr/>
              <p:nvPr/>
            </p:nvSpPr>
            <p:spPr>
              <a:xfrm>
                <a:off x="5061551" y="5165201"/>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844625E1-075A-46DC-9BB6-C55DEFD7BD2A}"/>
                  </a:ext>
                </a:extLst>
              </p:cNvPr>
              <p:cNvSpPr/>
              <p:nvPr/>
            </p:nvSpPr>
            <p:spPr>
              <a:xfrm>
                <a:off x="4846221" y="476158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B26F8646-5313-4B7D-85D3-E25D2CFC8B87}"/>
                  </a:ext>
                </a:extLst>
              </p:cNvPr>
              <p:cNvSpPr/>
              <p:nvPr/>
            </p:nvSpPr>
            <p:spPr>
              <a:xfrm>
                <a:off x="4757638" y="587349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6507685F-66D5-4925-85A7-9144EB9229A4}"/>
                  </a:ext>
                </a:extLst>
              </p:cNvPr>
              <p:cNvSpPr/>
              <p:nvPr/>
            </p:nvSpPr>
            <p:spPr>
              <a:xfrm>
                <a:off x="4920786" y="4733304"/>
                <a:ext cx="1620000" cy="162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951FBF53-9BB2-444C-9BCA-3F72B7036B45}"/>
                  </a:ext>
                </a:extLst>
              </p:cNvPr>
              <p:cNvSpPr/>
              <p:nvPr/>
            </p:nvSpPr>
            <p:spPr>
              <a:xfrm>
                <a:off x="5347291" y="635330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a:extLst>
                  <a:ext uri="{FF2B5EF4-FFF2-40B4-BE49-F238E27FC236}">
                    <a16:creationId xmlns:a16="http://schemas.microsoft.com/office/drawing/2014/main" id="{DDFD9C8A-6CDE-4D7A-B55F-E90767DA63D7}"/>
                  </a:ext>
                </a:extLst>
              </p:cNvPr>
              <p:cNvCxnSpPr>
                <a:cxnSpLocks/>
                <a:endCxn id="88" idx="2"/>
              </p:cNvCxnSpPr>
              <p:nvPr/>
            </p:nvCxnSpPr>
            <p:spPr>
              <a:xfrm flipH="1" flipV="1">
                <a:off x="4920786" y="5543304"/>
                <a:ext cx="815278" cy="43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43EC3460-BC90-414B-BE38-5770E3373867}"/>
                  </a:ext>
                </a:extLst>
              </p:cNvPr>
              <p:cNvSpPr/>
              <p:nvPr/>
            </p:nvSpPr>
            <p:spPr>
              <a:xfrm>
                <a:off x="6143583" y="511615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B9212988-C7BB-4839-AF3F-5F0BBB2E2E36}"/>
                  </a:ext>
                </a:extLst>
              </p:cNvPr>
              <p:cNvSpPr/>
              <p:nvPr/>
            </p:nvSpPr>
            <p:spPr>
              <a:xfrm>
                <a:off x="6108796" y="565934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右 4">
                <a:extLst>
                  <a:ext uri="{FF2B5EF4-FFF2-40B4-BE49-F238E27FC236}">
                    <a16:creationId xmlns:a16="http://schemas.microsoft.com/office/drawing/2014/main" id="{81ECC9EC-03E1-43FF-8879-162F837E9807}"/>
                  </a:ext>
                </a:extLst>
              </p:cNvPr>
              <p:cNvSpPr/>
              <p:nvPr/>
            </p:nvSpPr>
            <p:spPr>
              <a:xfrm rot="17808609">
                <a:off x="5689421" y="5052037"/>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92" name="箭头: 右 91">
                <a:extLst>
                  <a:ext uri="{FF2B5EF4-FFF2-40B4-BE49-F238E27FC236}">
                    <a16:creationId xmlns:a16="http://schemas.microsoft.com/office/drawing/2014/main" id="{BD30E109-7C3E-4AB0-9CFC-6D0727ACD60D}"/>
                  </a:ext>
                </a:extLst>
              </p:cNvPr>
              <p:cNvSpPr/>
              <p:nvPr/>
            </p:nvSpPr>
            <p:spPr>
              <a:xfrm rot="21393182">
                <a:off x="5894808" y="5394443"/>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93" name="箭头: 右 92">
                <a:extLst>
                  <a:ext uri="{FF2B5EF4-FFF2-40B4-BE49-F238E27FC236}">
                    <a16:creationId xmlns:a16="http://schemas.microsoft.com/office/drawing/2014/main" id="{00EF3834-BD31-4B87-9888-87A9CB44FCF8}"/>
                  </a:ext>
                </a:extLst>
              </p:cNvPr>
              <p:cNvSpPr/>
              <p:nvPr/>
            </p:nvSpPr>
            <p:spPr>
              <a:xfrm rot="12721637">
                <a:off x="5244729" y="5259472"/>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94" name="箭头: 右 93">
                <a:extLst>
                  <a:ext uri="{FF2B5EF4-FFF2-40B4-BE49-F238E27FC236}">
                    <a16:creationId xmlns:a16="http://schemas.microsoft.com/office/drawing/2014/main" id="{AB7DA183-1F6D-44EF-8E76-DC8F616F5C3E}"/>
                  </a:ext>
                </a:extLst>
              </p:cNvPr>
              <p:cNvSpPr/>
              <p:nvPr/>
            </p:nvSpPr>
            <p:spPr>
              <a:xfrm rot="7713591">
                <a:off x="5332268" y="5713419"/>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96" name="箭头: 右 95">
                <a:extLst>
                  <a:ext uri="{FF2B5EF4-FFF2-40B4-BE49-F238E27FC236}">
                    <a16:creationId xmlns:a16="http://schemas.microsoft.com/office/drawing/2014/main" id="{F5F74799-9FB2-44AD-B2A5-52C0C976B2B5}"/>
                  </a:ext>
                </a:extLst>
              </p:cNvPr>
              <p:cNvSpPr/>
              <p:nvPr/>
            </p:nvSpPr>
            <p:spPr>
              <a:xfrm rot="3316238">
                <a:off x="5759704" y="5722036"/>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4164E1E0-CD54-44FF-94E0-F104DDF1C1D7}"/>
                </a:ext>
              </a:extLst>
            </p:cNvPr>
            <p:cNvGrpSpPr/>
            <p:nvPr/>
          </p:nvGrpSpPr>
          <p:grpSpPr>
            <a:xfrm>
              <a:off x="1482996" y="3566526"/>
              <a:ext cx="1976969" cy="1911032"/>
              <a:chOff x="1818276" y="4674129"/>
              <a:chExt cx="1976969" cy="1911032"/>
            </a:xfrm>
          </p:grpSpPr>
          <p:sp>
            <p:nvSpPr>
              <p:cNvPr id="120" name="椭圆 119">
                <a:extLst>
                  <a:ext uri="{FF2B5EF4-FFF2-40B4-BE49-F238E27FC236}">
                    <a16:creationId xmlns:a16="http://schemas.microsoft.com/office/drawing/2014/main" id="{841C27A8-A1A8-4840-946A-321925DE3ECA}"/>
                  </a:ext>
                </a:extLst>
              </p:cNvPr>
              <p:cNvSpPr/>
              <p:nvPr/>
            </p:nvSpPr>
            <p:spPr>
              <a:xfrm>
                <a:off x="2495152" y="5650661"/>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8596D95F-CB0E-4E63-BC38-66D54E7B56FF}"/>
                  </a:ext>
                </a:extLst>
              </p:cNvPr>
              <p:cNvSpPr/>
              <p:nvPr/>
            </p:nvSpPr>
            <p:spPr>
              <a:xfrm>
                <a:off x="3557501" y="557156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F6E2B830-7966-4C8C-8FCD-14DE5FCEB11D}"/>
                  </a:ext>
                </a:extLst>
              </p:cNvPr>
              <p:cNvSpPr/>
              <p:nvPr/>
            </p:nvSpPr>
            <p:spPr>
              <a:xfrm>
                <a:off x="2733970" y="596892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448CF18F-A200-4230-9382-E081B0F48E5D}"/>
                  </a:ext>
                </a:extLst>
              </p:cNvPr>
              <p:cNvSpPr/>
              <p:nvPr/>
            </p:nvSpPr>
            <p:spPr>
              <a:xfrm>
                <a:off x="2156177" y="573890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58BCD5BA-6A19-4E90-80CC-385C1D03842F}"/>
                  </a:ext>
                </a:extLst>
              </p:cNvPr>
              <p:cNvSpPr/>
              <p:nvPr/>
            </p:nvSpPr>
            <p:spPr>
              <a:xfrm>
                <a:off x="2393921" y="5992368"/>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EF70F716-841A-4D97-89B7-51935D2A7384}"/>
                  </a:ext>
                </a:extLst>
              </p:cNvPr>
              <p:cNvSpPr/>
              <p:nvPr/>
            </p:nvSpPr>
            <p:spPr>
              <a:xfrm>
                <a:off x="3371524" y="474173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E7552AC9-CB17-45DB-B3D8-C1CD598D69DE}"/>
                  </a:ext>
                </a:extLst>
              </p:cNvPr>
              <p:cNvSpPr/>
              <p:nvPr/>
            </p:nvSpPr>
            <p:spPr>
              <a:xfrm>
                <a:off x="3234508" y="607755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83FC5525-60C3-496A-8C92-852768FE9794}"/>
                  </a:ext>
                </a:extLst>
              </p:cNvPr>
              <p:cNvSpPr/>
              <p:nvPr/>
            </p:nvSpPr>
            <p:spPr>
              <a:xfrm>
                <a:off x="2662806" y="539719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D21C654C-73B9-4B75-BB7E-3770233879D4}"/>
                  </a:ext>
                </a:extLst>
              </p:cNvPr>
              <p:cNvSpPr/>
              <p:nvPr/>
            </p:nvSpPr>
            <p:spPr>
              <a:xfrm>
                <a:off x="2645673" y="480968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id="{1BB92810-4D50-4A27-B487-0C2ED731177E}"/>
                  </a:ext>
                </a:extLst>
              </p:cNvPr>
              <p:cNvSpPr/>
              <p:nvPr/>
            </p:nvSpPr>
            <p:spPr>
              <a:xfrm>
                <a:off x="2948698" y="487840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id="{B57033A5-2514-43C0-9EDD-2C28D8D7869D}"/>
                  </a:ext>
                </a:extLst>
              </p:cNvPr>
              <p:cNvSpPr/>
              <p:nvPr/>
            </p:nvSpPr>
            <p:spPr>
              <a:xfrm>
                <a:off x="2122189" y="515931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0630A4CC-5320-4CF1-BDCE-5EBA5FCAA362}"/>
                  </a:ext>
                </a:extLst>
              </p:cNvPr>
              <p:cNvSpPr/>
              <p:nvPr/>
            </p:nvSpPr>
            <p:spPr>
              <a:xfrm>
                <a:off x="1906859" y="475569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30C9A0D2-63A9-4CC0-865F-534E62E45920}"/>
                  </a:ext>
                </a:extLst>
              </p:cNvPr>
              <p:cNvSpPr/>
              <p:nvPr/>
            </p:nvSpPr>
            <p:spPr>
              <a:xfrm>
                <a:off x="1818276" y="586760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654FE793-0B97-410B-9442-6CC8C4A635C9}"/>
                  </a:ext>
                </a:extLst>
              </p:cNvPr>
              <p:cNvSpPr/>
              <p:nvPr/>
            </p:nvSpPr>
            <p:spPr>
              <a:xfrm>
                <a:off x="1981424" y="4727417"/>
                <a:ext cx="1620000" cy="162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10" name="椭圆 109">
                <a:extLst>
                  <a:ext uri="{FF2B5EF4-FFF2-40B4-BE49-F238E27FC236}">
                    <a16:creationId xmlns:a16="http://schemas.microsoft.com/office/drawing/2014/main" id="{BFECDE64-4100-4473-86E3-0C6B3C233A4A}"/>
                  </a:ext>
                </a:extLst>
              </p:cNvPr>
              <p:cNvSpPr/>
              <p:nvPr/>
            </p:nvSpPr>
            <p:spPr>
              <a:xfrm>
                <a:off x="2407929" y="634741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箭头连接符 110">
                <a:extLst>
                  <a:ext uri="{FF2B5EF4-FFF2-40B4-BE49-F238E27FC236}">
                    <a16:creationId xmlns:a16="http://schemas.microsoft.com/office/drawing/2014/main" id="{CF54742F-3DE0-4BDF-B89D-1394948F0D08}"/>
                  </a:ext>
                </a:extLst>
              </p:cNvPr>
              <p:cNvCxnSpPr>
                <a:cxnSpLocks/>
                <a:endCxn id="109" idx="2"/>
              </p:cNvCxnSpPr>
              <p:nvPr/>
            </p:nvCxnSpPr>
            <p:spPr>
              <a:xfrm flipH="1" flipV="1">
                <a:off x="1981424" y="5537417"/>
                <a:ext cx="815278" cy="43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CBAB3F0A-F98C-4F0D-80DD-14B741493080}"/>
                  </a:ext>
                </a:extLst>
              </p:cNvPr>
              <p:cNvSpPr/>
              <p:nvPr/>
            </p:nvSpPr>
            <p:spPr>
              <a:xfrm>
                <a:off x="3204221" y="511026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id="{2EA2499B-65D4-49BB-9685-D043D9D70393}"/>
                  </a:ext>
                </a:extLst>
              </p:cNvPr>
              <p:cNvSpPr/>
              <p:nvPr/>
            </p:nvSpPr>
            <p:spPr>
              <a:xfrm>
                <a:off x="3169434" y="5653455"/>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箭头: 右 113">
                <a:extLst>
                  <a:ext uri="{FF2B5EF4-FFF2-40B4-BE49-F238E27FC236}">
                    <a16:creationId xmlns:a16="http://schemas.microsoft.com/office/drawing/2014/main" id="{10CD8412-6ACF-402D-BEF8-A7F27A6E582C}"/>
                  </a:ext>
                </a:extLst>
              </p:cNvPr>
              <p:cNvSpPr/>
              <p:nvPr/>
            </p:nvSpPr>
            <p:spPr>
              <a:xfrm rot="17808609">
                <a:off x="2672765" y="4944129"/>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6" name="箭头: 右 115">
                <a:extLst>
                  <a:ext uri="{FF2B5EF4-FFF2-40B4-BE49-F238E27FC236}">
                    <a16:creationId xmlns:a16="http://schemas.microsoft.com/office/drawing/2014/main" id="{3284F530-B3E2-491A-A312-193F49D8E956}"/>
                  </a:ext>
                </a:extLst>
              </p:cNvPr>
              <p:cNvSpPr/>
              <p:nvPr/>
            </p:nvSpPr>
            <p:spPr>
              <a:xfrm rot="13246309">
                <a:off x="2013237" y="5049820"/>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7" name="箭头: 右 116">
                <a:extLst>
                  <a:ext uri="{FF2B5EF4-FFF2-40B4-BE49-F238E27FC236}">
                    <a16:creationId xmlns:a16="http://schemas.microsoft.com/office/drawing/2014/main" id="{A488F639-0508-4718-983A-3DA6C3EA615C}"/>
                  </a:ext>
                </a:extLst>
              </p:cNvPr>
              <p:cNvSpPr/>
              <p:nvPr/>
            </p:nvSpPr>
            <p:spPr>
              <a:xfrm rot="8437384">
                <a:off x="2034141" y="5775418"/>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8" name="箭头: 右 117">
                <a:extLst>
                  <a:ext uri="{FF2B5EF4-FFF2-40B4-BE49-F238E27FC236}">
                    <a16:creationId xmlns:a16="http://schemas.microsoft.com/office/drawing/2014/main" id="{7D7447A6-5BF3-4F56-BF4C-1CE9E55C6DFF}"/>
                  </a:ext>
                </a:extLst>
              </p:cNvPr>
              <p:cNvSpPr/>
              <p:nvPr/>
            </p:nvSpPr>
            <p:spPr>
              <a:xfrm rot="4062975">
                <a:off x="2668966" y="5921442"/>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5" name="箭头: 右 114">
                <a:extLst>
                  <a:ext uri="{FF2B5EF4-FFF2-40B4-BE49-F238E27FC236}">
                    <a16:creationId xmlns:a16="http://schemas.microsoft.com/office/drawing/2014/main" id="{FBB8CA65-F5B6-4935-9CD2-95DBF9364A50}"/>
                  </a:ext>
                </a:extLst>
              </p:cNvPr>
              <p:cNvSpPr/>
              <p:nvPr/>
            </p:nvSpPr>
            <p:spPr>
              <a:xfrm rot="21393182">
                <a:off x="2967388" y="5421917"/>
                <a:ext cx="720000" cy="1800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grpSp>
          <p:nvGrpSpPr>
            <p:cNvPr id="121" name="组合 120">
              <a:extLst>
                <a:ext uri="{FF2B5EF4-FFF2-40B4-BE49-F238E27FC236}">
                  <a16:creationId xmlns:a16="http://schemas.microsoft.com/office/drawing/2014/main" id="{8B94285E-6657-4300-BD11-F38A875E2EB7}"/>
                </a:ext>
              </a:extLst>
            </p:cNvPr>
            <p:cNvGrpSpPr/>
            <p:nvPr/>
          </p:nvGrpSpPr>
          <p:grpSpPr>
            <a:xfrm>
              <a:off x="7329159" y="3429000"/>
              <a:ext cx="2017819" cy="2186084"/>
              <a:chOff x="4757638" y="4404964"/>
              <a:chExt cx="2017819" cy="2186084"/>
            </a:xfrm>
          </p:grpSpPr>
          <p:sp>
            <p:nvSpPr>
              <p:cNvPr id="122" name="椭圆 121">
                <a:extLst>
                  <a:ext uri="{FF2B5EF4-FFF2-40B4-BE49-F238E27FC236}">
                    <a16:creationId xmlns:a16="http://schemas.microsoft.com/office/drawing/2014/main" id="{3A0A46EF-728B-4DA6-A367-B7C9B18B3425}"/>
                  </a:ext>
                </a:extLst>
              </p:cNvPr>
              <p:cNvSpPr/>
              <p:nvPr/>
            </p:nvSpPr>
            <p:spPr>
              <a:xfrm>
                <a:off x="5832434" y="631791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D6B6DE2D-33BB-426B-98CE-D8BFE958100C}"/>
                  </a:ext>
                </a:extLst>
              </p:cNvPr>
              <p:cNvSpPr/>
              <p:nvPr/>
            </p:nvSpPr>
            <p:spPr>
              <a:xfrm>
                <a:off x="5095539" y="574478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a16="http://schemas.microsoft.com/office/drawing/2014/main" id="{AFFFE89A-0496-4AD9-AEFC-C448F6B32EBC}"/>
                  </a:ext>
                </a:extLst>
              </p:cNvPr>
              <p:cNvSpPr/>
              <p:nvPr/>
            </p:nvSpPr>
            <p:spPr>
              <a:xfrm>
                <a:off x="6537713" y="552532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id="{F6D1B736-97A8-4854-ADED-F20DF9394E2B}"/>
                  </a:ext>
                </a:extLst>
              </p:cNvPr>
              <p:cNvSpPr/>
              <p:nvPr/>
            </p:nvSpPr>
            <p:spPr>
              <a:xfrm>
                <a:off x="6310886" y="4747619"/>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9CEB20B0-F69A-44C7-AF76-99AC072B03DE}"/>
                  </a:ext>
                </a:extLst>
              </p:cNvPr>
              <p:cNvSpPr/>
              <p:nvPr/>
            </p:nvSpPr>
            <p:spPr>
              <a:xfrm>
                <a:off x="6173870" y="6083443"/>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a:extLst>
                  <a:ext uri="{FF2B5EF4-FFF2-40B4-BE49-F238E27FC236}">
                    <a16:creationId xmlns:a16="http://schemas.microsoft.com/office/drawing/2014/main" id="{BDB4598E-D085-4A96-BEB1-F41D7926D572}"/>
                  </a:ext>
                </a:extLst>
              </p:cNvPr>
              <p:cNvSpPr/>
              <p:nvPr/>
            </p:nvSpPr>
            <p:spPr>
              <a:xfrm>
                <a:off x="5602168" y="540308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87374D3E-1B90-4337-AC4B-5D23F61A4BD1}"/>
                  </a:ext>
                </a:extLst>
              </p:cNvPr>
              <p:cNvSpPr/>
              <p:nvPr/>
            </p:nvSpPr>
            <p:spPr>
              <a:xfrm>
                <a:off x="5585035" y="4815572"/>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a:extLst>
                  <a:ext uri="{FF2B5EF4-FFF2-40B4-BE49-F238E27FC236}">
                    <a16:creationId xmlns:a16="http://schemas.microsoft.com/office/drawing/2014/main" id="{A91E1911-2BD0-420E-BDB3-22994437537E}"/>
                  </a:ext>
                </a:extLst>
              </p:cNvPr>
              <p:cNvSpPr/>
              <p:nvPr/>
            </p:nvSpPr>
            <p:spPr>
              <a:xfrm>
                <a:off x="5568788" y="440496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a:extLst>
                  <a:ext uri="{FF2B5EF4-FFF2-40B4-BE49-F238E27FC236}">
                    <a16:creationId xmlns:a16="http://schemas.microsoft.com/office/drawing/2014/main" id="{33BE65D6-4FAD-4DF4-B59D-9FA0D460A0A9}"/>
                  </a:ext>
                </a:extLst>
              </p:cNvPr>
              <p:cNvSpPr/>
              <p:nvPr/>
            </p:nvSpPr>
            <p:spPr>
              <a:xfrm>
                <a:off x="5061551" y="5165201"/>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E0EA1081-252A-4C72-A88A-EEE3CDA3AF8E}"/>
                  </a:ext>
                </a:extLst>
              </p:cNvPr>
              <p:cNvSpPr/>
              <p:nvPr/>
            </p:nvSpPr>
            <p:spPr>
              <a:xfrm>
                <a:off x="4846221" y="4761580"/>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a:extLst>
                  <a:ext uri="{FF2B5EF4-FFF2-40B4-BE49-F238E27FC236}">
                    <a16:creationId xmlns:a16="http://schemas.microsoft.com/office/drawing/2014/main" id="{BE26B4D1-FA21-4B1B-B924-8E8F7343DADE}"/>
                  </a:ext>
                </a:extLst>
              </p:cNvPr>
              <p:cNvSpPr/>
              <p:nvPr/>
            </p:nvSpPr>
            <p:spPr>
              <a:xfrm>
                <a:off x="4757638" y="5873496"/>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a:extLst>
                  <a:ext uri="{FF2B5EF4-FFF2-40B4-BE49-F238E27FC236}">
                    <a16:creationId xmlns:a16="http://schemas.microsoft.com/office/drawing/2014/main" id="{481BC285-BC3E-4D75-BC4F-F5ECF3068138}"/>
                  </a:ext>
                </a:extLst>
              </p:cNvPr>
              <p:cNvSpPr/>
              <p:nvPr/>
            </p:nvSpPr>
            <p:spPr>
              <a:xfrm>
                <a:off x="4920786" y="4733304"/>
                <a:ext cx="1620000" cy="1620000"/>
              </a:xfrm>
              <a:prstGeom prst="ellipse">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34" name="椭圆 133">
                <a:extLst>
                  <a:ext uri="{FF2B5EF4-FFF2-40B4-BE49-F238E27FC236}">
                    <a16:creationId xmlns:a16="http://schemas.microsoft.com/office/drawing/2014/main" id="{671AFB18-3E4F-45A4-AD7C-438170C725BD}"/>
                  </a:ext>
                </a:extLst>
              </p:cNvPr>
              <p:cNvSpPr/>
              <p:nvPr/>
            </p:nvSpPr>
            <p:spPr>
              <a:xfrm>
                <a:off x="5347291" y="635330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箭头连接符 134">
                <a:extLst>
                  <a:ext uri="{FF2B5EF4-FFF2-40B4-BE49-F238E27FC236}">
                    <a16:creationId xmlns:a16="http://schemas.microsoft.com/office/drawing/2014/main" id="{7A57F37A-DC3E-44A4-A042-7820D7782BF7}"/>
                  </a:ext>
                </a:extLst>
              </p:cNvPr>
              <p:cNvCxnSpPr>
                <a:cxnSpLocks/>
                <a:endCxn id="133" idx="2"/>
              </p:cNvCxnSpPr>
              <p:nvPr/>
            </p:nvCxnSpPr>
            <p:spPr>
              <a:xfrm flipH="1" flipV="1">
                <a:off x="4920786" y="5543304"/>
                <a:ext cx="815278" cy="43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椭圆 135">
                <a:extLst>
                  <a:ext uri="{FF2B5EF4-FFF2-40B4-BE49-F238E27FC236}">
                    <a16:creationId xmlns:a16="http://schemas.microsoft.com/office/drawing/2014/main" id="{1BDF0E22-A5C5-40FD-A2D0-5313945F3CCF}"/>
                  </a:ext>
                </a:extLst>
              </p:cNvPr>
              <p:cNvSpPr/>
              <p:nvPr/>
            </p:nvSpPr>
            <p:spPr>
              <a:xfrm>
                <a:off x="6368619" y="511124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A2F1626D-4D01-4B60-8951-C7F4B7DEEC2C}"/>
                  </a:ext>
                </a:extLst>
              </p:cNvPr>
              <p:cNvSpPr/>
              <p:nvPr/>
            </p:nvSpPr>
            <p:spPr>
              <a:xfrm>
                <a:off x="6179956" y="560611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箭头: 右 137">
                <a:extLst>
                  <a:ext uri="{FF2B5EF4-FFF2-40B4-BE49-F238E27FC236}">
                    <a16:creationId xmlns:a16="http://schemas.microsoft.com/office/drawing/2014/main" id="{E5E8C633-3BFE-4721-AE1A-7D15D4D112A5}"/>
                  </a:ext>
                </a:extLst>
              </p:cNvPr>
              <p:cNvSpPr/>
              <p:nvPr/>
            </p:nvSpPr>
            <p:spPr>
              <a:xfrm rot="7089221">
                <a:off x="5745065" y="4818800"/>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39" name="箭头: 右 138">
                <a:extLst>
                  <a:ext uri="{FF2B5EF4-FFF2-40B4-BE49-F238E27FC236}">
                    <a16:creationId xmlns:a16="http://schemas.microsoft.com/office/drawing/2014/main" id="{AD73BCF2-02D1-4976-9CAD-C8ECFC72DC88}"/>
                  </a:ext>
                </a:extLst>
              </p:cNvPr>
              <p:cNvSpPr/>
              <p:nvPr/>
            </p:nvSpPr>
            <p:spPr>
              <a:xfrm rot="11362025">
                <a:off x="6171187" y="5433188"/>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40" name="箭头: 右 139">
                <a:extLst>
                  <a:ext uri="{FF2B5EF4-FFF2-40B4-BE49-F238E27FC236}">
                    <a16:creationId xmlns:a16="http://schemas.microsoft.com/office/drawing/2014/main" id="{49F5AB94-BBE0-4CB6-8C31-1421E17FE851}"/>
                  </a:ext>
                </a:extLst>
              </p:cNvPr>
              <p:cNvSpPr/>
              <p:nvPr/>
            </p:nvSpPr>
            <p:spPr>
              <a:xfrm rot="1343833">
                <a:off x="5024615" y="5130561"/>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41" name="箭头: 右 140">
                <a:extLst>
                  <a:ext uri="{FF2B5EF4-FFF2-40B4-BE49-F238E27FC236}">
                    <a16:creationId xmlns:a16="http://schemas.microsoft.com/office/drawing/2014/main" id="{3B7426FB-BD87-4837-BB1A-33385AF2AC8F}"/>
                  </a:ext>
                </a:extLst>
              </p:cNvPr>
              <p:cNvSpPr/>
              <p:nvPr/>
            </p:nvSpPr>
            <p:spPr>
              <a:xfrm rot="19030858">
                <a:off x="5156305" y="5856617"/>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dirty="0"/>
              </a:p>
            </p:txBody>
          </p:sp>
          <p:sp>
            <p:nvSpPr>
              <p:cNvPr id="142" name="箭头: 右 141">
                <a:extLst>
                  <a:ext uri="{FF2B5EF4-FFF2-40B4-BE49-F238E27FC236}">
                    <a16:creationId xmlns:a16="http://schemas.microsoft.com/office/drawing/2014/main" id="{CF048C60-F171-41CD-9332-13604FC2F5CF}"/>
                  </a:ext>
                </a:extLst>
              </p:cNvPr>
              <p:cNvSpPr/>
              <p:nvPr/>
            </p:nvSpPr>
            <p:spPr>
              <a:xfrm rot="14389430">
                <a:off x="5866173" y="5936359"/>
                <a:ext cx="360000" cy="2854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56E274D0-EB62-4F47-951E-B5692845035B}"/>
                    </a:ext>
                  </a:extLst>
                </p:cNvPr>
                <p:cNvSpPr/>
                <p:nvPr/>
              </p:nvSpPr>
              <p:spPr>
                <a:xfrm>
                  <a:off x="-50713" y="4275189"/>
                  <a:ext cx="12913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r>
                          <a:rPr lang="en-US" altLang="zh-CN" b="0" i="1" smtClean="0">
                            <a:latin typeface="Cambria Math" panose="02040503050406030204" pitchFamily="18" charset="0"/>
                          </a:rPr>
                          <m:t>=1000</m:t>
                        </m:r>
                      </m:oMath>
                    </m:oMathPara>
                  </a14:m>
                  <a:endParaRPr lang="zh-CN" altLang="en-US" dirty="0"/>
                </a:p>
              </p:txBody>
            </p:sp>
          </mc:Choice>
          <mc:Fallback xmlns="">
            <p:sp>
              <p:nvSpPr>
                <p:cNvPr id="9" name="矩形 8">
                  <a:extLst>
                    <a:ext uri="{FF2B5EF4-FFF2-40B4-BE49-F238E27FC236}">
                      <a16:creationId xmlns:a16="http://schemas.microsoft.com/office/drawing/2014/main" id="{56E274D0-EB62-4F47-951E-B5692845035B}"/>
                    </a:ext>
                  </a:extLst>
                </p:cNvPr>
                <p:cNvSpPr>
                  <a:spLocks noRot="1" noChangeAspect="1" noMove="1" noResize="1" noEditPoints="1" noAdjustHandles="1" noChangeArrowheads="1" noChangeShapeType="1" noTextEdit="1"/>
                </p:cNvSpPr>
                <p:nvPr/>
              </p:nvSpPr>
              <p:spPr>
                <a:xfrm>
                  <a:off x="-50713" y="4275189"/>
                  <a:ext cx="1291379" cy="369332"/>
                </a:xfrm>
                <a:prstGeom prst="rect">
                  <a:avLst/>
                </a:prstGeom>
                <a:blipFill>
                  <a:blip r:embed="rId4"/>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3" name="矩形 142">
                  <a:extLst>
                    <a:ext uri="{FF2B5EF4-FFF2-40B4-BE49-F238E27FC236}">
                      <a16:creationId xmlns:a16="http://schemas.microsoft.com/office/drawing/2014/main" id="{C39DFB75-C5D5-45A1-9AAD-DBFDF6B0AE94}"/>
                    </a:ext>
                  </a:extLst>
                </p:cNvPr>
                <p:cNvSpPr/>
                <p:nvPr/>
              </p:nvSpPr>
              <p:spPr>
                <a:xfrm>
                  <a:off x="1825447" y="5575249"/>
                  <a:ext cx="125867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=1200</m:t>
                        </m:r>
                      </m:oMath>
                    </m:oMathPara>
                  </a14:m>
                  <a:endParaRPr lang="en-US" altLang="zh-CN" b="0"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0" smtClean="0">
                            <a:latin typeface="Cambria Math" panose="02040503050406030204" pitchFamily="18" charset="0"/>
                          </a:rPr>
                          <m:t>200</m:t>
                        </m:r>
                        <m:r>
                          <m:rPr>
                            <m:sty m:val="p"/>
                          </m:rPr>
                          <a:rPr lang="en-US" altLang="zh-CN" b="0" i="0" smtClean="0">
                            <a:latin typeface="Cambria Math" panose="02040503050406030204" pitchFamily="18" charset="0"/>
                          </a:rPr>
                          <m:t>k</m:t>
                        </m:r>
                      </m:oMath>
                    </m:oMathPara>
                  </a14:m>
                  <a:endParaRPr lang="en-US" altLang="zh-CN" b="0" dirty="0"/>
                </a:p>
              </p:txBody>
            </p:sp>
          </mc:Choice>
          <mc:Fallback xmlns="">
            <p:sp>
              <p:nvSpPr>
                <p:cNvPr id="143" name="矩形 142">
                  <a:extLst>
                    <a:ext uri="{FF2B5EF4-FFF2-40B4-BE49-F238E27FC236}">
                      <a16:creationId xmlns:a16="http://schemas.microsoft.com/office/drawing/2014/main" id="{C39DFB75-C5D5-45A1-9AAD-DBFDF6B0AE94}"/>
                    </a:ext>
                  </a:extLst>
                </p:cNvPr>
                <p:cNvSpPr>
                  <a:spLocks noRot="1" noChangeAspect="1" noMove="1" noResize="1" noEditPoints="1" noAdjustHandles="1" noChangeArrowheads="1" noChangeShapeType="1" noTextEdit="1"/>
                </p:cNvSpPr>
                <p:nvPr/>
              </p:nvSpPr>
              <p:spPr>
                <a:xfrm>
                  <a:off x="1825447" y="5575249"/>
                  <a:ext cx="1258678" cy="646331"/>
                </a:xfrm>
                <a:prstGeom prst="rect">
                  <a:avLst/>
                </a:prstGeom>
                <a:blipFill>
                  <a:blip r:embed="rId5"/>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6" name="矩形 145">
                  <a:extLst>
                    <a:ext uri="{FF2B5EF4-FFF2-40B4-BE49-F238E27FC236}">
                      <a16:creationId xmlns:a16="http://schemas.microsoft.com/office/drawing/2014/main" id="{758FF725-14B6-4310-9AF5-F0A6B9147F5A}"/>
                    </a:ext>
                  </a:extLst>
                </p:cNvPr>
                <p:cNvSpPr/>
                <p:nvPr/>
              </p:nvSpPr>
              <p:spPr>
                <a:xfrm>
                  <a:off x="4786772" y="5570582"/>
                  <a:ext cx="129554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=1100</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0" smtClean="0">
                            <a:latin typeface="Cambria Math" panose="02040503050406030204" pitchFamily="18" charset="0"/>
                          </a:rPr>
                          <m:t>1</m:t>
                        </m:r>
                        <m:r>
                          <a:rPr lang="en-US" altLang="zh-CN">
                            <a:latin typeface="Cambria Math" panose="02040503050406030204" pitchFamily="18" charset="0"/>
                          </a:rPr>
                          <m:t>00</m:t>
                        </m:r>
                        <m:r>
                          <m:rPr>
                            <m:sty m:val="p"/>
                          </m:rPr>
                          <a:rPr lang="en-US" altLang="zh-CN">
                            <a:latin typeface="Cambria Math" panose="02040503050406030204" pitchFamily="18" charset="0"/>
                          </a:rPr>
                          <m:t>k</m:t>
                        </m:r>
                      </m:oMath>
                    </m:oMathPara>
                  </a14:m>
                  <a:endParaRPr lang="zh-CN" altLang="en-US" dirty="0"/>
                </a:p>
              </p:txBody>
            </p:sp>
          </mc:Choice>
          <mc:Fallback xmlns="">
            <p:sp>
              <p:nvSpPr>
                <p:cNvPr id="146" name="矩形 145">
                  <a:extLst>
                    <a:ext uri="{FF2B5EF4-FFF2-40B4-BE49-F238E27FC236}">
                      <a16:creationId xmlns:a16="http://schemas.microsoft.com/office/drawing/2014/main" id="{758FF725-14B6-4310-9AF5-F0A6B9147F5A}"/>
                    </a:ext>
                  </a:extLst>
                </p:cNvPr>
                <p:cNvSpPr>
                  <a:spLocks noRot="1" noChangeAspect="1" noMove="1" noResize="1" noEditPoints="1" noAdjustHandles="1" noChangeArrowheads="1" noChangeShapeType="1" noTextEdit="1"/>
                </p:cNvSpPr>
                <p:nvPr/>
              </p:nvSpPr>
              <p:spPr>
                <a:xfrm>
                  <a:off x="4786772" y="5570582"/>
                  <a:ext cx="1295547" cy="646331"/>
                </a:xfrm>
                <a:prstGeom prst="rect">
                  <a:avLst/>
                </a:prstGeom>
                <a:blipFill>
                  <a:blip r:embed="rId6"/>
                  <a:stretch>
                    <a:fillRect b="-28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矩形 146">
                  <a:extLst>
                    <a:ext uri="{FF2B5EF4-FFF2-40B4-BE49-F238E27FC236}">
                      <a16:creationId xmlns:a16="http://schemas.microsoft.com/office/drawing/2014/main" id="{4EC57589-4E72-4F43-8AF1-8940D26E2F77}"/>
                    </a:ext>
                  </a:extLst>
                </p:cNvPr>
                <p:cNvSpPr/>
                <p:nvPr/>
              </p:nvSpPr>
              <p:spPr>
                <a:xfrm>
                  <a:off x="7635224" y="5575248"/>
                  <a:ext cx="142378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=800</m:t>
                        </m:r>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0" smtClean="0">
                            <a:latin typeface="Cambria Math" panose="02040503050406030204" pitchFamily="18" charset="0"/>
                          </a:rPr>
                          <m:t>−</m:t>
                        </m:r>
                        <m:r>
                          <a:rPr lang="en-US" altLang="zh-CN">
                            <a:latin typeface="Cambria Math" panose="02040503050406030204" pitchFamily="18" charset="0"/>
                          </a:rPr>
                          <m:t>200</m:t>
                        </m:r>
                        <m:r>
                          <m:rPr>
                            <m:sty m:val="p"/>
                          </m:rPr>
                          <a:rPr lang="en-US" altLang="zh-CN">
                            <a:latin typeface="Cambria Math" panose="02040503050406030204" pitchFamily="18" charset="0"/>
                          </a:rPr>
                          <m:t>k</m:t>
                        </m:r>
                      </m:oMath>
                    </m:oMathPara>
                  </a14:m>
                  <a:endParaRPr lang="zh-CN" altLang="en-US" dirty="0"/>
                </a:p>
              </p:txBody>
            </p:sp>
          </mc:Choice>
          <mc:Fallback xmlns="">
            <p:sp>
              <p:nvSpPr>
                <p:cNvPr id="147" name="矩形 146">
                  <a:extLst>
                    <a:ext uri="{FF2B5EF4-FFF2-40B4-BE49-F238E27FC236}">
                      <a16:creationId xmlns:a16="http://schemas.microsoft.com/office/drawing/2014/main" id="{4EC57589-4E72-4F43-8AF1-8940D26E2F77}"/>
                    </a:ext>
                  </a:extLst>
                </p:cNvPr>
                <p:cNvSpPr>
                  <a:spLocks noRot="1" noChangeAspect="1" noMove="1" noResize="1" noEditPoints="1" noAdjustHandles="1" noChangeArrowheads="1" noChangeShapeType="1" noTextEdit="1"/>
                </p:cNvSpPr>
                <p:nvPr/>
              </p:nvSpPr>
              <p:spPr>
                <a:xfrm>
                  <a:off x="7635224" y="5575248"/>
                  <a:ext cx="1423788" cy="646331"/>
                </a:xfrm>
                <a:prstGeom prst="rect">
                  <a:avLst/>
                </a:prstGeom>
                <a:blipFill>
                  <a:blip r:embed="rId7"/>
                  <a:stretch>
                    <a:fillRect b="-377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48" name="矩形 147">
                <a:extLst>
                  <a:ext uri="{FF2B5EF4-FFF2-40B4-BE49-F238E27FC236}">
                    <a16:creationId xmlns:a16="http://schemas.microsoft.com/office/drawing/2014/main" id="{5E3A5F5F-8BBA-40D2-8F92-64EB66D27D9C}"/>
                  </a:ext>
                </a:extLst>
              </p:cNvPr>
              <p:cNvSpPr/>
              <p:nvPr/>
            </p:nvSpPr>
            <p:spPr>
              <a:xfrm>
                <a:off x="8442359" y="1761440"/>
                <a:ext cx="2832057" cy="6387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𝜌</m:t>
                      </m:r>
                      <m:f>
                        <m:fPr>
                          <m:ctrlPr>
                            <a:rPr lang="en-US" altLang="zh-CN"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m:t>
                      </m:r>
                      <m:r>
                        <m:rPr>
                          <m:sty m:val="p"/>
                        </m:rPr>
                        <a:rPr lang="en-US" altLang="zh-CN" i="1" smtClean="0">
                          <a:solidFill>
                            <a:schemeClr val="accent2"/>
                          </a:solidFill>
                          <a:latin typeface="Cambria Math" panose="02040503050406030204" pitchFamily="18" charset="0"/>
                          <a:ea typeface="Cambria Math" panose="02040503050406030204" pitchFamily="18" charset="0"/>
                        </a:rPr>
                        <m:t>∇</m:t>
                      </m:r>
                      <m:r>
                        <a:rPr lang="en-US" altLang="zh-CN" i="1" smtClean="0">
                          <a:solidFill>
                            <a:schemeClr val="accent2"/>
                          </a:solidFill>
                          <a:latin typeface="Cambria Math" panose="02040503050406030204" pitchFamily="18" charset="0"/>
                          <a:ea typeface="Cambria Math" panose="02040503050406030204" pitchFamily="18" charset="0"/>
                        </a:rPr>
                        <m:t>𝑝</m:t>
                      </m:r>
                      <m:r>
                        <a:rPr lang="en-US" altLang="zh-CN" i="1">
                          <a:solidFill>
                            <a:schemeClr val="accent2"/>
                          </a:solidFill>
                          <a:latin typeface="Cambria Math" panose="02040503050406030204" pitchFamily="18" charset="0"/>
                          <a:ea typeface="Cambria Math" panose="02040503050406030204" pitchFamily="18" charset="0"/>
                        </a:rPr>
                        <m:t> </m:t>
                      </m:r>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ea typeface="Cambria Math" panose="02040503050406030204" pitchFamily="18" charset="0"/>
                        </a:rPr>
                        <m:t>𝜇</m:t>
                      </m:r>
                      <m:sSup>
                        <m:sSupPr>
                          <m:ctrlPr>
                            <a:rPr lang="en-US" altLang="zh-CN" i="1">
                              <a:solidFill>
                                <a:schemeClr val="tx1"/>
                              </a:solidFill>
                              <a:latin typeface="Cambria Math" panose="02040503050406030204" pitchFamily="18" charset="0"/>
                              <a:ea typeface="Cambria Math" panose="02040503050406030204" pitchFamily="18" charset="0"/>
                            </a:rPr>
                          </m:ctrlPr>
                        </m:sSupPr>
                        <m:e>
                          <m:r>
                            <m:rPr>
                              <m:sty m:val="p"/>
                            </m:rPr>
                            <a:rPr lang="en-US" altLang="zh-CN" i="1">
                              <a:solidFill>
                                <a:schemeClr val="tx1"/>
                              </a:solidFill>
                              <a:latin typeface="Cambria Math" panose="02040503050406030204" pitchFamily="18" charset="0"/>
                              <a:ea typeface="Cambria Math" panose="02040503050406030204" pitchFamily="18" charset="0"/>
                            </a:rPr>
                            <m:t>∇</m:t>
                          </m:r>
                        </m:e>
                        <m:sup>
                          <m:r>
                            <a:rPr lang="en-US" altLang="zh-CN" i="1">
                              <a:solidFill>
                                <a:schemeClr val="tx1"/>
                              </a:solidFill>
                              <a:latin typeface="Cambria Math" panose="02040503050406030204" pitchFamily="18" charset="0"/>
                              <a:ea typeface="Cambria Math" panose="02040503050406030204" pitchFamily="18" charset="0"/>
                            </a:rPr>
                            <m:t>2</m:t>
                          </m:r>
                        </m:sup>
                      </m:sSup>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rPr>
                        <m:t>𝜌</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m:oMathPara>
                </a14:m>
                <a:endParaRPr lang="en-US" altLang="zh-CN" dirty="0">
                  <a:solidFill>
                    <a:schemeClr val="tx1"/>
                  </a:solidFill>
                </a:endParaRPr>
              </a:p>
            </p:txBody>
          </p:sp>
        </mc:Choice>
        <mc:Fallback xmlns="">
          <p:sp>
            <p:nvSpPr>
              <p:cNvPr id="148" name="矩形 147">
                <a:extLst>
                  <a:ext uri="{FF2B5EF4-FFF2-40B4-BE49-F238E27FC236}">
                    <a16:creationId xmlns:a16="http://schemas.microsoft.com/office/drawing/2014/main" id="{5E3A5F5F-8BBA-40D2-8F92-64EB66D27D9C}"/>
                  </a:ext>
                </a:extLst>
              </p:cNvPr>
              <p:cNvSpPr>
                <a:spLocks noRot="1" noChangeAspect="1" noMove="1" noResize="1" noEditPoints="1" noAdjustHandles="1" noChangeArrowheads="1" noChangeShapeType="1" noTextEdit="1"/>
              </p:cNvSpPr>
              <p:nvPr/>
            </p:nvSpPr>
            <p:spPr>
              <a:xfrm>
                <a:off x="8442359" y="1761440"/>
                <a:ext cx="2832057" cy="638765"/>
              </a:xfrm>
              <a:prstGeom prst="rect">
                <a:avLst/>
              </a:prstGeom>
              <a:blipFill>
                <a:blip r:embed="rId8"/>
                <a:stretch>
                  <a:fillRect/>
                </a:stretch>
              </a:blipFill>
            </p:spPr>
            <p:txBody>
              <a:bodyPr/>
              <a:lstStyle/>
              <a:p>
                <a:r>
                  <a:rPr lang="zh-CN" altLang="en-US">
                    <a:noFill/>
                  </a:rPr>
                  <a:t> </a:t>
                </a:r>
              </a:p>
            </p:txBody>
          </p:sp>
        </mc:Fallback>
      </mc:AlternateContent>
      <p:sp>
        <p:nvSpPr>
          <p:cNvPr id="11" name="矩形: 圆角 10">
            <a:extLst>
              <a:ext uri="{FF2B5EF4-FFF2-40B4-BE49-F238E27FC236}">
                <a16:creationId xmlns:a16="http://schemas.microsoft.com/office/drawing/2014/main" id="{5BB1AC82-1E36-4F2F-A984-ECEA0DB2DEB2}"/>
              </a:ext>
            </a:extLst>
          </p:cNvPr>
          <p:cNvSpPr/>
          <p:nvPr/>
        </p:nvSpPr>
        <p:spPr>
          <a:xfrm>
            <a:off x="4223823" y="2979317"/>
            <a:ext cx="739859" cy="668810"/>
          </a:xfrm>
          <a:prstGeom prst="roundRect">
            <a:avLst/>
          </a:prstGeom>
          <a:noFill/>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2A9B1F17-8DB4-4D75-8FA8-356A90193E94}"/>
              </a:ext>
            </a:extLst>
          </p:cNvPr>
          <p:cNvGrpSpPr/>
          <p:nvPr/>
        </p:nvGrpSpPr>
        <p:grpSpPr>
          <a:xfrm>
            <a:off x="6658422" y="2872101"/>
            <a:ext cx="2359172" cy="961697"/>
            <a:chOff x="6788112" y="2536691"/>
            <a:chExt cx="2359172" cy="961697"/>
          </a:xfrm>
        </p:grpSpPr>
        <p:sp>
          <p:nvSpPr>
            <p:cNvPr id="149" name="椭圆 148">
              <a:extLst>
                <a:ext uri="{FF2B5EF4-FFF2-40B4-BE49-F238E27FC236}">
                  <a16:creationId xmlns:a16="http://schemas.microsoft.com/office/drawing/2014/main" id="{C6CB4EA1-DAA3-41F9-90AB-1D62DBF52528}"/>
                </a:ext>
              </a:extLst>
            </p:cNvPr>
            <p:cNvSpPr/>
            <p:nvPr/>
          </p:nvSpPr>
          <p:spPr>
            <a:xfrm>
              <a:off x="7627522" y="2942447"/>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a:extLst>
                <a:ext uri="{FF2B5EF4-FFF2-40B4-BE49-F238E27FC236}">
                  <a16:creationId xmlns:a16="http://schemas.microsoft.com/office/drawing/2014/main" id="{AB63EE22-BEBD-4EA9-8292-53BEEBDD17D7}"/>
                </a:ext>
              </a:extLst>
            </p:cNvPr>
            <p:cNvSpPr/>
            <p:nvPr/>
          </p:nvSpPr>
          <p:spPr>
            <a:xfrm>
              <a:off x="8111561" y="2943614"/>
              <a:ext cx="237744" cy="237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cxnSp>
          <p:nvCxnSpPr>
            <p:cNvPr id="13" name="直接箭头连接符 12">
              <a:extLst>
                <a:ext uri="{FF2B5EF4-FFF2-40B4-BE49-F238E27FC236}">
                  <a16:creationId xmlns:a16="http://schemas.microsoft.com/office/drawing/2014/main" id="{E6FFFB9B-06CD-46E9-BE0D-420682FF0786}"/>
                </a:ext>
              </a:extLst>
            </p:cNvPr>
            <p:cNvCxnSpPr>
              <a:cxnSpLocks/>
            </p:cNvCxnSpPr>
            <p:nvPr/>
          </p:nvCxnSpPr>
          <p:spPr>
            <a:xfrm flipV="1">
              <a:off x="8230433" y="3061319"/>
              <a:ext cx="590165" cy="11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4BC2CFC5-D369-44DD-A6EF-6B876DE39896}"/>
                </a:ext>
              </a:extLst>
            </p:cNvPr>
            <p:cNvCxnSpPr>
              <a:cxnSpLocks/>
            </p:cNvCxnSpPr>
            <p:nvPr/>
          </p:nvCxnSpPr>
          <p:spPr>
            <a:xfrm rot="10800000" flipV="1">
              <a:off x="7156229" y="3060152"/>
              <a:ext cx="590165" cy="116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7A44B215-6970-45D2-AA01-46BD9E036861}"/>
                    </a:ext>
                  </a:extLst>
                </p:cNvPr>
                <p:cNvSpPr/>
                <p:nvPr/>
              </p:nvSpPr>
              <p:spPr>
                <a:xfrm>
                  <a:off x="7525019" y="3129056"/>
                  <a:ext cx="4774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4" name="矩形 13">
                  <a:extLst>
                    <a:ext uri="{FF2B5EF4-FFF2-40B4-BE49-F238E27FC236}">
                      <a16:creationId xmlns:a16="http://schemas.microsoft.com/office/drawing/2014/main" id="{7A44B215-6970-45D2-AA01-46BD9E036861}"/>
                    </a:ext>
                  </a:extLst>
                </p:cNvPr>
                <p:cNvSpPr>
                  <a:spLocks noRot="1" noChangeAspect="1" noMove="1" noResize="1" noEditPoints="1" noAdjustHandles="1" noChangeArrowheads="1" noChangeShapeType="1" noTextEdit="1"/>
                </p:cNvSpPr>
                <p:nvPr/>
              </p:nvSpPr>
              <p:spPr>
                <a:xfrm>
                  <a:off x="7525019" y="3129056"/>
                  <a:ext cx="477438" cy="369332"/>
                </a:xfrm>
                <a:prstGeom prst="rect">
                  <a:avLst/>
                </a:prstGeom>
                <a:blipFill>
                  <a:blip r:embed="rId9"/>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矩形 151">
                  <a:extLst>
                    <a:ext uri="{FF2B5EF4-FFF2-40B4-BE49-F238E27FC236}">
                      <a16:creationId xmlns:a16="http://schemas.microsoft.com/office/drawing/2014/main" id="{CA78B0BF-2EE8-47CB-A8EF-4DE2FED3EEA0}"/>
                    </a:ext>
                  </a:extLst>
                </p:cNvPr>
                <p:cNvSpPr/>
                <p:nvPr/>
              </p:nvSpPr>
              <p:spPr>
                <a:xfrm>
                  <a:off x="8055386" y="3129056"/>
                  <a:ext cx="4827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52" name="矩形 151">
                  <a:extLst>
                    <a:ext uri="{FF2B5EF4-FFF2-40B4-BE49-F238E27FC236}">
                      <a16:creationId xmlns:a16="http://schemas.microsoft.com/office/drawing/2014/main" id="{CA78B0BF-2EE8-47CB-A8EF-4DE2FED3EEA0}"/>
                    </a:ext>
                  </a:extLst>
                </p:cNvPr>
                <p:cNvSpPr>
                  <a:spLocks noRot="1" noChangeAspect="1" noMove="1" noResize="1" noEditPoints="1" noAdjustHandles="1" noChangeArrowheads="1" noChangeShapeType="1" noTextEdit="1"/>
                </p:cNvSpPr>
                <p:nvPr/>
              </p:nvSpPr>
              <p:spPr>
                <a:xfrm>
                  <a:off x="8055386" y="3129056"/>
                  <a:ext cx="482760" cy="369332"/>
                </a:xfrm>
                <a:prstGeom prst="rect">
                  <a:avLst/>
                </a:prstGeom>
                <a:blipFill>
                  <a:blip r:embed="rId10"/>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85108B6E-3ACD-4AF3-9D7D-2CACBDEC717E}"/>
                    </a:ext>
                  </a:extLst>
                </p:cNvPr>
                <p:cNvSpPr/>
                <p:nvPr/>
              </p:nvSpPr>
              <p:spPr>
                <a:xfrm>
                  <a:off x="6788112" y="2536691"/>
                  <a:ext cx="2359172" cy="4188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𝐹</m:t>
                                </m:r>
                              </m:e>
                            </m:acc>
                          </m:e>
                          <m:sub>
                            <m:r>
                              <a:rPr lang="en-US" altLang="zh-CN" b="0" i="1" smtClean="0">
                                <a:latin typeface="Cambria Math" panose="02040503050406030204" pitchFamily="18" charset="0"/>
                              </a:rPr>
                              <m:t>1</m:t>
                            </m:r>
                          </m:sub>
                          <m:sup>
                            <m:r>
                              <a:rPr lang="en-US" altLang="zh-CN" i="1">
                                <a:latin typeface="Cambria Math" panose="02040503050406030204" pitchFamily="18" charset="0"/>
                              </a:rPr>
                              <m:t>𝑝𝑟𝑒𝑠𝑠𝑢𝑟𝑒</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𝐹</m:t>
                                </m:r>
                              </m:e>
                            </m:acc>
                          </m:e>
                          <m:sub>
                            <m:r>
                              <a:rPr lang="en-US" altLang="zh-CN" b="0" i="1" smtClean="0">
                                <a:latin typeface="Cambria Math" panose="02040503050406030204" pitchFamily="18" charset="0"/>
                              </a:rPr>
                              <m:t>2</m:t>
                            </m:r>
                          </m:sub>
                          <m:sup>
                            <m:r>
                              <a:rPr lang="en-US" altLang="zh-CN" i="1">
                                <a:latin typeface="Cambria Math" panose="02040503050406030204" pitchFamily="18" charset="0"/>
                              </a:rPr>
                              <m:t>𝑝𝑟𝑒𝑠𝑠𝑢𝑟𝑒</m:t>
                            </m:r>
                          </m:sup>
                        </m:sSubSup>
                      </m:oMath>
                    </m:oMathPara>
                  </a14:m>
                  <a:endParaRPr lang="zh-CN" altLang="en-US" dirty="0"/>
                </a:p>
              </p:txBody>
            </p:sp>
          </mc:Choice>
          <mc:Fallback xmlns="">
            <p:sp>
              <p:nvSpPr>
                <p:cNvPr id="15" name="矩形 14">
                  <a:extLst>
                    <a:ext uri="{FF2B5EF4-FFF2-40B4-BE49-F238E27FC236}">
                      <a16:creationId xmlns:a16="http://schemas.microsoft.com/office/drawing/2014/main" id="{85108B6E-3ACD-4AF3-9D7D-2CACBDEC717E}"/>
                    </a:ext>
                  </a:extLst>
                </p:cNvPr>
                <p:cNvSpPr>
                  <a:spLocks noRot="1" noChangeAspect="1" noMove="1" noResize="1" noEditPoints="1" noAdjustHandles="1" noChangeArrowheads="1" noChangeShapeType="1" noTextEdit="1"/>
                </p:cNvSpPr>
                <p:nvPr/>
              </p:nvSpPr>
              <p:spPr>
                <a:xfrm>
                  <a:off x="6788112" y="2536691"/>
                  <a:ext cx="2359172" cy="418833"/>
                </a:xfrm>
                <a:prstGeom prst="rect">
                  <a:avLst/>
                </a:prstGeom>
                <a:blipFill>
                  <a:blip r:embed="rId11"/>
                  <a:stretch>
                    <a:fillRect t="-20290" b="-1449"/>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868FF40-5554-4845-A4A7-F66D4D6D8C49}"/>
                  </a:ext>
                </a:extLst>
              </p:cNvPr>
              <p:cNvSpPr/>
              <p:nvPr/>
            </p:nvSpPr>
            <p:spPr>
              <a:xfrm>
                <a:off x="9120097" y="3119792"/>
                <a:ext cx="983603" cy="410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a:solidFill>
                                <a:schemeClr val="accent1"/>
                              </a:solidFill>
                              <a:latin typeface="Cambria Math" panose="02040503050406030204" pitchFamily="18" charset="0"/>
                            </a:rPr>
                          </m:ctrlPr>
                        </m:accPr>
                        <m:e>
                          <m:r>
                            <a:rPr lang="en-US" altLang="zh-CN" i="1">
                              <a:solidFill>
                                <a:schemeClr val="accent1"/>
                              </a:solidFill>
                              <a:latin typeface="Cambria Math" panose="02040503050406030204" pitchFamily="18" charset="0"/>
                            </a:rPr>
                            <m:t>𝐹</m:t>
                          </m:r>
                        </m:e>
                      </m:acc>
                      <m:r>
                        <a:rPr lang="en-US" altLang="zh-CN" b="0" i="1" smtClean="0">
                          <a:solidFill>
                            <a:schemeClr val="accent1"/>
                          </a:solidFill>
                          <a:latin typeface="Cambria Math" panose="02040503050406030204" pitchFamily="18" charset="0"/>
                        </a:rPr>
                        <m:t>=</m:t>
                      </m:r>
                      <m:acc>
                        <m:accPr>
                          <m:chr m:val="⃗"/>
                          <m:ctrlPr>
                            <a:rPr lang="en-US" altLang="zh-CN" i="1">
                              <a:solidFill>
                                <a:schemeClr val="accent1"/>
                              </a:solidFill>
                              <a:latin typeface="Cambria Math" panose="02040503050406030204" pitchFamily="18" charset="0"/>
                            </a:rPr>
                          </m:ctrlPr>
                        </m:accPr>
                        <m:e>
                          <m:r>
                            <a:rPr lang="en-US" altLang="zh-CN" i="1">
                              <a:solidFill>
                                <a:schemeClr val="accent1"/>
                              </a:solidFill>
                              <a:latin typeface="Cambria Math" panose="02040503050406030204" pitchFamily="18" charset="0"/>
                            </a:rPr>
                            <m:t>𝑓</m:t>
                          </m:r>
                        </m:e>
                      </m:acc>
                      <m:r>
                        <a:rPr lang="en-US" altLang="zh-CN" b="0" i="1" smtClean="0">
                          <a:solidFill>
                            <a:schemeClr val="accent1"/>
                          </a:solidFill>
                          <a:latin typeface="Cambria Math" panose="02040503050406030204" pitchFamily="18" charset="0"/>
                        </a:rPr>
                        <m:t>𝑉</m:t>
                      </m:r>
                    </m:oMath>
                  </m:oMathPara>
                </a14:m>
                <a:endParaRPr lang="zh-CN" altLang="en-US" dirty="0">
                  <a:solidFill>
                    <a:schemeClr val="accent1"/>
                  </a:solidFill>
                </a:endParaRPr>
              </a:p>
            </p:txBody>
          </p:sp>
        </mc:Choice>
        <mc:Fallback xmlns="">
          <p:sp>
            <p:nvSpPr>
              <p:cNvPr id="4" name="矩形 3">
                <a:extLst>
                  <a:ext uri="{FF2B5EF4-FFF2-40B4-BE49-F238E27FC236}">
                    <a16:creationId xmlns:a16="http://schemas.microsoft.com/office/drawing/2014/main" id="{D868FF40-5554-4845-A4A7-F66D4D6D8C49}"/>
                  </a:ext>
                </a:extLst>
              </p:cNvPr>
              <p:cNvSpPr>
                <a:spLocks noRot="1" noChangeAspect="1" noMove="1" noResize="1" noEditPoints="1" noAdjustHandles="1" noChangeArrowheads="1" noChangeShapeType="1" noTextEdit="1"/>
              </p:cNvSpPr>
              <p:nvPr/>
            </p:nvSpPr>
            <p:spPr>
              <a:xfrm>
                <a:off x="9120097" y="3119792"/>
                <a:ext cx="983603" cy="410946"/>
              </a:xfrm>
              <a:prstGeom prst="rect">
                <a:avLst/>
              </a:prstGeom>
              <a:blipFill>
                <a:blip r:embed="rId12"/>
                <a:stretch>
                  <a:fillRect t="-22388" r="-12422" b="-119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5100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黏力</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r>
                  <a:rPr lang="zh-CN" altLang="en-US" dirty="0"/>
                  <a:t>黏力只依赖于速度差，不依赖绝对速度</a:t>
                </a:r>
                <a:endParaRPr lang="en-US" altLang="zh-CN" dirty="0"/>
              </a:p>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𝑣𝑖𝑠𝑐𝑜𝑠𝑖𝑡𝑦</m:t>
                        </m:r>
                      </m:sup>
                    </m:sSubSup>
                    <m:r>
                      <a:rPr lang="en-US" altLang="zh-CN" b="0" i="1" smtClean="0">
                        <a:latin typeface="Cambria Math" panose="02040503050406030204" pitchFamily="18" charset="0"/>
                      </a:rPr>
                      <m:t>=</m:t>
                    </m:r>
                    <m:r>
                      <a:rPr lang="zh-CN" altLang="en-US" b="0" i="1" smtClean="0">
                        <a:latin typeface="Cambria Math" panose="02040503050406030204" pitchFamily="18" charset="0"/>
                      </a:rPr>
                      <m:t>𝜇</m:t>
                    </m:r>
                    <m:nary>
                      <m:naryPr>
                        <m:chr m:val="∑"/>
                        <m:supHide m:val="on"/>
                        <m:ctrlPr>
                          <a:rPr lang="zh-CN" altLang="en-US" b="0" i="1" smtClean="0">
                            <a:latin typeface="Cambria Math" panose="02040503050406030204" pitchFamily="18" charset="0"/>
                          </a:rPr>
                        </m:ctrlPr>
                      </m:naryPr>
                      <m:sub>
                        <m:r>
                          <m:rPr>
                            <m:brk m:alnAt="7"/>
                          </m:rPr>
                          <a:rPr lang="en-US" altLang="zh-CN" b="0" i="1" smtClean="0">
                            <a:latin typeface="Cambria Math" panose="02040503050406030204" pitchFamily="18" charset="0"/>
                          </a:rPr>
                          <m:t>𝑗</m:t>
                        </m: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𝑗</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𝑗</m:t>
                                </m:r>
                              </m:sub>
                            </m:sSub>
                          </m:den>
                        </m:f>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b="0" i="1" smtClean="0">
                                <a:latin typeface="Cambria Math" panose="02040503050406030204" pitchFamily="18" charset="0"/>
                              </a:rPr>
                              <m:t>𝑖</m:t>
                            </m:r>
                          </m:sub>
                        </m:sSub>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rPr>
                              <m:t>2</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zh-CN" altLang="en-US" dirty="0"/>
              </a:p>
            </p:txBody>
          </p:sp>
        </mc:Choice>
        <mc:Fallback xmlns="">
          <p:sp>
            <p:nvSpPr>
              <p:cNvPr id="3" name="内容占位符 2">
                <a:extLst>
                  <a:ext uri="{FF2B5EF4-FFF2-40B4-BE49-F238E27FC236}">
                    <a16:creationId xmlns:a16="http://schemas.microsoft.com/office/drawing/2014/main" id="{DC1AB782-01C8-4ABE-940B-C8F1CA8F8F27}"/>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C986BEED-6763-4606-8A6D-21AB9111EAEA}"/>
                  </a:ext>
                </a:extLst>
              </p:cNvPr>
              <p:cNvSpPr/>
              <p:nvPr/>
            </p:nvSpPr>
            <p:spPr>
              <a:xfrm>
                <a:off x="8442359" y="1761440"/>
                <a:ext cx="2832057" cy="6387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𝜌</m:t>
                      </m:r>
                      <m:f>
                        <m:fPr>
                          <m:ctrlPr>
                            <a:rPr lang="en-US" altLang="zh-CN"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m:t>
                      </m:r>
                      <m:r>
                        <m:rPr>
                          <m:sty m:val="p"/>
                        </m:rPr>
                        <a:rPr lang="en-US" altLang="zh-CN" i="1" smtClean="0">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zh-CN" altLang="en-US" i="1" smtClean="0">
                          <a:solidFill>
                            <a:schemeClr val="accent1"/>
                          </a:solidFill>
                          <a:latin typeface="Cambria Math" panose="02040503050406030204" pitchFamily="18" charset="0"/>
                          <a:ea typeface="Cambria Math" panose="02040503050406030204" pitchFamily="18" charset="0"/>
                        </a:rPr>
                        <m:t>𝜇</m:t>
                      </m:r>
                      <m:sSup>
                        <m:sSupPr>
                          <m:ctrlPr>
                            <a:rPr lang="en-US" altLang="zh-CN" i="1">
                              <a:solidFill>
                                <a:schemeClr val="accent1"/>
                              </a:solidFill>
                              <a:latin typeface="Cambria Math" panose="02040503050406030204" pitchFamily="18" charset="0"/>
                              <a:ea typeface="Cambria Math" panose="02040503050406030204" pitchFamily="18" charset="0"/>
                            </a:rPr>
                          </m:ctrlPr>
                        </m:sSupPr>
                        <m:e>
                          <m:r>
                            <m:rPr>
                              <m:sty m:val="p"/>
                            </m:rPr>
                            <a:rPr lang="en-US" altLang="zh-CN" i="1">
                              <a:solidFill>
                                <a:schemeClr val="accent1"/>
                              </a:solidFill>
                              <a:latin typeface="Cambria Math" panose="02040503050406030204" pitchFamily="18" charset="0"/>
                              <a:ea typeface="Cambria Math" panose="02040503050406030204" pitchFamily="18" charset="0"/>
                            </a:rPr>
                            <m:t>∇</m:t>
                          </m:r>
                        </m:e>
                        <m:sup>
                          <m:r>
                            <a:rPr lang="en-US" altLang="zh-CN" i="1">
                              <a:solidFill>
                                <a:schemeClr val="accent1"/>
                              </a:solidFill>
                              <a:latin typeface="Cambria Math" panose="02040503050406030204" pitchFamily="18" charset="0"/>
                              <a:ea typeface="Cambria Math" panose="02040503050406030204" pitchFamily="18" charset="0"/>
                            </a:rPr>
                            <m:t>2</m:t>
                          </m:r>
                        </m:sup>
                      </m:sSup>
                      <m:acc>
                        <m:accPr>
                          <m:chr m:val="⃗"/>
                          <m:ctrlPr>
                            <a:rPr lang="zh-CN" altLang="en-US" i="1">
                              <a:solidFill>
                                <a:schemeClr val="accent1"/>
                              </a:solidFill>
                              <a:latin typeface="Cambria Math" panose="02040503050406030204" pitchFamily="18" charset="0"/>
                              <a:ea typeface="Cambria Math" panose="02040503050406030204" pitchFamily="18" charset="0"/>
                            </a:rPr>
                          </m:ctrlPr>
                        </m:accPr>
                        <m:e>
                          <m:r>
                            <a:rPr lang="en-US" altLang="zh-CN" i="1">
                              <a:solidFill>
                                <a:schemeClr val="accent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a:rPr lang="zh-CN" altLang="en-US" i="1">
                          <a:solidFill>
                            <a:schemeClr val="tx1"/>
                          </a:solidFill>
                          <a:latin typeface="Cambria Math" panose="02040503050406030204" pitchFamily="18" charset="0"/>
                        </a:rPr>
                        <m:t>𝜌</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𝑔</m:t>
                          </m:r>
                        </m:e>
                      </m:acc>
                    </m:oMath>
                  </m:oMathPara>
                </a14:m>
                <a:endParaRPr lang="en-US" altLang="zh-CN" dirty="0">
                  <a:solidFill>
                    <a:schemeClr val="tx1"/>
                  </a:solidFill>
                </a:endParaRPr>
              </a:p>
            </p:txBody>
          </p:sp>
        </mc:Choice>
        <mc:Fallback xmlns="">
          <p:sp>
            <p:nvSpPr>
              <p:cNvPr id="4" name="矩形 3">
                <a:extLst>
                  <a:ext uri="{FF2B5EF4-FFF2-40B4-BE49-F238E27FC236}">
                    <a16:creationId xmlns:a16="http://schemas.microsoft.com/office/drawing/2014/main" id="{C986BEED-6763-4606-8A6D-21AB9111EAEA}"/>
                  </a:ext>
                </a:extLst>
              </p:cNvPr>
              <p:cNvSpPr>
                <a:spLocks noRot="1" noChangeAspect="1" noMove="1" noResize="1" noEditPoints="1" noAdjustHandles="1" noChangeArrowheads="1" noChangeShapeType="1" noTextEdit="1"/>
              </p:cNvSpPr>
              <p:nvPr/>
            </p:nvSpPr>
            <p:spPr>
              <a:xfrm>
                <a:off x="8442359" y="1761440"/>
                <a:ext cx="2832057" cy="6387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3647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体积力</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𝑔𝑟𝑎𝑣𝑖𝑡𝑦</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𝑔</m:t>
                        </m:r>
                      </m:e>
                    </m:acc>
                  </m:oMath>
                </a14:m>
                <a:endParaRPr lang="zh-CN" altLang="en-US" dirty="0"/>
              </a:p>
            </p:txBody>
          </p:sp>
        </mc:Choice>
        <mc:Fallback xmlns="">
          <p:sp>
            <p:nvSpPr>
              <p:cNvPr id="3" name="内容占位符 2">
                <a:extLst>
                  <a:ext uri="{FF2B5EF4-FFF2-40B4-BE49-F238E27FC236}">
                    <a16:creationId xmlns:a16="http://schemas.microsoft.com/office/drawing/2014/main" id="{DC1AB782-01C8-4ABE-940B-C8F1CA8F8F2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C92B2F55-BF91-40E3-98AC-AB28767165C0}"/>
                  </a:ext>
                </a:extLst>
              </p:cNvPr>
              <p:cNvSpPr/>
              <p:nvPr/>
            </p:nvSpPr>
            <p:spPr>
              <a:xfrm>
                <a:off x="8442359" y="1761440"/>
                <a:ext cx="2832057" cy="6387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𝜌</m:t>
                      </m:r>
                      <m:f>
                        <m:fPr>
                          <m:ctrlPr>
                            <a:rPr lang="en-US" altLang="zh-CN"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𝑢</m:t>
                              </m:r>
                            </m:e>
                          </m:acc>
                        </m:num>
                        <m:den>
                          <m:r>
                            <a:rPr lang="zh-CN" altLang="en-US"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den>
                      </m:f>
                      <m:r>
                        <a:rPr lang="en-US" altLang="zh-CN" i="1">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m:t>
                      </m:r>
                      <m:r>
                        <m:rPr>
                          <m:sty m:val="p"/>
                        </m:rPr>
                        <a:rPr lang="en-US" altLang="zh-CN" i="1" smtClean="0">
                          <a:solidFill>
                            <a:schemeClr val="tx1"/>
                          </a:solidFill>
                          <a:latin typeface="Cambria Math" panose="02040503050406030204" pitchFamily="18" charset="0"/>
                          <a:ea typeface="Cambria Math" panose="02040503050406030204" pitchFamily="18" charset="0"/>
                        </a:rPr>
                        <m:t>∇</m:t>
                      </m:r>
                      <m:r>
                        <a:rPr lang="en-US" altLang="zh-CN" i="1" smtClean="0">
                          <a:solidFill>
                            <a:schemeClr val="tx1"/>
                          </a:solidFill>
                          <a:latin typeface="Cambria Math" panose="02040503050406030204" pitchFamily="18" charset="0"/>
                          <a:ea typeface="Cambria Math" panose="02040503050406030204" pitchFamily="18" charset="0"/>
                        </a:rPr>
                        <m:t>𝑝</m:t>
                      </m:r>
                      <m:r>
                        <a:rPr lang="en-US" altLang="zh-CN" i="1">
                          <a:solidFill>
                            <a:schemeClr val="tx1"/>
                          </a:solidFill>
                          <a:latin typeface="Cambria Math" panose="02040503050406030204" pitchFamily="18" charset="0"/>
                          <a:ea typeface="Cambria Math" panose="02040503050406030204" pitchFamily="18" charset="0"/>
                        </a:rPr>
                        <m:t> +</m:t>
                      </m:r>
                      <m:r>
                        <a:rPr lang="zh-CN" altLang="en-US" i="1" smtClean="0">
                          <a:solidFill>
                            <a:schemeClr val="tx1"/>
                          </a:solidFill>
                          <a:latin typeface="Cambria Math" panose="02040503050406030204" pitchFamily="18" charset="0"/>
                          <a:ea typeface="Cambria Math" panose="02040503050406030204" pitchFamily="18" charset="0"/>
                        </a:rPr>
                        <m:t>𝜇</m:t>
                      </m:r>
                      <m:sSup>
                        <m:sSupPr>
                          <m:ctrlPr>
                            <a:rPr lang="en-US" altLang="zh-CN" i="1">
                              <a:solidFill>
                                <a:schemeClr val="tx1"/>
                              </a:solidFill>
                              <a:latin typeface="Cambria Math" panose="02040503050406030204" pitchFamily="18" charset="0"/>
                              <a:ea typeface="Cambria Math" panose="02040503050406030204" pitchFamily="18" charset="0"/>
                            </a:rPr>
                          </m:ctrlPr>
                        </m:sSupPr>
                        <m:e>
                          <m:r>
                            <m:rPr>
                              <m:sty m:val="p"/>
                            </m:rPr>
                            <a:rPr lang="en-US" altLang="zh-CN" i="1">
                              <a:solidFill>
                                <a:schemeClr val="tx1"/>
                              </a:solidFill>
                              <a:latin typeface="Cambria Math" panose="02040503050406030204" pitchFamily="18" charset="0"/>
                              <a:ea typeface="Cambria Math" panose="02040503050406030204" pitchFamily="18" charset="0"/>
                            </a:rPr>
                            <m:t>∇</m:t>
                          </m:r>
                        </m:e>
                        <m:sup>
                          <m:r>
                            <a:rPr lang="en-US" altLang="zh-CN" i="1">
                              <a:solidFill>
                                <a:schemeClr val="tx1"/>
                              </a:solidFill>
                              <a:latin typeface="Cambria Math" panose="02040503050406030204" pitchFamily="18" charset="0"/>
                              <a:ea typeface="Cambria Math" panose="02040503050406030204" pitchFamily="18" charset="0"/>
                            </a:rPr>
                            <m:t>2</m:t>
                          </m:r>
                        </m:sup>
                      </m:sSup>
                      <m:acc>
                        <m:accPr>
                          <m:chr m:val="⃗"/>
                          <m:ctrlPr>
                            <a:rPr lang="zh-CN" altLang="en-US" i="1">
                              <a:solidFill>
                                <a:schemeClr val="tx1"/>
                              </a:solidFill>
                              <a:latin typeface="Cambria Math" panose="02040503050406030204" pitchFamily="18" charset="0"/>
                              <a:ea typeface="Cambria Math" panose="02040503050406030204" pitchFamily="18" charset="0"/>
                            </a:rPr>
                          </m:ctrlPr>
                        </m:accPr>
                        <m:e>
                          <m:r>
                            <a:rPr lang="en-US" altLang="zh-CN" i="1">
                              <a:solidFill>
                                <a:schemeClr val="tx1"/>
                              </a:solidFill>
                              <a:latin typeface="Cambria Math" panose="02040503050406030204" pitchFamily="18" charset="0"/>
                              <a:ea typeface="Cambria Math" panose="02040503050406030204" pitchFamily="18" charset="0"/>
                            </a:rPr>
                            <m:t>𝑢</m:t>
                          </m:r>
                        </m:e>
                      </m:acc>
                      <m:r>
                        <a:rPr lang="en-US" altLang="zh-CN" i="1">
                          <a:solidFill>
                            <a:schemeClr val="tx1"/>
                          </a:solidFill>
                          <a:latin typeface="Cambria Math" panose="02040503050406030204" pitchFamily="18" charset="0"/>
                          <a:ea typeface="Cambria Math" panose="02040503050406030204" pitchFamily="18" charset="0"/>
                        </a:rPr>
                        <m:t>+</m:t>
                      </m:r>
                      <m:r>
                        <a:rPr lang="zh-CN" altLang="en-US" i="1" smtClean="0">
                          <a:solidFill>
                            <a:srgbClr val="FFC000"/>
                          </a:solidFill>
                          <a:latin typeface="Cambria Math" panose="02040503050406030204" pitchFamily="18" charset="0"/>
                        </a:rPr>
                        <m:t>𝜌</m:t>
                      </m:r>
                      <m:acc>
                        <m:accPr>
                          <m:chr m:val="⃗"/>
                          <m:ctrlPr>
                            <a:rPr lang="en-US" altLang="zh-CN" i="1">
                              <a:solidFill>
                                <a:srgbClr val="FFC000"/>
                              </a:solidFill>
                              <a:latin typeface="Cambria Math" panose="02040503050406030204" pitchFamily="18" charset="0"/>
                            </a:rPr>
                          </m:ctrlPr>
                        </m:accPr>
                        <m:e>
                          <m:r>
                            <a:rPr lang="en-US" altLang="zh-CN" i="1">
                              <a:solidFill>
                                <a:srgbClr val="FFC000"/>
                              </a:solidFill>
                              <a:latin typeface="Cambria Math" panose="02040503050406030204" pitchFamily="18" charset="0"/>
                            </a:rPr>
                            <m:t>𝑔</m:t>
                          </m:r>
                        </m:e>
                      </m:acc>
                    </m:oMath>
                  </m:oMathPara>
                </a14:m>
                <a:endParaRPr lang="en-US" altLang="zh-CN" dirty="0">
                  <a:solidFill>
                    <a:schemeClr val="tx1"/>
                  </a:solidFill>
                </a:endParaRPr>
              </a:p>
            </p:txBody>
          </p:sp>
        </mc:Choice>
        <mc:Fallback xmlns="">
          <p:sp>
            <p:nvSpPr>
              <p:cNvPr id="4" name="矩形 3">
                <a:extLst>
                  <a:ext uri="{FF2B5EF4-FFF2-40B4-BE49-F238E27FC236}">
                    <a16:creationId xmlns:a16="http://schemas.microsoft.com/office/drawing/2014/main" id="{C92B2F55-BF91-40E3-98AC-AB28767165C0}"/>
                  </a:ext>
                </a:extLst>
              </p:cNvPr>
              <p:cNvSpPr>
                <a:spLocks noRot="1" noChangeAspect="1" noMove="1" noResize="1" noEditPoints="1" noAdjustHandles="1" noChangeArrowheads="1" noChangeShapeType="1" noTextEdit="1"/>
              </p:cNvSpPr>
              <p:nvPr/>
            </p:nvSpPr>
            <p:spPr>
              <a:xfrm>
                <a:off x="8442359" y="1761440"/>
                <a:ext cx="2832057" cy="63876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4129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核函数的选取</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r>
                  <a:rPr lang="zh-CN" altLang="en-US" dirty="0"/>
                  <a:t>稳定性</a:t>
                </a:r>
                <a:endParaRPr lang="en-US" altLang="zh-CN" dirty="0"/>
              </a:p>
              <a:p>
                <a:r>
                  <a:rPr lang="zh-CN" altLang="en-US" dirty="0"/>
                  <a:t>准确性</a:t>
                </a:r>
                <a:endParaRPr lang="en-US" altLang="zh-CN" dirty="0"/>
              </a:p>
              <a:p>
                <a:r>
                  <a:rPr lang="zh-CN" altLang="en-US" dirty="0"/>
                  <a:t>速度</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𝑝𝑜𝑙𝑦</m:t>
                        </m:r>
                        <m:r>
                          <a:rPr lang="en-US" altLang="zh-CN" b="0" i="1" smtClean="0">
                            <a:latin typeface="Cambria Math" panose="02040503050406030204" pitchFamily="18" charset="0"/>
                          </a:rPr>
                          <m:t>6</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315</m:t>
                        </m:r>
                      </m:num>
                      <m:den>
                        <m:r>
                          <a:rPr lang="en-US" altLang="zh-CN" b="0" i="1" smtClean="0">
                            <a:latin typeface="Cambria Math" panose="02040503050406030204" pitchFamily="18" charset="0"/>
                          </a:rPr>
                          <m:t>64</m:t>
                        </m:r>
                        <m:r>
                          <a:rPr lang="zh-CN" altLang="en-US" b="0" i="1" smtClean="0">
                            <a:latin typeface="Cambria Math" panose="02040503050406030204" pitchFamily="18" charset="0"/>
                          </a:rPr>
                          <m:t>𝜋</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9</m:t>
                            </m:r>
                          </m:sup>
                        </m:sSup>
                      </m:den>
                    </m:f>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 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h</m:t>
                            </m:r>
                          </m:e>
                          <m:e>
                            <m:r>
                              <a:rPr lang="en-US" altLang="zh-CN" b="0" i="1" smtClean="0">
                                <a:latin typeface="Cambria Math" panose="02040503050406030204" pitchFamily="18" charset="0"/>
                              </a:rPr>
                              <m:t>0, </m:t>
                            </m:r>
                            <m:r>
                              <a:rPr lang="en-US" altLang="zh-CN" b="0" i="1" smtClean="0">
                                <a:latin typeface="Cambria Math" panose="02040503050406030204" pitchFamily="18" charset="0"/>
                              </a:rPr>
                              <m:t>𝑜𝑡h𝑒𝑟𝑤𝑖𝑠𝑒</m:t>
                            </m:r>
                          </m:e>
                        </m:eqArr>
                      </m:e>
                    </m:d>
                    <m:r>
                      <a:rPr lang="en-US" altLang="zh-CN" b="0" i="1" smtClean="0">
                        <a:latin typeface="Cambria Math" panose="02040503050406030204" pitchFamily="18" charset="0"/>
                      </a:rPr>
                      <m:t> </m:t>
                    </m:r>
                  </m:oMath>
                </a14:m>
                <a:endParaRPr lang="en-US" altLang="zh-CN" b="0"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b="0" i="1" smtClean="0">
                            <a:latin typeface="Cambria Math" panose="02040503050406030204" pitchFamily="18" charset="0"/>
                          </a:rPr>
                          <m:t>𝑠𝑝𝑖𝑘𝑦</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h</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15</m:t>
                        </m:r>
                      </m:num>
                      <m:den>
                        <m:r>
                          <a:rPr lang="zh-CN" altLang="en-US" i="1">
                            <a:latin typeface="Cambria Math" panose="02040503050406030204" pitchFamily="18" charset="0"/>
                          </a:rPr>
                          <m:t>𝜋</m:t>
                        </m:r>
                        <m:sSup>
                          <m:sSupPr>
                            <m:ctrlPr>
                              <a:rPr lang="en-US" altLang="zh-CN" i="1">
                                <a:latin typeface="Cambria Math" panose="02040503050406030204" pitchFamily="18" charset="0"/>
                              </a:rPr>
                            </m:ctrlPr>
                          </m:sSupPr>
                          <m:e>
                            <m:r>
                              <a:rPr lang="en-US" altLang="zh-CN" i="1">
                                <a:latin typeface="Cambria Math" panose="02040503050406030204" pitchFamily="18" charset="0"/>
                              </a:rPr>
                              <m:t>h</m:t>
                            </m:r>
                          </m:e>
                          <m:sup>
                            <m:r>
                              <a:rPr lang="en-US" altLang="zh-CN" b="0" i="1" smtClean="0">
                                <a:latin typeface="Cambria Math" panose="02040503050406030204" pitchFamily="18" charset="0"/>
                              </a:rPr>
                              <m:t>6</m:t>
                            </m:r>
                          </m:sup>
                        </m:sSup>
                      </m:den>
                    </m:f>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b="0" i="1" smtClean="0">
                                    <a:latin typeface="Cambria Math" panose="02040503050406030204" pitchFamily="18" charset="0"/>
                                  </a:rPr>
                                  <m:t>h</m:t>
                                </m:r>
                                <m:r>
                                  <a:rPr lang="en-US" altLang="zh-CN" i="1">
                                    <a:latin typeface="Cambria Math" panose="02040503050406030204" pitchFamily="18" charset="0"/>
                                  </a:rPr>
                                  <m:t>−</m:t>
                                </m:r>
                                <m:r>
                                  <a:rPr lang="en-US" altLang="zh-CN" b="0" i="1" smtClean="0">
                                    <a:latin typeface="Cambria Math" panose="02040503050406030204" pitchFamily="18" charset="0"/>
                                  </a:rPr>
                                  <m:t>𝑟</m:t>
                                </m:r>
                                <m:r>
                                  <a:rPr lang="en-US" altLang="zh-CN" i="1">
                                    <a:latin typeface="Cambria Math" panose="02040503050406030204" pitchFamily="18" charset="0"/>
                                  </a:rPr>
                                  <m:t>)</m:t>
                                </m:r>
                              </m:e>
                              <m:sup>
                                <m:r>
                                  <a:rPr lang="en-US" altLang="zh-CN" i="1">
                                    <a:latin typeface="Cambria Math" panose="02040503050406030204" pitchFamily="18" charset="0"/>
                                  </a:rPr>
                                  <m:t>3</m:t>
                                </m:r>
                              </m:sup>
                            </m:sSup>
                            <m:r>
                              <a:rPr lang="en-US" altLang="zh-CN" i="1">
                                <a:latin typeface="Cambria Math" panose="02040503050406030204" pitchFamily="18" charset="0"/>
                              </a:rPr>
                              <m:t>, 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h</m:t>
                            </m:r>
                          </m:e>
                          <m:e>
                            <m:r>
                              <a:rPr lang="en-US" altLang="zh-CN" i="1">
                                <a:latin typeface="Cambria Math" panose="02040503050406030204" pitchFamily="18" charset="0"/>
                              </a:rPr>
                              <m:t>0, </m:t>
                            </m:r>
                            <m:r>
                              <a:rPr lang="en-US" altLang="zh-CN" i="1">
                                <a:latin typeface="Cambria Math" panose="02040503050406030204" pitchFamily="18" charset="0"/>
                              </a:rPr>
                              <m:t>𝑜𝑡h𝑒𝑟𝑤𝑖𝑠𝑒</m:t>
                            </m:r>
                          </m:e>
                        </m:eqArr>
                      </m:e>
                    </m:d>
                  </m:oMath>
                </a14:m>
                <a:endParaRPr lang="en-US" altLang="zh-CN" b="0" dirty="0"/>
              </a:p>
            </p:txBody>
          </p:sp>
        </mc:Choice>
        <mc:Fallback xmlns="">
          <p:sp>
            <p:nvSpPr>
              <p:cNvPr id="3" name="内容占位符 2">
                <a:extLst>
                  <a:ext uri="{FF2B5EF4-FFF2-40B4-BE49-F238E27FC236}">
                    <a16:creationId xmlns:a16="http://schemas.microsoft.com/office/drawing/2014/main" id="{DC1AB782-01C8-4ABE-940B-C8F1CA8F8F27}"/>
                  </a:ext>
                </a:extLst>
              </p:cNvPr>
              <p:cNvSpPr>
                <a:spLocks noGrp="1" noRot="1" noChangeAspect="1" noMove="1" noResize="1" noEditPoints="1" noAdjustHandles="1" noChangeArrowheads="1" noChangeShapeType="1" noTextEdit="1"/>
              </p:cNvSpPr>
              <p:nvPr>
                <p:ph idx="1"/>
              </p:nvPr>
            </p:nvSpPr>
            <p:spPr>
              <a:blipFill>
                <a:blip r:embed="rId2"/>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66E30B0-0DDA-452D-8580-06DEC19716AF}"/>
              </a:ext>
            </a:extLst>
          </p:cNvPr>
          <p:cNvPicPr>
            <a:picLocks noChangeAspect="1"/>
          </p:cNvPicPr>
          <p:nvPr/>
        </p:nvPicPr>
        <p:blipFill>
          <a:blip r:embed="rId3"/>
          <a:stretch>
            <a:fillRect/>
          </a:stretch>
        </p:blipFill>
        <p:spPr>
          <a:xfrm>
            <a:off x="7985760" y="4549925"/>
            <a:ext cx="2324100" cy="1874854"/>
          </a:xfrm>
          <a:prstGeom prst="rect">
            <a:avLst/>
          </a:prstGeom>
        </p:spPr>
      </p:pic>
      <p:pic>
        <p:nvPicPr>
          <p:cNvPr id="6" name="图片 5">
            <a:extLst>
              <a:ext uri="{FF2B5EF4-FFF2-40B4-BE49-F238E27FC236}">
                <a16:creationId xmlns:a16="http://schemas.microsoft.com/office/drawing/2014/main" id="{60A45555-F215-403F-8298-6A7EC742A247}"/>
              </a:ext>
            </a:extLst>
          </p:cNvPr>
          <p:cNvPicPr>
            <a:picLocks noChangeAspect="1"/>
          </p:cNvPicPr>
          <p:nvPr/>
        </p:nvPicPr>
        <p:blipFill>
          <a:blip r:embed="rId4"/>
          <a:stretch>
            <a:fillRect/>
          </a:stretch>
        </p:blipFill>
        <p:spPr>
          <a:xfrm>
            <a:off x="7985760" y="2587965"/>
            <a:ext cx="2324100" cy="1847660"/>
          </a:xfrm>
          <a:prstGeom prst="rect">
            <a:avLst/>
          </a:prstGeom>
        </p:spPr>
      </p:pic>
    </p:spTree>
    <p:extLst>
      <p:ext uri="{BB962C8B-B14F-4D97-AF65-F5344CB8AC3E}">
        <p14:creationId xmlns:p14="http://schemas.microsoft.com/office/powerpoint/2010/main" val="117691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A94E2-6ED1-4DBF-B929-8A580F7A9B23}"/>
              </a:ext>
            </a:extLst>
          </p:cNvPr>
          <p:cNvSpPr>
            <a:spLocks noGrp="1"/>
          </p:cNvSpPr>
          <p:nvPr>
            <p:ph type="title"/>
          </p:nvPr>
        </p:nvSpPr>
        <p:spPr/>
        <p:txBody>
          <a:bodyPr/>
          <a:lstStyle/>
          <a:p>
            <a:r>
              <a:rPr lang="zh-CN" altLang="en-US" dirty="0"/>
              <a:t>几个重要的数学算子</a:t>
            </a:r>
          </a:p>
        </p:txBody>
      </p:sp>
      <p:sp>
        <p:nvSpPr>
          <p:cNvPr id="3" name="内容占位符 2">
            <a:extLst>
              <a:ext uri="{FF2B5EF4-FFF2-40B4-BE49-F238E27FC236}">
                <a16:creationId xmlns:a16="http://schemas.microsoft.com/office/drawing/2014/main" id="{D5B88EF4-2F27-4F3C-8D24-C8F0D3B41492}"/>
              </a:ext>
            </a:extLst>
          </p:cNvPr>
          <p:cNvSpPr>
            <a:spLocks noGrp="1"/>
          </p:cNvSpPr>
          <p:nvPr>
            <p:ph idx="1"/>
          </p:nvPr>
        </p:nvSpPr>
        <p:spPr/>
        <p:txBody>
          <a:bodyPr/>
          <a:lstStyle/>
          <a:p>
            <a:r>
              <a:rPr lang="en-US" altLang="zh-CN" dirty="0" err="1"/>
              <a:t>Nabla</a:t>
            </a:r>
            <a:r>
              <a:rPr lang="zh-CN" altLang="en-US" dirty="0"/>
              <a:t>算子</a:t>
            </a:r>
            <a:endParaRPr lang="en-US" altLang="zh-CN" dirty="0"/>
          </a:p>
          <a:p>
            <a:r>
              <a:rPr lang="zh-CN" altLang="en-US" dirty="0"/>
              <a:t>梯度（</a:t>
            </a:r>
            <a:r>
              <a:rPr lang="en-US" altLang="zh-CN" dirty="0"/>
              <a:t>Gradient</a:t>
            </a:r>
            <a:r>
              <a:rPr lang="zh-CN" altLang="en-US" dirty="0"/>
              <a:t>）</a:t>
            </a:r>
            <a:endParaRPr lang="en-US" altLang="zh-CN" dirty="0"/>
          </a:p>
          <a:p>
            <a:r>
              <a:rPr lang="zh-CN" altLang="en-US" dirty="0"/>
              <a:t>散度（</a:t>
            </a:r>
            <a:r>
              <a:rPr lang="en-US" altLang="zh-CN" dirty="0"/>
              <a:t>Divergence</a:t>
            </a:r>
            <a:r>
              <a:rPr lang="zh-CN" altLang="en-US" dirty="0"/>
              <a:t>）</a:t>
            </a:r>
            <a:endParaRPr lang="en-US" altLang="zh-CN" dirty="0"/>
          </a:p>
          <a:p>
            <a:r>
              <a:rPr lang="zh-CN" altLang="en-US" dirty="0"/>
              <a:t>旋度（</a:t>
            </a:r>
            <a:r>
              <a:rPr lang="en-US" altLang="zh-CN" dirty="0"/>
              <a:t>Curl</a:t>
            </a:r>
            <a:r>
              <a:rPr lang="zh-CN" altLang="en-US" dirty="0"/>
              <a:t>）</a:t>
            </a:r>
            <a:endParaRPr lang="en-US" altLang="zh-CN" dirty="0"/>
          </a:p>
          <a:p>
            <a:r>
              <a:rPr lang="zh-CN" altLang="en-US" dirty="0"/>
              <a:t>拉普拉斯算子（</a:t>
            </a:r>
            <a:r>
              <a:rPr lang="en-US" altLang="zh-CN" dirty="0"/>
              <a:t> </a:t>
            </a:r>
            <a:r>
              <a:rPr lang="en-US" altLang="zh-CN" dirty="0" err="1"/>
              <a:t>Lapacian</a:t>
            </a:r>
            <a:r>
              <a:rPr lang="en-US" altLang="zh-CN" dirty="0"/>
              <a:t> </a:t>
            </a:r>
            <a:r>
              <a:rPr lang="zh-CN" altLang="en-US" dirty="0"/>
              <a:t>）</a:t>
            </a:r>
            <a:endParaRPr lang="en-US" altLang="zh-CN" dirty="0"/>
          </a:p>
          <a:p>
            <a:pPr marL="457200" lvl="1" indent="0">
              <a:buNone/>
            </a:pPr>
            <a:endParaRPr lang="en-US" altLang="zh-CN" dirty="0"/>
          </a:p>
          <a:p>
            <a:endParaRPr lang="zh-CN" altLang="en-US" dirty="0"/>
          </a:p>
        </p:txBody>
      </p:sp>
    </p:spTree>
    <p:extLst>
      <p:ext uri="{BB962C8B-B14F-4D97-AF65-F5344CB8AC3E}">
        <p14:creationId xmlns:p14="http://schemas.microsoft.com/office/powerpoint/2010/main" val="995486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速度和位移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normAutofit/>
              </a:bodyPr>
              <a:lstStyle/>
              <a:p>
                <a:r>
                  <a:rPr lang="zh-CN" altLang="en-US" dirty="0"/>
                  <a:t>合力：</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𝑓</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𝑝𝑟𝑒𝑠𝑠𝑢𝑟𝑒</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𝑖</m:t>
                        </m:r>
                      </m:sub>
                      <m:sup>
                        <m:r>
                          <a:rPr lang="en-US" altLang="zh-CN" b="0" i="1" smtClean="0">
                            <a:latin typeface="Cambria Math" panose="02040503050406030204" pitchFamily="18" charset="0"/>
                          </a:rPr>
                          <m:t>𝑣𝑖𝑠𝑐𝑜𝑠𝑖𝑡𝑦</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𝑖</m:t>
                        </m:r>
                      </m:sub>
                      <m:sup>
                        <m:r>
                          <a:rPr lang="en-US" altLang="zh-CN" b="0" i="1" smtClean="0">
                            <a:latin typeface="Cambria Math" panose="02040503050406030204" pitchFamily="18" charset="0"/>
                          </a:rPr>
                          <m:t>𝑔𝑟𝑎𝑣𝑖𝑡𝑦</m:t>
                        </m:r>
                      </m:sup>
                    </m:sSubSup>
                  </m:oMath>
                </a14:m>
                <a:endParaRPr lang="en-US" altLang="zh-CN" dirty="0"/>
              </a:p>
              <a:p>
                <a:r>
                  <a:rPr lang="zh-CN" altLang="en-US" dirty="0"/>
                  <a:t>加速度：</a:t>
                </a:r>
                <a14:m>
                  <m:oMath xmlns:m="http://schemas.openxmlformats.org/officeDocument/2006/math">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den>
                    </m:f>
                  </m:oMath>
                </a14:m>
                <a:endParaRPr lang="en-US" altLang="zh-CN" dirty="0"/>
              </a:p>
              <a:p>
                <a:r>
                  <a:rPr lang="zh-CN" altLang="en-US" dirty="0"/>
                  <a:t>速度：</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𝑢</m:t>
                            </m:r>
                          </m:e>
                        </m:acc>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m:rPr>
                        <m:lit/>
                      </m:rP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𝑖</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den>
                    </m:f>
                  </m:oMath>
                </a14:m>
                <a:endParaRPr lang="en-US" altLang="zh-CN" dirty="0"/>
              </a:p>
              <a:p>
                <a:r>
                  <a:rPr lang="zh-CN" altLang="en-US" dirty="0"/>
                  <a:t>位置：</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m:rPr>
                        <m:lit/>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oMath>
                </a14:m>
                <a:endParaRPr lang="zh-CN" altLang="en-US" dirty="0"/>
              </a:p>
            </p:txBody>
          </p:sp>
        </mc:Choice>
        <mc:Fallback xmlns="">
          <p:sp>
            <p:nvSpPr>
              <p:cNvPr id="3" name="内容占位符 2">
                <a:extLst>
                  <a:ext uri="{FF2B5EF4-FFF2-40B4-BE49-F238E27FC236}">
                    <a16:creationId xmlns:a16="http://schemas.microsoft.com/office/drawing/2014/main" id="{DC1AB782-01C8-4ABE-940B-C8F1CA8F8F27}"/>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7695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5D1E856-F550-49B8-9ECA-A3F69500C308}"/>
              </a:ext>
            </a:extLst>
          </p:cNvPr>
          <p:cNvSpPr/>
          <p:nvPr/>
        </p:nvSpPr>
        <p:spPr>
          <a:xfrm>
            <a:off x="851025" y="2278380"/>
            <a:ext cx="3960000" cy="36000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4FB4514-1069-4E50-AA7A-5BD6C8042889}"/>
              </a:ext>
            </a:extLst>
          </p:cNvPr>
          <p:cNvSpPr/>
          <p:nvPr/>
        </p:nvSpPr>
        <p:spPr>
          <a:xfrm>
            <a:off x="966788" y="2682874"/>
            <a:ext cx="3729037" cy="619200"/>
          </a:xfrm>
          <a:prstGeom prst="rect">
            <a:avLst/>
          </a:prstGeom>
          <a:solidFill>
            <a:schemeClr val="accent2">
              <a:lumMod val="40000"/>
              <a:lumOff val="60000"/>
              <a:alpha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FDE1553-EF5B-403C-800C-FE659BCE3D4A}"/>
              </a:ext>
            </a:extLst>
          </p:cNvPr>
          <p:cNvSpPr/>
          <p:nvPr/>
        </p:nvSpPr>
        <p:spPr>
          <a:xfrm>
            <a:off x="966225" y="3349494"/>
            <a:ext cx="3729600" cy="871200"/>
          </a:xfrm>
          <a:prstGeom prst="rect">
            <a:avLst/>
          </a:prstGeom>
          <a:solidFill>
            <a:schemeClr val="accent2">
              <a:lumMod val="40000"/>
              <a:lumOff val="60000"/>
              <a:alpha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AC83028E-850A-4AA5-B403-E2DB426B545D}"/>
              </a:ext>
            </a:extLst>
          </p:cNvPr>
          <p:cNvSpPr/>
          <p:nvPr/>
        </p:nvSpPr>
        <p:spPr>
          <a:xfrm>
            <a:off x="966225" y="4934733"/>
            <a:ext cx="3729600" cy="871200"/>
          </a:xfrm>
          <a:prstGeom prst="rect">
            <a:avLst/>
          </a:prstGeom>
          <a:solidFill>
            <a:schemeClr val="accent2">
              <a:lumMod val="40000"/>
              <a:lumOff val="60000"/>
              <a:alpha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F612A73-8120-416A-A4C7-106DE2087BCE}"/>
              </a:ext>
            </a:extLst>
          </p:cNvPr>
          <p:cNvSpPr/>
          <p:nvPr/>
        </p:nvSpPr>
        <p:spPr>
          <a:xfrm>
            <a:off x="973845" y="4268114"/>
            <a:ext cx="3729600" cy="619200"/>
          </a:xfrm>
          <a:prstGeom prst="rect">
            <a:avLst/>
          </a:prstGeom>
          <a:solidFill>
            <a:schemeClr val="accent2">
              <a:lumMod val="40000"/>
              <a:lumOff val="60000"/>
              <a:alpha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D117BC9-142B-4C62-884B-85FD49546BFA}"/>
                  </a:ext>
                </a:extLst>
              </p:cNvPr>
              <p:cNvSpPr>
                <a:spLocks noGrp="1"/>
              </p:cNvSpPr>
              <p:nvPr>
                <p:ph sz="half" idx="1"/>
              </p:nvPr>
            </p:nvSpPr>
            <p:spPr/>
            <p:txBody>
              <a:bodyPr>
                <a:normAutofit fontScale="85000" lnSpcReduction="10000"/>
              </a:bodyPr>
              <a:lstStyle/>
              <a:p>
                <a:pPr marL="0" indent="0">
                  <a:buNone/>
                </a:pPr>
                <a:r>
                  <a:rPr lang="zh-CN" altLang="en-US" b="1" dirty="0"/>
                  <a:t>伪代码：</a:t>
                </a:r>
                <a:endParaRPr lang="en-US" altLang="zh-CN" b="1" dirty="0"/>
              </a:p>
              <a:p>
                <a:pPr marL="0" indent="0">
                  <a:buNone/>
                </a:pPr>
                <a:r>
                  <a:rPr lang="en-US" altLang="zh-CN" b="1" dirty="0"/>
                  <a:t>while</a:t>
                </a:r>
                <a:r>
                  <a:rPr lang="en-US" altLang="zh-CN" dirty="0"/>
                  <a:t> animating </a:t>
                </a:r>
                <a:r>
                  <a:rPr lang="en-US" altLang="zh-CN" b="1" dirty="0"/>
                  <a:t>do</a:t>
                </a:r>
              </a:p>
              <a:p>
                <a:pPr marL="457200" lvl="1" indent="0">
                  <a:buNone/>
                </a:pPr>
                <a:r>
                  <a:rPr lang="en-US" altLang="zh-CN" b="1" dirty="0"/>
                  <a:t>for all  </a:t>
                </a:r>
                <a14:m>
                  <m:oMath xmlns:m="http://schemas.openxmlformats.org/officeDocument/2006/math">
                    <m:r>
                      <a:rPr lang="en-US" altLang="zh-CN" b="1" i="1" smtClean="0">
                        <a:latin typeface="Cambria Math" panose="02040503050406030204" pitchFamily="18" charset="0"/>
                      </a:rPr>
                      <m:t>𝒊</m:t>
                    </m:r>
                  </m:oMath>
                </a14:m>
                <a:r>
                  <a:rPr lang="en-US" altLang="zh-CN" b="1" dirty="0"/>
                  <a:t> do</a:t>
                </a:r>
              </a:p>
              <a:p>
                <a:pPr marL="914400" lvl="2" indent="0">
                  <a:buNone/>
                </a:pPr>
                <a:r>
                  <a:rPr lang="en-US" altLang="zh-CN" dirty="0"/>
                  <a:t>find neighborhoods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a:p>
                <a:pPr marL="457200" lvl="1" indent="0">
                  <a:buNone/>
                </a:pPr>
                <a:r>
                  <a:rPr lang="en-US" altLang="zh-CN" b="1" dirty="0"/>
                  <a:t>for all  </a:t>
                </a:r>
                <a14:m>
                  <m:oMath xmlns:m="http://schemas.openxmlformats.org/officeDocument/2006/math">
                    <m:r>
                      <a:rPr lang="en-US" altLang="zh-CN" b="1" i="1">
                        <a:latin typeface="Cambria Math" panose="02040503050406030204" pitchFamily="18" charset="0"/>
                      </a:rPr>
                      <m:t>𝒊</m:t>
                    </m:r>
                  </m:oMath>
                </a14:m>
                <a:r>
                  <a:rPr lang="en-US" altLang="zh-CN" b="1" dirty="0"/>
                  <a:t> do</a:t>
                </a:r>
              </a:p>
              <a:p>
                <a:pPr marL="914400" lvl="2" indent="0">
                  <a:buNone/>
                </a:pPr>
                <a:r>
                  <a:rPr lang="en-US" altLang="zh-CN" dirty="0"/>
                  <a:t>compute density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a:p>
                <a:pPr marL="914400" lvl="2" indent="0">
                  <a:buNone/>
                </a:pPr>
                <a:r>
                  <a:rPr lang="en-US" altLang="zh-CN" dirty="0"/>
                  <a:t>compute density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a:p>
                <a:pPr marL="457200" lvl="1" indent="0">
                  <a:buNone/>
                </a:pPr>
                <a:r>
                  <a:rPr lang="en-US" altLang="zh-CN" b="1" dirty="0"/>
                  <a:t>for all  </a:t>
                </a:r>
                <a14:m>
                  <m:oMath xmlns:m="http://schemas.openxmlformats.org/officeDocument/2006/math">
                    <m:r>
                      <a:rPr lang="en-US" altLang="zh-CN" b="1" i="1">
                        <a:latin typeface="Cambria Math" panose="02040503050406030204" pitchFamily="18" charset="0"/>
                      </a:rPr>
                      <m:t>𝒊</m:t>
                    </m:r>
                  </m:oMath>
                </a14:m>
                <a:r>
                  <a:rPr lang="en-US" altLang="zh-CN" b="1" dirty="0"/>
                  <a:t> do</a:t>
                </a:r>
              </a:p>
              <a:p>
                <a:pPr marL="914400" lvl="2" indent="0">
                  <a:buNone/>
                </a:pPr>
                <a:r>
                  <a:rPr lang="en-US" altLang="zh-CN" dirty="0"/>
                  <a:t>compute forces </a:t>
                </a:r>
                <a14:m>
                  <m:oMath xmlns:m="http://schemas.openxmlformats.org/officeDocument/2006/math">
                    <m:sSup>
                      <m:sSupPr>
                        <m:ctrlPr>
                          <a:rPr lang="en-US" altLang="zh-CN" i="1">
                            <a:latin typeface="Cambria Math" panose="02040503050406030204" pitchFamily="18" charset="0"/>
                          </a:rPr>
                        </m:ctrlPr>
                      </m:sSup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𝐹</m:t>
                            </m:r>
                          </m:e>
                        </m:acc>
                      </m:e>
                      <m:sup>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 </m:t>
                        </m:r>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𝑒𝑥𝑡</m:t>
                        </m:r>
                      </m:sup>
                    </m:sSup>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a14:m>
                <a:endParaRPr lang="en-US" altLang="zh-CN" dirty="0"/>
              </a:p>
              <a:p>
                <a:pPr marL="457200" lvl="1" indent="0">
                  <a:buNone/>
                </a:pPr>
                <a:r>
                  <a:rPr lang="en-US" altLang="zh-CN" b="1" dirty="0"/>
                  <a:t>for all  </a:t>
                </a:r>
                <a14:m>
                  <m:oMath xmlns:m="http://schemas.openxmlformats.org/officeDocument/2006/math">
                    <m:r>
                      <a:rPr lang="en-US" altLang="zh-CN" b="1" i="1">
                        <a:latin typeface="Cambria Math" panose="02040503050406030204" pitchFamily="18" charset="0"/>
                      </a:rPr>
                      <m:t>𝒊</m:t>
                    </m:r>
                  </m:oMath>
                </a14:m>
                <a:r>
                  <a:rPr lang="en-US" altLang="zh-CN" b="1" dirty="0"/>
                  <a:t> do</a:t>
                </a:r>
              </a:p>
              <a:p>
                <a:pPr marL="914400" lvl="2" indent="0">
                  <a:buNone/>
                </a:pPr>
                <a:r>
                  <a:rPr lang="en-US" altLang="zh-CN" dirty="0"/>
                  <a:t>compute new velocity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a:p>
                <a:pPr marL="914400" lvl="2" indent="0">
                  <a:buNone/>
                </a:pPr>
                <a:r>
                  <a:rPr lang="en-US" altLang="zh-CN" dirty="0"/>
                  <a:t>compute new position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endParaRPr lang="en-US" altLang="zh-CN" dirty="0"/>
              </a:p>
            </p:txBody>
          </p:sp>
        </mc:Choice>
        <mc:Fallback xmlns="">
          <p:sp>
            <p:nvSpPr>
              <p:cNvPr id="3" name="内容占位符 2">
                <a:extLst>
                  <a:ext uri="{FF2B5EF4-FFF2-40B4-BE49-F238E27FC236}">
                    <a16:creationId xmlns:a16="http://schemas.microsoft.com/office/drawing/2014/main" id="{6D117BC9-142B-4C62-884B-85FD49546BFA}"/>
                  </a:ext>
                </a:extLst>
              </p:cNvPr>
              <p:cNvSpPr>
                <a:spLocks noGrp="1" noRot="1" noChangeAspect="1" noMove="1" noResize="1" noEditPoints="1" noAdjustHandles="1" noChangeArrowheads="1" noChangeShapeType="1" noTextEdit="1"/>
              </p:cNvSpPr>
              <p:nvPr>
                <p:ph sz="half" idx="1"/>
              </p:nvPr>
            </p:nvSpPr>
            <p:spPr>
              <a:blipFill>
                <a:blip r:embed="rId3"/>
                <a:stretch>
                  <a:fillRect l="-1882" t="-1961"/>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59ADAD52-D4AF-4A43-B2BD-BF419ACD84E9}"/>
              </a:ext>
            </a:extLst>
          </p:cNvPr>
          <p:cNvSpPr>
            <a:spLocks noGrp="1"/>
          </p:cNvSpPr>
          <p:nvPr>
            <p:ph type="title"/>
          </p:nvPr>
        </p:nvSpPr>
        <p:spPr/>
        <p:txBody>
          <a:bodyPr/>
          <a:lstStyle/>
          <a:p>
            <a:r>
              <a:rPr lang="en-US" altLang="zh-CN" dirty="0"/>
              <a:t>SPH——</a:t>
            </a:r>
            <a:r>
              <a:rPr lang="zh-CN" altLang="en-US" dirty="0"/>
              <a:t>算法</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546B8444-AA5F-4E86-B01A-D42AF3557B27}"/>
                  </a:ext>
                </a:extLst>
              </p:cNvPr>
              <p:cNvSpPr>
                <a:spLocks noGrp="1"/>
              </p:cNvSpPr>
              <p:nvPr>
                <p:ph sz="half" idx="2"/>
              </p:nvPr>
            </p:nvSpPr>
            <p:spPr/>
            <p:txBody>
              <a:bodyPr>
                <a:normAutofit fontScale="85000" lnSpcReduction="10000"/>
              </a:bodyPr>
              <a:lstStyle/>
              <a:p>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i="1" dirty="0">
                  <a:latin typeface="Cambria Math" panose="02040503050406030204" pitchFamily="18" charset="0"/>
                </a:endParaRP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r>
                      <a:rPr lang="en-US" altLang="zh-CN" i="1">
                        <a:latin typeface="Cambria Math" panose="02040503050406030204" pitchFamily="18" charset="0"/>
                      </a:rPr>
                      <m:t>)</m:t>
                    </m:r>
                  </m:oMath>
                </a14:m>
                <a:endParaRPr lang="en-US" altLang="zh-CN" i="1" dirty="0">
                  <a:latin typeface="Cambria Math" panose="02040503050406030204" pitchFamily="18" charset="0"/>
                </a:endParaRPr>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𝑝𝑟𝑒𝑠𝑠𝑢𝑟𝑒</m:t>
                        </m:r>
                      </m:sup>
                    </m:sSubSup>
                    <m:r>
                      <a:rPr lang="en-US" altLang="zh-CN" i="1">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num>
                          <m:den>
                            <m:r>
                              <a:rPr lang="en-US" altLang="zh-CN" i="1">
                                <a:latin typeface="Cambria Math" panose="02040503050406030204" pitchFamily="18" charset="0"/>
                              </a:rPr>
                              <m:t>2</m:t>
                            </m:r>
                          </m:den>
                        </m:f>
                        <m:r>
                          <m:rPr>
                            <m:sty m:val="p"/>
                          </m:rP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i="1" dirty="0">
                  <a:latin typeface="Cambria Math" panose="02040503050406030204" pitchFamily="18" charset="0"/>
                </a:endParaRPr>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𝑣𝑖𝑠𝑐𝑜𝑠𝑖𝑡𝑦</m:t>
                        </m:r>
                      </m:sup>
                    </m:sSubSup>
                    <m:r>
                      <a:rPr lang="en-US" altLang="zh-CN" i="1">
                        <a:latin typeface="Cambria Math" panose="02040503050406030204" pitchFamily="18" charset="0"/>
                      </a:rPr>
                      <m:t>=</m:t>
                    </m:r>
                    <m:r>
                      <a:rPr lang="zh-CN" altLang="en-US" i="1">
                        <a:latin typeface="Cambria Math" panose="02040503050406030204" pitchFamily="18" charset="0"/>
                      </a:rPr>
                      <m:t>𝜇</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𝑗</m:t>
                        </m:r>
                      </m:sub>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𝑗</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𝑗</m:t>
                                </m:r>
                              </m:sub>
                            </m:sSub>
                          </m:den>
                        </m:f>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rPr>
                              <m:t>2</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𝑖𝑗</m:t>
                            </m:r>
                          </m:sub>
                        </m:sSub>
                      </m:e>
                    </m:nary>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𝑔𝑟𝑎𝑣𝑖𝑡𝑦</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m:rPr>
                        <m:lit/>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𝑖</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den>
                    </m:f>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m:rPr>
                        <m:lit/>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𝑡</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oMath>
                </a14:m>
                <a:endParaRPr lang="zh-CN" altLang="en-US" dirty="0"/>
              </a:p>
              <a:p>
                <a:endParaRPr lang="zh-CN" altLang="en-US" dirty="0"/>
              </a:p>
            </p:txBody>
          </p:sp>
        </mc:Choice>
        <mc:Fallback xmlns="">
          <p:sp>
            <p:nvSpPr>
              <p:cNvPr id="4" name="内容占位符 3">
                <a:extLst>
                  <a:ext uri="{FF2B5EF4-FFF2-40B4-BE49-F238E27FC236}">
                    <a16:creationId xmlns:a16="http://schemas.microsoft.com/office/drawing/2014/main" id="{546B8444-AA5F-4E86-B01A-D42AF3557B27}"/>
                  </a:ext>
                </a:extLst>
              </p:cNvPr>
              <p:cNvSpPr>
                <a:spLocks noGrp="1" noRot="1" noChangeAspect="1" noMove="1" noResize="1" noEditPoints="1" noAdjustHandles="1" noChangeArrowheads="1" noChangeShapeType="1" noTextEdit="1"/>
              </p:cNvSpPr>
              <p:nvPr>
                <p:ph sz="half" idx="2"/>
              </p:nvPr>
            </p:nvSpPr>
            <p:spPr>
              <a:blipFill>
                <a:blip r:embed="rId4"/>
                <a:stretch>
                  <a:fillRect l="-1647" t="-13725" b="-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9258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邻域搜索</a:t>
            </a:r>
          </a:p>
        </p:txBody>
      </p:sp>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r>
              <a:rPr lang="zh-CN" altLang="en-US" dirty="0">
                <a:solidFill>
                  <a:srgbClr val="C00000"/>
                </a:solidFill>
              </a:rPr>
              <a:t>最耗性能的部分</a:t>
            </a:r>
            <a:endParaRPr lang="en-US" altLang="zh-CN" dirty="0">
              <a:solidFill>
                <a:srgbClr val="C00000"/>
              </a:solidFill>
            </a:endParaRPr>
          </a:p>
          <a:p>
            <a:r>
              <a:rPr lang="zh-CN" altLang="en-US" dirty="0"/>
              <a:t>将空间划分成大小为</a:t>
            </a:r>
            <a:r>
              <a:rPr lang="en-US" altLang="zh-CN" dirty="0"/>
              <a:t>h</a:t>
            </a:r>
            <a:r>
              <a:rPr lang="zh-CN" altLang="en-US" dirty="0"/>
              <a:t>的单元</a:t>
            </a:r>
            <a:endParaRPr lang="en-US" altLang="zh-CN" dirty="0"/>
          </a:p>
          <a:p>
            <a:r>
              <a:rPr lang="zh-CN" altLang="en-US" dirty="0"/>
              <a:t>只需搜索</a:t>
            </a:r>
            <a:r>
              <a:rPr lang="en-US" altLang="zh-CN" dirty="0"/>
              <a:t>27</a:t>
            </a:r>
            <a:r>
              <a:rPr lang="zh-CN" altLang="en-US" dirty="0"/>
              <a:t>个单元</a:t>
            </a:r>
            <a:endParaRPr lang="en-US" altLang="zh-CN" dirty="0"/>
          </a:p>
          <a:p>
            <a:r>
              <a:rPr lang="zh-CN" altLang="en-US" dirty="0"/>
              <a:t>步骤</a:t>
            </a:r>
            <a:endParaRPr lang="en-US" altLang="zh-CN" dirty="0"/>
          </a:p>
          <a:p>
            <a:pPr lvl="1"/>
            <a:r>
              <a:rPr lang="zh-CN" altLang="en-US" dirty="0"/>
              <a:t>创建网格</a:t>
            </a:r>
            <a:endParaRPr lang="en-US" altLang="zh-CN" dirty="0"/>
          </a:p>
          <a:p>
            <a:pPr lvl="1"/>
            <a:r>
              <a:rPr lang="zh-CN" altLang="en-US" dirty="0"/>
              <a:t>插入粒子</a:t>
            </a:r>
            <a:endParaRPr lang="en-US" altLang="zh-CN" dirty="0"/>
          </a:p>
          <a:p>
            <a:pPr lvl="1"/>
            <a:r>
              <a:rPr lang="zh-CN" altLang="en-US" dirty="0"/>
              <a:t>计算邻域</a:t>
            </a:r>
          </a:p>
        </p:txBody>
      </p:sp>
      <p:grpSp>
        <p:nvGrpSpPr>
          <p:cNvPr id="45" name="组合 44">
            <a:extLst>
              <a:ext uri="{FF2B5EF4-FFF2-40B4-BE49-F238E27FC236}">
                <a16:creationId xmlns:a16="http://schemas.microsoft.com/office/drawing/2014/main" id="{35EF603D-F657-45F9-9F0B-115DC0656C53}"/>
              </a:ext>
            </a:extLst>
          </p:cNvPr>
          <p:cNvGrpSpPr/>
          <p:nvPr/>
        </p:nvGrpSpPr>
        <p:grpSpPr>
          <a:xfrm>
            <a:off x="6757786" y="2356710"/>
            <a:ext cx="4382114" cy="3600000"/>
            <a:chOff x="6757786" y="2356710"/>
            <a:chExt cx="4382114" cy="3600000"/>
          </a:xfrm>
        </p:grpSpPr>
        <p:grpSp>
          <p:nvGrpSpPr>
            <p:cNvPr id="42" name="组合 41">
              <a:extLst>
                <a:ext uri="{FF2B5EF4-FFF2-40B4-BE49-F238E27FC236}">
                  <a16:creationId xmlns:a16="http://schemas.microsoft.com/office/drawing/2014/main" id="{D77FC19A-F5AA-4E37-AB01-B176C70805AB}"/>
                </a:ext>
              </a:extLst>
            </p:cNvPr>
            <p:cNvGrpSpPr/>
            <p:nvPr/>
          </p:nvGrpSpPr>
          <p:grpSpPr>
            <a:xfrm>
              <a:off x="6757786" y="2356710"/>
              <a:ext cx="4382114" cy="3600000"/>
              <a:chOff x="6978766" y="3072990"/>
              <a:chExt cx="4382114" cy="3600000"/>
            </a:xfrm>
          </p:grpSpPr>
          <p:cxnSp>
            <p:nvCxnSpPr>
              <p:cNvPr id="5" name="直接连接符 4">
                <a:extLst>
                  <a:ext uri="{FF2B5EF4-FFF2-40B4-BE49-F238E27FC236}">
                    <a16:creationId xmlns:a16="http://schemas.microsoft.com/office/drawing/2014/main" id="{B7BEF889-1EDD-4E80-B49B-2B5477B5982D}"/>
                  </a:ext>
                </a:extLst>
              </p:cNvPr>
              <p:cNvCxnSpPr/>
              <p:nvPr/>
            </p:nvCxnSpPr>
            <p:spPr>
              <a:xfrm>
                <a:off x="7040880" y="3429000"/>
                <a:ext cx="432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9725CDC2-2BD4-4A75-8F37-224AC54C5FA3}"/>
                  </a:ext>
                </a:extLst>
              </p:cNvPr>
              <p:cNvCxnSpPr/>
              <p:nvPr/>
            </p:nvCxnSpPr>
            <p:spPr>
              <a:xfrm>
                <a:off x="7040880" y="4150995"/>
                <a:ext cx="432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A46AA97-21FE-44EA-9A12-C8EBDFAB04E8}"/>
                  </a:ext>
                </a:extLst>
              </p:cNvPr>
              <p:cNvCxnSpPr/>
              <p:nvPr/>
            </p:nvCxnSpPr>
            <p:spPr>
              <a:xfrm>
                <a:off x="7040880" y="4872990"/>
                <a:ext cx="432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3F9981A-9FB2-441F-B659-E32CFDD99499}"/>
                  </a:ext>
                </a:extLst>
              </p:cNvPr>
              <p:cNvCxnSpPr/>
              <p:nvPr/>
            </p:nvCxnSpPr>
            <p:spPr>
              <a:xfrm>
                <a:off x="7040880" y="5594985"/>
                <a:ext cx="432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546D421-BAD2-452F-9298-2E3D1622622C}"/>
                  </a:ext>
                </a:extLst>
              </p:cNvPr>
              <p:cNvCxnSpPr/>
              <p:nvPr/>
            </p:nvCxnSpPr>
            <p:spPr>
              <a:xfrm>
                <a:off x="7040880" y="6316980"/>
                <a:ext cx="432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74A4450-CE8A-4E2B-9DE5-0550626BD957}"/>
                  </a:ext>
                </a:extLst>
              </p:cNvPr>
              <p:cNvCxnSpPr>
                <a:cxnSpLocks/>
              </p:cNvCxnSpPr>
              <p:nvPr/>
            </p:nvCxnSpPr>
            <p:spPr>
              <a:xfrm rot="5400000">
                <a:off x="5739720"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C6836DB-F4AA-48C3-9186-F40138B47CB6}"/>
                  </a:ext>
                </a:extLst>
              </p:cNvPr>
              <p:cNvCxnSpPr>
                <a:cxnSpLocks/>
              </p:cNvCxnSpPr>
              <p:nvPr/>
            </p:nvCxnSpPr>
            <p:spPr>
              <a:xfrm rot="5400000">
                <a:off x="6459048"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CD6B3CE-D259-46F4-A91D-E1393B3E0B9A}"/>
                  </a:ext>
                </a:extLst>
              </p:cNvPr>
              <p:cNvCxnSpPr>
                <a:cxnSpLocks/>
              </p:cNvCxnSpPr>
              <p:nvPr/>
            </p:nvCxnSpPr>
            <p:spPr>
              <a:xfrm rot="5400000">
                <a:off x="7178376"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C73D33E-7EF2-4CDF-A162-E54E4F362A70}"/>
                  </a:ext>
                </a:extLst>
              </p:cNvPr>
              <p:cNvCxnSpPr>
                <a:cxnSpLocks/>
              </p:cNvCxnSpPr>
              <p:nvPr/>
            </p:nvCxnSpPr>
            <p:spPr>
              <a:xfrm rot="5400000">
                <a:off x="7897704"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0202C40-FFFC-4B78-8913-641CE8A2FE6D}"/>
                  </a:ext>
                </a:extLst>
              </p:cNvPr>
              <p:cNvCxnSpPr>
                <a:cxnSpLocks/>
              </p:cNvCxnSpPr>
              <p:nvPr/>
            </p:nvCxnSpPr>
            <p:spPr>
              <a:xfrm rot="5400000">
                <a:off x="8617032"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F2BF0FB-3DEE-4A44-8F3D-45050869DC37}"/>
                  </a:ext>
                </a:extLst>
              </p:cNvPr>
              <p:cNvCxnSpPr>
                <a:cxnSpLocks/>
              </p:cNvCxnSpPr>
              <p:nvPr/>
            </p:nvCxnSpPr>
            <p:spPr>
              <a:xfrm rot="5400000">
                <a:off x="9336360" y="4872990"/>
                <a:ext cx="360000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EA627AB4-5FFA-4423-AC60-AED09A8D6A35}"/>
                  </a:ext>
                </a:extLst>
              </p:cNvPr>
              <p:cNvSpPr/>
              <p:nvPr/>
            </p:nvSpPr>
            <p:spPr>
              <a:xfrm>
                <a:off x="8260080" y="3429000"/>
                <a:ext cx="2165983" cy="2165983"/>
              </a:xfrm>
              <a:prstGeom prst="rect">
                <a:avLst/>
              </a:prstGeom>
              <a:solidFill>
                <a:srgbClr val="F18BC8">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1917D265-B480-4749-96AE-5B846D7C20CE}"/>
                  </a:ext>
                </a:extLst>
              </p:cNvPr>
              <p:cNvSpPr/>
              <p:nvPr/>
            </p:nvSpPr>
            <p:spPr>
              <a:xfrm>
                <a:off x="9265919" y="4465320"/>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088DD006-7CC6-4952-A317-73107AA71494}"/>
                  </a:ext>
                </a:extLst>
              </p:cNvPr>
              <p:cNvSpPr/>
              <p:nvPr/>
            </p:nvSpPr>
            <p:spPr>
              <a:xfrm>
                <a:off x="9142141" y="533780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1EA3B5C0-5289-43F2-9BF9-EA929080FCD0}"/>
                  </a:ext>
                </a:extLst>
              </p:cNvPr>
              <p:cNvSpPr/>
              <p:nvPr/>
            </p:nvSpPr>
            <p:spPr>
              <a:xfrm>
                <a:off x="9944853" y="501499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1D986146-A922-4416-A996-705A35CD992C}"/>
                  </a:ext>
                </a:extLst>
              </p:cNvPr>
              <p:cNvSpPr/>
              <p:nvPr/>
            </p:nvSpPr>
            <p:spPr>
              <a:xfrm>
                <a:off x="8838684" y="366656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2D3E8A81-5BCC-4DA7-8330-3A4A2DB66D95}"/>
                  </a:ext>
                </a:extLst>
              </p:cNvPr>
              <p:cNvSpPr/>
              <p:nvPr/>
            </p:nvSpPr>
            <p:spPr>
              <a:xfrm>
                <a:off x="10156513" y="371799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5D6C0358-2DB4-422E-871F-9162A12240B5}"/>
                  </a:ext>
                </a:extLst>
              </p:cNvPr>
              <p:cNvSpPr/>
              <p:nvPr/>
            </p:nvSpPr>
            <p:spPr>
              <a:xfrm>
                <a:off x="7753535" y="506158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64B7123B-B70D-4857-919D-EF19BD8CD680}"/>
                  </a:ext>
                </a:extLst>
              </p:cNvPr>
              <p:cNvSpPr/>
              <p:nvPr/>
            </p:nvSpPr>
            <p:spPr>
              <a:xfrm>
                <a:off x="8579125" y="458172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351D058F-C968-476D-85F5-E67BAC01C4B8}"/>
                  </a:ext>
                </a:extLst>
              </p:cNvPr>
              <p:cNvSpPr/>
              <p:nvPr/>
            </p:nvSpPr>
            <p:spPr>
              <a:xfrm>
                <a:off x="10171550" y="439275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DD1BFEB9-B7B2-43EA-8808-F28464AE50D9}"/>
                  </a:ext>
                </a:extLst>
              </p:cNvPr>
              <p:cNvSpPr/>
              <p:nvPr/>
            </p:nvSpPr>
            <p:spPr>
              <a:xfrm>
                <a:off x="10762761" y="436907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577ACB27-9200-46EE-9DD8-B00D4961C92D}"/>
                  </a:ext>
                </a:extLst>
              </p:cNvPr>
              <p:cNvSpPr/>
              <p:nvPr/>
            </p:nvSpPr>
            <p:spPr>
              <a:xfrm>
                <a:off x="10669188" y="581397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03B591BF-1539-469E-9B42-62A175189A5E}"/>
                  </a:ext>
                </a:extLst>
              </p:cNvPr>
              <p:cNvCxnSpPr/>
              <p:nvPr/>
            </p:nvCxnSpPr>
            <p:spPr>
              <a:xfrm>
                <a:off x="7286964" y="4162144"/>
                <a:ext cx="0" cy="72000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F6B40579-7348-48E8-877E-E2FC9CCAAD88}"/>
                      </a:ext>
                    </a:extLst>
                  </p:cNvPr>
                  <p:cNvSpPr/>
                  <p:nvPr/>
                </p:nvSpPr>
                <p:spPr>
                  <a:xfrm>
                    <a:off x="6978766" y="4316654"/>
                    <a:ext cx="3793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h</m:t>
                          </m:r>
                        </m:oMath>
                      </m:oMathPara>
                    </a14:m>
                    <a:endParaRPr lang="zh-CN" altLang="en-US" dirty="0">
                      <a:solidFill>
                        <a:schemeClr val="accent1"/>
                      </a:solidFill>
                    </a:endParaRPr>
                  </a:p>
                </p:txBody>
              </p:sp>
            </mc:Choice>
            <mc:Fallback xmlns="">
              <p:sp>
                <p:nvSpPr>
                  <p:cNvPr id="39" name="矩形 38">
                    <a:extLst>
                      <a:ext uri="{FF2B5EF4-FFF2-40B4-BE49-F238E27FC236}">
                        <a16:creationId xmlns:a16="http://schemas.microsoft.com/office/drawing/2014/main" id="{F6B40579-7348-48E8-877E-E2FC9CCAAD88}"/>
                      </a:ext>
                    </a:extLst>
                  </p:cNvPr>
                  <p:cNvSpPr>
                    <a:spLocks noRot="1" noChangeAspect="1" noMove="1" noResize="1" noEditPoints="1" noAdjustHandles="1" noChangeArrowheads="1" noChangeShapeType="1" noTextEdit="1"/>
                  </p:cNvSpPr>
                  <p:nvPr/>
                </p:nvSpPr>
                <p:spPr>
                  <a:xfrm>
                    <a:off x="6978766" y="4316654"/>
                    <a:ext cx="379399" cy="369332"/>
                  </a:xfrm>
                  <a:prstGeom prst="rect">
                    <a:avLst/>
                  </a:prstGeom>
                  <a:blipFill>
                    <a:blip r:embed="rId3"/>
                    <a:stretch>
                      <a:fillRect/>
                    </a:stretch>
                  </a:blipFill>
                </p:spPr>
                <p:txBody>
                  <a:bodyPr/>
                  <a:lstStyle/>
                  <a:p>
                    <a:r>
                      <a:rPr lang="zh-CN" altLang="en-US">
                        <a:noFill/>
                      </a:rPr>
                      <a:t> </a:t>
                    </a:r>
                  </a:p>
                </p:txBody>
              </p:sp>
            </mc:Fallback>
          </mc:AlternateContent>
          <p:sp>
            <p:nvSpPr>
              <p:cNvPr id="40" name="椭圆 39">
                <a:extLst>
                  <a:ext uri="{FF2B5EF4-FFF2-40B4-BE49-F238E27FC236}">
                    <a16:creationId xmlns:a16="http://schemas.microsoft.com/office/drawing/2014/main" id="{A39A1BE4-416A-4A84-B0FA-FE399688F39A}"/>
                  </a:ext>
                </a:extLst>
              </p:cNvPr>
              <p:cNvSpPr/>
              <p:nvPr/>
            </p:nvSpPr>
            <p:spPr>
              <a:xfrm>
                <a:off x="9445549" y="465372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5A6E48E5-A6DB-43F7-8ECE-59DBE8870A4D}"/>
                  </a:ext>
                </a:extLst>
              </p:cNvPr>
              <p:cNvSpPr/>
              <p:nvPr/>
            </p:nvSpPr>
            <p:spPr>
              <a:xfrm>
                <a:off x="8699976" y="505597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椭圆 42">
              <a:extLst>
                <a:ext uri="{FF2B5EF4-FFF2-40B4-BE49-F238E27FC236}">
                  <a16:creationId xmlns:a16="http://schemas.microsoft.com/office/drawing/2014/main" id="{9C26C8CB-2E8C-4EA9-A60D-EE528E6F3483}"/>
                </a:ext>
              </a:extLst>
            </p:cNvPr>
            <p:cNvSpPr/>
            <p:nvPr/>
          </p:nvSpPr>
          <p:spPr>
            <a:xfrm>
              <a:off x="8374767" y="3079700"/>
              <a:ext cx="1440000" cy="1440000"/>
            </a:xfrm>
            <a:prstGeom prst="ellipse">
              <a:avLst/>
            </a:prstGeom>
            <a:solidFill>
              <a:schemeClr val="accent1">
                <a:alpha val="1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04904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A5225-AB89-40BF-B01D-F681E8CEB869}"/>
              </a:ext>
            </a:extLst>
          </p:cNvPr>
          <p:cNvSpPr>
            <a:spLocks noGrp="1"/>
          </p:cNvSpPr>
          <p:nvPr>
            <p:ph type="title"/>
          </p:nvPr>
        </p:nvSpPr>
        <p:spPr/>
        <p:txBody>
          <a:bodyPr/>
          <a:lstStyle/>
          <a:p>
            <a:r>
              <a:rPr lang="en-US" altLang="zh-CN" dirty="0"/>
              <a:t>SPH——</a:t>
            </a:r>
            <a:r>
              <a:rPr lang="zh-CN" altLang="en-US" dirty="0"/>
              <a:t>修正密度计算</a:t>
            </a:r>
          </a:p>
        </p:txBody>
      </p:sp>
      <p:sp>
        <p:nvSpPr>
          <p:cNvPr id="3" name="内容占位符 2">
            <a:extLst>
              <a:ext uri="{FF2B5EF4-FFF2-40B4-BE49-F238E27FC236}">
                <a16:creationId xmlns:a16="http://schemas.microsoft.com/office/drawing/2014/main" id="{DC1AB782-01C8-4ABE-940B-C8F1CA8F8F2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018919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E3D18-9AB7-4A3D-BBB7-E26549B19AE5}"/>
              </a:ext>
            </a:extLst>
          </p:cNvPr>
          <p:cNvSpPr>
            <a:spLocks noGrp="1"/>
          </p:cNvSpPr>
          <p:nvPr>
            <p:ph type="title"/>
          </p:nvPr>
        </p:nvSpPr>
        <p:spPr/>
        <p:txBody>
          <a:bodyPr/>
          <a:lstStyle/>
          <a:p>
            <a:r>
              <a:rPr lang="zh-CN" altLang="en-US" dirty="0"/>
              <a:t>基于力的动力学</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B85DC937-A0A9-45E2-B590-F9355360176E}"/>
                  </a:ext>
                </a:extLst>
              </p:cNvPr>
              <p:cNvSpPr>
                <a:spLocks noGrp="1"/>
              </p:cNvSpPr>
              <p:nvPr>
                <p:ph idx="1"/>
              </p:nvPr>
            </p:nvSpPr>
            <p:spPr>
              <a:xfrm>
                <a:off x="838200" y="1825625"/>
                <a:ext cx="10515600" cy="3164064"/>
              </a:xfrm>
            </p:spPr>
            <p:txBody>
              <a:bodyPr>
                <a:noAutofit/>
              </a:bodyPr>
              <a:lstStyle/>
              <a:p>
                <a14:m>
                  <m:oMath xmlns:m="http://schemas.openxmlformats.org/officeDocument/2006/math">
                    <m:sSub>
                      <m:sSubPr>
                        <m:ctrlPr>
                          <a:rPr lang="zh-CN" altLang="en-US" sz="2400" i="1" dirty="0" smtClean="0">
                            <a:latin typeface="Cambria Math" panose="02040503050406030204" pitchFamily="18" charset="0"/>
                          </a:rPr>
                        </m:ctrlPr>
                      </m:sSubPr>
                      <m:e>
                        <m:r>
                          <a:rPr lang="zh-CN" altLang="en-US" sz="2400" i="1" dirty="0" smtClean="0">
                            <a:latin typeface="Cambria Math" panose="02040503050406030204" pitchFamily="18" charset="0"/>
                          </a:rPr>
                          <m:t>𝐹</m:t>
                        </m:r>
                      </m:e>
                      <m:sub>
                        <m:r>
                          <a:rPr lang="zh-CN" altLang="en-US" sz="2400" i="1" dirty="0" smtClean="0">
                            <a:latin typeface="Cambria Math" panose="02040503050406030204" pitchFamily="18" charset="0"/>
                          </a:rPr>
                          <m:t>𝑖𝑛𝑡𝑒</m:t>
                        </m:r>
                        <m:r>
                          <a:rPr lang="en-US" altLang="zh-CN" sz="2400" b="0" i="1" dirty="0" smtClean="0">
                            <a:latin typeface="Cambria Math" panose="02040503050406030204" pitchFamily="18" charset="0"/>
                          </a:rPr>
                          <m:t>𝑟</m:t>
                        </m:r>
                        <m:r>
                          <a:rPr lang="zh-CN" altLang="en-US" sz="2400" i="1" dirty="0" smtClean="0">
                            <a:latin typeface="Cambria Math" panose="02040503050406030204" pitchFamily="18" charset="0"/>
                          </a:rPr>
                          <m:t>𝑛𝑎𝑙</m:t>
                        </m:r>
                      </m:sub>
                    </m:sSub>
                  </m:oMath>
                </a14:m>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如流体内部的粘滞力</a:t>
                </a:r>
                <a:r>
                  <a:rPr lang="en-US" altLang="zh-CN" sz="2400" dirty="0">
                    <a:latin typeface="微软雅黑" panose="020B0503020204020204" pitchFamily="34" charset="-122"/>
                    <a:ea typeface="微软雅黑" panose="020B0503020204020204" pitchFamily="34" charset="-122"/>
                  </a:rPr>
                  <a:t>(Viscosity)</a:t>
                </a:r>
                <a:r>
                  <a:rPr lang="zh-CN" altLang="en-US" sz="2400" dirty="0">
                    <a:latin typeface="微软雅黑" panose="020B0503020204020204" pitchFamily="34" charset="-122"/>
                    <a:ea typeface="微软雅黑" panose="020B0503020204020204" pitchFamily="34" charset="-122"/>
                  </a:rPr>
                  <a:t>、压力</a:t>
                </a:r>
                <a:r>
                  <a:rPr lang="en-US" altLang="zh-CN" sz="2400" dirty="0">
                    <a:latin typeface="微软雅黑" panose="020B0503020204020204" pitchFamily="34" charset="-122"/>
                    <a:ea typeface="微软雅黑" panose="020B0503020204020204" pitchFamily="34" charset="-122"/>
                  </a:rPr>
                  <a:t>(Pressure)</a:t>
                </a:r>
                <a:r>
                  <a:rPr lang="zh-CN" altLang="en-US" sz="2400" dirty="0">
                    <a:latin typeface="微软雅黑" panose="020B0503020204020204" pitchFamily="34" charset="-122"/>
                    <a:ea typeface="微软雅黑" panose="020B0503020204020204" pitchFamily="34" charset="-122"/>
                  </a:rPr>
                  <a:t>等</a:t>
                </a:r>
                <a:endParaRPr lang="en-US" altLang="zh-CN" sz="2400" dirty="0">
                  <a:latin typeface="微软雅黑" panose="020B0503020204020204" pitchFamily="34" charset="-122"/>
                  <a:ea typeface="微软雅黑" panose="020B0503020204020204" pitchFamily="34" charset="-122"/>
                </a:endParaRPr>
              </a:p>
              <a:p>
                <a14:m>
                  <m:oMath xmlns:m="http://schemas.openxmlformats.org/officeDocument/2006/math">
                    <m:sSub>
                      <m:sSubPr>
                        <m:ctrlPr>
                          <a:rPr lang="zh-CN" altLang="en-US" sz="2400" i="1" dirty="0">
                            <a:latin typeface="Cambria Math" panose="02040503050406030204" pitchFamily="18" charset="0"/>
                          </a:rPr>
                        </m:ctrlPr>
                      </m:sSubPr>
                      <m:e>
                        <m:r>
                          <a:rPr lang="zh-CN" altLang="en-US" sz="2400" i="1" dirty="0">
                            <a:latin typeface="Cambria Math" panose="02040503050406030204" pitchFamily="18" charset="0"/>
                          </a:rPr>
                          <m:t>𝐹</m:t>
                        </m:r>
                      </m:e>
                      <m:sub>
                        <m:r>
                          <a:rPr lang="zh-CN" altLang="en-US" sz="2400" i="1" dirty="0">
                            <a:latin typeface="Cambria Math" panose="02040503050406030204" pitchFamily="18" charset="0"/>
                          </a:rPr>
                          <m:t>𝑒𝑥𝑡𝑒𝑟𝑛𝑎𝑙</m:t>
                        </m:r>
                      </m:sub>
                    </m:sSub>
                    <m:r>
                      <a:rPr lang="zh-CN" altLang="en-US" sz="2400" i="1" dirty="0">
                        <a:latin typeface="Cambria Math" panose="02040503050406030204" pitchFamily="18" charset="0"/>
                      </a:rPr>
                      <m:t> </m:t>
                    </m:r>
                  </m:oMath>
                </a14:m>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如重力</a:t>
                </a:r>
                <a:r>
                  <a:rPr lang="en-US" altLang="zh-CN" sz="2400" dirty="0">
                    <a:latin typeface="微软雅黑" panose="020B0503020204020204" pitchFamily="34" charset="-122"/>
                    <a:ea typeface="微软雅黑" panose="020B0503020204020204" pitchFamily="34" charset="-122"/>
                  </a:rPr>
                  <a:t>(Gravity)</a:t>
                </a:r>
                <a:r>
                  <a:rPr lang="zh-CN" altLang="en-US" sz="2400" dirty="0">
                    <a:latin typeface="微软雅黑" panose="020B0503020204020204" pitchFamily="34" charset="-122"/>
                    <a:ea typeface="微软雅黑" panose="020B0503020204020204" pitchFamily="34" charset="-122"/>
                  </a:rPr>
                  <a:t>、碰撞力</a:t>
                </a:r>
                <a:r>
                  <a:rPr lang="en-US" altLang="zh-CN" sz="2400" dirty="0">
                    <a:latin typeface="微软雅黑" panose="020B0503020204020204" pitchFamily="34" charset="-122"/>
                    <a:ea typeface="微软雅黑" panose="020B0503020204020204" pitchFamily="34" charset="-122"/>
                  </a:rPr>
                  <a:t>(Collision)</a:t>
                </a:r>
                <a:r>
                  <a:rPr lang="zh-CN" altLang="en-US" sz="2400" dirty="0">
                    <a:latin typeface="微软雅黑" panose="020B0503020204020204" pitchFamily="34" charset="-122"/>
                    <a:ea typeface="微软雅黑" panose="020B0503020204020204" pitchFamily="34" charset="-122"/>
                  </a:rPr>
                  <a:t>、风力</a:t>
                </a:r>
                <a:r>
                  <a:rPr lang="en-US" altLang="zh-CN" sz="2400" dirty="0">
                    <a:latin typeface="微软雅黑" panose="020B0503020204020204" pitchFamily="34" charset="-122"/>
                    <a:ea typeface="微软雅黑" panose="020B0503020204020204" pitchFamily="34" charset="-122"/>
                  </a:rPr>
                  <a:t>(Wind)</a:t>
                </a:r>
                <a:r>
                  <a:rPr lang="zh-CN" altLang="en-US" sz="2400" dirty="0">
                    <a:latin typeface="微软雅黑" panose="020B0503020204020204" pitchFamily="34" charset="-122"/>
                    <a:ea typeface="微软雅黑" panose="020B0503020204020204" pitchFamily="34" charset="-122"/>
                  </a:rPr>
                  <a:t>等</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合力 </a:t>
                </a:r>
                <a14:m>
                  <m:oMath xmlns:m="http://schemas.openxmlformats.org/officeDocument/2006/math">
                    <m:r>
                      <a:rPr lang="zh-CN" altLang="en-US" sz="2400" i="1" smtClean="0">
                        <a:latin typeface="Cambria Math" panose="02040503050406030204" pitchFamily="18" charset="0"/>
                      </a:rPr>
                      <m:t>𝐹</m:t>
                    </m:r>
                    <m:r>
                      <a:rPr lang="zh-CN" altLang="en-US" sz="2400" i="0" smtClean="0">
                        <a:latin typeface="Cambria Math" panose="02040503050406030204" pitchFamily="18" charset="0"/>
                      </a:rPr>
                      <m:t>=</m:t>
                    </m:r>
                    <m:sSub>
                      <m:sSubPr>
                        <m:ctrlPr>
                          <a:rPr lang="zh-CN" altLang="en-US" sz="2400" i="1" smtClean="0">
                            <a:latin typeface="Cambria Math" panose="02040503050406030204" pitchFamily="18" charset="0"/>
                          </a:rPr>
                        </m:ctrlPr>
                      </m:sSubPr>
                      <m:e>
                        <m:r>
                          <a:rPr lang="zh-CN" altLang="en-US" sz="2400" i="1" smtClean="0">
                            <a:latin typeface="Cambria Math" panose="02040503050406030204" pitchFamily="18" charset="0"/>
                          </a:rPr>
                          <m:t>𝐹</m:t>
                        </m:r>
                      </m:e>
                      <m:sub>
                        <m:r>
                          <a:rPr lang="zh-CN" altLang="en-US" sz="2400" i="1" smtClean="0">
                            <a:latin typeface="Cambria Math" panose="02040503050406030204" pitchFamily="18" charset="0"/>
                          </a:rPr>
                          <m:t>𝑖𝑛𝑡𝑒𝑟𝑛𝑎𝑙</m:t>
                        </m:r>
                      </m:sub>
                    </m:sSub>
                    <m:r>
                      <a:rPr lang="zh-CN" altLang="en-US" sz="2400" i="0" smtClean="0">
                        <a:latin typeface="Cambria Math" panose="02040503050406030204" pitchFamily="18" charset="0"/>
                      </a:rPr>
                      <m:t>+</m:t>
                    </m:r>
                    <m:sSub>
                      <m:sSubPr>
                        <m:ctrlPr>
                          <a:rPr lang="zh-CN" altLang="en-US" sz="2400" i="1" smtClean="0">
                            <a:latin typeface="Cambria Math" panose="02040503050406030204" pitchFamily="18" charset="0"/>
                          </a:rPr>
                        </m:ctrlPr>
                      </m:sSubPr>
                      <m:e>
                        <m:r>
                          <a:rPr lang="zh-CN" altLang="en-US" sz="2400" i="1" smtClean="0">
                            <a:latin typeface="Cambria Math" panose="02040503050406030204" pitchFamily="18" charset="0"/>
                          </a:rPr>
                          <m:t>𝐹</m:t>
                        </m:r>
                      </m:e>
                      <m:sub>
                        <m:r>
                          <a:rPr lang="zh-CN" altLang="en-US" sz="2400" i="1" smtClean="0">
                            <a:latin typeface="Cambria Math" panose="02040503050406030204" pitchFamily="18" charset="0"/>
                          </a:rPr>
                          <m:t>𝑒𝑥𝑡𝑒𝑟𝑛𝑎𝑙</m:t>
                        </m:r>
                      </m:sub>
                    </m:sSub>
                  </m:oMath>
                </a14:m>
                <a:r>
                  <a:rPr lang="zh-CN" altLang="en-US" sz="2400" dirty="0">
                    <a:latin typeface="微软雅黑" panose="020B0503020204020204" pitchFamily="34" charset="-122"/>
                    <a:ea typeface="微软雅黑" panose="020B0503020204020204" pitchFamily="34" charset="-122"/>
                  </a:rPr>
                  <a:t>，计算加速度 </a:t>
                </a:r>
                <a14:m>
                  <m:oMath xmlns:m="http://schemas.openxmlformats.org/officeDocument/2006/math">
                    <m:r>
                      <a:rPr lang="en-US" altLang="zh-CN" sz="2400" i="1" dirty="0" smtClean="0">
                        <a:latin typeface="Cambria Math" panose="02040503050406030204" pitchFamily="18" charset="0"/>
                      </a:rPr>
                      <m:t>𝑎</m:t>
                    </m:r>
                    <m:r>
                      <a:rPr lang="en-US" altLang="zh-CN" sz="2400" i="0" dirty="0">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𝐹</m:t>
                        </m:r>
                      </m:num>
                      <m:den>
                        <m:r>
                          <a:rPr lang="en-US" altLang="zh-CN" sz="2400" i="1" dirty="0">
                            <a:latin typeface="Cambria Math" panose="02040503050406030204" pitchFamily="18" charset="0"/>
                          </a:rPr>
                          <m:t>𝑚</m:t>
                        </m:r>
                      </m:den>
                    </m:f>
                  </m:oMath>
                </a14:m>
                <a:r>
                  <a:rPr lang="en-US" altLang="zh-CN" sz="2400" dirty="0">
                    <a:latin typeface="微软雅黑" panose="020B0503020204020204" pitchFamily="34" charset="-122"/>
                    <a:ea typeface="微软雅黑" panose="020B0503020204020204" pitchFamily="34" charset="-122"/>
                  </a:rPr>
                  <a:t> </a:t>
                </a:r>
              </a:p>
              <a:p>
                <a14:m>
                  <m:oMath xmlns:m="http://schemas.openxmlformats.org/officeDocument/2006/math">
                    <m:r>
                      <a:rPr lang="en-US" altLang="zh-CN" sz="2400" i="1" dirty="0" smtClean="0">
                        <a:latin typeface="Cambria Math" panose="02040503050406030204" pitchFamily="18" charset="0"/>
                      </a:rPr>
                      <m:t>𝑣</m:t>
                    </m:r>
                    <m:r>
                      <a:rPr lang="en-US" altLang="zh-CN" sz="2400" i="0" dirty="0" smtClean="0">
                        <a:latin typeface="Cambria Math" panose="02040503050406030204" pitchFamily="18" charset="0"/>
                      </a:rPr>
                      <m:t>=</m:t>
                    </m:r>
                    <m:r>
                      <a:rPr lang="en-US" altLang="zh-CN" sz="2400" i="1" dirty="0" smtClean="0">
                        <a:latin typeface="Cambria Math" panose="02040503050406030204" pitchFamily="18" charset="0"/>
                      </a:rPr>
                      <m:t>𝑎𝑡</m:t>
                    </m:r>
                  </m:oMath>
                </a14:m>
                <a:endParaRPr lang="en-US" altLang="zh-CN" sz="2400" dirty="0">
                  <a:latin typeface="微软雅黑" panose="020B0503020204020204" pitchFamily="34" charset="-122"/>
                  <a:ea typeface="微软雅黑" panose="020B0503020204020204" pitchFamily="34" charset="-122"/>
                </a:endParaRPr>
              </a:p>
              <a:p>
                <a14:m>
                  <m:oMath xmlns:m="http://schemas.openxmlformats.org/officeDocument/2006/math">
                    <m:sSup>
                      <m:sSupPr>
                        <m:ctrlPr>
                          <a:rPr lang="en-US" altLang="zh-CN" sz="2400" i="1" dirty="0" smtClean="0">
                            <a:latin typeface="Cambria Math" panose="02040503050406030204" pitchFamily="18" charset="0"/>
                          </a:rPr>
                        </m:ctrlPr>
                      </m:sSupPr>
                      <m:e>
                        <m:r>
                          <a:rPr lang="en-US" altLang="zh-CN" sz="2400" i="1" dirty="0">
                            <a:latin typeface="Cambria Math" panose="02040503050406030204" pitchFamily="18" charset="0"/>
                          </a:rPr>
                          <m:t>𝑥</m:t>
                        </m:r>
                      </m:e>
                      <m:sup>
                        <m:r>
                          <a:rPr lang="en-US" altLang="zh-CN" sz="2400" i="0" dirty="0">
                            <a:latin typeface="Cambria Math" panose="02040503050406030204" pitchFamily="18" charset="0"/>
                          </a:rPr>
                          <m:t>∗</m:t>
                        </m:r>
                      </m:sup>
                    </m:sSup>
                    <m:r>
                      <a:rPr lang="en-US" altLang="zh-CN" sz="2400" i="0"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0" dirty="0">
                            <a:latin typeface="Cambria Math" panose="02040503050406030204" pitchFamily="18" charset="0"/>
                          </a:rPr>
                          <m:t>0</m:t>
                        </m:r>
                      </m:sub>
                    </m:sSub>
                    <m:r>
                      <a:rPr lang="en-US" altLang="zh-CN" sz="2400" i="0" dirty="0">
                        <a:latin typeface="Cambria Math" panose="02040503050406030204" pitchFamily="18" charset="0"/>
                      </a:rPr>
                      <m:t>+</m:t>
                    </m:r>
                    <m:r>
                      <a:rPr lang="en-US" altLang="zh-CN" sz="2400" i="1" dirty="0">
                        <a:latin typeface="Cambria Math" panose="02040503050406030204" pitchFamily="18" charset="0"/>
                      </a:rPr>
                      <m:t>𝑣𝑡</m:t>
                    </m:r>
                  </m:oMath>
                </a14:m>
                <a:endParaRPr lang="en-US" altLang="zh-CN" sz="2400" dirty="0">
                  <a:latin typeface="微软雅黑" panose="020B0503020204020204" pitchFamily="34" charset="-122"/>
                  <a:ea typeface="微软雅黑" panose="020B0503020204020204" pitchFamily="34" charset="-122"/>
                </a:endParaRPr>
              </a:p>
            </p:txBody>
          </p:sp>
        </mc:Choice>
        <mc:Fallback xmlns="">
          <p:sp>
            <p:nvSpPr>
              <p:cNvPr id="5" name="内容占位符 4">
                <a:extLst>
                  <a:ext uri="{FF2B5EF4-FFF2-40B4-BE49-F238E27FC236}">
                    <a16:creationId xmlns:a16="http://schemas.microsoft.com/office/drawing/2014/main" id="{B85DC937-A0A9-45E2-B590-F9355360176E}"/>
                  </a:ext>
                </a:extLst>
              </p:cNvPr>
              <p:cNvSpPr>
                <a:spLocks noGrp="1" noRot="1" noChangeAspect="1" noMove="1" noResize="1" noEditPoints="1" noAdjustHandles="1" noChangeArrowheads="1" noChangeShapeType="1" noTextEdit="1"/>
              </p:cNvSpPr>
              <p:nvPr>
                <p:ph idx="1"/>
              </p:nvPr>
            </p:nvSpPr>
            <p:spPr>
              <a:xfrm>
                <a:off x="838200" y="1825625"/>
                <a:ext cx="10515600" cy="3164064"/>
              </a:xfrm>
              <a:blipFill>
                <a:blip r:embed="rId3"/>
                <a:stretch>
                  <a:fillRect l="-812" t="-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4163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F5746-9BE9-4C95-9B68-698E87331836}"/>
              </a:ext>
            </a:extLst>
          </p:cNvPr>
          <p:cNvSpPr>
            <a:spLocks noGrp="1"/>
          </p:cNvSpPr>
          <p:nvPr>
            <p:ph type="title"/>
          </p:nvPr>
        </p:nvSpPr>
        <p:spPr/>
        <p:txBody>
          <a:bodyPr/>
          <a:lstStyle/>
          <a:p>
            <a:r>
              <a:rPr lang="zh-CN" altLang="en-US" dirty="0"/>
              <a:t>基于力的动力学缺陷</a:t>
            </a:r>
          </a:p>
        </p:txBody>
      </p:sp>
      <p:sp>
        <p:nvSpPr>
          <p:cNvPr id="3" name="内容占位符 2">
            <a:extLst>
              <a:ext uri="{FF2B5EF4-FFF2-40B4-BE49-F238E27FC236}">
                <a16:creationId xmlns:a16="http://schemas.microsoft.com/office/drawing/2014/main" id="{41C40EC0-EDAF-4FD0-A9B9-9314D3857ED0}"/>
              </a:ext>
            </a:extLst>
          </p:cNvPr>
          <p:cNvSpPr>
            <a:spLocks noGrp="1"/>
          </p:cNvSpPr>
          <p:nvPr>
            <p:ph idx="1"/>
          </p:nvPr>
        </p:nvSpPr>
        <p:spPr>
          <a:xfrm>
            <a:off x="838200" y="4752208"/>
            <a:ext cx="6332304" cy="1855325"/>
          </a:xfrm>
        </p:spPr>
        <p:txBody>
          <a:bodyPr>
            <a:normAutofit/>
          </a:bodyPr>
          <a:lstStyle/>
          <a:p>
            <a:r>
              <a:rPr lang="zh-CN" altLang="en-US" dirty="0"/>
              <a:t>碰撞分离需要刚度系数计算碰撞力</a:t>
            </a:r>
            <a:endParaRPr lang="en-US" altLang="zh-CN" dirty="0"/>
          </a:p>
          <a:p>
            <a:r>
              <a:rPr lang="zh-CN" altLang="en-US" dirty="0"/>
              <a:t>刚度系数太小，穿透明显</a:t>
            </a:r>
            <a:endParaRPr lang="en-US" altLang="zh-CN" dirty="0"/>
          </a:p>
          <a:p>
            <a:r>
              <a:rPr lang="zh-CN" altLang="en-US" dirty="0"/>
              <a:t>刚度系数太大，需要更小步长求解</a:t>
            </a:r>
          </a:p>
        </p:txBody>
      </p:sp>
      <p:pic>
        <p:nvPicPr>
          <p:cNvPr id="4" name="内容占位符 3">
            <a:extLst>
              <a:ext uri="{FF2B5EF4-FFF2-40B4-BE49-F238E27FC236}">
                <a16:creationId xmlns:a16="http://schemas.microsoft.com/office/drawing/2014/main" id="{3C23C218-DC37-44B7-B6EA-8B36348E66D0}"/>
              </a:ext>
            </a:extLst>
          </p:cNvPr>
          <p:cNvPicPr>
            <a:picLocks noChangeAspect="1"/>
          </p:cNvPicPr>
          <p:nvPr/>
        </p:nvPicPr>
        <p:blipFill>
          <a:blip r:embed="rId3"/>
          <a:stretch>
            <a:fillRect/>
          </a:stretch>
        </p:blipFill>
        <p:spPr>
          <a:xfrm>
            <a:off x="838199" y="2040910"/>
            <a:ext cx="6332305" cy="2361076"/>
          </a:xfrm>
          <a:prstGeom prst="rect">
            <a:avLst/>
          </a:prstGeom>
        </p:spPr>
      </p:pic>
      <p:sp>
        <p:nvSpPr>
          <p:cNvPr id="6" name="内容占位符 2">
            <a:extLst>
              <a:ext uri="{FF2B5EF4-FFF2-40B4-BE49-F238E27FC236}">
                <a16:creationId xmlns:a16="http://schemas.microsoft.com/office/drawing/2014/main" id="{F19218A6-EA42-4381-A772-FCBD5FA6AE25}"/>
              </a:ext>
            </a:extLst>
          </p:cNvPr>
          <p:cNvSpPr txBox="1">
            <a:spLocks/>
          </p:cNvSpPr>
          <p:nvPr/>
        </p:nvSpPr>
        <p:spPr>
          <a:xfrm>
            <a:off x="7337777" y="2061217"/>
            <a:ext cx="4016023" cy="229544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Ø"/>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BAFAE718-245A-446E-B4D4-19116293A902}"/>
                  </a:ext>
                </a:extLst>
              </p:cNvPr>
              <p:cNvSpPr txBox="1">
                <a:spLocks/>
              </p:cNvSpPr>
              <p:nvPr/>
            </p:nvSpPr>
            <p:spPr>
              <a:xfrm>
                <a:off x="7337776" y="2061217"/>
                <a:ext cx="4492979" cy="18553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Ø"/>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Ø"/>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发生穿透碰撞，求分离的力</a:t>
                </a:r>
                <a:endParaRPr lang="en-US" altLang="zh-CN" b="1" dirty="0">
                  <a:latin typeface="微软雅黑" panose="020B0503020204020204" pitchFamily="34" charset="-122"/>
                  <a:ea typeface="微软雅黑" panose="020B0503020204020204" pitchFamily="34" charset="-122"/>
                </a:endParaRPr>
              </a:p>
              <a:p>
                <a14:m>
                  <m:oMath xmlns:m="http://schemas.openxmlformats.org/officeDocument/2006/math">
                    <m:r>
                      <a:rPr lang="en-US" altLang="zh-CN" b="1" i="1" smtClean="0">
                        <a:latin typeface="Cambria Math" panose="02040503050406030204" pitchFamily="18" charset="0"/>
                      </a:rPr>
                      <m:t>𝒂</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1" i="1" smtClean="0">
                            <a:latin typeface="Cambria Math" panose="02040503050406030204" pitchFamily="18" charset="0"/>
                          </a:rPr>
                          <m:t>𝑭</m:t>
                        </m:r>
                      </m:num>
                      <m:den>
                        <m:r>
                          <a:rPr lang="en-US" altLang="zh-CN" b="0" i="1" smtClean="0">
                            <a:latin typeface="Cambria Math" panose="02040503050406030204" pitchFamily="18" charset="0"/>
                          </a:rPr>
                          <m:t>𝑚</m:t>
                        </m:r>
                      </m:den>
                    </m:f>
                  </m:oMath>
                </a14:m>
                <a:r>
                  <a:rPr lang="en-US" altLang="zh-CN" dirty="0"/>
                  <a:t> </a:t>
                </a:r>
                <a:r>
                  <a:rPr lang="zh-CN" altLang="en-US" dirty="0"/>
                  <a:t>，</a:t>
                </a:r>
                <a14:m>
                  <m:oMath xmlns:m="http://schemas.openxmlformats.org/officeDocument/2006/math">
                    <m:r>
                      <a:rPr lang="en-US" altLang="zh-CN" b="1" i="1" dirty="0" smtClean="0">
                        <a:latin typeface="Cambria Math" panose="02040503050406030204" pitchFamily="18" charset="0"/>
                      </a:rPr>
                      <m:t>𝒗</m:t>
                    </m:r>
                    <m:r>
                      <a:rPr lang="en-US" altLang="zh-CN" b="0" i="1" dirty="0" smtClean="0">
                        <a:latin typeface="Cambria Math" panose="02040503050406030204" pitchFamily="18" charset="0"/>
                      </a:rPr>
                      <m:t>=</m:t>
                    </m:r>
                    <m:r>
                      <a:rPr lang="en-US" altLang="zh-CN" b="1" i="1" dirty="0" smtClean="0">
                        <a:latin typeface="Cambria Math" panose="02040503050406030204" pitchFamily="18" charset="0"/>
                      </a:rPr>
                      <m:t>𝒂</m:t>
                    </m:r>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 </m:t>
                    </m:r>
                  </m:oMath>
                </a14:m>
                <a:endParaRPr lang="en-US" altLang="zh-CN" dirty="0"/>
              </a:p>
              <a:p>
                <a14:m>
                  <m:oMath xmlns:m="http://schemas.openxmlformats.org/officeDocument/2006/math">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m:t>
                    </m:r>
                    <m:r>
                      <a:rPr lang="en-US" altLang="zh-CN" b="0" i="1" smtClean="0">
                        <a:latin typeface="Cambria Math" panose="02040503050406030204" pitchFamily="18" charset="0"/>
                        <a:ea typeface="Cambria Math" panose="02040503050406030204" pitchFamily="18" charset="0"/>
                      </a:rPr>
                      <m:t>𝑡</m:t>
                    </m:r>
                  </m:oMath>
                </a14:m>
                <a:endParaRPr lang="en-US" altLang="zh-CN" dirty="0"/>
              </a:p>
            </p:txBody>
          </p:sp>
        </mc:Choice>
        <mc:Fallback xmlns="">
          <p:sp>
            <p:nvSpPr>
              <p:cNvPr id="7" name="内容占位符 2">
                <a:extLst>
                  <a:ext uri="{FF2B5EF4-FFF2-40B4-BE49-F238E27FC236}">
                    <a16:creationId xmlns:a16="http://schemas.microsoft.com/office/drawing/2014/main" id="{BAFAE718-245A-446E-B4D4-19116293A902}"/>
                  </a:ext>
                </a:extLst>
              </p:cNvPr>
              <p:cNvSpPr txBox="1">
                <a:spLocks noRot="1" noChangeAspect="1" noMove="1" noResize="1" noEditPoints="1" noAdjustHandles="1" noChangeArrowheads="1" noChangeShapeType="1" noTextEdit="1"/>
              </p:cNvSpPr>
              <p:nvPr/>
            </p:nvSpPr>
            <p:spPr>
              <a:xfrm>
                <a:off x="7337776" y="2061217"/>
                <a:ext cx="4492979" cy="1855325"/>
              </a:xfrm>
              <a:prstGeom prst="rect">
                <a:avLst/>
              </a:prstGeom>
              <a:blipFill>
                <a:blip r:embed="rId4"/>
                <a:stretch>
                  <a:fillRect l="-2171" t="-2961" r="-2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5710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F5746-9BE9-4C95-9B68-698E87331836}"/>
              </a:ext>
            </a:extLst>
          </p:cNvPr>
          <p:cNvSpPr>
            <a:spLocks noGrp="1"/>
          </p:cNvSpPr>
          <p:nvPr>
            <p:ph type="title"/>
          </p:nvPr>
        </p:nvSpPr>
        <p:spPr/>
        <p:txBody>
          <a:bodyPr/>
          <a:lstStyle/>
          <a:p>
            <a:r>
              <a:rPr lang="zh-CN" altLang="en-US" dirty="0"/>
              <a:t>基于位置的动力学</a:t>
            </a:r>
            <a:br>
              <a:rPr lang="en-US" altLang="zh-CN" dirty="0"/>
            </a:br>
            <a:r>
              <a:rPr lang="en-US" altLang="zh-CN" dirty="0"/>
              <a:t>(Position Based Dynamics)</a:t>
            </a:r>
            <a:endParaRPr lang="zh-CN" altLang="en-US" dirty="0"/>
          </a:p>
        </p:txBody>
      </p:sp>
      <p:sp>
        <p:nvSpPr>
          <p:cNvPr id="5" name="内容占位符 4">
            <a:extLst>
              <a:ext uri="{FF2B5EF4-FFF2-40B4-BE49-F238E27FC236}">
                <a16:creationId xmlns:a16="http://schemas.microsoft.com/office/drawing/2014/main" id="{E3E93614-119C-4DDB-B2F8-7D6C19325455}"/>
              </a:ext>
            </a:extLst>
          </p:cNvPr>
          <p:cNvSpPr>
            <a:spLocks noGrp="1"/>
          </p:cNvSpPr>
          <p:nvPr>
            <p:ph idx="1"/>
          </p:nvPr>
        </p:nvSpPr>
        <p:spPr>
          <a:xfrm>
            <a:off x="838199" y="4661429"/>
            <a:ext cx="10515599" cy="2012597"/>
          </a:xfrm>
        </p:spPr>
        <p:txBody>
          <a:bodyPr>
            <a:normAutofit/>
          </a:bodyPr>
          <a:lstStyle/>
          <a:p>
            <a:r>
              <a:rPr lang="zh-CN" altLang="en-US" dirty="0"/>
              <a:t>只检测发生穿透碰撞</a:t>
            </a:r>
            <a:endParaRPr lang="en-US" altLang="zh-CN" dirty="0"/>
          </a:p>
          <a:p>
            <a:r>
              <a:rPr lang="zh-CN" altLang="en-US" dirty="0"/>
              <a:t>根据约束计算物体修正位置，使其分离</a:t>
            </a:r>
            <a:endParaRPr lang="en-US" altLang="zh-CN" dirty="0"/>
          </a:p>
          <a:p>
            <a:r>
              <a:rPr lang="zh-CN" altLang="en-US" dirty="0"/>
              <a:t>根据修正位置求解速度</a:t>
            </a:r>
            <a:endParaRPr lang="en-US" altLang="zh-CN" dirty="0"/>
          </a:p>
        </p:txBody>
      </p:sp>
      <p:pic>
        <p:nvPicPr>
          <p:cNvPr id="6" name="内容占位符 3">
            <a:extLst>
              <a:ext uri="{FF2B5EF4-FFF2-40B4-BE49-F238E27FC236}">
                <a16:creationId xmlns:a16="http://schemas.microsoft.com/office/drawing/2014/main" id="{EC9DF67A-B137-4C63-B5C8-D47138703DA5}"/>
              </a:ext>
            </a:extLst>
          </p:cNvPr>
          <p:cNvPicPr>
            <a:picLocks noChangeAspect="1"/>
          </p:cNvPicPr>
          <p:nvPr/>
        </p:nvPicPr>
        <p:blipFill>
          <a:blip r:embed="rId3"/>
          <a:stretch>
            <a:fillRect/>
          </a:stretch>
        </p:blipFill>
        <p:spPr>
          <a:xfrm>
            <a:off x="838200" y="1927225"/>
            <a:ext cx="6927186" cy="2497667"/>
          </a:xfrm>
          <a:prstGeom prst="rect">
            <a:avLst/>
          </a:prstGeom>
        </p:spPr>
      </p:pic>
    </p:spTree>
    <p:extLst>
      <p:ext uri="{BB962C8B-B14F-4D97-AF65-F5344CB8AC3E}">
        <p14:creationId xmlns:p14="http://schemas.microsoft.com/office/powerpoint/2010/main" val="2152403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B7604-4B30-4FFA-8E5A-68F803BC1135}"/>
              </a:ext>
            </a:extLst>
          </p:cNvPr>
          <p:cNvSpPr>
            <a:spLocks noGrp="1"/>
          </p:cNvSpPr>
          <p:nvPr>
            <p:ph type="title"/>
          </p:nvPr>
        </p:nvSpPr>
        <p:spPr/>
        <p:txBody>
          <a:bodyPr/>
          <a:lstStyle/>
          <a:p>
            <a:r>
              <a:rPr lang="zh-CN" altLang="en-US" dirty="0"/>
              <a:t>约束是什么？</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821541-898C-48F6-A745-86D4908291E3}"/>
                  </a:ext>
                </a:extLst>
              </p:cNvPr>
              <p:cNvSpPr>
                <a:spLocks noGrp="1"/>
              </p:cNvSpPr>
              <p:nvPr>
                <p:ph idx="1"/>
              </p:nvPr>
            </p:nvSpPr>
            <p:spPr/>
            <p:txBody>
              <a:bodyPr/>
              <a:lstStyle/>
              <a:p>
                <a:r>
                  <a:rPr lang="zh-CN" altLang="en-US" dirty="0"/>
                  <a:t>约束是一个优化问题的解需要符合的条件。</a:t>
                </a:r>
                <a:endParaRPr lang="en-US" altLang="zh-CN" dirty="0"/>
              </a:p>
              <a:p>
                <a:r>
                  <a:rPr lang="zh-CN" altLang="en-US" dirty="0"/>
                  <a:t>约束 </a:t>
                </a:r>
                <a14:m>
                  <m:oMath xmlns:m="http://schemas.openxmlformats.org/officeDocument/2006/math">
                    <m:r>
                      <a:rPr lang="en-US" altLang="zh-CN" b="0" i="1" smtClean="0">
                        <a:latin typeface="Cambria Math" panose="02040503050406030204" pitchFamily="18" charset="0"/>
                      </a:rPr>
                      <m:t>𝑗</m:t>
                    </m:r>
                    <m:r>
                      <a:rPr lang="zh-CN" altLang="en-US"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 …, </m:t>
                        </m:r>
                        <m:r>
                          <a:rPr lang="en-US" altLang="zh-CN" b="0" i="1" smtClean="0">
                            <a:latin typeface="Cambria Math" panose="02040503050406030204" pitchFamily="18" charset="0"/>
                          </a:rPr>
                          <m:t>𝑀</m:t>
                        </m:r>
                      </m:e>
                    </m:d>
                  </m:oMath>
                </a14:m>
                <a:r>
                  <a:rPr lang="zh-CN" altLang="en-US" dirty="0"/>
                  <a:t> 的特性：</a:t>
                </a:r>
                <a:endParaRPr lang="en-US" altLang="zh-CN" dirty="0"/>
              </a:p>
              <a:p>
                <a:pPr lvl="1"/>
                <a:r>
                  <a:rPr lang="zh-CN" altLang="en-US" dirty="0"/>
                  <a:t>约束基数为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oMath>
                </a14:m>
                <a:r>
                  <a:rPr lang="zh-CN" altLang="en-US" dirty="0"/>
                  <a:t> ，即第 </a:t>
                </a:r>
                <a14:m>
                  <m:oMath xmlns:m="http://schemas.openxmlformats.org/officeDocument/2006/math">
                    <m:r>
                      <a:rPr lang="en-US" altLang="zh-CN" i="1" dirty="0">
                        <a:latin typeface="Cambria Math" panose="02040503050406030204" pitchFamily="18" charset="0"/>
                      </a:rPr>
                      <m:t>𝑗</m:t>
                    </m:r>
                  </m:oMath>
                </a14:m>
                <a:r>
                  <a:rPr lang="zh-CN" altLang="en-US" dirty="0"/>
                  <a:t> 个约束所影响的顶点数目为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oMath>
                </a14:m>
                <a:endParaRPr lang="en-US" altLang="zh-CN" dirty="0"/>
              </a:p>
              <a:p>
                <a:pPr lvl="1"/>
                <a:r>
                  <a:rPr lang="zh-CN" altLang="en-US" dirty="0"/>
                  <a:t>约束值为实数的函数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 </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3</m:t>
                            </m:r>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sup>
                    </m:sSup>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ℝ</m:t>
                    </m:r>
                  </m:oMath>
                </a14:m>
                <a:endParaRPr lang="en-US" altLang="zh-CN" dirty="0"/>
              </a:p>
              <a:p>
                <a:pPr lvl="1"/>
                <a:r>
                  <a:rPr lang="zh-CN" altLang="en-US" dirty="0"/>
                  <a:t>约束索引值为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∈[1, …, </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oMath>
                </a14:m>
                <a:endParaRPr lang="en-US" altLang="zh-CN" dirty="0"/>
              </a:p>
              <a:p>
                <a:pPr lvl="1"/>
                <a:r>
                  <a:rPr lang="zh-CN" altLang="en-US" dirty="0"/>
                  <a:t>每个约束都有对饮的刚度参数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∈[0, …, 1]</m:t>
                    </m:r>
                  </m:oMath>
                </a14:m>
                <a:r>
                  <a:rPr lang="zh-CN" altLang="en-US" dirty="0"/>
                  <a:t> ，约束强度非刚体强度</a:t>
                </a:r>
                <a:endParaRPr lang="en-US" altLang="zh-CN" dirty="0"/>
              </a:p>
              <a:p>
                <a:pPr lvl="1"/>
                <a:r>
                  <a:rPr lang="zh-CN" altLang="en-US" dirty="0"/>
                  <a:t>约束分为等式约束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C</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=0</m:t>
                    </m:r>
                  </m:oMath>
                </a14:m>
                <a:r>
                  <a:rPr lang="zh-CN" altLang="en-US" dirty="0"/>
                  <a:t> 与不等式约束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m:t>
                    </m:r>
                    <m:r>
                      <a:rPr lang="en-US" altLang="zh-CN" b="0" i="1" smtClean="0">
                        <a:latin typeface="Cambria Math" panose="02040503050406030204" pitchFamily="18" charset="0"/>
                      </a:rPr>
                      <m:t>0</m:t>
                    </m:r>
                  </m:oMath>
                </a14:m>
                <a:r>
                  <a:rPr lang="zh-CN" altLang="en-US" dirty="0"/>
                  <a:t> </a:t>
                </a:r>
                <a:endParaRPr lang="en-US" altLang="zh-CN" dirty="0"/>
              </a:p>
              <a:p>
                <a:pPr lvl="2"/>
                <a:r>
                  <a:rPr lang="zh-CN" altLang="en-US" dirty="0"/>
                  <a:t>等式约束：</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=0</m:t>
                    </m:r>
                  </m:oMath>
                </a14:m>
                <a:endParaRPr lang="en-US" altLang="zh-CN" dirty="0"/>
              </a:p>
              <a:p>
                <a:pPr lvl="2"/>
                <a:r>
                  <a:rPr lang="zh-CN" altLang="en-US" dirty="0"/>
                  <a:t>不等式约束：</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oMath>
                </a14:m>
                <a:endParaRPr lang="zh-CN" altLang="en-US" dirty="0"/>
              </a:p>
            </p:txBody>
          </p:sp>
        </mc:Choice>
        <mc:Fallback xmlns="">
          <p:sp>
            <p:nvSpPr>
              <p:cNvPr id="3" name="内容占位符 2">
                <a:extLst>
                  <a:ext uri="{FF2B5EF4-FFF2-40B4-BE49-F238E27FC236}">
                    <a16:creationId xmlns:a16="http://schemas.microsoft.com/office/drawing/2014/main" id="{07821541-898C-48F6-A745-86D4908291E3}"/>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6796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E0481AE5-ECBE-4687-88B2-516C127172F7}"/>
              </a:ext>
            </a:extLst>
          </p:cNvPr>
          <p:cNvSpPr/>
          <p:nvPr/>
        </p:nvSpPr>
        <p:spPr>
          <a:xfrm>
            <a:off x="838200" y="2141538"/>
            <a:ext cx="10515600" cy="4351337"/>
          </a:xfrm>
          <a:prstGeom prst="roundRect">
            <a:avLst>
              <a:gd name="adj" fmla="val 2658"/>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16200000" scaled="1"/>
            <a:tileRect/>
          </a:gra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0DBA3A1E-0D5C-469B-A93A-E4AFBC99B4CD}"/>
              </a:ext>
            </a:extLst>
          </p:cNvPr>
          <p:cNvSpPr>
            <a:spLocks noGrp="1"/>
          </p:cNvSpPr>
          <p:nvPr>
            <p:ph type="title"/>
          </p:nvPr>
        </p:nvSpPr>
        <p:spPr/>
        <p:txBody>
          <a:bodyPr/>
          <a:lstStyle/>
          <a:p>
            <a:r>
              <a:rPr lang="en-US" altLang="zh-CN" dirty="0"/>
              <a:t>PBD</a:t>
            </a:r>
            <a:r>
              <a:rPr lang="zh-CN" altLang="en-US" dirty="0"/>
              <a:t>算法</a:t>
            </a:r>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619DEB26-0634-49B5-A5FF-A1BDB93B04DB}"/>
                  </a:ext>
                </a:extLst>
              </p:cNvPr>
              <p:cNvSpPr>
                <a:spLocks noGrp="1"/>
              </p:cNvSpPr>
              <p:nvPr>
                <p:ph idx="1"/>
              </p:nvPr>
            </p:nvSpPr>
            <p:spPr>
              <a:xfrm>
                <a:off x="838200" y="2141538"/>
                <a:ext cx="10515600" cy="4351338"/>
              </a:xfrm>
            </p:spPr>
            <p:txBody>
              <a:bodyPr>
                <a:normAutofit fontScale="92500" lnSpcReduction="20000"/>
              </a:bodyPr>
              <a:lstStyle/>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init</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f>
                      <m:fPr>
                        <m:type m:val="skw"/>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den>
                    </m:f>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3</m:t>
                        </m:r>
                        <m:r>
                          <a:rPr lang="en-US" altLang="zh-CN" b="0" i="1" smtClean="0">
                            <a:latin typeface="Cambria Math" panose="02040503050406030204" pitchFamily="18" charset="0"/>
                            <a:ea typeface="Cambria Math" panose="02040503050406030204" pitchFamily="18" charset="0"/>
                          </a:rPr>
                          <m:t>𝑁</m:t>
                        </m:r>
                      </m:sup>
                    </m:sSup>
                  </m:oMath>
                </a14:m>
                <a:endParaRPr lang="en-US" altLang="zh-CN" i="1"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loop</a:t>
                </a:r>
              </a:p>
              <a:p>
                <a:pPr lvl="1"/>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1" i="1" smtClean="0">
                            <a:latin typeface="Cambria Math" panose="02040503050406030204" pitchFamily="18" charset="0"/>
                            <a:ea typeface="微软雅黑" panose="020B0503020204020204" pitchFamily="34" charset="-122"/>
                          </a:rPr>
                          <m:t>𝒗</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𝒗</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𝑤</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𝒇</m:t>
                        </m:r>
                      </m:e>
                      <m:sub>
                        <m:r>
                          <a:rPr lang="en-US" altLang="zh-CN" b="0" i="1" smtClean="0">
                            <a:latin typeface="Cambria Math" panose="02040503050406030204" pitchFamily="18" charset="0"/>
                            <a:ea typeface="Cambria Math" panose="02040503050406030204" pitchFamily="18" charset="0"/>
                          </a:rPr>
                          <m:t>𝑒𝑥𝑡</m:t>
                        </m:r>
                      </m:sub>
                    </m:sSub>
                  </m:oMath>
                </a14:m>
                <a:endParaRPr lang="en-US" altLang="zh-CN" dirty="0">
                  <a:latin typeface="微软雅黑" panose="020B0503020204020204" pitchFamily="34" charset="-122"/>
                  <a:ea typeface="微软雅黑" panose="020B0503020204020204" pitchFamily="34" charset="-122"/>
                </a:endParaRPr>
              </a:p>
              <a:p>
                <a:pPr lvl="1"/>
                <a:r>
                  <a:rPr lang="en-US" altLang="zh-CN" b="0" dirty="0">
                    <a:ea typeface="Cambria Math" panose="02040503050406030204" pitchFamily="18" charset="0"/>
                  </a:rPr>
                  <a:t> </a:t>
                </a:r>
                <a14:m>
                  <m:oMath xmlns:m="http://schemas.openxmlformats.org/officeDocument/2006/math">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𝒗</m:t>
                        </m:r>
                      </m:e>
                      <m:sub>
                        <m:r>
                          <a:rPr lang="en-US" altLang="zh-CN" b="0" i="1" smtClean="0">
                            <a:latin typeface="Cambria Math" panose="02040503050406030204" pitchFamily="18" charset="0"/>
                            <a:ea typeface="Cambria Math" panose="02040503050406030204" pitchFamily="18" charset="0"/>
                          </a:rPr>
                          <m:t>𝑖</m:t>
                        </m:r>
                      </m:sub>
                    </m:sSub>
                  </m:oMath>
                </a14:m>
                <a:r>
                  <a:rPr lang="en-US" altLang="zh-CN" dirty="0">
                    <a:latin typeface="微软雅黑" panose="020B0503020204020204" pitchFamily="34" charset="-122"/>
                    <a:ea typeface="微软雅黑" panose="020B0503020204020204" pitchFamily="34" charset="-122"/>
                  </a:rPr>
                  <a:t>						prediction</a:t>
                </a:r>
              </a:p>
              <a:p>
                <a:pPr lvl="1"/>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𝑔𝑒𝑛𝑒𝑟𝑎𝑡𝑒𝐶𝑜𝑙𝑙𝑖𝑠𝑖𝑜𝑛𝐶𝑜𝑛𝑠𝑡𝑟𝑎𝑖𝑛𝑡𝑠</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1" i="1" smtClean="0">
                            <a:latin typeface="Cambria Math" panose="02040503050406030204" pitchFamily="18" charset="0"/>
                            <a:ea typeface="微软雅黑" panose="020B0503020204020204" pitchFamily="34" charset="-122"/>
                          </a:rPr>
                          <m:t>𝒙</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		detect collision</a:t>
                </a:r>
              </a:p>
              <a:p>
                <a:pPr lvl="1"/>
                <a:r>
                  <a:rPr lang="en-US" altLang="zh-CN" b="0" dirty="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𝑝𝑟𝑜𝑗𝑒𝑐𝑡𝐶𝑜𝑛𝑠𝑡𝑟𝑎𝑖𝑛𝑡</m:t>
                    </m:r>
                    <m:r>
                      <a:rPr lang="en-US" altLang="zh-CN" b="0" i="0"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𝑀</m:t>
                            </m:r>
                          </m:e>
                          <m:sub>
                            <m:r>
                              <a:rPr lang="en-US" altLang="zh-CN" b="0" i="1" smtClean="0">
                                <a:latin typeface="Cambria Math" panose="02040503050406030204" pitchFamily="18" charset="0"/>
                                <a:ea typeface="Cambria Math" panose="02040503050406030204" pitchFamily="18" charset="0"/>
                              </a:rPr>
                              <m:t>𝑐𝑜𝑙𝑙</m:t>
                            </m:r>
                          </m:sub>
                        </m:sSub>
                      </m:sub>
                    </m:sSub>
                    <m:r>
                      <a:rPr lang="en-US" altLang="zh-CN" b="0" i="0"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ea typeface="Cambria Math" panose="02040503050406030204" pitchFamily="18" charset="0"/>
                      </a:rPr>
                      <m:t> </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𝑛</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oMath>
                </a14:m>
                <a:r>
                  <a:rPr lang="en-US" altLang="zh-CN" dirty="0">
                    <a:solidFill>
                      <a:schemeClr val="accent6"/>
                    </a:solidFill>
                    <a:latin typeface="微软雅黑" panose="020B0503020204020204" pitchFamily="34" charset="-122"/>
                    <a:ea typeface="微软雅黑" panose="020B0503020204020204" pitchFamily="34" charset="-122"/>
                  </a:rPr>
                  <a:t>	constraint position</a:t>
                </a:r>
              </a:p>
              <a:p>
                <a:pPr lvl="1"/>
                <a:r>
                  <a:rPr lang="en-US" altLang="zh-CN" b="1"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m:t>
                    </m:r>
                    <m:sSubSup>
                      <m:sSubSupPr>
                        <m:ctrlPr>
                          <a:rPr lang="en-US" altLang="zh-CN"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en-US" altLang="zh-CN" dirty="0">
                    <a:solidFill>
                      <a:schemeClr val="accent6"/>
                    </a:solidFill>
                    <a:latin typeface="微软雅黑" panose="020B0503020204020204" pitchFamily="34" charset="-122"/>
                    <a:ea typeface="微软雅黑" panose="020B0503020204020204" pitchFamily="34" charset="-122"/>
                  </a:rPr>
                  <a:t>position correction</a:t>
                </a:r>
              </a:p>
              <a:p>
                <a:pPr lvl="1"/>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 − </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Sub>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a14:m>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velocity update</a:t>
                </a:r>
                <a:endParaRPr lang="en-US" altLang="zh-CN" dirty="0">
                  <a:solidFill>
                    <a:schemeClr val="accent6"/>
                  </a:solidFill>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𝒙</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oMath>
                </a14:m>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position update</a:t>
                </a:r>
              </a:p>
              <a:p>
                <a:pPr lvl="1"/>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𝑣𝑒𝑙𝑜𝑐𝑖𝑡𝑦𝑈𝑝𝑑𝑎𝑡𝑒</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1" i="1" smtClean="0">
                            <a:latin typeface="Cambria Math" panose="02040503050406030204" pitchFamily="18" charset="0"/>
                            <a:ea typeface="微软雅黑" panose="020B0503020204020204" pitchFamily="34" charset="-122"/>
                          </a:rPr>
                          <m:t>𝒗</m:t>
                        </m:r>
                      </m:e>
                      <m:sub>
                        <m:r>
                          <a:rPr lang="en-US" altLang="zh-CN" b="0" i="1" smtClean="0">
                            <a:latin typeface="Cambria Math" panose="02040503050406030204" pitchFamily="18" charset="0"/>
                            <a:ea typeface="微软雅黑" panose="020B0503020204020204" pitchFamily="34" charset="-122"/>
                          </a:rPr>
                          <m:t>1</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1" i="1" smtClean="0">
                            <a:latin typeface="Cambria Math" panose="02040503050406030204" pitchFamily="18" charset="0"/>
                            <a:ea typeface="微软雅黑" panose="020B0503020204020204" pitchFamily="34" charset="-122"/>
                          </a:rPr>
                          <m:t>𝒗</m:t>
                        </m:r>
                      </m:e>
                      <m:sub>
                        <m:r>
                          <a:rPr lang="en-US" altLang="zh-CN" b="0" i="1" smtClean="0">
                            <a:latin typeface="Cambria Math" panose="02040503050406030204" pitchFamily="18" charset="0"/>
                            <a:ea typeface="微软雅黑" panose="020B0503020204020204" pitchFamily="34" charset="-122"/>
                          </a:rPr>
                          <m:t>𝑛</m:t>
                        </m:r>
                      </m:sub>
                    </m:sSub>
                    <m:r>
                      <a:rPr lang="en-US" altLang="zh-CN" b="0" i="1" smtClean="0">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				</a:t>
                </a:r>
                <a:r>
                  <a:rPr lang="en-US" altLang="zh-CN" dirty="0">
                    <a:solidFill>
                      <a:schemeClr val="accent6"/>
                    </a:solidFill>
                    <a:latin typeface="微软雅黑" panose="020B0503020204020204" pitchFamily="34" charset="-122"/>
                    <a:ea typeface="微软雅黑" panose="020B0503020204020204" pitchFamily="34" charset="-122"/>
                  </a:rPr>
                  <a:t>velocity correction</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end loop</a:t>
                </a:r>
                <a:endParaRPr lang="zh-CN" altLang="en-US" dirty="0">
                  <a:latin typeface="微软雅黑" panose="020B0503020204020204" pitchFamily="34" charset="-122"/>
                  <a:ea typeface="微软雅黑" panose="020B0503020204020204" pitchFamily="34" charset="-122"/>
                </a:endParaRPr>
              </a:p>
            </p:txBody>
          </p:sp>
        </mc:Choice>
        <mc:Fallback xmlns="">
          <p:sp>
            <p:nvSpPr>
              <p:cNvPr id="6" name="内容占位符 5">
                <a:extLst>
                  <a:ext uri="{FF2B5EF4-FFF2-40B4-BE49-F238E27FC236}">
                    <a16:creationId xmlns:a16="http://schemas.microsoft.com/office/drawing/2014/main" id="{619DEB26-0634-49B5-A5FF-A1BDB93B04DB}"/>
                  </a:ext>
                </a:extLst>
              </p:cNvPr>
              <p:cNvSpPr>
                <a:spLocks noGrp="1" noRot="1" noChangeAspect="1" noMove="1" noResize="1" noEditPoints="1" noAdjustHandles="1" noChangeArrowheads="1" noChangeShapeType="1" noTextEdit="1"/>
              </p:cNvSpPr>
              <p:nvPr>
                <p:ph idx="1"/>
              </p:nvPr>
            </p:nvSpPr>
            <p:spPr>
              <a:xfrm>
                <a:off x="838200" y="2141538"/>
                <a:ext cx="10515600" cy="4351338"/>
              </a:xfrm>
              <a:blipFill>
                <a:blip r:embed="rId3"/>
                <a:stretch>
                  <a:fillRect l="-928"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3334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6267F-F7A0-4962-BDC8-F9202BFDDA54}"/>
              </a:ext>
            </a:extLst>
          </p:cNvPr>
          <p:cNvSpPr>
            <a:spLocks noGrp="1"/>
          </p:cNvSpPr>
          <p:nvPr>
            <p:ph type="title"/>
          </p:nvPr>
        </p:nvSpPr>
        <p:spPr/>
        <p:txBody>
          <a:bodyPr/>
          <a:lstStyle/>
          <a:p>
            <a:r>
              <a:rPr lang="en-US" altLang="zh-CN" dirty="0"/>
              <a:t>PBD</a:t>
            </a:r>
            <a:r>
              <a:rPr lang="zh-CN" altLang="en-US" dirty="0"/>
              <a:t>算法中位置修正</a:t>
            </a:r>
          </a:p>
        </p:txBody>
      </p:sp>
      <p:sp>
        <p:nvSpPr>
          <p:cNvPr id="3" name="内容占位符 2">
            <a:extLst>
              <a:ext uri="{FF2B5EF4-FFF2-40B4-BE49-F238E27FC236}">
                <a16:creationId xmlns:a16="http://schemas.microsoft.com/office/drawing/2014/main" id="{2AF10A87-2C09-46FC-A002-76315A7A8DF8}"/>
              </a:ext>
            </a:extLst>
          </p:cNvPr>
          <p:cNvSpPr>
            <a:spLocks noGrp="1"/>
          </p:cNvSpPr>
          <p:nvPr>
            <p:ph idx="1"/>
          </p:nvPr>
        </p:nvSpPr>
        <p:spPr/>
        <p:txBody>
          <a:bodyPr/>
          <a:lstStyle/>
          <a:p>
            <a:r>
              <a:rPr lang="zh-CN" altLang="en-US" dirty="0"/>
              <a:t>例子：圆上的粒子</a:t>
            </a:r>
          </a:p>
        </p:txBody>
      </p:sp>
      <p:pic>
        <p:nvPicPr>
          <p:cNvPr id="4" name="图片 3">
            <a:extLst>
              <a:ext uri="{FF2B5EF4-FFF2-40B4-BE49-F238E27FC236}">
                <a16:creationId xmlns:a16="http://schemas.microsoft.com/office/drawing/2014/main" id="{CA400D5D-DBB5-4947-872E-D681D41F46A3}"/>
              </a:ext>
            </a:extLst>
          </p:cNvPr>
          <p:cNvPicPr>
            <a:picLocks noChangeAspect="1"/>
          </p:cNvPicPr>
          <p:nvPr/>
        </p:nvPicPr>
        <p:blipFill>
          <a:blip r:embed="rId2"/>
          <a:stretch>
            <a:fillRect/>
          </a:stretch>
        </p:blipFill>
        <p:spPr>
          <a:xfrm>
            <a:off x="3410303" y="2808111"/>
            <a:ext cx="5619750" cy="3048000"/>
          </a:xfrm>
          <a:prstGeom prst="rect">
            <a:avLst/>
          </a:prstGeom>
        </p:spPr>
      </p:pic>
    </p:spTree>
    <p:extLst>
      <p:ext uri="{BB962C8B-B14F-4D97-AF65-F5344CB8AC3E}">
        <p14:creationId xmlns:p14="http://schemas.microsoft.com/office/powerpoint/2010/main" val="237492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4D76F-D1D6-43EE-BDB9-E6F227AAAF62}"/>
              </a:ext>
            </a:extLst>
          </p:cNvPr>
          <p:cNvSpPr>
            <a:spLocks noGrp="1"/>
          </p:cNvSpPr>
          <p:nvPr>
            <p:ph type="title"/>
          </p:nvPr>
        </p:nvSpPr>
        <p:spPr/>
        <p:txBody>
          <a:bodyPr/>
          <a:lstStyle/>
          <a:p>
            <a:r>
              <a:rPr lang="en-US" altLang="zh-CN" dirty="0" err="1"/>
              <a:t>Nabla</a:t>
            </a:r>
            <a:r>
              <a:rPr lang="zh-CN" altLang="en-US" dirty="0"/>
              <a:t>算子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9B4D37-AACC-4D62-90F6-89917B2095B3}"/>
                  </a:ext>
                </a:extLst>
              </p:cNvPr>
              <p:cNvSpPr>
                <a:spLocks noGrp="1"/>
              </p:cNvSpPr>
              <p:nvPr>
                <p:ph idx="1"/>
              </p:nvPr>
            </p:nvSpPr>
            <p:spPr/>
            <p:txBody>
              <a:bodyPr>
                <a:normAutofit/>
              </a:bodyPr>
              <a:lstStyle/>
              <a:p>
                <a:r>
                  <a:rPr lang="zh-CN" altLang="en-US" dirty="0"/>
                  <a:t>向量微分算子</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den>
                      </m:f>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zh-CN" altLang="en-US" i="1">
                              <a:latin typeface="Cambria Math" panose="02040503050406030204" pitchFamily="18" charset="0"/>
                              <a:ea typeface="Cambria Math" panose="02040503050406030204" pitchFamily="18" charset="0"/>
                            </a:rPr>
                            <m:t>𝜕</m:t>
                          </m:r>
                        </m:num>
                        <m:den>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𝑧</m:t>
                          </m:r>
                        </m:den>
                      </m:f>
                      <m:r>
                        <a:rPr lang="en-US" altLang="zh-CN" i="1">
                          <a:latin typeface="Cambria Math" panose="02040503050406030204" pitchFamily="18" charset="0"/>
                          <a:ea typeface="Cambria Math" panose="02040503050406030204" pitchFamily="18" charset="0"/>
                        </a:rPr>
                        <m:t>)</m:t>
                      </m:r>
                    </m:oMath>
                  </m:oMathPara>
                </a14:m>
                <a:endParaRPr lang="en-US" altLang="zh-CN" dirty="0"/>
              </a:p>
              <a:p>
                <a:r>
                  <a:rPr lang="zh-CN" altLang="en-US" dirty="0">
                    <a:ea typeface="Cambria Math" panose="02040503050406030204" pitchFamily="18" charset="0"/>
                  </a:rPr>
                  <a:t>直接作用于函数</a:t>
                </a:r>
                <a:r>
                  <a:rPr lang="en-US" altLang="zh-CN" dirty="0">
                    <a:ea typeface="Cambria Math" panose="02040503050406030204" pitchFamily="18" charset="0"/>
                  </a:rPr>
                  <a:t>F</a:t>
                </a:r>
                <a:r>
                  <a:rPr lang="zh-CN" altLang="en-US" dirty="0">
                    <a:ea typeface="Cambria Math" panose="02040503050406030204" pitchFamily="18" charset="0"/>
                  </a:rPr>
                  <a:t>（标量或非标量）</a:t>
                </a:r>
                <a:endParaRPr lang="en-US" altLang="zh-CN"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oMath>
                  </m:oMathPara>
                </a14:m>
                <a:endParaRPr lang="en-US" altLang="zh-CN" dirty="0"/>
              </a:p>
              <a:p>
                <a:r>
                  <a:rPr lang="zh-CN" altLang="en-US" dirty="0"/>
                  <a:t>与非标量函数</a:t>
                </a:r>
                <a:r>
                  <a:rPr lang="en-US" altLang="zh-CN" dirty="0"/>
                  <a:t>F</a:t>
                </a:r>
                <a:r>
                  <a:rPr lang="zh-CN" altLang="en-US" dirty="0"/>
                  <a:t>作点积 </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𝐹</m:t>
                      </m:r>
                    </m:oMath>
                  </m:oMathPara>
                </a14:m>
                <a:endParaRPr lang="en-US" altLang="zh-CN" dirty="0"/>
              </a:p>
              <a:p>
                <a:r>
                  <a:rPr lang="zh-CN" altLang="en-US" dirty="0"/>
                  <a:t>与非标量函数</a:t>
                </a:r>
                <a:r>
                  <a:rPr lang="en-US" altLang="zh-CN" dirty="0"/>
                  <a:t>F</a:t>
                </a:r>
                <a:r>
                  <a:rPr lang="zh-CN" altLang="en-US" dirty="0"/>
                  <a:t>作叉积  </a:t>
                </a:r>
                <a:endParaRPr lang="en-US" altLang="zh-CN"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𝐹</m:t>
                      </m:r>
                    </m:oMath>
                  </m:oMathPara>
                </a14:m>
                <a:endParaRPr lang="en-US" altLang="zh-CN" dirty="0"/>
              </a:p>
            </p:txBody>
          </p:sp>
        </mc:Choice>
        <mc:Fallback xmlns="">
          <p:sp>
            <p:nvSpPr>
              <p:cNvPr id="3" name="内容占位符 2">
                <a:extLst>
                  <a:ext uri="{FF2B5EF4-FFF2-40B4-BE49-F238E27FC236}">
                    <a16:creationId xmlns:a16="http://schemas.microsoft.com/office/drawing/2014/main" id="{829B4D37-AACC-4D62-90F6-89917B2095B3}"/>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9554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8F0E8-5E18-4915-A25D-18066980B15B}"/>
              </a:ext>
            </a:extLst>
          </p:cNvPr>
          <p:cNvSpPr>
            <a:spLocks noGrp="1"/>
          </p:cNvSpPr>
          <p:nvPr>
            <p:ph type="title"/>
          </p:nvPr>
        </p:nvSpPr>
        <p:spPr/>
        <p:txBody>
          <a:bodyPr/>
          <a:lstStyle/>
          <a:p>
            <a:r>
              <a:rPr lang="en-US" altLang="zh-CN" dirty="0"/>
              <a:t>PBD</a:t>
            </a:r>
            <a:r>
              <a:rPr lang="zh-CN" altLang="en-US" dirty="0"/>
              <a:t>算法中速度修正</a:t>
            </a:r>
          </a:p>
        </p:txBody>
      </p:sp>
      <p:pic>
        <p:nvPicPr>
          <p:cNvPr id="4" name="内容占位符 3">
            <a:extLst>
              <a:ext uri="{FF2B5EF4-FFF2-40B4-BE49-F238E27FC236}">
                <a16:creationId xmlns:a16="http://schemas.microsoft.com/office/drawing/2014/main" id="{3C351948-6F8A-4041-86A7-75B2491EBADF}"/>
              </a:ext>
            </a:extLst>
          </p:cNvPr>
          <p:cNvPicPr>
            <a:picLocks noGrp="1" noChangeAspect="1"/>
          </p:cNvPicPr>
          <p:nvPr>
            <p:ph idx="1"/>
          </p:nvPr>
        </p:nvPicPr>
        <p:blipFill>
          <a:blip r:embed="rId3"/>
          <a:stretch>
            <a:fillRect/>
          </a:stretch>
        </p:blipFill>
        <p:spPr>
          <a:xfrm>
            <a:off x="3471862" y="2682081"/>
            <a:ext cx="5248275" cy="2638425"/>
          </a:xfrm>
          <a:prstGeom prst="rect">
            <a:avLst/>
          </a:prstGeom>
        </p:spPr>
      </p:pic>
    </p:spTree>
    <p:extLst>
      <p:ext uri="{BB962C8B-B14F-4D97-AF65-F5344CB8AC3E}">
        <p14:creationId xmlns:p14="http://schemas.microsoft.com/office/powerpoint/2010/main" val="4143291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D7AB3-92B6-43C1-B6AF-05E258D17DB0}"/>
              </a:ext>
            </a:extLst>
          </p:cNvPr>
          <p:cNvSpPr>
            <a:spLocks noGrp="1"/>
          </p:cNvSpPr>
          <p:nvPr>
            <p:ph type="title"/>
          </p:nvPr>
        </p:nvSpPr>
        <p:spPr/>
        <p:txBody>
          <a:bodyPr/>
          <a:lstStyle/>
          <a:p>
            <a:r>
              <a:rPr lang="zh-CN" altLang="en-US" dirty="0"/>
              <a:t>一个最短路径问题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93305A-3E62-4F87-9131-B942138B878D}"/>
                  </a:ext>
                </a:extLst>
              </p:cNvPr>
              <p:cNvSpPr>
                <a:spLocks noGrp="1"/>
              </p:cNvSpPr>
              <p:nvPr>
                <p:ph idx="1"/>
              </p:nvPr>
            </p:nvSpPr>
            <p:spPr>
              <a:xfrm>
                <a:off x="838200" y="1825625"/>
                <a:ext cx="7617178" cy="4351338"/>
              </a:xfrm>
            </p:spPr>
            <p:txBody>
              <a:bodyPr/>
              <a:lstStyle/>
              <a:p>
                <a:r>
                  <a:rPr lang="zh-CN" altLang="en-US" dirty="0"/>
                  <a:t>问题：如右图，假设你在 </a:t>
                </a:r>
                <a:r>
                  <a:rPr lang="en-US" altLang="zh-CN" dirty="0"/>
                  <a:t>M </a:t>
                </a:r>
                <a:r>
                  <a:rPr lang="zh-CN" altLang="en-US" dirty="0"/>
                  <a:t>点，需要先到河边再回到 </a:t>
                </a:r>
                <a:r>
                  <a:rPr lang="en-US" altLang="zh-CN" dirty="0"/>
                  <a:t>C </a:t>
                </a:r>
                <a:r>
                  <a:rPr lang="zh-CN" altLang="en-US" dirty="0"/>
                  <a:t>点，如何规划路径最短？</a:t>
                </a:r>
                <a:endParaRPr lang="en-US" altLang="zh-CN" dirty="0"/>
              </a:p>
              <a:p>
                <a:r>
                  <a:rPr lang="zh-CN" altLang="en-US" dirty="0"/>
                  <a:t>数学建模</a:t>
                </a:r>
                <a:endParaRPr lang="en-US" altLang="zh-CN" dirty="0"/>
              </a:p>
              <a:p>
                <a:pPr lvl="1"/>
                <a:r>
                  <a:rPr lang="zh-CN" altLang="en-US" dirty="0"/>
                  <a:t>河流曲线方程 </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oMath>
                </a14:m>
                <a:r>
                  <a:rPr lang="en-US" altLang="zh-CN" dirty="0"/>
                  <a:t> </a:t>
                </a:r>
              </a:p>
              <a:p>
                <a:pPr lvl="1"/>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𝑃</m:t>
                        </m:r>
                      </m:e>
                    </m:acc>
                  </m:oMath>
                </a14:m>
                <a:r>
                  <a:rPr lang="en-US" altLang="zh-CN" dirty="0"/>
                  <a:t> </a:t>
                </a:r>
                <a:r>
                  <a:rPr lang="zh-CN" altLang="en-US" dirty="0"/>
                  <a:t>是河边上任意点</a:t>
                </a:r>
                <a:endParaRPr lang="en-US" altLang="zh-CN" dirty="0"/>
              </a:p>
              <a:p>
                <a:pPr lvl="1"/>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𝑀</m:t>
                        </m:r>
                      </m:e>
                    </m:acc>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oMath>
                </a14:m>
                <a:r>
                  <a:rPr lang="en-US" altLang="zh-CN" dirty="0"/>
                  <a:t> </a:t>
                </a:r>
                <a:r>
                  <a:rPr lang="zh-CN" altLang="en-US" dirty="0"/>
                  <a:t>是 </a:t>
                </a:r>
                <a:r>
                  <a:rPr lang="en-US" altLang="zh-CN" dirty="0"/>
                  <a:t>M</a:t>
                </a:r>
                <a:r>
                  <a:rPr lang="zh-CN" altLang="en-US" dirty="0"/>
                  <a:t>，</a:t>
                </a:r>
                <a:r>
                  <a:rPr lang="en-US" altLang="zh-CN" dirty="0"/>
                  <a:t>P</a:t>
                </a:r>
                <a:r>
                  <a:rPr lang="zh-CN" altLang="en-US" dirty="0"/>
                  <a:t>之间的距离</a:t>
                </a:r>
                <a:endParaRPr lang="en-US" altLang="zh-CN" dirty="0"/>
              </a:p>
              <a:p>
                <a:pPr lvl="1" algn="just"/>
                <a14:m>
                  <m:oMath xmlns:m="http://schemas.openxmlformats.org/officeDocument/2006/math">
                    <m:f>
                      <m:fPr>
                        <m:type m:val="noBar"/>
                        <m:ctrlPr>
                          <a:rPr lang="en-US" altLang="zh-CN" b="0" i="1" smtClean="0">
                            <a:latin typeface="Cambria Math" panose="02040503050406030204" pitchFamily="18" charset="0"/>
                          </a:rPr>
                        </m:ctrlPr>
                      </m:fPr>
                      <m:num>
                        <m:r>
                          <a:rPr lang="en-US" altLang="zh-CN" i="1">
                            <a:latin typeface="Cambria Math" panose="02040503050406030204" pitchFamily="18" charset="0"/>
                          </a:rPr>
                          <m:t>𝑚𝑖𝑛𝑖𝑚𝑖𝑧𝑒</m:t>
                        </m:r>
                        <m:r>
                          <a:rPr lang="en-US" altLang="zh-CN" i="1">
                            <a:latin typeface="Cambria Math" panose="02040503050406030204" pitchFamily="18" charset="0"/>
                          </a:rPr>
                          <m:t> </m:t>
                        </m:r>
                        <m:r>
                          <a:rPr lang="en-US" altLang="zh-CN" i="1">
                            <a:latin typeface="Cambria Math" panose="02040503050406030204" pitchFamily="18" charset="0"/>
                          </a:rPr>
                          <m:t>𝑓</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m:t>
                        </m:r>
                        <m:r>
                          <a:rPr lang="en-US" altLang="zh-CN" i="1">
                            <a:latin typeface="Cambria Math" panose="02040503050406030204" pitchFamily="18" charset="0"/>
                          </a:rPr>
                          <m:t>𝑑</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𝑀</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m:t>
                        </m:r>
                        <m:r>
                          <a:rPr lang="en-US" altLang="zh-CN" i="1">
                            <a:latin typeface="Cambria Math" panose="02040503050406030204" pitchFamily="18" charset="0"/>
                          </a:rPr>
                          <m:t>𝑑</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𝐶</m:t>
                                </m:r>
                              </m:e>
                            </m:acc>
                          </m:e>
                        </m:d>
                      </m:num>
                      <m:den>
                        <m:r>
                          <a:rPr lang="en-US" altLang="zh-CN" b="0" i="1" smtClean="0">
                            <a:latin typeface="Cambria Math" panose="02040503050406030204" pitchFamily="18" charset="0"/>
                          </a:rPr>
                          <m:t>𝑠𝑢𝑏𝑗𝑒𝑐𝑡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i="1">
                            <a:latin typeface="Cambria Math" panose="02040503050406030204" pitchFamily="18" charset="0"/>
                          </a:rPr>
                          <m:t>𝑔</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e>
                        </m:d>
                        <m:r>
                          <a:rPr lang="en-US" altLang="zh-CN" i="1">
                            <a:latin typeface="Cambria Math" panose="02040503050406030204" pitchFamily="18" charset="0"/>
                          </a:rPr>
                          <m:t>=0</m:t>
                        </m:r>
                        <m:r>
                          <m:rPr>
                            <m:nor/>
                          </m:rPr>
                          <a:rPr lang="en-US" altLang="zh-CN" dirty="0"/>
                          <m:t> </m:t>
                        </m:r>
                      </m:den>
                    </m:f>
                  </m:oMath>
                </a14:m>
                <a:endParaRPr lang="zh-CN" altLang="en-US" dirty="0"/>
              </a:p>
            </p:txBody>
          </p:sp>
        </mc:Choice>
        <mc:Fallback xmlns="">
          <p:sp>
            <p:nvSpPr>
              <p:cNvPr id="3" name="内容占位符 2">
                <a:extLst>
                  <a:ext uri="{FF2B5EF4-FFF2-40B4-BE49-F238E27FC236}">
                    <a16:creationId xmlns:a16="http://schemas.microsoft.com/office/drawing/2014/main" id="{2293305A-3E62-4F87-9131-B942138B878D}"/>
                  </a:ext>
                </a:extLst>
              </p:cNvPr>
              <p:cNvSpPr>
                <a:spLocks noGrp="1" noRot="1" noChangeAspect="1" noMove="1" noResize="1" noEditPoints="1" noAdjustHandles="1" noChangeArrowheads="1" noChangeShapeType="1" noTextEdit="1"/>
              </p:cNvSpPr>
              <p:nvPr>
                <p:ph idx="1"/>
              </p:nvPr>
            </p:nvSpPr>
            <p:spPr>
              <a:xfrm>
                <a:off x="838200" y="1825625"/>
                <a:ext cx="7617178" cy="4351338"/>
              </a:xfrm>
              <a:blipFill>
                <a:blip r:embed="rId3"/>
                <a:stretch>
                  <a:fillRect l="-1441" t="-1401"/>
                </a:stretch>
              </a:blipFill>
            </p:spPr>
            <p:txBody>
              <a:bodyPr/>
              <a:lstStyle/>
              <a:p>
                <a:r>
                  <a:rPr lang="zh-CN" altLang="en-US">
                    <a:noFill/>
                  </a:rPr>
                  <a:t> </a:t>
                </a:r>
              </a:p>
            </p:txBody>
          </p:sp>
        </mc:Fallback>
      </mc:AlternateContent>
      <p:pic>
        <p:nvPicPr>
          <p:cNvPr id="6" name="图片 5" descr="图示&#10;&#10;描述已自动生成">
            <a:extLst>
              <a:ext uri="{FF2B5EF4-FFF2-40B4-BE49-F238E27FC236}">
                <a16:creationId xmlns:a16="http://schemas.microsoft.com/office/drawing/2014/main" id="{894B1574-4CF4-4664-9C16-01475307FB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8849" y="2129851"/>
            <a:ext cx="2514951" cy="3162741"/>
          </a:xfrm>
          <a:prstGeom prst="rect">
            <a:avLst/>
          </a:prstGeom>
        </p:spPr>
      </p:pic>
    </p:spTree>
    <p:extLst>
      <p:ext uri="{BB962C8B-B14F-4D97-AF65-F5344CB8AC3E}">
        <p14:creationId xmlns:p14="http://schemas.microsoft.com/office/powerpoint/2010/main" val="1774310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236A2-9148-43DD-8935-0A2FC65DF21A}"/>
              </a:ext>
            </a:extLst>
          </p:cNvPr>
          <p:cNvSpPr>
            <a:spLocks noGrp="1"/>
          </p:cNvSpPr>
          <p:nvPr>
            <p:ph type="title"/>
          </p:nvPr>
        </p:nvSpPr>
        <p:spPr/>
        <p:txBody>
          <a:bodyPr/>
          <a:lstStyle/>
          <a:p>
            <a:r>
              <a:rPr lang="zh-CN" altLang="en-US" dirty="0"/>
              <a:t>从几何意义中获得灵感</a:t>
            </a:r>
          </a:p>
        </p:txBody>
      </p:sp>
      <p:pic>
        <p:nvPicPr>
          <p:cNvPr id="9" name="图片 8" descr="图示&#10;&#10;描述已自动生成">
            <a:extLst>
              <a:ext uri="{FF2B5EF4-FFF2-40B4-BE49-F238E27FC236}">
                <a16:creationId xmlns:a16="http://schemas.microsoft.com/office/drawing/2014/main" id="{681D1E3E-A7A4-42F0-9321-F1D7542D7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8719" y="2134265"/>
            <a:ext cx="3245081" cy="3305175"/>
          </a:xfrm>
          <a:prstGeom prst="rect">
            <a:avLst/>
          </a:prstGeom>
        </p:spPr>
      </p:pic>
      <mc:AlternateContent xmlns:mc="http://schemas.openxmlformats.org/markup-compatibility/2006" xmlns:a14="http://schemas.microsoft.com/office/drawing/2010/main">
        <mc:Choice Requires="a14">
          <p:sp>
            <p:nvSpPr>
              <p:cNvPr id="16" name="内容占位符 2">
                <a:extLst>
                  <a:ext uri="{FF2B5EF4-FFF2-40B4-BE49-F238E27FC236}">
                    <a16:creationId xmlns:a16="http://schemas.microsoft.com/office/drawing/2014/main" id="{3EED1F89-41D0-4F7E-B2D7-61967BCCB0E0}"/>
                  </a:ext>
                </a:extLst>
              </p:cNvPr>
              <p:cNvSpPr>
                <a:spLocks noGrp="1"/>
              </p:cNvSpPr>
              <p:nvPr>
                <p:ph idx="1"/>
              </p:nvPr>
            </p:nvSpPr>
            <p:spPr>
              <a:xfrm>
                <a:off x="838200" y="2134265"/>
                <a:ext cx="7109178" cy="2791531"/>
              </a:xfrm>
            </p:spPr>
            <p:txBody>
              <a:bodyPr/>
              <a:lstStyle/>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r>
                      <a:rPr lang="en-US" altLang="zh-CN" b="0" i="1" smtClean="0">
                        <a:latin typeface="Cambria Math" panose="02040503050406030204" pitchFamily="18" charset="0"/>
                      </a:rPr>
                      <m:t>)</m:t>
                    </m:r>
                  </m:oMath>
                </a14:m>
                <a:r>
                  <a:rPr lang="zh-CN" altLang="en-US" dirty="0"/>
                  <a:t> 是一个标量，存在一个标量场</a:t>
                </a:r>
                <a:endParaRPr lang="en-US" altLang="zh-CN" dirty="0"/>
              </a:p>
              <a:p>
                <a:r>
                  <a:rPr lang="zh-CN" altLang="en-US" dirty="0"/>
                  <a:t>该标量场值表示经过该点路径总和</a:t>
                </a:r>
                <a:endParaRPr lang="en-US" altLang="zh-CN" dirty="0"/>
              </a:p>
              <a:p>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r>
                      <a:rPr lang="en-US" altLang="zh-CN" i="1">
                        <a:latin typeface="Cambria Math" panose="02040503050406030204" pitchFamily="18" charset="0"/>
                      </a:rPr>
                      <m:t>)</m:t>
                    </m:r>
                  </m:oMath>
                </a14:m>
                <a:r>
                  <a:rPr lang="zh-CN" altLang="en-US" dirty="0"/>
                  <a:t> 等值线与河边曲线交点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𝑃</m:t>
                        </m:r>
                      </m:e>
                    </m:acc>
                  </m:oMath>
                </a14:m>
                <a:r>
                  <a:rPr lang="zh-CN" altLang="en-US" dirty="0"/>
                  <a:t> 即为解</a:t>
                </a:r>
              </a:p>
            </p:txBody>
          </p:sp>
        </mc:Choice>
        <mc:Fallback xmlns="">
          <p:sp>
            <p:nvSpPr>
              <p:cNvPr id="16" name="内容占位符 2">
                <a:extLst>
                  <a:ext uri="{FF2B5EF4-FFF2-40B4-BE49-F238E27FC236}">
                    <a16:creationId xmlns:a16="http://schemas.microsoft.com/office/drawing/2014/main" id="{3EED1F89-41D0-4F7E-B2D7-61967BCCB0E0}"/>
                  </a:ext>
                </a:extLst>
              </p:cNvPr>
              <p:cNvSpPr>
                <a:spLocks noGrp="1" noRot="1" noChangeAspect="1" noMove="1" noResize="1" noEditPoints="1" noAdjustHandles="1" noChangeArrowheads="1" noChangeShapeType="1" noTextEdit="1"/>
              </p:cNvSpPr>
              <p:nvPr>
                <p:ph idx="1"/>
              </p:nvPr>
            </p:nvSpPr>
            <p:spPr>
              <a:xfrm>
                <a:off x="838200" y="2134265"/>
                <a:ext cx="7109178" cy="2791531"/>
              </a:xfrm>
              <a:blipFill>
                <a:blip r:embed="rId4"/>
                <a:stretch>
                  <a:fillRect l="-1544" t="-4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68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A4B35-2B27-4A8D-977C-A691F169F5AD}"/>
              </a:ext>
            </a:extLst>
          </p:cNvPr>
          <p:cNvSpPr>
            <a:spLocks noGrp="1"/>
          </p:cNvSpPr>
          <p:nvPr>
            <p:ph type="title"/>
          </p:nvPr>
        </p:nvSpPr>
        <p:spPr/>
        <p:txBody>
          <a:bodyPr/>
          <a:lstStyle/>
          <a:p>
            <a:r>
              <a:rPr lang="zh-CN" altLang="en-US" dirty="0"/>
              <a:t>拉格朗日乘子法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B64EB84-89D7-46E2-88DD-6B0018192323}"/>
                  </a:ext>
                </a:extLst>
              </p:cNvPr>
              <p:cNvSpPr>
                <a:spLocks noGrp="1"/>
              </p:cNvSpPr>
              <p:nvPr>
                <p:ph idx="1"/>
              </p:nvPr>
            </p:nvSpPr>
            <p:spPr>
              <a:xfrm>
                <a:off x="838200" y="2356203"/>
                <a:ext cx="7199489" cy="3479937"/>
              </a:xfrm>
            </p:spPr>
            <p:txBody>
              <a:bodyPr>
                <a:normAutofit fontScale="85000" lnSpcReduction="20000"/>
              </a:bodyPr>
              <a:lstStyle/>
              <a:p>
                <a:r>
                  <a:rPr lang="zh-CN" altLang="en-US" dirty="0"/>
                  <a:t>性质：</a:t>
                </a:r>
                <a14:m>
                  <m:oMath xmlns:m="http://schemas.openxmlformats.org/officeDocument/2006/math">
                    <m:acc>
                      <m:accPr>
                        <m:chr m:val="⃗"/>
                        <m:ctrlPr>
                          <a:rPr lang="zh-CN" altLang="en-US" i="1" smtClean="0">
                            <a:latin typeface="Cambria Math" panose="02040503050406030204" pitchFamily="18" charset="0"/>
                          </a:rPr>
                        </m:ctrlPr>
                      </m:accPr>
                      <m:e>
                        <m:r>
                          <m:rPr>
                            <m:sty m:val="p"/>
                          </m:rPr>
                          <a:rPr lang="en-US" altLang="zh-CN" i="1">
                            <a:latin typeface="Cambria Math" panose="02040503050406030204" pitchFamily="18" charset="0"/>
                          </a:rPr>
                          <m:t>n</m:t>
                        </m:r>
                      </m:e>
                    </m:acc>
                    <m:r>
                      <a:rPr lang="en-US" altLang="zh-CN" b="0" i="1" smtClean="0">
                        <a:latin typeface="Cambria Math" panose="02040503050406030204" pitchFamily="18" charset="0"/>
                      </a:rPr>
                      <m:t>=</m:t>
                    </m:r>
                    <m:r>
                      <m:rPr>
                        <m:nor/>
                      </m:rPr>
                      <a:rPr lang="el-GR" altLang="zh-CN" dirty="0" smtClean="0"/>
                      <m:t>λ</m:t>
                    </m:r>
                    <m:acc>
                      <m:accPr>
                        <m:chr m:val="⃗"/>
                        <m:ctrlPr>
                          <a:rPr lang="en-US" altLang="zh-CN" b="0" i="1" smtClean="0">
                            <a:latin typeface="Cambria Math" panose="02040503050406030204" pitchFamily="18" charset="0"/>
                          </a:rPr>
                        </m:ctrlPr>
                      </m:accPr>
                      <m:e>
                        <m:r>
                          <m:rPr>
                            <m:sty m:val="p"/>
                          </m:rPr>
                          <a:rPr lang="en-US" altLang="zh-CN" i="1">
                            <a:latin typeface="Cambria Math" panose="02040503050406030204" pitchFamily="18" charset="0"/>
                          </a:rPr>
                          <m:t>m</m:t>
                        </m:r>
                      </m:e>
                    </m:acc>
                  </m:oMath>
                </a14:m>
                <a:endParaRPr lang="en-US" altLang="zh-CN" dirty="0"/>
              </a:p>
              <a:p>
                <a:r>
                  <a:rPr lang="zh-CN" altLang="en-US" dirty="0"/>
                  <a:t>法线：</a:t>
                </a:r>
                <a14:m>
                  <m:oMath xmlns:m="http://schemas.openxmlformats.org/officeDocument/2006/math">
                    <m:acc>
                      <m:accPr>
                        <m:chr m:val="⃗"/>
                        <m:ctrlPr>
                          <a:rPr lang="zh-CN" altLang="en-US" i="1">
                            <a:latin typeface="Cambria Math" panose="02040503050406030204" pitchFamily="18" charset="0"/>
                          </a:rPr>
                        </m:ctrlPr>
                      </m:accPr>
                      <m:e>
                        <m:r>
                          <m:rPr>
                            <m:sty m:val="p"/>
                          </m:rPr>
                          <a:rPr lang="en-US" altLang="zh-CN" i="1">
                            <a:latin typeface="Cambria Math" panose="02040503050406030204" pitchFamily="18" charset="0"/>
                          </a:rPr>
                          <m:t>n</m:t>
                        </m:r>
                      </m:e>
                    </m:acc>
                    <m:r>
                      <a:rPr lang="en-US" altLang="zh-CN" i="1">
                        <a:latin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h</m:t>
                    </m:r>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r>
                      <a:rPr lang="en-US" altLang="zh-CN" i="1">
                        <a:latin typeface="Cambria Math" panose="02040503050406030204" pitchFamily="18" charset="0"/>
                        <a:ea typeface="Cambria Math" panose="02040503050406030204" pitchFamily="18" charset="0"/>
                      </a:rPr>
                      <m:t>)</m:t>
                    </m:r>
                  </m:oMath>
                </a14:m>
                <a:endParaRPr lang="en-US" altLang="zh-CN" dirty="0"/>
              </a:p>
              <a:p>
                <a14:m>
                  <m:oMath xmlns:m="http://schemas.openxmlformats.org/officeDocument/2006/math">
                    <m:acc>
                      <m:accPr>
                        <m:chr m:val="⃗"/>
                        <m:ctrlPr>
                          <a:rPr lang="zh-CN" altLang="en-US" i="1">
                            <a:latin typeface="Cambria Math" panose="02040503050406030204" pitchFamily="18" charset="0"/>
                          </a:rPr>
                        </m:ctrlPr>
                      </m:accPr>
                      <m:e>
                        <m:r>
                          <m:rPr>
                            <m:sty m:val="p"/>
                          </m:rPr>
                          <a:rPr lang="en-US" altLang="zh-CN" i="1">
                            <a:latin typeface="Cambria Math" panose="02040503050406030204" pitchFamily="18" charset="0"/>
                          </a:rPr>
                          <m:t>n</m:t>
                        </m:r>
                      </m:e>
                    </m:acc>
                    <m:r>
                      <a:rPr lang="en-US" altLang="zh-CN" i="1">
                        <a:latin typeface="Cambria Math" panose="02040503050406030204" pitchFamily="18" charset="0"/>
                      </a:rPr>
                      <m:t>=</m:t>
                    </m:r>
                    <m:r>
                      <m:rPr>
                        <m:nor/>
                      </m:rPr>
                      <a:rPr lang="el-GR" altLang="zh-CN" dirty="0"/>
                      <m:t>λ</m:t>
                    </m:r>
                    <m:acc>
                      <m:accPr>
                        <m:chr m:val="⃗"/>
                        <m:ctrlPr>
                          <a:rPr lang="en-US" altLang="zh-CN" i="1">
                            <a:latin typeface="Cambria Math" panose="02040503050406030204" pitchFamily="18" charset="0"/>
                          </a:rPr>
                        </m:ctrlPr>
                      </m:accPr>
                      <m:e>
                        <m:r>
                          <m:rPr>
                            <m:sty m:val="p"/>
                          </m:rPr>
                          <a:rPr lang="en-US" altLang="zh-CN" i="1">
                            <a:latin typeface="Cambria Math" panose="02040503050406030204" pitchFamily="18" charset="0"/>
                          </a:rPr>
                          <m:t>m</m:t>
                        </m:r>
                      </m:e>
                    </m:acc>
                    <m:r>
                      <a:rPr lang="en-US" altLang="zh-CN" i="1" smtClean="0">
                        <a:latin typeface="Cambria Math" panose="02040503050406030204" pitchFamily="18" charset="0"/>
                      </a:rPr>
                      <m:t>⇒</m:t>
                    </m:r>
                    <m:r>
                      <m:rPr>
                        <m:sty m:val="p"/>
                      </m:rP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𝑃</m:t>
                            </m:r>
                          </m:e>
                        </m:acc>
                      </m:e>
                    </m:d>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𝑃</m:t>
                            </m:r>
                          </m:e>
                        </m:acc>
                      </m:e>
                    </m:d>
                    <m:r>
                      <a:rPr lang="en-US" altLang="zh-CN" i="1">
                        <a:latin typeface="Cambria Math" panose="02040503050406030204" pitchFamily="18" charset="0"/>
                      </a:rPr>
                      <m:t>⇒</m:t>
                    </m:r>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𝑥</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𝑦</m:t>
                                </m:r>
                              </m:sub>
                            </m:sSub>
                          </m:den>
                        </m:f>
                      </m:e>
                    </m:d>
                    <m:r>
                      <a:rPr lang="en-US" altLang="zh-CN" b="0" i="1" smtClean="0">
                        <a:latin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λ</m:t>
                    </m:r>
                    <m:d>
                      <m:dPr>
                        <m:ctrlPr>
                          <a:rPr lang="el-GR" altLang="zh-CN" i="1" smtClean="0">
                            <a:latin typeface="Cambria Math" panose="02040503050406030204" pitchFamily="18" charset="0"/>
                            <a:ea typeface="Cambria Math" panose="02040503050406030204" pitchFamily="18" charset="0"/>
                          </a:rPr>
                        </m:ctrlPr>
                      </m:dPr>
                      <m:e>
                        <m:f>
                          <m:fPr>
                            <m:type m:val="noBar"/>
                            <m:ctrlPr>
                              <a:rPr lang="el-GR" altLang="zh-CN" i="1" smtClean="0">
                                <a:latin typeface="Cambria Math" panose="02040503050406030204" pitchFamily="18" charset="0"/>
                                <a:ea typeface="Cambria Math" panose="02040503050406030204" pitchFamily="18" charset="0"/>
                              </a:rPr>
                            </m:ctrlPr>
                          </m:fPr>
                          <m:num>
                            <m:sSub>
                              <m:sSubPr>
                                <m:ctrlPr>
                                  <a:rPr lang="el-GR"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𝑥</m:t>
                                </m:r>
                              </m:sub>
                            </m:sSub>
                          </m:num>
                          <m:den>
                            <m:sSub>
                              <m:sSubPr>
                                <m:ctrlPr>
                                  <a:rPr lang="el-GR"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𝑦</m:t>
                                </m:r>
                              </m:sub>
                            </m:sSub>
                          </m:den>
                        </m:f>
                      </m:e>
                    </m:d>
                    <m:r>
                      <a:rPr lang="en-US" altLang="zh-CN" b="0" i="1" smtClean="0">
                        <a:latin typeface="Cambria Math" panose="02040503050406030204" pitchFamily="18" charset="0"/>
                        <a:ea typeface="Cambria Math" panose="02040503050406030204" pitchFamily="18" charset="0"/>
                      </a:rPr>
                      <m:t>       </m:t>
                    </m:r>
                    <m:d>
                      <m:dPr>
                        <m:begChr m:val="（"/>
                        <m:endChr m:val="）"/>
                        <m:ctrlPr>
                          <a:rPr lang="zh-CN" altLang="en-US" i="1">
                            <a:latin typeface="Cambria Math" panose="02040503050406030204" pitchFamily="18" charset="0"/>
                          </a:rPr>
                        </m:ctrlPr>
                      </m:dPr>
                      <m:e>
                        <m:r>
                          <a:rPr lang="en-US" altLang="zh-CN" b="0" i="1" smtClean="0">
                            <a:latin typeface="Cambria Math" panose="02040503050406030204" pitchFamily="18" charset="0"/>
                          </a:rPr>
                          <m:t>1</m:t>
                        </m:r>
                      </m:e>
                    </m:d>
                  </m:oMath>
                </a14:m>
                <a:endParaRPr lang="en-US" altLang="zh-CN" dirty="0"/>
              </a:p>
              <a:p>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𝑃</m:t>
                            </m:r>
                          </m:e>
                        </m:acc>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        (2)</m:t>
                    </m:r>
                  </m:oMath>
                </a14:m>
                <a:endParaRPr lang="en-US" altLang="zh-CN" dirty="0"/>
              </a:p>
              <a:p>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rPr>
                              <m:t>λ</m:t>
                            </m:r>
                            <m:sSub>
                              <m:sSubPr>
                                <m:ctrlPr>
                                  <a:rPr lang="el-GR"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𝑥</m:t>
                                </m:r>
                              </m:sub>
                            </m:sSub>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rPr>
                              <m:t>λ</m:t>
                            </m:r>
                            <m:sSub>
                              <m:sSubPr>
                                <m:ctrlPr>
                                  <a:rPr lang="el-GR"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𝑦</m:t>
                                </m:r>
                              </m:sub>
                            </m:sSub>
                          </m:e>
                          <m:e>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e>
                        </m:eqArr>
                      </m:e>
                    </m:d>
                    <m:r>
                      <a:rPr lang="en-US" altLang="zh-CN" b="0" i="0" smtClean="0">
                        <a:latin typeface="Cambria Math" panose="02040503050406030204" pitchFamily="18" charset="0"/>
                      </a:rPr>
                      <m:t> </m:t>
                    </m:r>
                  </m:oMath>
                </a14:m>
                <a:r>
                  <a:rPr lang="en-US" altLang="zh-CN" dirty="0"/>
                  <a:t> </a:t>
                </a:r>
                <a:r>
                  <a:rPr lang="zh-CN" altLang="en-US" dirty="0"/>
                  <a:t>解该方程组得拉格朗日乘子 </a:t>
                </a:r>
                <a14:m>
                  <m:oMath xmlns:m="http://schemas.openxmlformats.org/officeDocument/2006/math">
                    <m:r>
                      <m:rPr>
                        <m:sty m:val="p"/>
                      </m:rPr>
                      <a:rPr lang="el-GR" altLang="zh-CN" i="1">
                        <a:latin typeface="Cambria Math" panose="02040503050406030204" pitchFamily="18" charset="0"/>
                      </a:rPr>
                      <m:t>λ</m:t>
                    </m:r>
                  </m:oMath>
                </a14:m>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6B64EB84-89D7-46E2-88DD-6B0018192323}"/>
                  </a:ext>
                </a:extLst>
              </p:cNvPr>
              <p:cNvSpPr>
                <a:spLocks noGrp="1" noRot="1" noChangeAspect="1" noMove="1" noResize="1" noEditPoints="1" noAdjustHandles="1" noChangeArrowheads="1" noChangeShapeType="1" noTextEdit="1"/>
              </p:cNvSpPr>
              <p:nvPr>
                <p:ph idx="1"/>
              </p:nvPr>
            </p:nvSpPr>
            <p:spPr>
              <a:xfrm>
                <a:off x="838200" y="2356203"/>
                <a:ext cx="7199489" cy="3479937"/>
              </a:xfrm>
              <a:blipFill>
                <a:blip r:embed="rId3"/>
                <a:stretch>
                  <a:fillRect l="-1185" t="-3509"/>
                </a:stretch>
              </a:blipFill>
            </p:spPr>
            <p:txBody>
              <a:bodyPr/>
              <a:lstStyle/>
              <a:p>
                <a:r>
                  <a:rPr lang="zh-CN" altLang="en-US">
                    <a:noFill/>
                  </a:rPr>
                  <a:t> </a:t>
                </a:r>
              </a:p>
            </p:txBody>
          </p:sp>
        </mc:Fallback>
      </mc:AlternateContent>
      <p:pic>
        <p:nvPicPr>
          <p:cNvPr id="4" name="图片 3" descr="图示&#10;&#10;描述已自动生成">
            <a:extLst>
              <a:ext uri="{FF2B5EF4-FFF2-40B4-BE49-F238E27FC236}">
                <a16:creationId xmlns:a16="http://schemas.microsoft.com/office/drawing/2014/main" id="{D4435FF3-5D01-4035-BB6B-453CA70BF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2167" y="2356203"/>
            <a:ext cx="3151633" cy="3305175"/>
          </a:xfrm>
          <a:prstGeom prst="rect">
            <a:avLst/>
          </a:prstGeom>
        </p:spPr>
      </p:pic>
    </p:spTree>
    <p:extLst>
      <p:ext uri="{BB962C8B-B14F-4D97-AF65-F5344CB8AC3E}">
        <p14:creationId xmlns:p14="http://schemas.microsoft.com/office/powerpoint/2010/main" val="325495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6E99D-3672-4AEF-9711-D76E3045C302}"/>
              </a:ext>
            </a:extLst>
          </p:cNvPr>
          <p:cNvSpPr>
            <a:spLocks noGrp="1"/>
          </p:cNvSpPr>
          <p:nvPr>
            <p:ph type="title"/>
          </p:nvPr>
        </p:nvSpPr>
        <p:spPr/>
        <p:txBody>
          <a:bodyPr/>
          <a:lstStyle/>
          <a:p>
            <a:r>
              <a:rPr lang="en-US" altLang="zh-CN" dirty="0"/>
              <a:t>PBD</a:t>
            </a:r>
            <a:r>
              <a:rPr lang="zh-CN" altLang="en-US" dirty="0"/>
              <a:t>的物理意义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FE9FAFA-5894-4603-96E3-A88995C8A423}"/>
                  </a:ext>
                </a:extLst>
              </p:cNvPr>
              <p:cNvSpPr>
                <a:spLocks noGrp="1"/>
              </p:cNvSpPr>
              <p:nvPr>
                <p:ph idx="1"/>
              </p:nvPr>
            </p:nvSpPr>
            <p:spPr/>
            <p:txBody>
              <a:bodyPr/>
              <a:lstStyle/>
              <a:p>
                <a14:m>
                  <m:oMath xmlns:m="http://schemas.openxmlformats.org/officeDocument/2006/math">
                    <m:r>
                      <a:rPr lang="zh-CN" altLang="en-US" i="1" smtClean="0">
                        <a:latin typeface="Cambria Math" panose="02040503050406030204" pitchFamily="18" charset="0"/>
                      </a:rPr>
                      <m:t>𝑍</m:t>
                    </m:r>
                    <m:r>
                      <a:rPr lang="zh-CN" altLang="en-US" i="0">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min</m:t>
                        </m:r>
                      </m:fName>
                      <m:e>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b="1" i="1">
                                                <a:latin typeface="Cambria Math" panose="02040503050406030204" pitchFamily="18" charset="0"/>
                                              </a:rPr>
                                              <m:t>𝒇</m:t>
                                            </m:r>
                                          </m:e>
                                          <m:sub>
                                            <m:r>
                                              <m:rPr>
                                                <m:sty m:val="p"/>
                                              </m:rPr>
                                              <a:rPr lang="en-US" altLang="zh-CN" i="1">
                                                <a:latin typeface="Cambria Math" panose="02040503050406030204" pitchFamily="18" charset="0"/>
                                              </a:rPr>
                                              <m:t>ex</m:t>
                                            </m:r>
                                            <m:r>
                                              <a:rPr lang="en-US" altLang="zh-CN" b="0" i="1" smtClean="0">
                                                <a:latin typeface="Cambria Math" panose="02040503050406030204" pitchFamily="18" charset="0"/>
                                              </a:rPr>
                                              <m:t>𝑡</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den>
                                    </m:f>
                                  </m:e>
                                </m:d>
                              </m:e>
                              <m:sup>
                                <m:r>
                                  <a:rPr lang="zh-CN" altLang="en-US" i="0">
                                    <a:latin typeface="Cambria Math" panose="02040503050406030204" pitchFamily="18" charset="0"/>
                                  </a:rPr>
                                  <m:t>2</m:t>
                                </m:r>
                              </m:sup>
                            </m:sSup>
                          </m:e>
                        </m:nary>
                      </m:e>
                    </m:func>
                  </m:oMath>
                </a14:m>
                <a:endParaRPr lang="en-US" altLang="zh-CN" dirty="0"/>
              </a:p>
              <a:p>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den>
                    </m:f>
                  </m:oMath>
                </a14:m>
                <a:r>
                  <a:rPr lang="zh-CN" altLang="en-US" dirty="0"/>
                  <a:t> 的物理意义</a:t>
                </a:r>
                <a:endParaRPr lang="en-US" altLang="zh-CN" dirty="0"/>
              </a:p>
              <a:p>
                <a:pPr lvl="1"/>
                <a:r>
                  <a:rPr lang="zh-CN" altLang="en-US" dirty="0"/>
                  <a:t>约束对加速度的改变有多大</a:t>
                </a:r>
                <a:endParaRPr lang="en-US" altLang="zh-CN" dirty="0"/>
              </a:p>
              <a:p>
                <a:r>
                  <a:rPr lang="zh-CN" altLang="en-US" dirty="0"/>
                  <a:t>高斯最小二乘约束原理的物理意义</a:t>
                </a:r>
                <a:endParaRPr lang="en-US" altLang="zh-CN" dirty="0"/>
              </a:p>
              <a:p>
                <a:pPr lvl="1"/>
                <a:r>
                  <a:rPr lang="zh-CN" altLang="en-US" dirty="0"/>
                  <a:t>受约束物体，它的运动轨迹是约束对加速度改变的总和的最小值</a:t>
                </a:r>
                <a:endParaRPr lang="en-US" altLang="zh-CN" dirty="0"/>
              </a:p>
              <a:p>
                <a:r>
                  <a:rPr lang="en-US" altLang="zh-CN" dirty="0"/>
                  <a:t>PBD </a:t>
                </a:r>
                <a:r>
                  <a:rPr lang="zh-CN" altLang="en-US" dirty="0"/>
                  <a:t>这个方法研究的就是一个带约束的运动问题</a:t>
                </a:r>
              </a:p>
            </p:txBody>
          </p:sp>
        </mc:Choice>
        <mc:Fallback xmlns="">
          <p:sp>
            <p:nvSpPr>
              <p:cNvPr id="3" name="内容占位符 2">
                <a:extLst>
                  <a:ext uri="{FF2B5EF4-FFF2-40B4-BE49-F238E27FC236}">
                    <a16:creationId xmlns:a16="http://schemas.microsoft.com/office/drawing/2014/main" id="{1FE9FAFA-5894-4603-96E3-A88995C8A423}"/>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7702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F3A69-A5AD-4798-B03D-D4C778429DC2}"/>
              </a:ext>
            </a:extLst>
          </p:cNvPr>
          <p:cNvSpPr>
            <a:spLocks noGrp="1"/>
          </p:cNvSpPr>
          <p:nvPr>
            <p:ph type="title"/>
          </p:nvPr>
        </p:nvSpPr>
        <p:spPr/>
        <p:txBody>
          <a:bodyPr/>
          <a:lstStyle/>
          <a:p>
            <a:r>
              <a:rPr lang="zh-CN" altLang="en-US" dirty="0"/>
              <a:t>高斯最小二乘约束原理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ACEADA8-D7B5-4BE9-8C07-A65542BB8932}"/>
                  </a:ext>
                </a:extLst>
              </p:cNvPr>
              <p:cNvSpPr>
                <a:spLocks noGrp="1"/>
              </p:cNvSpPr>
              <p:nvPr>
                <p:ph idx="1"/>
              </p:nvPr>
            </p:nvSpPr>
            <p:spPr>
              <a:xfrm>
                <a:off x="838200" y="1825625"/>
                <a:ext cx="10515600" cy="4667250"/>
              </a:xfrm>
            </p:spPr>
            <p:txBody>
              <a:bodyPr>
                <a:normAutofit lnSpcReduction="10000"/>
              </a:bodyPr>
              <a:lstStyle/>
              <a:p>
                <a:r>
                  <a:rPr lang="zh-CN" altLang="en-US" dirty="0"/>
                  <a:t>质点</a:t>
                </a:r>
                <a14:m>
                  <m:oMath xmlns:m="http://schemas.openxmlformats.org/officeDocument/2006/math">
                    <m:r>
                      <a:rPr lang="en-US" altLang="zh-CN" b="0" i="1" smtClean="0">
                        <a:latin typeface="Cambria Math" panose="02040503050406030204" pitchFamily="18" charset="0"/>
                      </a:rPr>
                      <m:t>𝑖</m:t>
                    </m:r>
                  </m:oMath>
                </a14:m>
                <a:r>
                  <a:rPr lang="zh-CN" altLang="en-US" dirty="0"/>
                  <a:t>位置</a:t>
                </a:r>
                <a:r>
                  <a:rPr lang="en-US" altLang="zh-CN" dirty="0"/>
                  <a: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
                      <m:dPr>
                        <m:ctrlPr>
                          <a:rPr lang="en-US" altLang="zh-CN" b="0" i="1" smtClean="0">
                            <a:latin typeface="Cambria Math" panose="02040503050406030204" pitchFamily="18" charset="0"/>
                            <a:ea typeface="Cambria Math" panose="02040503050406030204" pitchFamily="18" charset="0"/>
                          </a:rPr>
                        </m:ctrlPr>
                      </m:dPr>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1" i="1" smtClean="0">
                                <a:latin typeface="Cambria Math" panose="02040503050406030204" pitchFamily="18" charset="0"/>
                                <a:ea typeface="Cambria Math" panose="02040503050406030204" pitchFamily="18" charset="0"/>
                              </a:rPr>
                              <m:t>𝒗</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𝒇</m:t>
                                </m:r>
                              </m:e>
                              <m:sub>
                                <m:r>
                                  <a:rPr lang="en-US" altLang="zh-CN" b="0" i="1" smtClean="0">
                                    <a:latin typeface="Cambria Math" panose="02040503050406030204" pitchFamily="18" charset="0"/>
                                    <a:ea typeface="Cambria Math" panose="02040503050406030204" pitchFamily="18" charset="0"/>
                                  </a:rPr>
                                  <m:t>𝑒𝑥𝑡</m:t>
                                </m:r>
                              </m:sub>
                            </m:sSub>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den>
                        </m:f>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r>
                      <a:rPr lang="en-US" altLang="zh-CN" b="0" i="0"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m:t>
                        </m:r>
                      </m:e>
                    </m:d>
                  </m:oMath>
                </a14:m>
                <a:endParaRPr lang="en-US" altLang="zh-CN" dirty="0"/>
              </a:p>
              <a:p>
                <a:r>
                  <a:rPr lang="zh-CN" altLang="en-US" dirty="0"/>
                  <a:t>质点</a:t>
                </a:r>
                <a14:m>
                  <m:oMath xmlns:m="http://schemas.openxmlformats.org/officeDocument/2006/math">
                    <m:r>
                      <a:rPr lang="en-US" altLang="zh-CN" b="0" i="1" smtClean="0">
                        <a:latin typeface="Cambria Math" panose="02040503050406030204" pitchFamily="18" charset="0"/>
                      </a:rPr>
                      <m:t>𝑖</m:t>
                    </m:r>
                  </m:oMath>
                </a14:m>
                <a:r>
                  <a:rPr lang="zh-CN" altLang="en-US" dirty="0"/>
                  <a:t>速度：   </a:t>
                </a:r>
                <a14:m>
                  <m:oMath xmlns:m="http://schemas.openxmlformats.org/officeDocument/2006/math">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𝒇</m:t>
                            </m:r>
                          </m:e>
                          <m:sub>
                            <m:r>
                              <a:rPr lang="en-US" altLang="zh-CN" b="0" i="1" smtClean="0">
                                <a:latin typeface="Cambria Math" panose="02040503050406030204" pitchFamily="18" charset="0"/>
                                <a:ea typeface="Cambria Math" panose="02040503050406030204" pitchFamily="18" charset="0"/>
                              </a:rPr>
                              <m:t>𝑒𝑥𝑡</m:t>
                            </m:r>
                          </m:sub>
                        </m:sSub>
                      </m:num>
                      <m:den>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2</m:t>
                        </m:r>
                      </m:e>
                    </m:d>
                  </m:oMath>
                </a14:m>
                <a:endParaRPr lang="en-US" altLang="zh-CN" dirty="0"/>
              </a:p>
              <a:p>
                <a:r>
                  <a:rPr lang="zh-CN" altLang="en-US" dirty="0"/>
                  <a:t>质点</a:t>
                </a:r>
                <a14:m>
                  <m:oMath xmlns:m="http://schemas.openxmlformats.org/officeDocument/2006/math">
                    <m:r>
                      <a:rPr lang="en-US" altLang="zh-CN" b="0" i="1" smtClean="0">
                        <a:latin typeface="Cambria Math" panose="02040503050406030204" pitchFamily="18" charset="0"/>
                      </a:rPr>
                      <m:t>𝑖</m:t>
                    </m:r>
                  </m:oMath>
                </a14:m>
                <a:r>
                  <a:rPr lang="zh-CN" altLang="en-US" dirty="0"/>
                  <a:t>加速度：</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𝒗</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num>
                      <m:den>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𝒑</m:t>
                            </m:r>
                          </m:e>
                          <m:sub>
                            <m:r>
                              <a:rPr lang="en-US" altLang="zh-CN" b="0" i="1" smtClean="0">
                                <a:latin typeface="Cambria Math" panose="02040503050406030204" pitchFamily="18" charset="0"/>
                                <a:ea typeface="Cambria Math" panose="02040503050406030204" pitchFamily="18" charset="0"/>
                              </a:rPr>
                              <m:t>𝑖</m:t>
                            </m:r>
                          </m:sub>
                        </m:sSub>
                      </m:num>
                      <m:den>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𝑡</m:t>
                            </m:r>
                          </m:e>
                          <m:sup>
                            <m:r>
                              <a:rPr lang="en-US" altLang="zh-CN" b="0" i="1" smtClean="0">
                                <a:latin typeface="Cambria Math" panose="02040503050406030204" pitchFamily="18" charset="0"/>
                                <a:ea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𝑒𝑥𝑡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den>
                    </m:f>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m:t>
                        </m:r>
                      </m:e>
                    </m:d>
                  </m:oMath>
                </a14:m>
                <a:endParaRPr lang="en-US" altLang="zh-CN" dirty="0"/>
              </a:p>
              <a:p>
                <a14:m>
                  <m:oMath xmlns:m="http://schemas.openxmlformats.org/officeDocument/2006/math">
                    <m:r>
                      <a:rPr lang="zh-CN" altLang="en-US" i="1">
                        <a:latin typeface="Cambria Math" panose="02040503050406030204" pitchFamily="18" charset="0"/>
                      </a:rPr>
                      <m:t>𝑍</m:t>
                    </m:r>
                    <m:r>
                      <a:rPr lang="zh-CN" altLang="en-US">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zh-CN" altLang="en-US">
                            <a:latin typeface="Cambria Math" panose="02040503050406030204" pitchFamily="18" charset="0"/>
                          </a:rPr>
                          <m:t>min</m:t>
                        </m:r>
                      </m:fName>
                      <m:e>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𝒑</m:t>
                                            </m:r>
                                          </m:e>
                                          <m:sub>
                                            <m:r>
                                              <a:rPr lang="en-US" altLang="zh-CN" i="1">
                                                <a:latin typeface="Cambria Math" panose="02040503050406030204" pitchFamily="18" charset="0"/>
                                              </a:rPr>
                                              <m:t>𝑖</m:t>
                                            </m:r>
                                          </m:sub>
                                        </m:sSub>
                                      </m:e>
                                    </m:acc>
                                    <m:r>
                                      <a:rPr lang="zh-CN" altLang="en-US">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b="1" i="1">
                                                <a:latin typeface="Cambria Math" panose="02040503050406030204" pitchFamily="18" charset="0"/>
                                              </a:rPr>
                                              <m:t>𝒇</m:t>
                                            </m:r>
                                          </m:e>
                                          <m:sub>
                                            <m:r>
                                              <m:rPr>
                                                <m:sty m:val="p"/>
                                              </m:rPr>
                                              <a:rPr lang="en-US" altLang="zh-CN" i="1">
                                                <a:latin typeface="Cambria Math" panose="02040503050406030204" pitchFamily="18" charset="0"/>
                                              </a:rPr>
                                              <m:t>ex</m:t>
                                            </m:r>
                                            <m:r>
                                              <a:rPr lang="en-US" altLang="zh-CN" i="1">
                                                <a:latin typeface="Cambria Math" panose="02040503050406030204" pitchFamily="18" charset="0"/>
                                              </a:rPr>
                                              <m:t>𝑡</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den>
                                    </m:f>
                                  </m:e>
                                </m:d>
                              </m:e>
                              <m:sup>
                                <m:r>
                                  <a:rPr lang="zh-CN" altLang="en-US">
                                    <a:latin typeface="Cambria Math" panose="02040503050406030204" pitchFamily="18" charset="0"/>
                                  </a:rPr>
                                  <m:t>2</m:t>
                                </m:r>
                              </m:sup>
                            </m:sSup>
                            <m:r>
                              <a:rPr lang="en-US" altLang="zh-CN" i="1">
                                <a:latin typeface="Cambria Math" panose="02040503050406030204" pitchFamily="18" charset="0"/>
                              </a:rPr>
                              <m:t>=</m:t>
                            </m:r>
                            <m:r>
                              <m:rPr>
                                <m:sty m:val="p"/>
                              </m:rPr>
                              <a:rPr lang="en-US" altLang="zh-CN" i="1">
                                <a:latin typeface="Cambria Math" panose="02040503050406030204" pitchFamily="18" charset="0"/>
                              </a:rPr>
                              <m:t>min</m:t>
                            </m:r>
                          </m:e>
                        </m:nary>
                      </m:e>
                    </m:func>
                    <m:nary>
                      <m:naryPr>
                        <m:chr m:val="∑"/>
                        <m:limLoc m:val="undOvr"/>
                        <m:grow m:val="on"/>
                        <m:supHide m:val="on"/>
                        <m:ctrlPr>
                          <a:rPr lang="zh-CN" altLang="en-US" i="1" smtClean="0">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𝒑</m:t>
                                        </m:r>
                                      </m:e>
                                      <m:sub>
                                        <m:r>
                                          <a:rPr lang="en-US" altLang="zh-CN" i="1">
                                            <a:latin typeface="Cambria Math" panose="02040503050406030204" pitchFamily="18" charset="0"/>
                                            <a:ea typeface="Cambria Math" panose="02040503050406030204" pitchFamily="18" charset="0"/>
                                          </a:rPr>
                                          <m:t>𝑖</m:t>
                                        </m:r>
                                      </m:sub>
                                    </m:sSub>
                                  </m:num>
                                  <m:den>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𝑡</m:t>
                                        </m:r>
                                      </m:e>
                                      <m:sup>
                                        <m:r>
                                          <a:rPr lang="en-US" altLang="zh-CN" i="1">
                                            <a:latin typeface="Cambria Math" panose="02040503050406030204" pitchFamily="18" charset="0"/>
                                            <a:ea typeface="Cambria Math" panose="02040503050406030204" pitchFamily="18" charset="0"/>
                                          </a:rPr>
                                          <m:t>2</m:t>
                                        </m:r>
                                      </m:sup>
                                    </m:sSup>
                                  </m:den>
                                </m:f>
                              </m:e>
                            </m:d>
                          </m:e>
                          <m:sup>
                            <m:r>
                              <a:rPr lang="zh-CN" altLang="en-US">
                                <a:latin typeface="Cambria Math" panose="02040503050406030204" pitchFamily="18" charset="0"/>
                              </a:rPr>
                              <m:t>2</m:t>
                            </m:r>
                          </m:sup>
                        </m:sSup>
                        <m:r>
                          <a:rPr lang="en-US" altLang="zh-CN" i="1">
                            <a:latin typeface="Cambria Math" panose="02040503050406030204" pitchFamily="18" charset="0"/>
                          </a:rPr>
                          <m:t>=</m:t>
                        </m:r>
                      </m:e>
                    </m:nary>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𝑝</m:t>
                        </m:r>
                      </m:e>
                      <m:sup>
                        <m:r>
                          <a:rPr lang="en-US" altLang="zh-CN" b="0" i="1" smtClean="0">
                            <a:latin typeface="Cambria Math" panose="02040503050406030204" pitchFamily="18" charset="0"/>
                            <a:ea typeface="Cambria Math" panose="02040503050406030204" pitchFamily="18" charset="0"/>
                          </a:rPr>
                          <m:t>𝑇</m:t>
                        </m:r>
                      </m:sup>
                    </m:sSup>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oMath>
                </a14:m>
                <a:endParaRPr lang="en-US" altLang="zh-CN" dirty="0"/>
              </a:p>
              <a:p>
                <a14:m>
                  <m:oMath xmlns:m="http://schemas.openxmlformats.org/officeDocument/2006/math">
                    <m:r>
                      <m:rPr>
                        <m:sty m:val="p"/>
                      </m:rPr>
                      <a:rPr lang="en-US" altLang="zh-CN" b="0" i="0" smtClean="0">
                        <a:latin typeface="Cambria Math" panose="02040503050406030204" pitchFamily="18" charset="0"/>
                        <a:ea typeface="Cambria Math" panose="02040503050406030204" pitchFamily="18" charset="0"/>
                      </a:rPr>
                      <m:t>Z</m:t>
                    </m:r>
                    <m:r>
                      <a:rPr lang="en-US" altLang="zh-CN" b="0" i="0" smtClean="0">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min</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2</m:t>
                        </m:r>
                      </m:den>
                    </m:f>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𝑝</m:t>
                        </m:r>
                      </m:e>
                      <m:sup>
                        <m:r>
                          <a:rPr lang="en-US" altLang="zh-CN" i="1">
                            <a:latin typeface="Cambria Math" panose="02040503050406030204" pitchFamily="18" charset="0"/>
                            <a:ea typeface="Cambria Math" panose="02040503050406030204" pitchFamily="18" charset="0"/>
                          </a:rPr>
                          <m:t>𝑇</m:t>
                        </m:r>
                      </m:sup>
                    </m:sSup>
                    <m:r>
                      <a:rPr lang="en-US" altLang="zh-CN" i="1">
                        <a:latin typeface="Cambria Math" panose="02040503050406030204" pitchFamily="18" charset="0"/>
                        <a:ea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oMath>
                </a14:m>
                <a:endParaRPr lang="en-US" altLang="zh-CN" dirty="0"/>
              </a:p>
              <a:p>
                <a:r>
                  <a:rPr lang="zh-CN" altLang="en-US" dirty="0"/>
                  <a:t>约束：</a:t>
                </a:r>
                <a14:m>
                  <m:oMath xmlns:m="http://schemas.openxmlformats.org/officeDocument/2006/math">
                    <m:r>
                      <a:rPr lang="en-US" altLang="zh-CN" i="1">
                        <a:latin typeface="Cambria Math" panose="02040503050406030204" pitchFamily="18" charset="0"/>
                      </a:rPr>
                      <m:t>𝐶</m:t>
                    </m:r>
                    <m:d>
                      <m:dPr>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e>
                    </m:d>
                    <m:r>
                      <a:rPr lang="en-US" altLang="zh-CN" i="1">
                        <a:latin typeface="Cambria Math" panose="02040503050406030204" pitchFamily="18" charset="0"/>
                      </a:rPr>
                      <m:t>=0</m:t>
                    </m:r>
                  </m:oMath>
                </a14:m>
                <a:endParaRPr lang="en-US" altLang="zh-CN" dirty="0"/>
              </a:p>
            </p:txBody>
          </p:sp>
        </mc:Choice>
        <mc:Fallback xmlns="">
          <p:sp>
            <p:nvSpPr>
              <p:cNvPr id="3" name="内容占位符 2">
                <a:extLst>
                  <a:ext uri="{FF2B5EF4-FFF2-40B4-BE49-F238E27FC236}">
                    <a16:creationId xmlns:a16="http://schemas.microsoft.com/office/drawing/2014/main" id="{BACEADA8-D7B5-4BE9-8C07-A65542BB893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43" t="-131" b="-1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8281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3CD93-90C6-4383-A84F-F37F9069EF06}"/>
              </a:ext>
            </a:extLst>
          </p:cNvPr>
          <p:cNvSpPr>
            <a:spLocks noGrp="1"/>
          </p:cNvSpPr>
          <p:nvPr>
            <p:ph type="title"/>
          </p:nvPr>
        </p:nvSpPr>
        <p:spPr/>
        <p:txBody>
          <a:bodyPr/>
          <a:lstStyle/>
          <a:p>
            <a:r>
              <a:rPr lang="zh-CN" altLang="en-US" dirty="0"/>
              <a:t>约束优化和求解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94AE54F-3077-4254-9083-FA1DFBA7D2E8}"/>
                  </a:ext>
                </a:extLst>
              </p:cNvPr>
              <p:cNvSpPr>
                <a:spLocks noGrp="1"/>
              </p:cNvSpPr>
              <p:nvPr>
                <p:ph idx="1"/>
              </p:nvPr>
            </p:nvSpPr>
            <p:spPr/>
            <p:txBody>
              <a:bodyPr/>
              <a:lstStyle/>
              <a:p>
                <a:r>
                  <a:rPr lang="zh-CN" altLang="en-US" dirty="0"/>
                  <a:t>高斯最小二乘约束原理，即约束优化：</a:t>
                </a:r>
                <a:endParaRPr lang="en-US" altLang="zh-CN" dirty="0"/>
              </a:p>
              <a:p>
                <a:pPr lvl="1"/>
                <a14:m>
                  <m:oMath xmlns:m="http://schemas.openxmlformats.org/officeDocument/2006/math">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𝑚𝑖𝑛𝑖𝑚𝑖𝑧𝑒</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𝑝</m:t>
                            </m:r>
                          </m:e>
                          <m:sup>
                            <m:r>
                              <a:rPr lang="en-US" altLang="zh-CN" b="0" i="1" smtClean="0">
                                <a:latin typeface="Cambria Math" panose="02040503050406030204" pitchFamily="18" charset="0"/>
                                <a:ea typeface="Cambria Math" panose="02040503050406030204" pitchFamily="18" charset="0"/>
                              </a:rPr>
                              <m:t>𝑇</m:t>
                            </m:r>
                          </m:sup>
                        </m:sSup>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num>
                      <m:den>
                        <m:r>
                          <a:rPr lang="en-US" altLang="zh-CN" b="0" i="1" smtClean="0">
                            <a:latin typeface="Cambria Math" panose="02040503050406030204" pitchFamily="18" charset="0"/>
                          </a:rPr>
                          <m:t>𝑠𝑢𝑏𝑗𝑒𝑐𝑡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=0</m:t>
                        </m:r>
                      </m:den>
                    </m:f>
                  </m:oMath>
                </a14:m>
                <a:endParaRPr lang="en-US" altLang="zh-CN" dirty="0"/>
              </a:p>
              <a:p>
                <a:r>
                  <a:rPr lang="zh-CN" altLang="en-US" dirty="0"/>
                  <a:t>拉格朗日乘子法求解，构造函数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oMath>
                </a14:m>
                <a:endParaRPr lang="en-US" altLang="zh-CN" b="0" dirty="0">
                  <a:ea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den>
                    </m:f>
                    <m:nary>
                      <m:naryPr>
                        <m:chr m:val="∑"/>
                        <m:limLoc m:val="undOvr"/>
                        <m:grow m:val="on"/>
                        <m:supHide m:val="on"/>
                        <m:ctrlPr>
                          <a:rPr lang="zh-CN" altLang="en-US" i="1">
                            <a:latin typeface="Cambria Math" panose="02040503050406030204" pitchFamily="18" charset="0"/>
                          </a:rPr>
                        </m:ctrlPr>
                      </m:naryPr>
                      <m:sub>
                        <m:r>
                          <a:rPr lang="zh-CN" altLang="en-US" i="1">
                            <a:latin typeface="Cambria Math" panose="02040503050406030204" pitchFamily="18" charset="0"/>
                          </a:rPr>
                          <m:t>𝑖</m:t>
                        </m: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𝑖</m:t>
                            </m:r>
                          </m:sub>
                        </m:sSub>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e>
                            </m:d>
                          </m:e>
                          <m:sup>
                            <m:r>
                              <a:rPr lang="zh-CN" altLang="en-US">
                                <a:latin typeface="Cambria Math" panose="02040503050406030204" pitchFamily="18" charset="0"/>
                              </a:rPr>
                              <m:t>2</m:t>
                            </m:r>
                          </m:sup>
                        </m:sSup>
                      </m:e>
                    </m:nary>
                  </m:oMath>
                </a14:m>
                <a:endParaRPr lang="en-US" altLang="zh-CN" dirty="0"/>
              </a:p>
              <a:p>
                <a:pPr lvl="1"/>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zh-CN" altLang="en-US" dirty="0"/>
                  <a:t>引入拉格朗日乘子 </a:t>
                </a:r>
                <a14:m>
                  <m:oMath xmlns:m="http://schemas.openxmlformats.org/officeDocument/2006/math">
                    <m:r>
                      <m:rPr>
                        <m:sty m:val="p"/>
                      </m:rPr>
                      <a:rPr lang="el-GR" altLang="zh-CN" i="1" smtClean="0">
                        <a:latin typeface="Cambria Math" panose="02040503050406030204" pitchFamily="18" charset="0"/>
                      </a:rPr>
                      <m:t>λ</m:t>
                    </m:r>
                    <m:r>
                      <a:rPr lang="el-GR" altLang="zh-CN" i="1" smtClean="0">
                        <a:latin typeface="Cambria Math" panose="02040503050406030204" pitchFamily="18" charset="0"/>
                        <a:ea typeface="Cambria Math" panose="02040503050406030204" pitchFamily="18" charset="0"/>
                      </a:rPr>
                      <m:t>∈</m:t>
                    </m:r>
                    <m:sSup>
                      <m:sSupPr>
                        <m:ctrlPr>
                          <a:rPr lang="el-GR" altLang="zh-CN"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sSub>
                          <m:sSubPr>
                            <m:ctrlPr>
                              <a:rPr lang="el-GR"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3</m:t>
                            </m:r>
                            <m:r>
                              <m:rPr>
                                <m:sty m:val="p"/>
                              </m:rPr>
                              <a:rPr lang="en-US" altLang="zh-CN" i="1">
                                <a:latin typeface="Cambria Math" panose="02040503050406030204" pitchFamily="18" charset="0"/>
                                <a:ea typeface="Cambria Math" panose="02040503050406030204" pitchFamily="18" charset="0"/>
                              </a:rPr>
                              <m:t>n</m:t>
                            </m:r>
                          </m:e>
                          <m:sub>
                            <m:r>
                              <a:rPr lang="en-US" altLang="zh-CN" b="0" i="1" smtClean="0">
                                <a:latin typeface="Cambria Math" panose="02040503050406030204" pitchFamily="18" charset="0"/>
                                <a:ea typeface="Cambria Math" panose="02040503050406030204" pitchFamily="18" charset="0"/>
                              </a:rPr>
                              <m:t>𝑗</m:t>
                            </m:r>
                          </m:sub>
                        </m:sSub>
                      </m:sup>
                    </m:sSup>
                  </m:oMath>
                </a14:m>
                <a:endParaRPr lang="en-US" altLang="zh-CN" dirty="0"/>
              </a:p>
              <a:p>
                <a:pPr lvl="1"/>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𝑔</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=0</m:t>
                    </m:r>
                  </m:oMath>
                </a14:m>
                <a:endParaRPr lang="en-US" altLang="zh-CN" dirty="0"/>
              </a:p>
              <a:p>
                <a:pPr lvl="1"/>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sSup>
                      <m:sSupPr>
                        <m:ctrlPr>
                          <a:rPr lang="el-GR"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𝑀</m:t>
                        </m:r>
                      </m:e>
                      <m:sup>
                        <m:r>
                          <a:rPr lang="en-US" altLang="zh-CN" b="0" i="1" smtClean="0">
                            <a:latin typeface="Cambria Math" panose="02040503050406030204" pitchFamily="18" charset="0"/>
                            <a:ea typeface="Cambria Math" panose="02040503050406030204" pitchFamily="18" charset="0"/>
                          </a:rPr>
                          <m:t>−1</m:t>
                        </m:r>
                      </m:sup>
                    </m:sSup>
                    <m:r>
                      <m:rPr>
                        <m:sty m:val="p"/>
                      </m:rPr>
                      <a:rPr lang="el-GR"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oMath>
                </a14:m>
                <a:endParaRPr lang="en-US" altLang="zh-CN" dirty="0"/>
              </a:p>
              <a:p>
                <a:pPr lvl="1"/>
                <a:endParaRPr lang="zh-CN" altLang="en-US" dirty="0"/>
              </a:p>
            </p:txBody>
          </p:sp>
        </mc:Choice>
        <mc:Fallback xmlns="">
          <p:sp>
            <p:nvSpPr>
              <p:cNvPr id="3" name="内容占位符 2">
                <a:extLst>
                  <a:ext uri="{FF2B5EF4-FFF2-40B4-BE49-F238E27FC236}">
                    <a16:creationId xmlns:a16="http://schemas.microsoft.com/office/drawing/2014/main" id="{194AE54F-3077-4254-9083-FA1DFBA7D2E8}"/>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0704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51B37-A981-44D5-B6DE-B3DBDE7A9878}"/>
              </a:ext>
            </a:extLst>
          </p:cNvPr>
          <p:cNvSpPr>
            <a:spLocks noGrp="1"/>
          </p:cNvSpPr>
          <p:nvPr>
            <p:ph type="title"/>
          </p:nvPr>
        </p:nvSpPr>
        <p:spPr/>
        <p:txBody>
          <a:bodyPr/>
          <a:lstStyle/>
          <a:p>
            <a:r>
              <a:rPr lang="zh-CN" altLang="en-US" dirty="0"/>
              <a:t>约束投影</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4597C73-23E8-4414-8AC1-749ADF3E5644}"/>
                  </a:ext>
                </a:extLst>
              </p:cNvPr>
              <p:cNvSpPr>
                <a:spLocks noGrp="1"/>
              </p:cNvSpPr>
              <p:nvPr>
                <p:ph idx="1"/>
              </p:nvPr>
            </p:nvSpPr>
            <p:spPr/>
            <p:txBody>
              <a:bodyPr>
                <a:normAutofit fontScale="92500" lnSpcReduction="10000"/>
              </a:bodyPr>
              <a:lstStyle/>
              <a:p>
                <a:r>
                  <a:rPr lang="zh-CN" altLang="en-US" dirty="0"/>
                  <a:t>例子：</a:t>
                </a:r>
                <a:endParaRPr lang="en-US" altLang="zh-CN" dirty="0"/>
              </a:p>
              <a:p>
                <a:pPr lvl="1"/>
                <a:r>
                  <a:rPr lang="zh-CN" altLang="en-US" dirty="0"/>
                  <a:t>两个质点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oMath>
                </a14:m>
                <a:r>
                  <a:rPr lang="zh-CN" altLang="en-US" dirty="0"/>
                  <a:t>，设计一个约束，它们两个之间距离为 </a:t>
                </a:r>
                <a14:m>
                  <m:oMath xmlns:m="http://schemas.openxmlformats.org/officeDocument/2006/math">
                    <m:r>
                      <a:rPr lang="en-US" altLang="zh-CN" b="0" i="1" smtClean="0">
                        <a:latin typeface="Cambria Math" panose="02040503050406030204" pitchFamily="18" charset="0"/>
                      </a:rPr>
                      <m:t>𝑑</m:t>
                    </m:r>
                  </m:oMath>
                </a14:m>
                <a:r>
                  <a:rPr lang="zh-CN" altLang="en-US" dirty="0"/>
                  <a:t> ，则约束为：</a:t>
                </a:r>
                <a:endParaRPr lang="en-US" altLang="zh-CN" dirty="0"/>
              </a:p>
              <a:p>
                <a:pPr lvl="2"/>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=0</m:t>
                    </m:r>
                  </m:oMath>
                </a14:m>
                <a:endParaRPr lang="en-US" altLang="zh-CN" dirty="0"/>
              </a:p>
              <a:p>
                <a:pPr lvl="1"/>
                <a:r>
                  <a:rPr lang="zh-CN" altLang="en-US" dirty="0"/>
                  <a:t>距离约束，标量函数，非线性约束</a:t>
                </a:r>
                <a:endParaRPr lang="en-US" altLang="zh-CN" dirty="0"/>
              </a:p>
              <a:p>
                <a:r>
                  <a:rPr lang="en-US" altLang="zh-CN" dirty="0"/>
                  <a:t>PBD </a:t>
                </a:r>
                <a:r>
                  <a:rPr lang="zh-CN" altLang="en-US" dirty="0"/>
                  <a:t>中把非线性转成线性处理，泰勒展开</a:t>
                </a:r>
                <a:endParaRPr lang="en-US" altLang="zh-CN" dirty="0"/>
              </a:p>
              <a:p>
                <a:pPr lvl="1"/>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=0</m:t>
                    </m:r>
                  </m:oMath>
                </a14:m>
                <a:endParaRPr lang="en-US" altLang="zh-CN" dirty="0"/>
              </a:p>
              <a:p>
                <a:pPr lvl="1"/>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𝑝</m:t>
                                </m:r>
                              </m:e>
                            </m:d>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𝑝</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=0</m:t>
                            </m:r>
                            <m:r>
                              <m:rPr>
                                <m:nor/>
                              </m:rPr>
                              <a:rPr lang="en-US" altLang="zh-CN" dirty="0"/>
                              <m:t> </m:t>
                            </m:r>
                          </m:e>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λ</m:t>
                            </m:r>
                            <m:sSup>
                              <m:sSupPr>
                                <m:ctrlPr>
                                  <a:rPr lang="el-GR"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𝑀</m:t>
                                </m:r>
                              </m:e>
                              <m:sup>
                                <m:r>
                                  <a:rPr lang="en-US" altLang="zh-CN" i="1">
                                    <a:latin typeface="Cambria Math" panose="02040503050406030204" pitchFamily="18" charset="0"/>
                                    <a:ea typeface="Cambria Math" panose="02040503050406030204" pitchFamily="18" charset="0"/>
                                  </a:rPr>
                                  <m:t>−1</m:t>
                                </m:r>
                              </m:sup>
                            </m:sSup>
                            <m:r>
                              <m:rPr>
                                <m:sty m:val="p"/>
                              </m:rPr>
                              <a:rPr lang="el-G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r>
                              <m:rPr>
                                <m:nor/>
                              </m:rPr>
                              <a:rPr lang="en-US" altLang="zh-CN" dirty="0"/>
                              <m:t> </m:t>
                            </m:r>
                          </m:e>
                        </m:eqArr>
                        <m:r>
                          <a:rPr lang="en-US" altLang="zh-CN" b="0" i="1" smtClean="0">
                            <a:latin typeface="Cambria Math" panose="02040503050406030204" pitchFamily="18" charset="0"/>
                          </a:rPr>
                          <m:t> </m:t>
                        </m:r>
                      </m:e>
                    </m:d>
                  </m:oMath>
                </a14:m>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m:rPr>
                                <m:sty m:val="p"/>
                              </m:rPr>
                              <a:rPr lang="el-GR" altLang="zh-CN" i="1">
                                <a:latin typeface="Cambria Math" panose="02040503050406030204" pitchFamily="18" charset="0"/>
                              </a:rPr>
                              <m:t>λ</m:t>
                            </m:r>
                            <m:r>
                              <a:rPr lang="en-US" altLang="zh-CN" i="1">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C</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num>
                              <m:den>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𝑝</m:t>
                                    </m:r>
                                  </m:e>
                                </m:d>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m:t>
                                    </m:r>
                                  </m:e>
                                  <m:sup>
                                    <m:r>
                                      <a:rPr lang="en-US" altLang="zh-CN" i="1">
                                        <a:latin typeface="Cambria Math" panose="02040503050406030204" pitchFamily="18" charset="0"/>
                                        <a:ea typeface="Cambria Math" panose="02040503050406030204" pitchFamily="18" charset="0"/>
                                      </a:rPr>
                                      <m:t>−1</m:t>
                                    </m:r>
                                  </m:sup>
                                </m:sSup>
                                <m:sSup>
                                  <m:sSupPr>
                                    <m:ctrlPr>
                                      <a:rPr lang="en-US" altLang="zh-CN" i="1">
                                        <a:latin typeface="Cambria Math" panose="02040503050406030204" pitchFamily="18" charset="0"/>
                                        <a:ea typeface="Cambria Math" panose="02040503050406030204" pitchFamily="18" charset="0"/>
                                      </a:rPr>
                                    </m:ctrlPr>
                                  </m:sSupPr>
                                  <m:e>
                                    <m:r>
                                      <m:rPr>
                                        <m:sty m:val="p"/>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e>
                                  <m:sup>
                                    <m:r>
                                      <a:rPr lang="en-US" altLang="zh-CN" i="1">
                                        <a:latin typeface="Cambria Math" panose="02040503050406030204" pitchFamily="18" charset="0"/>
                                        <a:ea typeface="Cambria Math" panose="02040503050406030204" pitchFamily="18" charset="0"/>
                                      </a:rPr>
                                      <m:t>𝑇</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num>
                              <m:den>
                                <m:nary>
                                  <m:naryPr>
                                    <m:chr m:val="∑"/>
                                    <m:limLoc m:val="undOvr"/>
                                    <m:grow m:val="on"/>
                                    <m:supHide m:val="on"/>
                                    <m:ctrlPr>
                                      <a:rPr lang="zh-CN" altLang="en-US" i="1">
                                        <a:latin typeface="Cambria Math" panose="02040503050406030204" pitchFamily="18" charset="0"/>
                                      </a:rPr>
                                    </m:ctrlPr>
                                  </m:naryPr>
                                  <m:sub>
                                    <m: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sub>
                                    </m:sSub>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sub>
                                            </m:sSub>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e>
                                        </m:d>
                                      </m:e>
                                      <m:sup>
                                        <m:r>
                                          <a:rPr lang="en-US" altLang="zh-CN" i="1">
                                            <a:latin typeface="Cambria Math" panose="02040503050406030204" pitchFamily="18" charset="0"/>
                                          </a:rPr>
                                          <m:t>2</m:t>
                                        </m:r>
                                      </m:sup>
                                    </m:sSup>
                                  </m:e>
                                </m:nary>
                              </m:den>
                            </m:f>
                          </m:e>
                          <m:e>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m:rPr>
                                <m:sty m:val="p"/>
                              </m:rP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𝐶</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𝑖</m:t>
                                    </m:r>
                                  </m:sub>
                                </m:sSub>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𝐶</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ea typeface="Cambria Math" panose="02040503050406030204" pitchFamily="18" charset="0"/>
                                  </a:rPr>
                                  <m:t>)</m:t>
                                </m:r>
                              </m:num>
                              <m:den>
                                <m:nary>
                                  <m:naryPr>
                                    <m:chr m:val="∑"/>
                                    <m:limLoc m:val="undOvr"/>
                                    <m:grow m:val="on"/>
                                    <m:supHide m:val="on"/>
                                    <m:ctrlPr>
                                      <a:rPr lang="zh-CN" altLang="en-US" i="1">
                                        <a:latin typeface="Cambria Math" panose="02040503050406030204" pitchFamily="18" charset="0"/>
                                      </a:rPr>
                                    </m:ctrlPr>
                                  </m:naryPr>
                                  <m:sub>
                                    <m: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sub>
                                    </m:sSub>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𝑗</m:t>
                                                    </m:r>
                                                  </m:sub>
                                                </m:sSub>
                                              </m:sub>
                                            </m:sSub>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e>
                                        </m:d>
                                      </m:e>
                                      <m:sup>
                                        <m:r>
                                          <a:rPr lang="en-US" altLang="zh-CN" i="1">
                                            <a:latin typeface="Cambria Math" panose="02040503050406030204" pitchFamily="18" charset="0"/>
                                          </a:rPr>
                                          <m:t>2</m:t>
                                        </m:r>
                                      </m:sup>
                                    </m:sSup>
                                  </m:e>
                                </m:nary>
                              </m:den>
                            </m:f>
                            <m:r>
                              <m:rPr>
                                <m:nor/>
                              </m:rPr>
                              <a:rPr lang="zh-CN" altLang="en-US" dirty="0"/>
                              <m:t> </m:t>
                            </m:r>
                          </m:e>
                        </m:eqArr>
                      </m:e>
                    </m:d>
                  </m:oMath>
                </a14:m>
                <a:endParaRPr lang="en-US" altLang="zh-CN" dirty="0"/>
              </a:p>
              <a:p>
                <a:pPr lvl="1"/>
                <a:endParaRPr lang="en-US" altLang="zh-CN" dirty="0"/>
              </a:p>
            </p:txBody>
          </p:sp>
        </mc:Choice>
        <mc:Fallback xmlns="">
          <p:sp>
            <p:nvSpPr>
              <p:cNvPr id="3" name="内容占位符 2">
                <a:extLst>
                  <a:ext uri="{FF2B5EF4-FFF2-40B4-BE49-F238E27FC236}">
                    <a16:creationId xmlns:a16="http://schemas.microsoft.com/office/drawing/2014/main" id="{44597C73-23E8-4414-8AC1-749ADF3E5644}"/>
                  </a:ext>
                </a:extLst>
              </p:cNvPr>
              <p:cNvSpPr>
                <a:spLocks noGrp="1" noRot="1" noChangeAspect="1" noMove="1" noResize="1" noEditPoints="1" noAdjustHandles="1" noChangeArrowheads="1" noChangeShapeType="1" noTextEdit="1"/>
              </p:cNvSpPr>
              <p:nvPr>
                <p:ph idx="1"/>
              </p:nvPr>
            </p:nvSpPr>
            <p:spPr>
              <a:blipFill>
                <a:blip r:embed="rId3"/>
                <a:stretch>
                  <a:fillRect l="-928"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223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6DFE6-43BD-4CF7-B878-FAAB3D13EEE1}"/>
              </a:ext>
            </a:extLst>
          </p:cNvPr>
          <p:cNvSpPr>
            <a:spLocks noGrp="1"/>
          </p:cNvSpPr>
          <p:nvPr>
            <p:ph type="title"/>
          </p:nvPr>
        </p:nvSpPr>
        <p:spPr/>
        <p:txBody>
          <a:bodyPr/>
          <a:lstStyle/>
          <a:p>
            <a:r>
              <a:rPr lang="zh-CN" altLang="en-US" dirty="0"/>
              <a:t>约束投影矩阵形式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FE734E3-9CF8-424D-A6BE-13EF9E378058}"/>
                  </a:ext>
                </a:extLst>
              </p:cNvPr>
              <p:cNvSpPr>
                <a:spLocks noGrp="1"/>
              </p:cNvSpPr>
              <p:nvPr>
                <p:ph idx="1"/>
              </p:nvPr>
            </p:nvSpPr>
            <p:spPr/>
            <p:txBody>
              <a:bodyPr>
                <a:normAutofit/>
              </a:bodyPr>
              <a:lstStyle/>
              <a:p>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e>
                          </m:mr>
                          <m:mr>
                            <m:e>
                              <m:r>
                                <a:rPr lang="en-US" altLang="zh-CN" b="0" i="1" smtClean="0">
                                  <a:latin typeface="Cambria Math" panose="02040503050406030204" pitchFamily="18" charset="0"/>
                                </a:rPr>
                                <m:t>⋯</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𝑀</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e>
                          </m:mr>
                        </m:m>
                      </m:e>
                    </m:d>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𝑝</m:t>
                        </m:r>
                      </m:e>
                    </m:d>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ea typeface="Cambria Math" panose="02040503050406030204" pitchFamily="18" charset="0"/>
                              </a:rPr>
                            </m:ctrlPr>
                          </m:mPr>
                          <m:mr>
                            <m:e>
                              <m:r>
                                <m:rPr>
                                  <m:sty m:val="p"/>
                                  <m:brk m:alnAt="7"/>
                                </m:rP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1</m:t>
                                  </m:r>
                                </m:sub>
                              </m:sSub>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𝑇</m:t>
                                  </m:r>
                                </m:sup>
                              </m:sSup>
                            </m:e>
                          </m:mr>
                          <m:mr>
                            <m:e>
                              <m:r>
                                <a:rPr lang="en-US" altLang="zh-CN" b="0" i="1" smtClean="0">
                                  <a:latin typeface="Cambria Math" panose="02040503050406030204" pitchFamily="18" charset="0"/>
                                  <a:ea typeface="Cambria Math" panose="02040503050406030204" pitchFamily="18" charset="0"/>
                                </a:rPr>
                                <m:t>⋯</m:t>
                              </m:r>
                            </m:e>
                          </m:mr>
                          <m:mr>
                            <m:e>
                              <m:r>
                                <m:rPr>
                                  <m:sty m:val="p"/>
                                </m:rP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𝑀</m:t>
                                  </m:r>
                                </m:sub>
                              </m:sSub>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𝑇</m:t>
                                  </m:r>
                                </m:sup>
                              </m:sSup>
                            </m:e>
                          </m:mr>
                        </m:m>
                      </m:e>
                    </m:d>
                    <m:r>
                      <a:rPr lang="en-US" altLang="zh-CN" b="0" i="1" smtClean="0">
                        <a:latin typeface="Cambria Math" panose="02040503050406030204" pitchFamily="18" charset="0"/>
                        <a:ea typeface="Cambria Math" panose="02040503050406030204" pitchFamily="18" charset="0"/>
                      </a:rPr>
                      <m:t>  </m:t>
                    </m:r>
                    <m:r>
                      <m:rPr>
                        <m:sty m:val="p"/>
                      </m:rPr>
                      <a:rPr lang="el-GR" altLang="zh-CN" b="0"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ea typeface="Cambria Math" panose="02040503050406030204" pitchFamily="18" charset="0"/>
                              </a:rPr>
                            </m:ctrlPr>
                          </m:mPr>
                          <m:mr>
                            <m:e>
                              <m:sSub>
                                <m:sSubPr>
                                  <m:ctrlPr>
                                    <a:rPr lang="en-US" altLang="zh-CN" b="0" i="1" smtClean="0">
                                      <a:latin typeface="Cambria Math" panose="02040503050406030204" pitchFamily="18" charset="0"/>
                                      <a:ea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λ</m:t>
                                  </m:r>
                                </m:e>
                                <m:sub>
                                  <m:r>
                                    <a:rPr lang="en-US" altLang="zh-CN" b="0" i="1" smtClean="0">
                                      <a:latin typeface="Cambria Math" panose="02040503050406030204" pitchFamily="18" charset="0"/>
                                      <a:ea typeface="Cambria Math" panose="02040503050406030204" pitchFamily="18" charset="0"/>
                                    </a:rPr>
                                    <m:t>1</m:t>
                                  </m:r>
                                </m:sub>
                              </m:sSub>
                            </m:e>
                          </m:mr>
                          <m:mr>
                            <m:e>
                              <m:r>
                                <a:rPr lang="en-US" altLang="zh-CN" b="0" i="1" smtClean="0">
                                  <a:latin typeface="Cambria Math" panose="02040503050406030204" pitchFamily="18" charset="0"/>
                                  <a:ea typeface="Cambria Math" panose="02040503050406030204" pitchFamily="18" charset="0"/>
                                </a:rPr>
                                <m:t>⋯</m:t>
                              </m:r>
                            </m:e>
                          </m:mr>
                          <m:mr>
                            <m:e>
                              <m:sSub>
                                <m:sSubPr>
                                  <m:ctrlPr>
                                    <a:rPr lang="en-US" altLang="zh-CN" b="0" i="1" smtClean="0">
                                      <a:latin typeface="Cambria Math" panose="02040503050406030204" pitchFamily="18" charset="0"/>
                                      <a:ea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λ</m:t>
                                  </m:r>
                                </m:e>
                                <m:sub>
                                  <m:r>
                                    <a:rPr lang="en-US" altLang="zh-CN" b="0" i="1" smtClean="0">
                                      <a:latin typeface="Cambria Math" panose="02040503050406030204" pitchFamily="18" charset="0"/>
                                      <a:ea typeface="Cambria Math" panose="02040503050406030204" pitchFamily="18" charset="0"/>
                                    </a:rPr>
                                    <m:t>𝑀</m:t>
                                  </m:r>
                                </m:sub>
                              </m:sSub>
                            </m:e>
                          </m:mr>
                        </m:m>
                      </m:e>
                    </m:d>
                  </m:oMath>
                </a14:m>
                <a:endParaRPr lang="en-US" altLang="zh-CN" dirty="0"/>
              </a:p>
              <a:p>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λ</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𝑀</m:t>
                        </m:r>
                      </m:e>
                      <m:sup>
                        <m:r>
                          <a:rPr lang="en-US" altLang="zh-CN" b="0" i="1" smtClean="0">
                            <a:latin typeface="Cambria Math" panose="02040503050406030204" pitchFamily="18" charset="0"/>
                            <a:ea typeface="Cambria Math" panose="02040503050406030204" pitchFamily="18" charset="0"/>
                          </a:rPr>
                          <m:t>−1</m:t>
                        </m:r>
                      </m:sup>
                    </m:sSup>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oMath>
                </a14:m>
                <a:endParaRPr lang="en-US" altLang="zh-CN" dirty="0"/>
              </a:p>
              <a:p>
                <a14:m>
                  <m:oMath xmlns:m="http://schemas.openxmlformats.org/officeDocument/2006/math">
                    <m:d>
                      <m:dPr>
                        <m:begChr m:val="["/>
                        <m:endChr m:val="]"/>
                        <m:ctrlPr>
                          <a:rPr lang="en-US" altLang="zh-CN" b="0" i="1" smtClean="0">
                            <a:latin typeface="Cambria Math" panose="02040503050406030204" pitchFamily="18" charset="0"/>
                            <a:ea typeface="Cambria Math" panose="02040503050406030204" pitchFamily="18" charset="0"/>
                          </a:rPr>
                        </m:ctrlPr>
                      </m:dPr>
                      <m:e>
                        <m:r>
                          <m:rPr>
                            <m:sty m:val="p"/>
                          </m:rPr>
                          <a:rPr lang="el-G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𝑝</m:t>
                            </m:r>
                          </m:e>
                        </m:d>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𝑀</m:t>
                            </m:r>
                          </m:e>
                          <m:sup>
                            <m:r>
                              <a:rPr lang="en-US" altLang="zh-CN" i="1">
                                <a:latin typeface="Cambria Math" panose="02040503050406030204" pitchFamily="18" charset="0"/>
                                <a:ea typeface="Cambria Math" panose="02040503050406030204" pitchFamily="18" charset="0"/>
                              </a:rPr>
                              <m:t>−1</m:t>
                            </m:r>
                          </m:sup>
                        </m:sSup>
                        <m:r>
                          <m:rPr>
                            <m:sty m:val="p"/>
                          </m:rP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𝐶</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𝑝</m:t>
                                </m:r>
                              </m:e>
                            </m:d>
                          </m:e>
                          <m:sup>
                            <m:r>
                              <a:rPr lang="en-US" altLang="zh-CN" i="1">
                                <a:latin typeface="Cambria Math" panose="02040503050406030204" pitchFamily="18" charset="0"/>
                                <a:ea typeface="Cambria Math" panose="02040503050406030204" pitchFamily="18" charset="0"/>
                              </a:rPr>
                              <m:t>𝑇</m:t>
                            </m:r>
                          </m:sup>
                        </m:sSup>
                      </m:e>
                    </m:d>
                    <m:r>
                      <m:rPr>
                        <m:sty m:val="p"/>
                      </m:rPr>
                      <a:rPr lang="el-GR" altLang="zh-CN" i="1" smtClean="0">
                        <a:latin typeface="Cambria Math" panose="02040503050406030204" pitchFamily="18" charset="0"/>
                      </a:rPr>
                      <m:t>λ</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5FE734E3-9CF8-424D-A6BE-13EF9E37805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9248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E786D-8A78-4E71-B432-5D2C06D593C0}"/>
              </a:ext>
            </a:extLst>
          </p:cNvPr>
          <p:cNvSpPr>
            <a:spLocks noGrp="1"/>
          </p:cNvSpPr>
          <p:nvPr>
            <p:ph type="title"/>
          </p:nvPr>
        </p:nvSpPr>
        <p:spPr/>
        <p:txBody>
          <a:bodyPr/>
          <a:lstStyle/>
          <a:p>
            <a:r>
              <a:rPr lang="zh-CN" altLang="en-US" dirty="0"/>
              <a:t>方程组求解方法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D1BB5F-5088-4BD9-BF76-736CF5A0F1BE}"/>
                  </a:ext>
                </a:extLst>
              </p:cNvPr>
              <p:cNvSpPr>
                <a:spLocks noGrp="1"/>
              </p:cNvSpPr>
              <p:nvPr>
                <p:ph idx="1"/>
              </p:nvPr>
            </p:nvSpPr>
            <p:spPr>
              <a:xfrm>
                <a:off x="838200" y="1825625"/>
                <a:ext cx="10515600" cy="4541308"/>
              </a:xfrm>
            </p:spPr>
            <p:txBody>
              <a:bodyPr>
                <a:normAutofit lnSpcReduction="10000"/>
              </a:bodyPr>
              <a:lstStyle/>
              <a:p>
                <a:r>
                  <a:rPr lang="zh-CN" altLang="en-US" dirty="0"/>
                  <a:t>方程组 </a:t>
                </a:r>
                <a14:m>
                  <m:oMath xmlns:m="http://schemas.openxmlformats.org/officeDocument/2006/math">
                    <m:r>
                      <a:rPr lang="en-US" altLang="zh-CN" b="1" i="1">
                        <a:latin typeface="Cambria Math" panose="02040503050406030204" pitchFamily="18" charset="0"/>
                      </a:rPr>
                      <m:t>𝑨𝒙</m:t>
                    </m:r>
                    <m:r>
                      <a:rPr lang="en-US" altLang="zh-CN" i="1">
                        <a:latin typeface="Cambria Math" panose="02040503050406030204" pitchFamily="18" charset="0"/>
                      </a:rPr>
                      <m:t>=</m:t>
                    </m:r>
                    <m:r>
                      <a:rPr lang="en-US" altLang="zh-CN" b="1" i="1">
                        <a:latin typeface="Cambria Math" panose="02040503050406030204" pitchFamily="18" charset="0"/>
                      </a:rPr>
                      <m:t>𝒃</m:t>
                    </m:r>
                    <m:r>
                      <a:rPr lang="en-US" altLang="zh-CN" b="1" i="1">
                        <a:latin typeface="Cambria Math" panose="02040503050406030204" pitchFamily="18" charset="0"/>
                      </a:rPr>
                      <m:t>,</m:t>
                    </m:r>
                    <m:r>
                      <a:rPr lang="en-US" altLang="zh-CN" b="1" i="1" dirty="0">
                        <a:latin typeface="Cambria Math" panose="02040503050406030204" pitchFamily="18" charset="0"/>
                      </a:rPr>
                      <m:t>𝑨</m:t>
                    </m:r>
                    <m:r>
                      <a:rPr lang="en-US" altLang="zh-CN" b="1" i="1" dirty="0">
                        <a:latin typeface="Cambria Math" panose="02040503050406030204" pitchFamily="18" charset="0"/>
                      </a:rPr>
                      <m:t>=</m:t>
                    </m:r>
                    <m:d>
                      <m:dPr>
                        <m:begChr m:val="["/>
                        <m:endChr m:val="]"/>
                        <m:ctrlPr>
                          <a:rPr lang="en-US" altLang="zh-CN" b="1" i="1" dirty="0">
                            <a:latin typeface="Cambria Math" panose="02040503050406030204" pitchFamily="18" charset="0"/>
                          </a:rPr>
                        </m:ctrlPr>
                      </m:dPr>
                      <m:e>
                        <m:m>
                          <m:mPr>
                            <m:mcs>
                              <m:mc>
                                <m:mcPr>
                                  <m:count m:val="3"/>
                                  <m:mcJc m:val="center"/>
                                </m:mcPr>
                              </m:mc>
                            </m:mcs>
                            <m:ctrlPr>
                              <a:rPr lang="en-US" altLang="zh-CN" b="1" i="1" dirty="0">
                                <a:latin typeface="Cambria Math" panose="02040503050406030204" pitchFamily="18" charset="0"/>
                              </a:rPr>
                            </m:ctrlPr>
                          </m:mPr>
                          <m:mr>
                            <m:e>
                              <m:sSub>
                                <m:sSubPr>
                                  <m:ctrlPr>
                                    <a:rPr lang="en-US" altLang="zh-CN" b="1" i="1" dirty="0">
                                      <a:latin typeface="Cambria Math" panose="02040503050406030204" pitchFamily="18" charset="0"/>
                                    </a:rPr>
                                  </m:ctrlPr>
                                </m:sSubPr>
                                <m:e>
                                  <m:r>
                                    <a:rPr lang="en-US" altLang="zh-CN" b="1" i="1" dirty="0">
                                      <a:latin typeface="Cambria Math" panose="02040503050406030204" pitchFamily="18" charset="0"/>
                                    </a:rPr>
                                    <m:t>𝒂</m:t>
                                  </m:r>
                                </m:e>
                                <m:sub>
                                  <m:r>
                                    <a:rPr lang="en-US" altLang="zh-CN" b="1" i="1" dirty="0">
                                      <a:latin typeface="Cambria Math" panose="02040503050406030204" pitchFamily="18" charset="0"/>
                                    </a:rPr>
                                    <m:t>𝟏𝟏</m:t>
                                  </m:r>
                                </m:sub>
                              </m:sSub>
                            </m:e>
                            <m:e>
                              <m:r>
                                <a:rPr lang="en-US" altLang="zh-CN" b="1" i="1" dirty="0">
                                  <a:latin typeface="Cambria Math" panose="02040503050406030204" pitchFamily="18" charset="0"/>
                                </a:rPr>
                                <m:t>⋯</m:t>
                              </m:r>
                            </m:e>
                            <m:e>
                              <m:sSub>
                                <m:sSubPr>
                                  <m:ctrlPr>
                                    <a:rPr lang="en-US" altLang="zh-CN" b="1" i="1" dirty="0">
                                      <a:latin typeface="Cambria Math" panose="02040503050406030204" pitchFamily="18" charset="0"/>
                                    </a:rPr>
                                  </m:ctrlPr>
                                </m:sSubPr>
                                <m:e>
                                  <m:r>
                                    <a:rPr lang="en-US" altLang="zh-CN" b="1" i="1" dirty="0">
                                      <a:latin typeface="Cambria Math" panose="02040503050406030204" pitchFamily="18" charset="0"/>
                                    </a:rPr>
                                    <m:t>𝒂</m:t>
                                  </m:r>
                                </m:e>
                                <m:sub>
                                  <m:r>
                                    <a:rPr lang="en-US" altLang="zh-CN" b="1" i="1" dirty="0">
                                      <a:latin typeface="Cambria Math" panose="02040503050406030204" pitchFamily="18" charset="0"/>
                                    </a:rPr>
                                    <m:t>𝟏</m:t>
                                  </m:r>
                                  <m:r>
                                    <a:rPr lang="en-US" altLang="zh-CN" b="1" i="1" dirty="0">
                                      <a:latin typeface="Cambria Math" panose="02040503050406030204" pitchFamily="18" charset="0"/>
                                    </a:rPr>
                                    <m:t>𝒏</m:t>
                                  </m:r>
                                </m:sub>
                              </m:sSub>
                            </m:e>
                          </m:mr>
                          <m:mr>
                            <m:e>
                              <m:r>
                                <a:rPr lang="en-US" altLang="zh-CN" b="1" i="1" dirty="0">
                                  <a:latin typeface="Cambria Math" panose="02040503050406030204" pitchFamily="18" charset="0"/>
                                </a:rPr>
                                <m:t>⋮</m:t>
                              </m:r>
                            </m:e>
                            <m:e>
                              <m:r>
                                <a:rPr lang="en-US" altLang="zh-CN" b="1" i="1" dirty="0">
                                  <a:latin typeface="Cambria Math" panose="02040503050406030204" pitchFamily="18" charset="0"/>
                                </a:rPr>
                                <m:t>⋱</m:t>
                              </m:r>
                            </m:e>
                            <m:e>
                              <m:r>
                                <a:rPr lang="en-US" altLang="zh-CN" b="1" i="1" dirty="0">
                                  <a:latin typeface="Cambria Math" panose="02040503050406030204" pitchFamily="18" charset="0"/>
                                </a:rPr>
                                <m:t>⋮</m:t>
                              </m:r>
                            </m:e>
                          </m:mr>
                          <m:mr>
                            <m:e>
                              <m:sSub>
                                <m:sSubPr>
                                  <m:ctrlPr>
                                    <a:rPr lang="en-US" altLang="zh-CN" b="1" i="1" dirty="0">
                                      <a:latin typeface="Cambria Math" panose="02040503050406030204" pitchFamily="18" charset="0"/>
                                    </a:rPr>
                                  </m:ctrlPr>
                                </m:sSubPr>
                                <m:e>
                                  <m:r>
                                    <a:rPr lang="en-US" altLang="zh-CN" b="1" i="1" dirty="0">
                                      <a:latin typeface="Cambria Math" panose="02040503050406030204" pitchFamily="18" charset="0"/>
                                    </a:rPr>
                                    <m:t>𝒂</m:t>
                                  </m:r>
                                </m:e>
                                <m:sub>
                                  <m:r>
                                    <a:rPr lang="en-US" altLang="zh-CN" b="1" i="1" dirty="0">
                                      <a:latin typeface="Cambria Math" panose="02040503050406030204" pitchFamily="18" charset="0"/>
                                    </a:rPr>
                                    <m:t>𝒏</m:t>
                                  </m:r>
                                  <m:r>
                                    <a:rPr lang="en-US" altLang="zh-CN" b="1" i="1" dirty="0">
                                      <a:latin typeface="Cambria Math" panose="02040503050406030204" pitchFamily="18" charset="0"/>
                                    </a:rPr>
                                    <m:t>𝟏</m:t>
                                  </m:r>
                                </m:sub>
                              </m:sSub>
                            </m:e>
                            <m:e>
                              <m:r>
                                <a:rPr lang="en-US" altLang="zh-CN" b="1" i="1" dirty="0">
                                  <a:latin typeface="Cambria Math" panose="02040503050406030204" pitchFamily="18" charset="0"/>
                                </a:rPr>
                                <m:t>⋯</m:t>
                              </m:r>
                            </m:e>
                            <m:e>
                              <m:sSub>
                                <m:sSubPr>
                                  <m:ctrlPr>
                                    <a:rPr lang="en-US" altLang="zh-CN" b="1" i="1" dirty="0">
                                      <a:latin typeface="Cambria Math" panose="02040503050406030204" pitchFamily="18" charset="0"/>
                                    </a:rPr>
                                  </m:ctrlPr>
                                </m:sSubPr>
                                <m:e>
                                  <m:r>
                                    <a:rPr lang="en-US" altLang="zh-CN" b="1" i="1" dirty="0">
                                      <a:latin typeface="Cambria Math" panose="02040503050406030204" pitchFamily="18" charset="0"/>
                                    </a:rPr>
                                    <m:t>𝒂</m:t>
                                  </m:r>
                                </m:e>
                                <m:sub>
                                  <m:r>
                                    <a:rPr lang="en-US" altLang="zh-CN" b="1" i="1" dirty="0">
                                      <a:latin typeface="Cambria Math" panose="02040503050406030204" pitchFamily="18" charset="0"/>
                                    </a:rPr>
                                    <m:t>𝒏𝒏</m:t>
                                  </m:r>
                                </m:sub>
                              </m:sSub>
                            </m:e>
                          </m:mr>
                        </m:m>
                      </m:e>
                    </m:d>
                    <m:r>
                      <a:rPr lang="en-US" altLang="zh-CN" b="1" i="1" dirty="0">
                        <a:latin typeface="Cambria Math" panose="02040503050406030204" pitchFamily="18" charset="0"/>
                      </a:rPr>
                      <m:t>,</m:t>
                    </m:r>
                    <m:r>
                      <a:rPr lang="en-US" altLang="zh-CN" b="1" i="1" dirty="0">
                        <a:latin typeface="Cambria Math" panose="02040503050406030204" pitchFamily="18" charset="0"/>
                      </a:rPr>
                      <m:t>𝒙</m:t>
                    </m:r>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rPr>
                            </m:ctrlPr>
                          </m:mPr>
                          <m:m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e>
                          </m:mr>
                          <m:mr>
                            <m:e>
                              <m:r>
                                <a:rPr lang="en-US" altLang="zh-CN" i="1" dirty="0">
                                  <a:latin typeface="Cambria Math" panose="02040503050406030204" pitchFamily="18" charset="0"/>
                                </a:rPr>
                                <m:t>⋮</m:t>
                              </m:r>
                            </m:e>
                          </m:mr>
                          <m:m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𝑛</m:t>
                                  </m:r>
                                </m:sub>
                              </m:sSub>
                            </m:e>
                          </m:mr>
                        </m:m>
                      </m:e>
                    </m:d>
                    <m:r>
                      <a:rPr lang="en-US" altLang="zh-CN" i="1" dirty="0">
                        <a:latin typeface="Cambria Math" panose="02040503050406030204" pitchFamily="18" charset="0"/>
                      </a:rPr>
                      <m:t>, </m:t>
                    </m:r>
                    <m:r>
                      <a:rPr lang="en-US" altLang="zh-CN" b="1" i="1" dirty="0">
                        <a:latin typeface="Cambria Math" panose="02040503050406030204" pitchFamily="18" charset="0"/>
                      </a:rPr>
                      <m:t>𝒃</m:t>
                    </m:r>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m>
                          <m:mPr>
                            <m:mcs>
                              <m:mc>
                                <m:mcPr>
                                  <m:count m:val="1"/>
                                  <m:mcJc m:val="center"/>
                                </m:mcPr>
                              </m:mc>
                            </m:mcs>
                            <m:ctrlPr>
                              <a:rPr lang="en-US" altLang="zh-CN" i="1" dirty="0">
                                <a:latin typeface="Cambria Math" panose="02040503050406030204" pitchFamily="18" charset="0"/>
                              </a:rPr>
                            </m:ctrlPr>
                          </m:mPr>
                          <m:m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1</m:t>
                                  </m:r>
                                </m:sub>
                              </m:sSub>
                            </m:e>
                          </m:mr>
                          <m:mr>
                            <m:e>
                              <m:r>
                                <a:rPr lang="en-US" altLang="zh-CN" i="1" dirty="0">
                                  <a:latin typeface="Cambria Math" panose="02040503050406030204" pitchFamily="18" charset="0"/>
                                </a:rPr>
                                <m:t>⋮</m:t>
                              </m:r>
                            </m:e>
                          </m:mr>
                          <m:m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𝑛</m:t>
                                  </m:r>
                                </m:sub>
                              </m:sSub>
                            </m:e>
                          </m:mr>
                        </m:m>
                      </m:e>
                    </m:d>
                  </m:oMath>
                </a14:m>
                <a:endParaRPr lang="zh-CN" altLang="en-US" dirty="0"/>
              </a:p>
              <a:p>
                <a:r>
                  <a:rPr lang="zh-CN" altLang="en-US" dirty="0"/>
                  <a:t>常用解法</a:t>
                </a:r>
                <a:endParaRPr lang="en-US" altLang="zh-CN" dirty="0"/>
              </a:p>
              <a:p>
                <a:pPr lvl="1"/>
                <a:r>
                  <a:rPr lang="zh-CN" altLang="en-US" dirty="0"/>
                  <a:t>直接求解法：</a:t>
                </a:r>
                <a:endParaRPr lang="en-US" altLang="zh-CN" dirty="0"/>
              </a:p>
              <a:p>
                <a:pPr lvl="2"/>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𝑨</m:t>
                        </m:r>
                      </m:e>
                      <m:sup>
                        <m:r>
                          <a:rPr lang="en-US" altLang="zh-CN" i="1">
                            <a:latin typeface="Cambria Math" panose="02040503050406030204" pitchFamily="18" charset="0"/>
                          </a:rPr>
                          <m:t>−1</m:t>
                        </m:r>
                      </m:sup>
                    </m:sSup>
                    <m:r>
                      <a:rPr lang="en-US" altLang="zh-CN" b="1" i="1">
                        <a:latin typeface="Cambria Math" panose="02040503050406030204" pitchFamily="18" charset="0"/>
                      </a:rPr>
                      <m:t>𝒃</m:t>
                    </m:r>
                  </m:oMath>
                </a14:m>
                <a:endParaRPr lang="en-US" altLang="zh-CN" b="1" dirty="0"/>
              </a:p>
              <a:p>
                <a:pPr lvl="1"/>
                <a:r>
                  <a:rPr lang="zh-CN" altLang="en-US" dirty="0"/>
                  <a:t>雅可比迭代</a:t>
                </a:r>
                <a:r>
                  <a:rPr lang="en-US" altLang="zh-CN" dirty="0"/>
                  <a:t>(Jacobi)</a:t>
                </a:r>
                <a:r>
                  <a:rPr lang="zh-CN" altLang="en-US" dirty="0"/>
                  <a:t>：</a:t>
                </a:r>
                <a:endParaRPr lang="en-US" altLang="zh-CN" dirty="0"/>
              </a:p>
              <a:p>
                <a:pPr lvl="2"/>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b="1" i="1" smtClean="0">
                            <a:latin typeface="Cambria Math" panose="02040503050406030204" pitchFamily="18" charset="0"/>
                          </a:rPr>
                          <m:t>𝒌</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𝑫</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𝒃</m:t>
                        </m:r>
                        <m:r>
                          <a:rPr lang="en-US" altLang="zh-CN" b="0" i="1" smtClean="0">
                            <a:latin typeface="Cambria Math" panose="02040503050406030204" pitchFamily="18" charset="0"/>
                          </a:rPr>
                          <m:t>−</m:t>
                        </m:r>
                        <m:r>
                          <a:rPr lang="en-US" altLang="zh-CN" b="1" i="1" smtClean="0">
                            <a:latin typeface="Cambria Math" panose="02040503050406030204" pitchFamily="18" charset="0"/>
                          </a:rPr>
                          <m:t>𝑹</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b="1" i="1" smtClean="0">
                                <a:latin typeface="Cambria Math" panose="02040503050406030204" pitchFamily="18" charset="0"/>
                              </a:rPr>
                              <m:t>𝒌</m:t>
                            </m:r>
                          </m:sup>
                        </m:sSup>
                      </m:e>
                    </m:d>
                    <m:r>
                      <a:rPr lang="en-US" altLang="zh-CN" b="0" i="1" smtClean="0">
                        <a:latin typeface="Cambria Math" panose="02040503050406030204" pitchFamily="18" charset="0"/>
                      </a:rPr>
                      <m:t>  (</m:t>
                    </m:r>
                    <m:r>
                      <a:rPr lang="en-US" altLang="zh-CN" b="1" i="1" smtClean="0">
                        <a:latin typeface="Cambria Math" panose="02040503050406030204" pitchFamily="18" charset="0"/>
                      </a:rPr>
                      <m:t>𝑫</m:t>
                    </m:r>
                    <m:r>
                      <a:rPr lang="en-US" altLang="zh-CN" b="0" i="1" smtClean="0">
                        <a:latin typeface="Cambria Math" panose="02040503050406030204" pitchFamily="18" charset="0"/>
                      </a:rPr>
                      <m:t>:</m:t>
                    </m:r>
                    <m:r>
                      <a:rPr lang="zh-CN" altLang="en-US" i="1">
                        <a:latin typeface="Cambria Math" panose="02040503050406030204" pitchFamily="18" charset="0"/>
                      </a:rPr>
                      <m:t>对角</m:t>
                    </m:r>
                    <m:r>
                      <a:rPr lang="zh-CN" altLang="en-US" i="1" smtClean="0">
                        <a:latin typeface="Cambria Math" panose="02040503050406030204" pitchFamily="18" charset="0"/>
                      </a:rPr>
                      <m:t>矩阵</m:t>
                    </m:r>
                    <m:r>
                      <a:rPr lang="en-US" altLang="zh-CN" b="0" i="1" smtClean="0">
                        <a:latin typeface="Cambria Math" panose="02040503050406030204" pitchFamily="18" charset="0"/>
                      </a:rPr>
                      <m:t> </m:t>
                    </m:r>
                    <m:r>
                      <a:rPr lang="en-US" altLang="zh-CN" b="1" i="1" smtClean="0">
                        <a:latin typeface="Cambria Math" panose="02040503050406030204" pitchFamily="18" charset="0"/>
                      </a:rPr>
                      <m:t>𝑹</m:t>
                    </m:r>
                    <m:r>
                      <a:rPr lang="en-US" altLang="zh-CN" b="0" i="1" smtClean="0">
                        <a:latin typeface="Cambria Math" panose="02040503050406030204" pitchFamily="18" charset="0"/>
                      </a:rPr>
                      <m:t>=</m:t>
                    </m:r>
                    <m:r>
                      <a:rPr lang="en-US" altLang="zh-CN" b="1" i="1" smtClean="0">
                        <a:latin typeface="Cambria Math" panose="02040503050406030204" pitchFamily="18" charset="0"/>
                      </a:rPr>
                      <m:t>𝑨</m:t>
                    </m:r>
                    <m:r>
                      <a:rPr lang="en-US" altLang="zh-CN" b="0" i="1" smtClean="0">
                        <a:latin typeface="Cambria Math" panose="02040503050406030204" pitchFamily="18" charset="0"/>
                      </a:rPr>
                      <m:t>−</m:t>
                    </m:r>
                    <m:r>
                      <a:rPr lang="en-US" altLang="zh-CN" b="1" i="1" smtClean="0">
                        <a:latin typeface="Cambria Math" panose="02040503050406030204" pitchFamily="18" charset="0"/>
                      </a:rPr>
                      <m:t>𝑫</m:t>
                    </m:r>
                    <m:r>
                      <a:rPr lang="en-US" altLang="zh-CN" b="0" i="1" smtClean="0">
                        <a:latin typeface="Cambria Math" panose="02040503050406030204" pitchFamily="18" charset="0"/>
                      </a:rPr>
                      <m:t>)</m:t>
                    </m:r>
                  </m:oMath>
                </a14:m>
                <a:r>
                  <a:rPr lang="en-US" altLang="zh-CN"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𝑖𝑖</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limLoc m:val="undOvr"/>
                        <m:grow m:val="on"/>
                        <m:supHide m:val="on"/>
                        <m:ctrlPr>
                          <a:rPr lang="zh-CN" altLang="en-US" i="1" smtClean="0">
                            <a:latin typeface="Cambria Math" panose="02040503050406030204" pitchFamily="18" charset="0"/>
                          </a:rPr>
                        </m:ctrlPr>
                      </m:naryPr>
                      <m:sub>
                        <m:r>
                          <m:rPr>
                            <m:brk/>
                            <m:aln/>
                          </m:rP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rPr>
                          <m:t>𝑖</m:t>
                        </m: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𝑘</m:t>
                            </m:r>
                          </m:sup>
                        </m:sSubSup>
                      </m:e>
                    </m:nary>
                    <m:r>
                      <a:rPr lang="en-US" altLang="zh-CN" b="0" i="1" smtClean="0">
                        <a:latin typeface="Cambria Math" panose="02040503050406030204" pitchFamily="18" charset="0"/>
                      </a:rPr>
                      <m:t>)</m:t>
                    </m:r>
                  </m:oMath>
                </a14:m>
                <a:endParaRPr lang="en-US" altLang="zh-CN" dirty="0"/>
              </a:p>
              <a:p>
                <a:pPr lvl="1"/>
                <a:r>
                  <a:rPr lang="zh-CN" altLang="en-US" dirty="0"/>
                  <a:t>高斯</a:t>
                </a:r>
                <a:r>
                  <a:rPr lang="en-US" altLang="zh-CN" dirty="0"/>
                  <a:t>-</a:t>
                </a:r>
                <a:r>
                  <a:rPr lang="zh-CN" altLang="en-US" dirty="0"/>
                  <a:t>赛德尔迭代</a:t>
                </a:r>
                <a:r>
                  <a:rPr lang="en-US" altLang="zh-CN" dirty="0"/>
                  <a:t>(Gauss-Seidel)</a:t>
                </a:r>
                <a:r>
                  <a:rPr lang="zh-CN" altLang="en-US" dirty="0"/>
                  <a:t>：</a:t>
                </a:r>
                <a:endParaRPr lang="en-US" altLang="zh-CN" dirty="0"/>
              </a:p>
              <a:p>
                <a:pPr lvl="2"/>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𝑖𝑖</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b</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𝑘</m:t>
                                </m:r>
                              </m:sup>
                            </m:sSubSup>
                          </m:e>
                        </m:nary>
                      </m:e>
                    </m:nary>
                    <m:r>
                      <a:rPr lang="en-US" altLang="zh-CN" b="0" i="1" smtClean="0">
                        <a:latin typeface="Cambria Math" panose="02040503050406030204" pitchFamily="18" charset="0"/>
                      </a:rPr>
                      <m:t>)</m:t>
                    </m:r>
                  </m:oMath>
                </a14:m>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56D1BB5F-5088-4BD9-BF76-736CF5A0F1BE}"/>
                  </a:ext>
                </a:extLst>
              </p:cNvPr>
              <p:cNvSpPr>
                <a:spLocks noGrp="1" noRot="1" noChangeAspect="1" noMove="1" noResize="1" noEditPoints="1" noAdjustHandles="1" noChangeArrowheads="1" noChangeShapeType="1" noTextEdit="1"/>
              </p:cNvSpPr>
              <p:nvPr>
                <p:ph idx="1"/>
              </p:nvPr>
            </p:nvSpPr>
            <p:spPr>
              <a:xfrm>
                <a:off x="838200" y="1825625"/>
                <a:ext cx="10515600" cy="4541308"/>
              </a:xfrm>
              <a:blipFill>
                <a:blip r:embed="rId3"/>
                <a:stretch>
                  <a:fillRect l="-1043" b="-103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7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梯度 </a:t>
            </a:r>
            <a:r>
              <a:rPr lang="en-US" altLang="zh-CN" dirty="0"/>
              <a:t>(Gradient)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lstStyle/>
              <a:p>
                <a:r>
                  <a:rPr lang="zh-CN" altLang="en-US" dirty="0"/>
                  <a:t>函数</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zh-CN" altLang="en-US" i="1">
                        <a:latin typeface="Cambria Math" panose="02040503050406030204" pitchFamily="18" charset="0"/>
                      </a:rPr>
                      <m:t>的</m:t>
                    </m:r>
                  </m:oMath>
                </a14:m>
                <a:r>
                  <a:rPr lang="zh-CN" altLang="en-US" dirty="0"/>
                  <a:t>梯度定义</a:t>
                </a:r>
                <a:endParaRPr lang="en-US" altLang="zh-CN" dirty="0"/>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𝑔𝑟𝑎𝑑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r>
                                <a:rPr lang="en-US" altLang="zh-CN" b="0" i="1" smtClean="0">
                                  <a:latin typeface="Cambria Math" panose="02040503050406030204" pitchFamily="18" charset="0"/>
                                </a:rPr>
                                <m:t>𝑓</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𝑓</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𝑓</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oMath>
                  </m:oMathPara>
                </a14:m>
                <a:endParaRPr lang="en-US" altLang="zh-CN" b="0" dirty="0"/>
              </a:p>
              <a:p>
                <a:r>
                  <a:rPr lang="zh-CN" altLang="en-US" dirty="0"/>
                  <a:t>性质</a:t>
                </a:r>
                <a:endParaRPr lang="en-US" altLang="zh-CN" dirty="0"/>
              </a:p>
              <a:p>
                <a:pPr lvl="1"/>
                <a:r>
                  <a:rPr lang="zh-CN" altLang="en-US" dirty="0"/>
                  <a:t>沿梯度方向的方向导数最大</a:t>
                </a:r>
                <a:endParaRPr lang="en-US" altLang="zh-CN" dirty="0"/>
              </a:p>
              <a:p>
                <a:pPr marL="457200" lvl="1" indent="0">
                  <a:buNone/>
                </a:pPr>
                <a:r>
                  <a:rPr lang="zh-CN" altLang="en-US" dirty="0"/>
                  <a:t>（函数值增加最快）</a:t>
                </a:r>
                <a:endParaRPr lang="en-US" altLang="zh-CN" dirty="0"/>
              </a:p>
              <a:p>
                <a:pPr lvl="1"/>
                <a:r>
                  <a:rPr lang="zh-CN" altLang="en-US" dirty="0"/>
                  <a:t>梯度向量和等值曲面</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m:rPr>
                        <m:sty m:val="p"/>
                      </m:rPr>
                      <a:rPr lang="en-US" altLang="zh-CN" i="1">
                        <a:latin typeface="Cambria Math" panose="02040503050406030204" pitchFamily="18" charset="0"/>
                      </a:rPr>
                      <m:t>C</m:t>
                    </m:r>
                  </m:oMath>
                </a14:m>
                <a:r>
                  <a:rPr lang="zh-CN" altLang="en-US" dirty="0"/>
                  <a:t> 垂直</a:t>
                </a:r>
                <a:endParaRPr lang="en-US" altLang="zh-CN" dirty="0"/>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6AE7883-E1B7-47DF-A199-EFF7A69399D3}"/>
              </a:ext>
            </a:extLst>
          </p:cNvPr>
          <p:cNvPicPr>
            <a:picLocks noChangeAspect="1"/>
          </p:cNvPicPr>
          <p:nvPr/>
        </p:nvPicPr>
        <p:blipFill>
          <a:blip r:embed="rId4"/>
          <a:stretch>
            <a:fillRect/>
          </a:stretch>
        </p:blipFill>
        <p:spPr>
          <a:xfrm>
            <a:off x="6921449" y="3141458"/>
            <a:ext cx="5083335" cy="3170442"/>
          </a:xfrm>
          <a:prstGeom prst="rect">
            <a:avLst/>
          </a:prstGeom>
        </p:spPr>
      </p:pic>
      <p:cxnSp>
        <p:nvCxnSpPr>
          <p:cNvPr id="6" name="直接箭头连接符 5">
            <a:extLst>
              <a:ext uri="{FF2B5EF4-FFF2-40B4-BE49-F238E27FC236}">
                <a16:creationId xmlns:a16="http://schemas.microsoft.com/office/drawing/2014/main" id="{0DF0938F-0E50-46A5-AEC6-83EAE0E79B04}"/>
              </a:ext>
            </a:extLst>
          </p:cNvPr>
          <p:cNvCxnSpPr>
            <a:cxnSpLocks/>
          </p:cNvCxnSpPr>
          <p:nvPr/>
        </p:nvCxnSpPr>
        <p:spPr>
          <a:xfrm flipH="1">
            <a:off x="10477500" y="5473701"/>
            <a:ext cx="442914"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BA1E970-39A3-475A-AF77-8F1B12C3C768}"/>
              </a:ext>
            </a:extLst>
          </p:cNvPr>
          <p:cNvCxnSpPr>
            <a:cxnSpLocks/>
          </p:cNvCxnSpPr>
          <p:nvPr/>
        </p:nvCxnSpPr>
        <p:spPr>
          <a:xfrm flipH="1">
            <a:off x="9710738" y="5447903"/>
            <a:ext cx="29527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6FC5665-4EA5-476D-8D32-173E14DF568A}"/>
              </a:ext>
            </a:extLst>
          </p:cNvPr>
          <p:cNvCxnSpPr>
            <a:cxnSpLocks/>
          </p:cNvCxnSpPr>
          <p:nvPr/>
        </p:nvCxnSpPr>
        <p:spPr>
          <a:xfrm flipH="1">
            <a:off x="9215437" y="5442743"/>
            <a:ext cx="247679"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51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E0E8B-7946-43E4-AC12-7506526AB81A}"/>
              </a:ext>
            </a:extLst>
          </p:cNvPr>
          <p:cNvSpPr>
            <a:spLocks noGrp="1"/>
          </p:cNvSpPr>
          <p:nvPr>
            <p:ph type="title"/>
          </p:nvPr>
        </p:nvSpPr>
        <p:spPr/>
        <p:txBody>
          <a:bodyPr/>
          <a:lstStyle/>
          <a:p>
            <a:r>
              <a:rPr lang="zh-CN" altLang="en-US" dirty="0"/>
              <a:t>求解器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F8E650-528A-4085-A566-D5C15F5A87A2}"/>
                  </a:ext>
                </a:extLst>
              </p:cNvPr>
              <p:cNvSpPr>
                <a:spLocks noGrp="1"/>
              </p:cNvSpPr>
              <p:nvPr>
                <p:ph idx="1"/>
              </p:nvPr>
            </p:nvSpPr>
            <p:spPr/>
            <p:txBody>
              <a:bodyPr>
                <a:normAutofit fontScale="92500" lnSpcReduction="10000"/>
              </a:bodyPr>
              <a:lstStyle/>
              <a:p>
                <a:r>
                  <a:rPr lang="zh-CN" altLang="en-US" dirty="0"/>
                  <a:t>高斯</a:t>
                </a:r>
                <a:r>
                  <a:rPr lang="en-US" altLang="zh-CN" dirty="0"/>
                  <a:t>-</a:t>
                </a:r>
                <a:r>
                  <a:rPr lang="zh-CN" altLang="en-US" dirty="0"/>
                  <a:t>赛德尔迭代</a:t>
                </a:r>
                <a:endParaRPr lang="en-US" altLang="zh-CN" dirty="0"/>
              </a:p>
              <a:p>
                <a:pPr lvl="1"/>
                <a:r>
                  <a:rPr lang="zh-CN" altLang="en-US" dirty="0"/>
                  <a:t>收敛速度较慢</a:t>
                </a:r>
                <a:endParaRPr lang="en-US" altLang="zh-CN" dirty="0"/>
              </a:p>
              <a:p>
                <a:pPr lvl="1"/>
                <a:r>
                  <a:rPr lang="zh-CN" altLang="en-US" dirty="0"/>
                  <a:t>不可并行</a:t>
                </a:r>
                <a:endParaRPr lang="en-US" altLang="zh-CN" dirty="0"/>
              </a:p>
              <a:p>
                <a:r>
                  <a:rPr lang="zh-CN" altLang="en-US" dirty="0"/>
                  <a:t>雅可比迭代</a:t>
                </a:r>
                <a:endParaRPr lang="en-US" altLang="zh-CN" dirty="0"/>
              </a:p>
              <a:p>
                <a:pPr lvl="1"/>
                <a:r>
                  <a:rPr lang="zh-CN" altLang="en-US" dirty="0"/>
                  <a:t>收敛速度慢</a:t>
                </a:r>
                <a:endParaRPr lang="en-US" altLang="zh-CN" dirty="0"/>
              </a:p>
              <a:p>
                <a:pPr lvl="1"/>
                <a:r>
                  <a:rPr lang="zh-CN" altLang="en-US" dirty="0"/>
                  <a:t>可并行</a:t>
                </a:r>
                <a:endParaRPr lang="en-US" altLang="zh-CN" dirty="0"/>
              </a:p>
              <a:p>
                <a:r>
                  <a:rPr lang="zh-CN" altLang="en-US" dirty="0"/>
                  <a:t>雅可比迭代与高斯</a:t>
                </a:r>
                <a:r>
                  <a:rPr lang="en-US" altLang="zh-CN" dirty="0"/>
                  <a:t>-</a:t>
                </a:r>
                <a:r>
                  <a:rPr lang="zh-CN" altLang="en-US" dirty="0"/>
                  <a:t>赛德尔迭代结合</a:t>
                </a:r>
                <a:endParaRPr lang="en-US" altLang="zh-CN" dirty="0"/>
              </a:p>
              <a:p>
                <a:r>
                  <a:rPr lang="zh-CN" altLang="en-US" dirty="0"/>
                  <a:t>平均雅可比迭代  </a:t>
                </a:r>
                <a14:m>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den>
                    </m:f>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sub>
                    </m:sSub>
                  </m:oMath>
                </a14:m>
                <a:endParaRPr lang="en-US" altLang="zh-CN" dirty="0"/>
              </a:p>
              <a:p>
                <a:r>
                  <a:rPr lang="zh-CN" altLang="en-US" dirty="0"/>
                  <a:t>加入超松因子</a:t>
                </a:r>
                <a:r>
                  <a:rPr lang="en-US" altLang="zh-CN" dirty="0"/>
                  <a:t>(SOR)</a:t>
                </a:r>
                <a:r>
                  <a:rPr lang="zh-CN" altLang="en-US" dirty="0"/>
                  <a:t>  </a:t>
                </a:r>
                <a14:m>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l-GR" altLang="zh-CN" b="0" i="1" smtClean="0">
                            <a:latin typeface="Cambria Math" panose="02040503050406030204" pitchFamily="18" charset="0"/>
                          </a:rPr>
                          <m:t>ω</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den>
                    </m:f>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 (1≤</m:t>
                    </m:r>
                    <m:r>
                      <m:rPr>
                        <m:sty m:val="p"/>
                      </m:rPr>
                      <a:rPr lang="el-GR" altLang="zh-CN" b="0" i="1" smtClean="0">
                        <a:latin typeface="Cambria Math" panose="02040503050406030204" pitchFamily="18" charset="0"/>
                        <a:ea typeface="Cambria Math" panose="02040503050406030204" pitchFamily="18" charset="0"/>
                      </a:rPr>
                      <m:t>ω</m:t>
                    </m:r>
                    <m:r>
                      <a:rPr lang="el-GR" altLang="zh-CN" b="0" i="1" smtClean="0">
                        <a:latin typeface="Cambria Math" panose="02040503050406030204" pitchFamily="18" charset="0"/>
                        <a:ea typeface="Cambria Math" panose="02040503050406030204" pitchFamily="18" charset="0"/>
                      </a:rPr>
                      <m:t>≤2)</m:t>
                    </m:r>
                  </m:oMath>
                </a14:m>
                <a:endParaRPr lang="zh-CN" altLang="en-US" dirty="0"/>
              </a:p>
            </p:txBody>
          </p:sp>
        </mc:Choice>
        <mc:Fallback xmlns="">
          <p:sp>
            <p:nvSpPr>
              <p:cNvPr id="3" name="内容占位符 2">
                <a:extLst>
                  <a:ext uri="{FF2B5EF4-FFF2-40B4-BE49-F238E27FC236}">
                    <a16:creationId xmlns:a16="http://schemas.microsoft.com/office/drawing/2014/main" id="{1DF8E650-528A-4085-A566-D5C15F5A87A2}"/>
                  </a:ext>
                </a:extLst>
              </p:cNvPr>
              <p:cNvSpPr>
                <a:spLocks noGrp="1" noRot="1" noChangeAspect="1" noMove="1" noResize="1" noEditPoints="1" noAdjustHandles="1" noChangeArrowheads="1" noChangeShapeType="1" noTextEdit="1"/>
              </p:cNvSpPr>
              <p:nvPr>
                <p:ph idx="1"/>
              </p:nvPr>
            </p:nvSpPr>
            <p:spPr>
              <a:blipFill>
                <a:blip r:embed="rId3"/>
                <a:stretch>
                  <a:fillRect l="-928"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59044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63F05-FDD1-45A0-A160-644150203D03}"/>
              </a:ext>
            </a:extLst>
          </p:cNvPr>
          <p:cNvSpPr>
            <a:spLocks noGrp="1"/>
          </p:cNvSpPr>
          <p:nvPr>
            <p:ph type="title"/>
          </p:nvPr>
        </p:nvSpPr>
        <p:spPr/>
        <p:txBody>
          <a:bodyPr/>
          <a:lstStyle/>
          <a:p>
            <a:r>
              <a:rPr lang="zh-CN" altLang="en-US" dirty="0"/>
              <a:t>约束求解优先级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A9B79C-20D4-4150-B976-8CA811B779FD}"/>
                  </a:ext>
                </a:extLst>
              </p:cNvPr>
              <p:cNvSpPr>
                <a:spLocks noGrp="1"/>
              </p:cNvSpPr>
              <p:nvPr>
                <p:ph idx="1"/>
              </p:nvPr>
            </p:nvSpPr>
            <p:spPr/>
            <p:txBody>
              <a:bodyPr/>
              <a:lstStyle/>
              <a:p>
                <a:r>
                  <a:rPr lang="zh-CN" altLang="en-US" dirty="0"/>
                  <a:t>约束类型分组</a:t>
                </a:r>
                <a:endParaRPr lang="en-US" altLang="zh-CN" dirty="0"/>
              </a:p>
              <a:p>
                <a:r>
                  <a:rPr lang="zh-CN" altLang="en-US" dirty="0"/>
                  <a:t>相同类型一组</a:t>
                </a:r>
                <a:endParaRPr lang="en-US" altLang="zh-CN" dirty="0"/>
              </a:p>
              <a:p>
                <a:r>
                  <a:rPr lang="zh-CN" altLang="en-US" dirty="0"/>
                  <a:t>优先级高的先处理，把 </a:t>
                </a:r>
                <a14:m>
                  <m:oMath xmlns:m="http://schemas.openxmlformats.org/officeDocument/2006/math">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r>
                  <a:rPr lang="zh-CN" altLang="en-US" dirty="0"/>
                  <a:t> 累加到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r>
                  <a:rPr lang="zh-CN" altLang="en-US" dirty="0"/>
                  <a:t> 上，再处理低优先级</a:t>
                </a:r>
                <a:endParaRPr lang="en-US" altLang="zh-CN" dirty="0"/>
              </a:p>
              <a:p>
                <a:r>
                  <a:rPr lang="zh-CN" altLang="en-US" dirty="0"/>
                  <a:t>例：</a:t>
                </a:r>
                <a:endParaRPr lang="en-US" altLang="zh-CN" dirty="0"/>
              </a:p>
              <a:p>
                <a:pPr lvl="1"/>
                <a:r>
                  <a:rPr lang="en-US" altLang="zh-CN" dirty="0"/>
                  <a:t>Process Collision Constraint</a:t>
                </a:r>
              </a:p>
              <a:p>
                <a:pPr lvl="1"/>
                <a:r>
                  <a:rPr lang="en-US" altLang="zh-CN" dirty="0"/>
                  <a:t>Process Density Constraint</a:t>
                </a:r>
                <a:endParaRPr lang="zh-CN" altLang="en-US" dirty="0"/>
              </a:p>
            </p:txBody>
          </p:sp>
        </mc:Choice>
        <mc:Fallback xmlns="">
          <p:sp>
            <p:nvSpPr>
              <p:cNvPr id="3" name="内容占位符 2">
                <a:extLst>
                  <a:ext uri="{FF2B5EF4-FFF2-40B4-BE49-F238E27FC236}">
                    <a16:creationId xmlns:a16="http://schemas.microsoft.com/office/drawing/2014/main" id="{34A9B79C-20D4-4150-B976-8CA811B779FD}"/>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40130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2541B-178D-4D66-99AA-149E2C51CEBA}"/>
              </a:ext>
            </a:extLst>
          </p:cNvPr>
          <p:cNvSpPr>
            <a:spLocks noGrp="1"/>
          </p:cNvSpPr>
          <p:nvPr>
            <p:ph type="title"/>
          </p:nvPr>
        </p:nvSpPr>
        <p:spPr/>
        <p:txBody>
          <a:bodyPr/>
          <a:lstStyle/>
          <a:p>
            <a:r>
              <a:rPr lang="en-US" altLang="zh-CN" dirty="0"/>
              <a:t>PBF——</a:t>
            </a:r>
            <a:r>
              <a:rPr lang="zh-CN" altLang="en-US" dirty="0"/>
              <a:t>流体的密度约束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75C472-8590-4304-AD75-FD280F3EFBCE}"/>
                  </a:ext>
                </a:extLst>
              </p:cNvPr>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𝑖</m:t>
                            </m:r>
                          </m:sub>
                        </m:sSub>
                      </m:num>
                      <m:den>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−1=0</m:t>
                    </m:r>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𝜌</m:t>
                        </m:r>
                      </m:e>
                      <m:sub>
                        <m:r>
                          <a:rPr lang="en-US" altLang="zh-CN" b="0" i="1" smtClean="0">
                            <a:latin typeface="Cambria Math" panose="02040503050406030204" pitchFamily="18" charset="0"/>
                          </a:rPr>
                          <m:t>0</m:t>
                        </m:r>
                      </m:sub>
                    </m:sSub>
                  </m:oMath>
                </a14:m>
                <a:r>
                  <a:rPr lang="zh-CN" altLang="en-US" dirty="0"/>
                  <a:t> 为静止密度 </a:t>
                </a:r>
                <a:r>
                  <a:rPr lang="en-US" altLang="zh-CN" dirty="0"/>
                  <a:t>(1000kg/m^3)</a:t>
                </a:r>
                <a:endParaRPr lang="zh-CN" altLang="en-US" dirty="0"/>
              </a:p>
            </p:txBody>
          </p:sp>
        </mc:Choice>
        <mc:Fallback xmlns="">
          <p:sp>
            <p:nvSpPr>
              <p:cNvPr id="3" name="内容占位符 2">
                <a:extLst>
                  <a:ext uri="{FF2B5EF4-FFF2-40B4-BE49-F238E27FC236}">
                    <a16:creationId xmlns:a16="http://schemas.microsoft.com/office/drawing/2014/main" id="{B675C472-8590-4304-AD75-FD280F3EFBC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21893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4F183-93EB-43C5-AA36-601FCFDA3DF5}"/>
              </a:ext>
            </a:extLst>
          </p:cNvPr>
          <p:cNvSpPr>
            <a:spLocks noGrp="1"/>
          </p:cNvSpPr>
          <p:nvPr>
            <p:ph type="title"/>
          </p:nvPr>
        </p:nvSpPr>
        <p:spPr/>
        <p:txBody>
          <a:bodyPr/>
          <a:lstStyle/>
          <a:p>
            <a:r>
              <a:rPr lang="en-US" altLang="zh-CN" dirty="0"/>
              <a:t>PBF——Tensile Instability</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7ED12B7-79EE-495E-82BF-55A0714529C7}"/>
                  </a:ext>
                </a:extLst>
              </p:cNvPr>
              <p:cNvSpPr>
                <a:spLocks noGrp="1"/>
              </p:cNvSpPr>
              <p:nvPr>
                <p:ph idx="1"/>
              </p:nvPr>
            </p:nvSpPr>
            <p:spPr/>
            <p:txBody>
              <a:bodyPr/>
              <a:lstStyle/>
              <a:p>
                <a:r>
                  <a:rPr lang="zh-CN" altLang="en-US" dirty="0"/>
                  <a:t>邻居粒子不足导致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0</m:t>
                        </m:r>
                      </m:sub>
                    </m:sSub>
                  </m:oMath>
                </a14:m>
                <a:endParaRPr lang="en-US" altLang="zh-CN" dirty="0"/>
              </a:p>
              <a:p>
                <a:r>
                  <a:rPr lang="zh-CN" altLang="en-US" dirty="0"/>
                  <a:t>负压导致粒子间压力变成吸引力</a:t>
                </a:r>
                <a:endParaRPr lang="en-US" altLang="zh-CN" dirty="0"/>
              </a:p>
              <a:p>
                <a:r>
                  <a:rPr lang="zh-CN" altLang="en-US" dirty="0"/>
                  <a:t>吸引力产生不符合真实情况的凝聚</a:t>
                </a:r>
                <a:endParaRPr lang="en-US" altLang="zh-CN" dirty="0"/>
              </a:p>
              <a:p>
                <a:r>
                  <a:rPr lang="zh-CN" altLang="en-US" dirty="0"/>
                  <a:t>解决方法：</a:t>
                </a:r>
                <a:endParaRPr lang="en-US" altLang="zh-CN" dirty="0"/>
              </a:p>
              <a:p>
                <a:pPr lvl="1"/>
                <a:r>
                  <a:rPr lang="zh-CN" altLang="en-US" dirty="0"/>
                  <a:t>添加一种排斥力，避免粒子凝聚</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𝑛</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𝑖</m:t>
                            </m:r>
                          </m:sub>
                        </m:sSub>
                      </m:num>
                      <m:den>
                        <m:sSub>
                          <m:sSubPr>
                            <m:ctrlPr>
                              <a:rPr lang="en-US" altLang="zh-CN" i="1">
                                <a:latin typeface="Cambria Math" panose="02040503050406030204" pitchFamily="18" charset="0"/>
                              </a:rPr>
                            </m:ctrlPr>
                          </m:sSubPr>
                          <m:e>
                            <m:r>
                              <a:rPr lang="zh-CN" altLang="en-US" i="1">
                                <a:latin typeface="Cambria Math" panose="02040503050406030204" pitchFamily="18" charset="0"/>
                              </a:rPr>
                              <m:t>𝜌</m:t>
                            </m:r>
                          </m:e>
                          <m:sub>
                            <m:r>
                              <a:rPr lang="en-US" altLang="zh-CN" i="1">
                                <a:latin typeface="Cambria Math" panose="02040503050406030204" pitchFamily="18" charset="0"/>
                              </a:rPr>
                              <m:t>0</m:t>
                            </m:r>
                          </m:sub>
                        </m:sSub>
                      </m:den>
                    </m:f>
                    <m:r>
                      <a:rPr lang="en-US" altLang="zh-CN" i="1">
                        <a:latin typeface="Cambria Math" panose="02040503050406030204" pitchFamily="18" charset="0"/>
                      </a:rPr>
                      <m:t>−1</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0</m:t>
                    </m:r>
                  </m:oMath>
                </a14:m>
                <a:endParaRPr lang="en-US" altLang="zh-CN" dirty="0"/>
              </a:p>
              <a:p>
                <a:pPr lvl="1"/>
                <a:endParaRPr lang="en-US" altLang="zh-CN" dirty="0"/>
              </a:p>
            </p:txBody>
          </p:sp>
        </mc:Choice>
        <mc:Fallback>
          <p:sp>
            <p:nvSpPr>
              <p:cNvPr id="3" name="内容占位符 2">
                <a:extLst>
                  <a:ext uri="{FF2B5EF4-FFF2-40B4-BE49-F238E27FC236}">
                    <a16:creationId xmlns:a16="http://schemas.microsoft.com/office/drawing/2014/main" id="{B7ED12B7-79EE-495E-82BF-55A0714529C7}"/>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B8F425E-65A2-4541-B947-1027DECAE1CE}"/>
              </a:ext>
            </a:extLst>
          </p:cNvPr>
          <p:cNvPicPr>
            <a:picLocks noChangeAspect="1"/>
          </p:cNvPicPr>
          <p:nvPr/>
        </p:nvPicPr>
        <p:blipFill>
          <a:blip r:embed="rId4"/>
          <a:stretch>
            <a:fillRect/>
          </a:stretch>
        </p:blipFill>
        <p:spPr>
          <a:xfrm>
            <a:off x="7200900" y="2120900"/>
            <a:ext cx="4152900" cy="4371975"/>
          </a:xfrm>
          <a:prstGeom prst="rect">
            <a:avLst/>
          </a:prstGeom>
        </p:spPr>
      </p:pic>
    </p:spTree>
    <p:extLst>
      <p:ext uri="{BB962C8B-B14F-4D97-AF65-F5344CB8AC3E}">
        <p14:creationId xmlns:p14="http://schemas.microsoft.com/office/powerpoint/2010/main" val="21186002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CC88D-58C2-419D-86F3-BA7371F759B9}"/>
              </a:ext>
            </a:extLst>
          </p:cNvPr>
          <p:cNvSpPr>
            <a:spLocks noGrp="1"/>
          </p:cNvSpPr>
          <p:nvPr>
            <p:ph type="title"/>
          </p:nvPr>
        </p:nvSpPr>
        <p:spPr/>
        <p:txBody>
          <a:bodyPr/>
          <a:lstStyle/>
          <a:p>
            <a:r>
              <a:rPr lang="en-US" altLang="zh-CN" dirty="0"/>
              <a:t>PBF——</a:t>
            </a:r>
            <a:r>
              <a:rPr lang="zh-CN" altLang="en-US" dirty="0"/>
              <a:t>边界处理</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73F0FE4-F4D1-4FEB-8803-ABEEBB4A71B4}"/>
                  </a:ext>
                </a:extLst>
              </p:cNvPr>
              <p:cNvSpPr>
                <a:spLocks noGrp="1"/>
              </p:cNvSpPr>
              <p:nvPr>
                <p:ph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limLoc m:val="undOvr"/>
                        <m:grow m:val="on"/>
                        <m:supHide m:val="on"/>
                        <m:ctrlPr>
                          <a:rPr lang="zh-CN" altLang="en-US" i="1">
                            <a:latin typeface="Cambria Math" panose="02040503050406030204" pitchFamily="18" charset="0"/>
                          </a:rPr>
                        </m:ctrlPr>
                      </m:naryPr>
                      <m:sub>
                        <m: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m:t>
                            </m:r>
                          </m:e>
                        </m:d>
                      </m:e>
                    </m:nary>
                    <m:r>
                      <a:rPr lang="en-US" altLang="zh-CN" b="0" i="1" smtClean="0">
                        <a:latin typeface="Cambria Math" panose="02040503050406030204" pitchFamily="18" charset="0"/>
                      </a:rPr>
                      <m:t>+</m:t>
                    </m:r>
                    <m:nary>
                      <m:naryPr>
                        <m:chr m:val="∑"/>
                        <m:limLoc m:val="undOvr"/>
                        <m:grow m:val="on"/>
                        <m:supHide m:val="on"/>
                        <m:ctrlPr>
                          <a:rPr lang="zh-CN" altLang="en-US" i="1">
                            <a:latin typeface="Cambria Math" panose="02040503050406030204" pitchFamily="18" charset="0"/>
                          </a:rPr>
                        </m:ctrlPr>
                      </m:naryPr>
                      <m:sub>
                        <m:r>
                          <a:rPr lang="en-US" altLang="zh-CN" i="1">
                            <a:latin typeface="Cambria Math" panose="02040503050406030204" pitchFamily="18" charset="0"/>
                          </a:rPr>
                          <m:t>𝑘</m:t>
                        </m:r>
                      </m:sub>
                      <m:sup/>
                      <m:e>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rPr>
                              <m:t>ψ</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𝑘</m:t>
                                </m:r>
                              </m:sub>
                            </m:sSub>
                          </m:sub>
                        </m:sSub>
                        <m:r>
                          <a:rPr lang="en-US" altLang="zh-CN" i="1">
                            <a:latin typeface="Cambria Math" panose="02040503050406030204" pitchFamily="18" charset="0"/>
                          </a:rPr>
                          <m:t>𝑊</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𝑖𝑘</m:t>
                            </m:r>
                          </m:sub>
                        </m:sSub>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rPr>
                          <m:t>)</m:t>
                        </m:r>
                      </m:e>
                    </m:nary>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rPr>
                          <m:t>ψ</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𝜌</m:t>
                        </m:r>
                      </m:e>
                      <m:sub>
                        <m:r>
                          <a:rPr lang="en-US" altLang="zh-CN" b="0" i="1" smtClean="0">
                            <a:latin typeface="Cambria Math" panose="02040503050406030204" pitchFamily="18" charset="0"/>
                          </a:rPr>
                          <m:t>0</m:t>
                        </m:r>
                      </m:sub>
                    </m:sSub>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sub>
                        </m:sSub>
                      </m:num>
                      <m:den>
                        <m:nary>
                          <m:naryPr>
                            <m:chr m:val="∑"/>
                            <m:limLoc m:val="undOvr"/>
                            <m:grow m:val="on"/>
                            <m:supHide m:val="on"/>
                            <m:ctrlPr>
                              <a:rPr lang="zh-CN" altLang="en-US" i="1">
                                <a:latin typeface="Cambria Math" panose="02040503050406030204" pitchFamily="18" charset="0"/>
                              </a:rPr>
                            </m:ctrlPr>
                          </m:naryPr>
                          <m:sub>
                            <m:r>
                              <a:rPr lang="en-US" altLang="zh-CN" b="0" i="1" smtClean="0">
                                <a:latin typeface="Cambria Math" panose="02040503050406030204" pitchFamily="18" charset="0"/>
                              </a:rPr>
                              <m:t>𝑙</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𝑙</m:t>
                                    </m:r>
                                  </m:sub>
                                </m:sSub>
                              </m:sub>
                            </m:sSub>
                            <m:r>
                              <a:rPr lang="en-US" altLang="zh-CN" i="1">
                                <a:latin typeface="Cambria Math" panose="02040503050406030204" pitchFamily="18" charset="0"/>
                              </a:rPr>
                              <m:t>𝑊</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𝑘𝑙</m:t>
                                    </m:r>
                                  </m:sub>
                                </m:sSub>
                                <m:r>
                                  <a:rPr lang="en-US" altLang="zh-CN" i="1">
                                    <a:latin typeface="Cambria Math" panose="02040503050406030204" pitchFamily="18" charset="0"/>
                                  </a:rPr>
                                  <m:t>,</m:t>
                                </m:r>
                                <m:r>
                                  <a:rPr lang="en-US" altLang="zh-CN" i="1">
                                    <a:latin typeface="Cambria Math" panose="02040503050406030204" pitchFamily="18" charset="0"/>
                                  </a:rPr>
                                  <m:t>h</m:t>
                                </m:r>
                              </m:e>
                            </m:d>
                          </m:e>
                        </m:nary>
                      </m:den>
                    </m:f>
                  </m:oMath>
                </a14:m>
                <a:endParaRPr lang="en-US" altLang="zh-CN" dirty="0"/>
              </a:p>
              <a:p>
                <a14:m>
                  <m:oMath xmlns:m="http://schemas.openxmlformats.org/officeDocument/2006/math">
                    <m:r>
                      <a:rPr lang="en-US" altLang="zh-CN" b="0" i="1" smtClean="0">
                        <a:latin typeface="Cambria Math" panose="02040503050406030204" pitchFamily="18" charset="0"/>
                      </a:rPr>
                      <m:t>𝑘</m:t>
                    </m:r>
                  </m:oMath>
                </a14:m>
                <a:r>
                  <a:rPr lang="zh-CN" altLang="en-US" dirty="0"/>
                  <a:t> 表示固体粒子，质量为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sub>
                    </m:sSub>
                  </m:oMath>
                </a14:m>
                <a:r>
                  <a:rPr lang="zh-CN" altLang="en-US" dirty="0"/>
                  <a:t>，其邻居固体粒子 </a:t>
                </a:r>
                <a14:m>
                  <m:oMath xmlns:m="http://schemas.openxmlformats.org/officeDocument/2006/math">
                    <m:r>
                      <a:rPr lang="en-US" altLang="zh-CN" b="0" i="1" smtClean="0">
                        <a:latin typeface="Cambria Math" panose="02040503050406030204" pitchFamily="18" charset="0"/>
                      </a:rPr>
                      <m:t>𝑙</m:t>
                    </m:r>
                  </m:oMath>
                </a14:m>
                <a:r>
                  <a:rPr lang="zh-CN" altLang="en-US" dirty="0"/>
                  <a:t> 的质量为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𝑙</m:t>
                            </m:r>
                          </m:sub>
                        </m:sSub>
                      </m:sub>
                    </m:sSub>
                  </m:oMath>
                </a14:m>
                <a:endParaRPr lang="zh-CN" altLang="en-US" dirty="0"/>
              </a:p>
            </p:txBody>
          </p:sp>
        </mc:Choice>
        <mc:Fallback>
          <p:sp>
            <p:nvSpPr>
              <p:cNvPr id="3" name="内容占位符 2">
                <a:extLst>
                  <a:ext uri="{FF2B5EF4-FFF2-40B4-BE49-F238E27FC236}">
                    <a16:creationId xmlns:a16="http://schemas.microsoft.com/office/drawing/2014/main" id="{373F0FE4-F4D1-4FEB-8803-ABEEBB4A71B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9800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A91B9-0C6C-48D2-B9AF-1F1A7FF9E1C9}"/>
              </a:ext>
            </a:extLst>
          </p:cNvPr>
          <p:cNvSpPr>
            <a:spLocks noGrp="1"/>
          </p:cNvSpPr>
          <p:nvPr>
            <p:ph type="title"/>
          </p:nvPr>
        </p:nvSpPr>
        <p:spPr/>
        <p:txBody>
          <a:bodyPr/>
          <a:lstStyle/>
          <a:p>
            <a:r>
              <a:rPr lang="en-US" altLang="zh-CN" dirty="0"/>
              <a:t>PBF——Vorticity Confinement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9EB563D-0133-4656-9EFA-DD0BE94657E5}"/>
                  </a:ext>
                </a:extLst>
              </p:cNvPr>
              <p:cNvSpPr>
                <a:spLocks noGrp="1"/>
              </p:cNvSpPr>
              <p:nvPr>
                <p:ph idx="1"/>
              </p:nvPr>
            </p:nvSpPr>
            <p:spPr/>
            <p:txBody>
              <a:bodyPr/>
              <a:lstStyle/>
              <a:p>
                <a:r>
                  <a:rPr lang="zh-CN" altLang="en-US" dirty="0"/>
                  <a:t>阻尼导致能量损耗</a:t>
                </a:r>
                <a:endParaRPr lang="en-US" altLang="zh-CN" dirty="0"/>
              </a:p>
              <a:p>
                <a:r>
                  <a:rPr lang="zh-CN" altLang="en-US" dirty="0"/>
                  <a:t>通过 </a:t>
                </a:r>
                <a:r>
                  <a:rPr lang="en-US" altLang="zh-CN" dirty="0"/>
                  <a:t>Vorticity Confinement </a:t>
                </a:r>
                <a:r>
                  <a:rPr lang="zh-CN" altLang="en-US" dirty="0"/>
                  <a:t>重新注入能量</a:t>
                </a:r>
                <a:endParaRPr lang="en-US" altLang="zh-CN" dirty="0"/>
              </a:p>
              <a:p>
                <a:pPr lvl="1"/>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𝑣𝑜𝑟𝑡𝑖𝑐𝑖𝑡𝑦</m:t>
                        </m:r>
                      </m:sup>
                    </m:sSubSup>
                    <m:r>
                      <a:rPr lang="en-US" altLang="zh-CN" b="0" i="1" smtClean="0">
                        <a:latin typeface="Cambria Math" panose="02040503050406030204" pitchFamily="18" charset="0"/>
                      </a:rPr>
                      <m:t>=</m:t>
                    </m:r>
                    <m:r>
                      <a:rPr lang="zh-CN" altLang="en-US" i="1">
                        <a:latin typeface="Cambria Math" panose="02040503050406030204" pitchFamily="18" charset="0"/>
                        <a:ea typeface="Cambria Math" panose="02040503050406030204" pitchFamily="18" charset="0"/>
                      </a:rPr>
                      <m:t>𝜖</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𝜔</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p>
              <a:p>
                <a:pPr lvl="1"/>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l-GR" altLang="zh-CN" b="0" i="1" smtClean="0">
                            <a:latin typeface="Cambria Math" panose="02040503050406030204" pitchFamily="18" charset="0"/>
                          </a:rPr>
                          <m:t>η</m:t>
                        </m:r>
                      </m:num>
                      <m:den>
                        <m:d>
                          <m:dPr>
                            <m:begChr m:val="‖"/>
                            <m:endChr m:val="‖"/>
                            <m:ctrlPr>
                              <a:rPr lang="en-US" altLang="zh-CN" b="0" i="1" smtClean="0">
                                <a:latin typeface="Cambria Math" panose="02040503050406030204" pitchFamily="18" charset="0"/>
                              </a:rPr>
                            </m:ctrlPr>
                          </m:dPr>
                          <m:e>
                            <m:r>
                              <m:rPr>
                                <m:sty m:val="p"/>
                              </m:rPr>
                              <a:rPr lang="el-GR" altLang="zh-CN" b="0" i="1" smtClean="0">
                                <a:latin typeface="Cambria Math" panose="02040503050406030204" pitchFamily="18" charset="0"/>
                              </a:rPr>
                              <m:t>η</m:t>
                            </m:r>
                          </m:e>
                        </m:d>
                      </m:den>
                    </m:f>
                  </m:oMath>
                </a14:m>
                <a:r>
                  <a:rPr lang="en-US" altLang="zh-CN" dirty="0"/>
                  <a:t>  </a:t>
                </a:r>
                <a14:m>
                  <m:oMath xmlns:m="http://schemas.openxmlformats.org/officeDocument/2006/math">
                    <m:r>
                      <m:rPr>
                        <m:sty m:val="p"/>
                      </m:rPr>
                      <a:rPr lang="el-GR" altLang="zh-CN" i="1" dirty="0" smtClean="0">
                        <a:latin typeface="Cambria Math" panose="02040503050406030204" pitchFamily="18" charset="0"/>
                      </a:rPr>
                      <m:t>η</m:t>
                    </m:r>
                    <m:r>
                      <a:rPr lang="en-US" altLang="zh-CN" b="0" i="1" dirty="0" smtClean="0">
                        <a:latin typeface="Cambria Math" panose="02040503050406030204" pitchFamily="18" charset="0"/>
                      </a:rPr>
                      <m:t>=</m:t>
                    </m:r>
                    <m:r>
                      <m:rPr>
                        <m:sty m:val="p"/>
                      </m:rP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d>
                          <m:dPr>
                            <m:begChr m:val="‖"/>
                            <m:endChr m:val="‖"/>
                            <m:ctrlPr>
                              <a:rPr lang="en-US" altLang="zh-CN" b="0" i="1" dirty="0" smtClean="0">
                                <a:latin typeface="Cambria Math" panose="02040503050406030204" pitchFamily="18" charset="0"/>
                                <a:ea typeface="Cambria Math" panose="02040503050406030204" pitchFamily="18" charset="0"/>
                              </a:rPr>
                            </m:ctrlPr>
                          </m:dPr>
                          <m:e>
                            <m:r>
                              <a:rPr lang="zh-CN" altLang="en-US" b="0" i="1" dirty="0" smtClean="0">
                                <a:latin typeface="Cambria Math" panose="02040503050406030204" pitchFamily="18" charset="0"/>
                                <a:ea typeface="Cambria Math" panose="02040503050406030204" pitchFamily="18" charset="0"/>
                              </a:rPr>
                              <m:t>𝜔</m:t>
                            </m:r>
                          </m:e>
                        </m:d>
                      </m:e>
                      <m:sub>
                        <m:r>
                          <a:rPr lang="en-US" altLang="zh-CN" b="0" i="1" dirty="0" smtClean="0">
                            <a:latin typeface="Cambria Math" panose="02040503050406030204" pitchFamily="18" charset="0"/>
                            <a:ea typeface="Cambria Math" panose="02040503050406030204" pitchFamily="18" charset="0"/>
                          </a:rPr>
                          <m:t>𝑖</m:t>
                        </m:r>
                      </m:sub>
                    </m:sSub>
                  </m:oMath>
                </a14:m>
                <a:endParaRPr lang="en-US" altLang="zh-CN" dirty="0"/>
              </a:p>
              <a:p>
                <a:pPr lvl="1"/>
                <a:r>
                  <a:rPr lang="zh-CN" altLang="en-US" dirty="0"/>
                  <a:t>粒子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的旋度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𝑖</m:t>
                        </m:r>
                      </m:sub>
                    </m:sSub>
                  </m:oMath>
                </a14:m>
                <a:r>
                  <a:rPr lang="en-US" altLang="zh-CN" dirty="0"/>
                  <a:t> </a:t>
                </a:r>
                <a:r>
                  <a:rPr lang="zh-CN" altLang="en-US" dirty="0"/>
                  <a:t>为：</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𝜔</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nary>
                      <m:naryPr>
                        <m:chr m:val="∑"/>
                        <m:subHide m:val="on"/>
                        <m:supHide m:val="on"/>
                        <m:ctrlPr>
                          <a:rPr lang="en-US" altLang="zh-CN" b="0" i="1" smtClean="0">
                            <a:latin typeface="Cambria Math" panose="02040503050406030204" pitchFamily="18" charset="0"/>
                            <a:ea typeface="Cambria Math" panose="02040503050406030204" pitchFamily="18" charset="0"/>
                          </a:rPr>
                        </m:ctrlPr>
                      </m:naryPr>
                      <m:sub/>
                      <m:sup/>
                      <m:e>
                        <m:r>
                          <a:rPr lang="en-US" altLang="zh-CN" b="0" i="1" smtClean="0">
                            <a:latin typeface="Cambria Math" panose="02040503050406030204" pitchFamily="18" charset="0"/>
                            <a:ea typeface="Cambria Math" panose="02040503050406030204" pitchFamily="18" charset="0"/>
                          </a:rPr>
                          <m:t>𝑗</m:t>
                        </m:r>
                      </m:e>
                    </m:nary>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b="0" i="1" smtClean="0">
                            <a:latin typeface="Cambria Math" panose="02040503050406030204" pitchFamily="18" charset="0"/>
                            <a:ea typeface="Cambria Math" panose="02040503050406030204" pitchFamily="18" charset="0"/>
                          </a:rPr>
                          <m:t>∇</m:t>
                        </m:r>
                      </m:e>
                      <m:sub>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𝑗</m:t>
                            </m:r>
                          </m:sub>
                        </m:sSub>
                      </m:sub>
                    </m:sSub>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69EB563D-0133-4656-9EFA-DD0BE94657E5}"/>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69799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008F5-BA00-4689-BB56-76B52B346C03}"/>
              </a:ext>
            </a:extLst>
          </p:cNvPr>
          <p:cNvSpPr>
            <a:spLocks noGrp="1"/>
          </p:cNvSpPr>
          <p:nvPr>
            <p:ph type="title"/>
          </p:nvPr>
        </p:nvSpPr>
        <p:spPr/>
        <p:txBody>
          <a:bodyPr/>
          <a:lstStyle/>
          <a:p>
            <a:r>
              <a:rPr lang="zh-CN" altLang="en-US" dirty="0"/>
              <a:t>其他约束</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6DB64EC-D0CC-48B7-8BC6-640C46A51C69}"/>
                  </a:ext>
                </a:extLst>
              </p:cNvPr>
              <p:cNvSpPr>
                <a:spLocks noGrp="1"/>
              </p:cNvSpPr>
              <p:nvPr>
                <p:ph idx="1"/>
              </p:nvPr>
            </p:nvSpPr>
            <p:spPr>
              <a:xfrm>
                <a:off x="826911" y="1825625"/>
                <a:ext cx="10515600" cy="4351338"/>
              </a:xfrm>
            </p:spPr>
            <p:txBody>
              <a:bodyPr/>
              <a:lstStyle/>
              <a:p>
                <a:r>
                  <a:rPr lang="zh-CN" altLang="en-US" dirty="0"/>
                  <a:t>接触约束</a:t>
                </a:r>
                <a:endParaRPr lang="en-US" altLang="zh-CN" dirty="0"/>
              </a:p>
              <a:p>
                <a:pPr lvl="1"/>
                <a:r>
                  <a:rPr lang="en-US" altLang="zh-CN" dirty="0"/>
                  <a:t>Particle-Particle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𝑐𝑜𝑛𝑡𝑎𝑐𝑡</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−2</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oMath>
                </a14:m>
                <a:endParaRPr lang="en-US" altLang="zh-CN" dirty="0"/>
              </a:p>
              <a:p>
                <a:pPr lvl="1"/>
                <a:r>
                  <a:rPr lang="en-US" altLang="zh-CN" dirty="0"/>
                  <a:t>Particle-Mesh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𝑐𝑜𝑛𝑡𝑎𝑐𝑡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oMath>
                </a14:m>
                <a:endParaRPr lang="en-US" altLang="zh-CN" dirty="0"/>
              </a:p>
              <a:p>
                <a:r>
                  <a:rPr lang="zh-CN" altLang="en-US" dirty="0"/>
                  <a:t>摩擦约束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𝑓𝑟𝑖𝑐𝑡𝑖𝑜𝑛</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oMath>
                </a14:m>
                <a:endParaRPr lang="en-US" altLang="zh-CN" dirty="0"/>
              </a:p>
              <a:p>
                <a:r>
                  <a:rPr lang="zh-CN" altLang="en-US" dirty="0"/>
                  <a:t>刚体约束 </a:t>
                </a:r>
                <a:r>
                  <a:rPr lang="en-US" altLang="zh-CN" dirty="0"/>
                  <a:t>Shape Matching</a:t>
                </a:r>
              </a:p>
              <a:p>
                <a:r>
                  <a:rPr lang="zh-CN" altLang="en-US" dirty="0"/>
                  <a:t>布料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𝑑𝑖𝑠𝑡𝑎𝑛𝑐𝑒</m:t>
                        </m:r>
                      </m:sub>
                    </m:sSub>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oMath>
                </a14:m>
                <a:endParaRPr lang="en-US" altLang="zh-CN" dirty="0"/>
              </a:p>
              <a:p>
                <a:r>
                  <a:rPr lang="en-US" altLang="zh-CN" dirty="0"/>
                  <a:t>……</a:t>
                </a:r>
                <a:endParaRPr lang="zh-CN" altLang="en-US" dirty="0"/>
              </a:p>
            </p:txBody>
          </p:sp>
        </mc:Choice>
        <mc:Fallback>
          <p:sp>
            <p:nvSpPr>
              <p:cNvPr id="3" name="内容占位符 2">
                <a:extLst>
                  <a:ext uri="{FF2B5EF4-FFF2-40B4-BE49-F238E27FC236}">
                    <a16:creationId xmlns:a16="http://schemas.microsoft.com/office/drawing/2014/main" id="{F6DB64EC-D0CC-48B7-8BC6-640C46A51C69}"/>
                  </a:ext>
                </a:extLst>
              </p:cNvPr>
              <p:cNvSpPr>
                <a:spLocks noGrp="1" noRot="1" noChangeAspect="1" noMove="1" noResize="1" noEditPoints="1" noAdjustHandles="1" noChangeArrowheads="1" noChangeShapeType="1" noTextEdit="1"/>
              </p:cNvSpPr>
              <p:nvPr>
                <p:ph idx="1"/>
              </p:nvPr>
            </p:nvSpPr>
            <p:spPr>
              <a:xfrm>
                <a:off x="826911" y="1825625"/>
                <a:ext cx="10515600" cy="4351338"/>
              </a:xfrm>
              <a:blipFill>
                <a:blip r:embed="rId2"/>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51863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90CA9-1DE7-42BD-8A09-7C2E119F43A9}"/>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5931CB9C-4512-4C39-8541-F6C5930F0944}"/>
              </a:ext>
            </a:extLst>
          </p:cNvPr>
          <p:cNvSpPr>
            <a:spLocks noGrp="1"/>
          </p:cNvSpPr>
          <p:nvPr>
            <p:ph idx="1"/>
          </p:nvPr>
        </p:nvSpPr>
        <p:spPr/>
        <p:txBody>
          <a:bodyPr>
            <a:normAutofit lnSpcReduction="10000"/>
          </a:bodyPr>
          <a:lstStyle/>
          <a:p>
            <a:r>
              <a:rPr lang="en-US" altLang="zh-CN" dirty="0">
                <a:hlinkClick r:id="rId2"/>
              </a:rPr>
              <a:t>https://dl.acm.org/doi/10.1145/2461912.2461984</a:t>
            </a:r>
            <a:endParaRPr lang="en-US" altLang="zh-CN" dirty="0"/>
          </a:p>
          <a:p>
            <a:r>
              <a:rPr lang="en-US" altLang="zh-CN" dirty="0">
                <a:hlinkClick r:id="rId3"/>
              </a:rPr>
              <a:t>https://dl.acm.org/doi/10.1145/2601097.2601152</a:t>
            </a:r>
            <a:endParaRPr lang="en-US" altLang="zh-CN" dirty="0"/>
          </a:p>
          <a:p>
            <a:r>
              <a:rPr lang="en-US" altLang="zh-CN" dirty="0">
                <a:hlinkClick r:id="rId4"/>
              </a:rPr>
              <a:t>https://dl.acm.org/doi/10.1016/j.jvcir.2007.01.005</a:t>
            </a:r>
            <a:endParaRPr lang="en-US" altLang="zh-CN" dirty="0">
              <a:hlinkClick r:id="rId5"/>
            </a:endParaRPr>
          </a:p>
          <a:p>
            <a:r>
              <a:rPr lang="en-US" altLang="zh-CN" dirty="0">
                <a:hlinkClick r:id="rId5"/>
              </a:rPr>
              <a:t>https://zhuanlan.zhihu.com/p/48737753</a:t>
            </a:r>
            <a:endParaRPr lang="en-US" altLang="zh-CN" dirty="0"/>
          </a:p>
          <a:p>
            <a:r>
              <a:rPr lang="en-US" altLang="zh-CN" dirty="0">
                <a:hlinkClick r:id="rId6"/>
              </a:rPr>
              <a:t>https://zhuanlan.zhihu.com/p/49536480</a:t>
            </a:r>
            <a:endParaRPr lang="en-US" altLang="zh-CN" dirty="0"/>
          </a:p>
          <a:p>
            <a:r>
              <a:rPr lang="en-US" altLang="zh-CN" dirty="0"/>
              <a:t>《</a:t>
            </a:r>
            <a:r>
              <a:rPr lang="zh-CN" altLang="en-US" dirty="0"/>
              <a:t>计算流体力学入门</a:t>
            </a:r>
            <a:r>
              <a:rPr lang="en-US" altLang="zh-CN" dirty="0"/>
              <a:t>》</a:t>
            </a:r>
          </a:p>
          <a:p>
            <a:r>
              <a:rPr lang="en-US" altLang="zh-CN" dirty="0"/>
              <a:t>《Fluid Engine Development》</a:t>
            </a:r>
          </a:p>
          <a:p>
            <a:r>
              <a:rPr lang="en-US" altLang="zh-CN" dirty="0"/>
              <a:t>《Fluid Simulation for Computer Graphics》</a:t>
            </a:r>
          </a:p>
        </p:txBody>
      </p:sp>
    </p:spTree>
    <p:extLst>
      <p:ext uri="{BB962C8B-B14F-4D97-AF65-F5344CB8AC3E}">
        <p14:creationId xmlns:p14="http://schemas.microsoft.com/office/powerpoint/2010/main" val="2889682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33656-8C5C-476E-BA7D-71278DE375B3}"/>
              </a:ext>
            </a:extLst>
          </p:cNvPr>
          <p:cNvSpPr>
            <a:spLocks noGrp="1"/>
          </p:cNvSpPr>
          <p:nvPr>
            <p:ph type="title"/>
          </p:nvPr>
        </p:nvSpPr>
        <p:spPr>
          <a:xfrm>
            <a:off x="838200" y="3097036"/>
            <a:ext cx="10515600" cy="1325563"/>
          </a:xfrm>
        </p:spPr>
        <p:txBody>
          <a:bodyPr/>
          <a:lstStyle/>
          <a:p>
            <a:pPr algn="ctr"/>
            <a:r>
              <a:rPr lang="en-US" altLang="zh-CN" dirty="0"/>
              <a:t>Q&amp;A</a:t>
            </a:r>
            <a:endParaRPr lang="zh-CN" altLang="en-US" dirty="0"/>
          </a:p>
        </p:txBody>
      </p:sp>
    </p:spTree>
    <p:extLst>
      <p:ext uri="{BB962C8B-B14F-4D97-AF65-F5344CB8AC3E}">
        <p14:creationId xmlns:p14="http://schemas.microsoft.com/office/powerpoint/2010/main" val="257040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散度 </a:t>
            </a:r>
            <a:r>
              <a:rPr lang="en-US" altLang="zh-CN" dirty="0"/>
              <a:t>(</a:t>
            </a:r>
            <a:r>
              <a:rPr lang="en-US" altLang="zh-CN" b="0" dirty="0"/>
              <a:t>Divergence</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normAutofit/>
              </a:bodyPr>
              <a:lstStyle/>
              <a:p>
                <a:r>
                  <a:rPr lang="zh-CN" altLang="en-US" dirty="0"/>
                  <a:t>对于</a:t>
                </a:r>
                <a:r>
                  <a:rPr lang="zh-CN" altLang="en-US" dirty="0">
                    <a:solidFill>
                      <a:srgbClr val="FF0000"/>
                    </a:solidFill>
                  </a:rPr>
                  <a:t>向量场</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zh-CN" altLang="en-US" i="1">
                        <a:latin typeface="Cambria Math" panose="02040503050406030204" pitchFamily="18" charset="0"/>
                      </a:rPr>
                      <m:t>，</m:t>
                    </m:r>
                  </m:oMath>
                </a14:m>
                <a:r>
                  <a:rPr lang="zh-CN" altLang="en-US" dirty="0"/>
                  <a:t>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𝑑𝑖𝑣</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𝑃</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𝑅</m:t>
                          </m:r>
                        </m:num>
                        <m:den>
                          <m:r>
                            <a:rPr lang="zh-CN" altLang="en-US" i="1">
                              <a:latin typeface="Cambria Math" panose="02040503050406030204" pitchFamily="18" charset="0"/>
                            </a:rPr>
                            <m:t>𝜕</m:t>
                          </m:r>
                          <m:r>
                            <a:rPr lang="en-US" altLang="zh-CN" i="1">
                              <a:latin typeface="Cambria Math" panose="02040503050406030204" pitchFamily="18" charset="0"/>
                            </a:rPr>
                            <m:t>𝑧</m:t>
                          </m:r>
                        </m:den>
                      </m:f>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m:t>
                              </m:r>
                            </m:num>
                            <m:den>
                              <m:r>
                                <a:rPr lang="zh-CN" altLang="en-US"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e>
                      </m:d>
                      <m:r>
                        <a:rPr lang="en-US" altLang="zh-CN" b="0" i="1" smtClean="0">
                          <a:latin typeface="Cambria Math" panose="02040503050406030204" pitchFamily="18" charset="0"/>
                          <a:ea typeface="Cambria Math" panose="02040503050406030204" pitchFamily="18" charset="0"/>
                        </a:rPr>
                        <m:t>=</m:t>
                      </m:r>
                      <m:r>
                        <m:rPr>
                          <m:sty m:val="p"/>
                        </m:rP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𝐴</m:t>
                      </m:r>
                    </m:oMath>
                  </m:oMathPara>
                </a14:m>
                <a:endParaRPr lang="en-US" altLang="zh-CN" dirty="0"/>
              </a:p>
              <a:p>
                <a:r>
                  <a:rPr lang="zh-CN" altLang="en-US" dirty="0"/>
                  <a:t>向量场</a:t>
                </a:r>
                <a14:m>
                  <m:oMath xmlns:m="http://schemas.openxmlformats.org/officeDocument/2006/math">
                    <m:r>
                      <a:rPr lang="en-US" altLang="zh-CN" i="1">
                        <a:latin typeface="Cambria Math" panose="02040503050406030204" pitchFamily="18" charset="0"/>
                      </a:rPr>
                      <m:t>𝐴</m:t>
                    </m:r>
                  </m:oMath>
                </a14:m>
                <a:r>
                  <a:rPr lang="zh-CN" altLang="en-US" dirty="0"/>
                  <a:t>在点</a:t>
                </a:r>
                <a14:m>
                  <m:oMath xmlns:m="http://schemas.openxmlformats.org/officeDocument/2006/math">
                    <m:r>
                      <a:rPr lang="en-US" altLang="zh-CN" i="1">
                        <a:latin typeface="Cambria Math" panose="02040503050406030204" pitchFamily="18" charset="0"/>
                      </a:rPr>
                      <m:t>𝑀</m:t>
                    </m:r>
                  </m:oMath>
                </a14:m>
                <a:r>
                  <a:rPr lang="zh-CN" altLang="en-US" dirty="0"/>
                  <a:t>处的</a:t>
                </a:r>
                <a:r>
                  <a:rPr lang="zh-CN" altLang="en-US" dirty="0">
                    <a:solidFill>
                      <a:srgbClr val="FF0000"/>
                    </a:solidFill>
                  </a:rPr>
                  <a:t>通量密度</a:t>
                </a:r>
                <a:endParaRPr lang="en-US" altLang="zh-CN" dirty="0">
                  <a:solidFill>
                    <a:srgbClr val="FF0000"/>
                  </a:solidFill>
                </a:endParaRPr>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lim>
                        </m:limLow>
                      </m:fName>
                      <m:e>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sub>
                              <m:sup/>
                              <m:e>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𝑑𝑆</m:t>
                                </m:r>
                              </m:e>
                            </m:nary>
                          </m:num>
                          <m:den>
                            <m:r>
                              <a:rPr lang="en-US" altLang="zh-CN" b="0" i="1" smtClean="0">
                                <a:latin typeface="Cambria Math" panose="02040503050406030204" pitchFamily="18" charset="0"/>
                              </a:rPr>
                              <m:t>𝑉</m:t>
                            </m:r>
                          </m:den>
                        </m:f>
                      </m:e>
                    </m:func>
                    <m:r>
                      <a:rPr lang="en-US" altLang="zh-CN" b="0" i="1" smtClean="0">
                        <a:latin typeface="Cambria Math" panose="02040503050406030204" pitchFamily="18" charset="0"/>
                      </a:rPr>
                      <m:t>=</m:t>
                    </m:r>
                    <m:r>
                      <a:rPr lang="en-US" altLang="zh-CN" b="0" i="1" smtClean="0">
                        <a:latin typeface="Cambria Math" panose="02040503050406030204" pitchFamily="18" charset="0"/>
                      </a:rPr>
                      <m:t>𝑑𝑖𝑣</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r>
                  <a:rPr lang="en-US" altLang="zh-CN" dirty="0"/>
                  <a:t> </a:t>
                </a:r>
                <a:r>
                  <a:rPr lang="zh-CN" altLang="en-US" dirty="0"/>
                  <a:t>（单位体积的通量）</a:t>
                </a:r>
                <a:endParaRPr lang="en-US" altLang="zh-CN" dirty="0"/>
              </a:p>
              <a:p>
                <a:r>
                  <a:rPr lang="zh-CN" altLang="en-US" dirty="0"/>
                  <a:t>如果向量场</a:t>
                </a:r>
                <a14:m>
                  <m:oMath xmlns:m="http://schemas.openxmlformats.org/officeDocument/2006/math">
                    <m:r>
                      <a:rPr lang="en-US" altLang="zh-CN" i="1">
                        <a:latin typeface="Cambria Math" panose="02040503050406030204" pitchFamily="18" charset="0"/>
                      </a:rPr>
                      <m:t>𝐴</m:t>
                    </m:r>
                    <m:r>
                      <a:rPr lang="zh-CN" altLang="en-US" i="1" smtClean="0">
                        <a:latin typeface="Cambria Math" panose="02040503050406030204" pitchFamily="18" charset="0"/>
                      </a:rPr>
                      <m:t>处处</m:t>
                    </m:r>
                  </m:oMath>
                </a14:m>
                <a:r>
                  <a:rPr lang="zh-CN" altLang="en-US" dirty="0"/>
                  <a:t>有</a:t>
                </a:r>
                <a14:m>
                  <m:oMath xmlns:m="http://schemas.openxmlformats.org/officeDocument/2006/math">
                    <m:r>
                      <a:rPr lang="en-US" altLang="zh-CN" i="1">
                        <a:latin typeface="Cambria Math" panose="02040503050406030204" pitchFamily="18" charset="0"/>
                      </a:rPr>
                      <m:t>𝑑𝑖𝑣</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则称</a:t>
                </a:r>
                <a14:m>
                  <m:oMath xmlns:m="http://schemas.openxmlformats.org/officeDocument/2006/math">
                    <m:r>
                      <a:rPr lang="en-US" altLang="zh-CN" i="1">
                        <a:latin typeface="Cambria Math" panose="02040503050406030204" pitchFamily="18" charset="0"/>
                      </a:rPr>
                      <m:t>𝐴</m:t>
                    </m:r>
                  </m:oMath>
                </a14:m>
                <a:r>
                  <a:rPr lang="zh-CN" altLang="en-US" dirty="0"/>
                  <a:t>为</a:t>
                </a:r>
                <a:r>
                  <a:rPr lang="zh-CN" altLang="en-US" dirty="0">
                    <a:solidFill>
                      <a:srgbClr val="FF0000"/>
                    </a:solidFill>
                  </a:rPr>
                  <a:t>无源场</a:t>
                </a:r>
                <a:endParaRPr lang="en-US" altLang="zh-CN" dirty="0"/>
              </a:p>
              <a:p>
                <a:r>
                  <a:rPr lang="zh-CN" altLang="en-US" dirty="0"/>
                  <a:t>高斯散度定理</a:t>
                </a:r>
                <a:endParaRPr lang="en-US" altLang="zh-CN" dirty="0"/>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CC2ABAAA-6D69-4D53-97B8-5419A0948ECD}"/>
              </a:ext>
            </a:extLst>
          </p:cNvPr>
          <p:cNvGrpSpPr/>
          <p:nvPr/>
        </p:nvGrpSpPr>
        <p:grpSpPr>
          <a:xfrm>
            <a:off x="8876912" y="3066115"/>
            <a:ext cx="1867288" cy="1511300"/>
            <a:chOff x="9265532" y="3218515"/>
            <a:chExt cx="1867288" cy="1511300"/>
          </a:xfrm>
        </p:grpSpPr>
        <p:sp>
          <p:nvSpPr>
            <p:cNvPr id="4" name="椭圆 3">
              <a:extLst>
                <a:ext uri="{FF2B5EF4-FFF2-40B4-BE49-F238E27FC236}">
                  <a16:creationId xmlns:a16="http://schemas.microsoft.com/office/drawing/2014/main" id="{0C9886A2-1C7F-4FA3-93C4-ADB2A9F334C1}"/>
                </a:ext>
              </a:extLst>
            </p:cNvPr>
            <p:cNvSpPr/>
            <p:nvPr/>
          </p:nvSpPr>
          <p:spPr>
            <a:xfrm>
              <a:off x="9271707" y="3218515"/>
              <a:ext cx="1511300" cy="1511300"/>
            </a:xfrm>
            <a:prstGeom prst="ellipse">
              <a:avLst/>
            </a:prstGeom>
            <a:solidFill>
              <a:schemeClr val="accent5">
                <a:lumMod val="40000"/>
                <a:lumOff val="60000"/>
                <a:alpha val="50000"/>
              </a:schemeClr>
            </a:solidFill>
            <a:ln>
              <a:solidFill>
                <a:srgbClr val="3193C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6F662770-295B-47B0-93BA-28BA110E0A67}"/>
                </a:ext>
              </a:extLst>
            </p:cNvPr>
            <p:cNvSpPr/>
            <p:nvPr/>
          </p:nvSpPr>
          <p:spPr>
            <a:xfrm>
              <a:off x="9271707" y="3821026"/>
              <a:ext cx="1511300" cy="472849"/>
            </a:xfrm>
            <a:prstGeom prst="ellipse">
              <a:avLst/>
            </a:prstGeom>
            <a:solidFill>
              <a:schemeClr val="accent1">
                <a:alpha val="0"/>
              </a:schemeClr>
            </a:solidFill>
            <a:ln>
              <a:solidFill>
                <a:srgbClr val="3193CF"/>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CCF08490-DF8A-4B87-BEBD-4744475579BF}"/>
                </a:ext>
              </a:extLst>
            </p:cNvPr>
            <p:cNvSpPr/>
            <p:nvPr/>
          </p:nvSpPr>
          <p:spPr>
            <a:xfrm>
              <a:off x="9265532" y="3812776"/>
              <a:ext cx="1511300" cy="263639"/>
            </a:xfrm>
            <a:custGeom>
              <a:avLst/>
              <a:gdLst>
                <a:gd name="connsiteX0" fmla="*/ 755650 w 1511300"/>
                <a:gd name="connsiteY0" fmla="*/ 0 h 263639"/>
                <a:gd name="connsiteX1" fmla="*/ 1511300 w 1511300"/>
                <a:gd name="connsiteY1" fmla="*/ 236425 h 263639"/>
                <a:gd name="connsiteX2" fmla="*/ 1502532 w 1511300"/>
                <a:gd name="connsiteY2" fmla="*/ 263639 h 263639"/>
                <a:gd name="connsiteX3" fmla="*/ 8768 w 1511300"/>
                <a:gd name="connsiteY3" fmla="*/ 263639 h 263639"/>
                <a:gd name="connsiteX4" fmla="*/ 0 w 1511300"/>
                <a:gd name="connsiteY4" fmla="*/ 236425 h 263639"/>
                <a:gd name="connsiteX5" fmla="*/ 755650 w 1511300"/>
                <a:gd name="connsiteY5" fmla="*/ 0 h 26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1300" h="263639">
                  <a:moveTo>
                    <a:pt x="755650" y="0"/>
                  </a:moveTo>
                  <a:cubicBezTo>
                    <a:pt x="1172984" y="0"/>
                    <a:pt x="1511300" y="105851"/>
                    <a:pt x="1511300" y="236425"/>
                  </a:cubicBezTo>
                  <a:lnTo>
                    <a:pt x="1502532" y="263639"/>
                  </a:lnTo>
                  <a:lnTo>
                    <a:pt x="8768" y="263639"/>
                  </a:lnTo>
                  <a:lnTo>
                    <a:pt x="0" y="236425"/>
                  </a:lnTo>
                  <a:cubicBezTo>
                    <a:pt x="0" y="105851"/>
                    <a:pt x="338316" y="0"/>
                    <a:pt x="755650" y="0"/>
                  </a:cubicBez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6">
              <a:extLst>
                <a:ext uri="{FF2B5EF4-FFF2-40B4-BE49-F238E27FC236}">
                  <a16:creationId xmlns:a16="http://schemas.microsoft.com/office/drawing/2014/main" id="{B60683AB-34ED-4F95-A07F-8639AE561991}"/>
                </a:ext>
              </a:extLst>
            </p:cNvPr>
            <p:cNvSpPr/>
            <p:nvPr/>
          </p:nvSpPr>
          <p:spPr>
            <a:xfrm>
              <a:off x="9271707" y="3821025"/>
              <a:ext cx="1511300" cy="472849"/>
            </a:xfrm>
            <a:prstGeom prst="ellipse">
              <a:avLst/>
            </a:prstGeom>
            <a:noFill/>
            <a:ln>
              <a:solidFill>
                <a:srgbClr val="3193C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945F5B4B-7434-434F-82ED-AD2A05901EDE}"/>
                </a:ext>
              </a:extLst>
            </p:cNvPr>
            <p:cNvCxnSpPr>
              <a:cxnSpLocks/>
              <a:endCxn id="4" idx="1"/>
            </p:cNvCxnSpPr>
            <p:nvPr/>
          </p:nvCxnSpPr>
          <p:spPr>
            <a:xfrm flipH="1" flipV="1">
              <a:off x="9493032" y="3439840"/>
              <a:ext cx="534328" cy="617612"/>
            </a:xfrm>
            <a:prstGeom prst="line">
              <a:avLst/>
            </a:prstGeom>
            <a:ln w="19050">
              <a:solidFill>
                <a:schemeClr val="accent1">
                  <a:lumMod val="75000"/>
                </a:schemeClr>
              </a:solidFill>
              <a:prstDash val="dash"/>
              <a:headEnd type="non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6909BFF4-13CC-471D-BA1A-3E2C2C86FA3B}"/>
                </a:ext>
              </a:extLst>
            </p:cNvPr>
            <p:cNvSpPr/>
            <p:nvPr/>
          </p:nvSpPr>
          <p:spPr>
            <a:xfrm>
              <a:off x="9969301" y="3984879"/>
              <a:ext cx="134937" cy="1349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86B3879-479E-425F-807D-F5F94A219A81}"/>
                    </a:ext>
                  </a:extLst>
                </p:cNvPr>
                <p:cNvSpPr/>
                <p:nvPr/>
              </p:nvSpPr>
              <p:spPr>
                <a:xfrm>
                  <a:off x="9416154" y="3584067"/>
                  <a:ext cx="3612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𝑟</m:t>
                        </m:r>
                      </m:oMath>
                    </m:oMathPara>
                  </a14:m>
                  <a:endParaRPr lang="zh-CN" altLang="en-US" dirty="0"/>
                </a:p>
              </p:txBody>
            </p:sp>
          </mc:Choice>
          <mc:Fallback xmlns="">
            <p:sp>
              <p:nvSpPr>
                <p:cNvPr id="10" name="矩形 9">
                  <a:extLst>
                    <a:ext uri="{FF2B5EF4-FFF2-40B4-BE49-F238E27FC236}">
                      <a16:creationId xmlns:a16="http://schemas.microsoft.com/office/drawing/2014/main" id="{886B3879-479E-425F-807D-F5F94A219A81}"/>
                    </a:ext>
                  </a:extLst>
                </p:cNvPr>
                <p:cNvSpPr>
                  <a:spLocks noRot="1" noChangeAspect="1" noMove="1" noResize="1" noEditPoints="1" noAdjustHandles="1" noChangeArrowheads="1" noChangeShapeType="1" noTextEdit="1"/>
                </p:cNvSpPr>
                <p:nvPr/>
              </p:nvSpPr>
              <p:spPr>
                <a:xfrm>
                  <a:off x="9416154" y="3584067"/>
                  <a:ext cx="36125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60D9FB42-E3B3-4218-AE5A-44F935A9D3A9}"/>
                    </a:ext>
                  </a:extLst>
                </p:cNvPr>
                <p:cNvSpPr/>
                <p:nvPr/>
              </p:nvSpPr>
              <p:spPr>
                <a:xfrm>
                  <a:off x="9885768" y="3678509"/>
                  <a:ext cx="449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11" name="矩形 10">
                  <a:extLst>
                    <a:ext uri="{FF2B5EF4-FFF2-40B4-BE49-F238E27FC236}">
                      <a16:creationId xmlns:a16="http://schemas.microsoft.com/office/drawing/2014/main" id="{60D9FB42-E3B3-4218-AE5A-44F935A9D3A9}"/>
                    </a:ext>
                  </a:extLst>
                </p:cNvPr>
                <p:cNvSpPr>
                  <a:spLocks noRot="1" noChangeAspect="1" noMove="1" noResize="1" noEditPoints="1" noAdjustHandles="1" noChangeArrowheads="1" noChangeShapeType="1" noTextEdit="1"/>
                </p:cNvSpPr>
                <p:nvPr/>
              </p:nvSpPr>
              <p:spPr>
                <a:xfrm>
                  <a:off x="9885768" y="3678509"/>
                  <a:ext cx="449995"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46A01D50-E229-46D8-9E47-F0D476D10CAA}"/>
                    </a:ext>
                  </a:extLst>
                </p:cNvPr>
                <p:cNvSpPr/>
                <p:nvPr/>
              </p:nvSpPr>
              <p:spPr>
                <a:xfrm>
                  <a:off x="10654356" y="3624135"/>
                  <a:ext cx="4784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12" name="矩形 11">
                  <a:extLst>
                    <a:ext uri="{FF2B5EF4-FFF2-40B4-BE49-F238E27FC236}">
                      <a16:creationId xmlns:a16="http://schemas.microsoft.com/office/drawing/2014/main" id="{46A01D50-E229-46D8-9E47-F0D476D10CAA}"/>
                    </a:ext>
                  </a:extLst>
                </p:cNvPr>
                <p:cNvSpPr>
                  <a:spLocks noRot="1" noChangeAspect="1" noMove="1" noResize="1" noEditPoints="1" noAdjustHandles="1" noChangeArrowheads="1" noChangeShapeType="1" noTextEdit="1"/>
                </p:cNvSpPr>
                <p:nvPr/>
              </p:nvSpPr>
              <p:spPr>
                <a:xfrm>
                  <a:off x="10654356" y="3624135"/>
                  <a:ext cx="478464" cy="369332"/>
                </a:xfrm>
                <a:prstGeom prst="rect">
                  <a:avLst/>
                </a:prstGeom>
                <a:blipFill>
                  <a:blip r:embed="rId6"/>
                  <a:stretch>
                    <a:fillRect/>
                  </a:stretch>
                </a:blipFill>
              </p:spPr>
              <p:txBody>
                <a:bodyPr/>
                <a:lstStyle/>
                <a:p>
                  <a:r>
                    <a:rPr lang="zh-CN" altLang="en-US">
                      <a:noFill/>
                    </a:rPr>
                    <a:t> </a:t>
                  </a:r>
                </a:p>
              </p:txBody>
            </p:sp>
          </mc:Fallback>
        </mc:AlternateContent>
      </p:grpSp>
      <p:pic>
        <p:nvPicPr>
          <p:cNvPr id="13" name="图片 12">
            <a:extLst>
              <a:ext uri="{FF2B5EF4-FFF2-40B4-BE49-F238E27FC236}">
                <a16:creationId xmlns:a16="http://schemas.microsoft.com/office/drawing/2014/main" id="{F14A5CD4-F358-4056-91BC-AD295FE9FC6C}"/>
              </a:ext>
            </a:extLst>
          </p:cNvPr>
          <p:cNvPicPr>
            <a:picLocks noChangeAspect="1"/>
          </p:cNvPicPr>
          <p:nvPr/>
        </p:nvPicPr>
        <p:blipFill>
          <a:blip r:embed="rId7"/>
          <a:stretch>
            <a:fillRect/>
          </a:stretch>
        </p:blipFill>
        <p:spPr>
          <a:xfrm>
            <a:off x="8543507" y="4689121"/>
            <a:ext cx="3444457" cy="1803754"/>
          </a:xfrm>
          <a:prstGeom prst="rect">
            <a:avLst/>
          </a:prstGeom>
        </p:spPr>
      </p:pic>
    </p:spTree>
    <p:extLst>
      <p:ext uri="{BB962C8B-B14F-4D97-AF65-F5344CB8AC3E}">
        <p14:creationId xmlns:p14="http://schemas.microsoft.com/office/powerpoint/2010/main" val="178535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B03A08-0BE5-4CB1-A59A-B04C80BD202A}"/>
                  </a:ext>
                </a:extLst>
              </p:cNvPr>
              <p:cNvSpPr>
                <a:spLocks noGrp="1"/>
              </p:cNvSpPr>
              <p:nvPr>
                <p:ph idx="1"/>
              </p:nvPr>
            </p:nvSpPr>
            <p:spPr/>
            <p:txBody>
              <a:bodyPr>
                <a:normAutofit/>
              </a:bodyPr>
              <a:lstStyle/>
              <a:p>
                <a:r>
                  <a:rPr lang="zh-CN" altLang="en-US" dirty="0"/>
                  <a:t>对于</a:t>
                </a:r>
                <a:r>
                  <a:rPr lang="zh-CN" altLang="en-US" dirty="0">
                    <a:solidFill>
                      <a:srgbClr val="FF0000"/>
                    </a:solidFill>
                  </a:rPr>
                  <a:t>向量场</a:t>
                </a:r>
                <a14:m>
                  <m:oMath xmlns:m="http://schemas.openxmlformats.org/officeDocument/2006/math">
                    <m:r>
                      <a:rPr lang="en-US" altLang="zh-CN" b="1" i="1">
                        <a:latin typeface="Cambria Math" panose="02040503050406030204" pitchFamily="18" charset="0"/>
                      </a:rPr>
                      <m:t>𝑨</m:t>
                    </m:r>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zh-CN" altLang="en-US" i="1">
                        <a:latin typeface="Cambria Math" panose="02040503050406030204" pitchFamily="18" charset="0"/>
                      </a:rPr>
                      <m:t>，其</m:t>
                    </m:r>
                  </m:oMath>
                </a14:m>
                <a:r>
                  <a:rPr lang="zh-CN" altLang="en-US" dirty="0"/>
                  <a:t>旋度定义为</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curl</m:t>
                      </m:r>
                      <m:r>
                        <a:rPr lang="en-US" altLang="zh-CN" i="1">
                          <a:latin typeface="Cambria Math" panose="02040503050406030204" pitchFamily="18" charset="0"/>
                        </a:rPr>
                        <m:t> </m:t>
                      </m:r>
                      <m:r>
                        <a:rPr lang="en-US" altLang="zh-CN" b="1" i="1">
                          <a:latin typeface="Cambria Math" panose="02040503050406030204" pitchFamily="18" charset="0"/>
                        </a:rPr>
                        <m:t>𝑨</m:t>
                      </m:r>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𝑅</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𝑃</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𝑅</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𝑥</m:t>
                              </m:r>
                            </m:den>
                          </m:f>
                          <m:r>
                            <a:rPr lang="en-US" altLang="zh-CN" b="0" i="0"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𝑃</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e>
                      </m:d>
                      <m:r>
                        <a:rPr lang="en-US" altLang="zh-CN" i="1">
                          <a:latin typeface="Cambria Math" panose="02040503050406030204" pitchFamily="18" charset="0"/>
                        </a:rPr>
                        <m:t>=</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i="1" smtClean="0">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𝑄</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e>
                      </m:d>
                      <m:r>
                        <a:rPr lang="en-US" altLang="zh-CN" i="1">
                          <a:latin typeface="Cambria Math" panose="02040503050406030204" pitchFamily="18" charset="0"/>
                          <a:ea typeface="Cambria Math" panose="02040503050406030204" pitchFamily="18" charset="0"/>
                        </a:rPr>
                        <m:t>=</m:t>
                      </m:r>
                      <m:r>
                        <m:rPr>
                          <m:sty m:val="p"/>
                        </m:rPr>
                        <a:rPr lang="en-US" altLang="zh-CN" i="1">
                          <a:solidFill>
                            <a:srgbClr val="FF0000"/>
                          </a:solidFill>
                          <a:latin typeface="Cambria Math" panose="02040503050406030204" pitchFamily="18" charset="0"/>
                          <a:ea typeface="Cambria Math" panose="02040503050406030204" pitchFamily="18" charset="0"/>
                        </a:rPr>
                        <m:t>∇</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b="1" i="1">
                          <a:solidFill>
                            <a:srgbClr val="FF0000"/>
                          </a:solidFill>
                          <a:latin typeface="Cambria Math" panose="02040503050406030204" pitchFamily="18" charset="0"/>
                          <a:ea typeface="Cambria Math" panose="02040503050406030204" pitchFamily="18" charset="0"/>
                        </a:rPr>
                        <m:t>𝑨</m:t>
                      </m:r>
                    </m:oMath>
                  </m:oMathPara>
                </a14:m>
                <a:endParaRPr lang="en-US" altLang="zh-CN" b="1" dirty="0"/>
              </a:p>
              <a:p>
                <a:r>
                  <a:rPr lang="zh-CN" altLang="en-US" dirty="0"/>
                  <a:t>绕单位向量</a:t>
                </a:r>
                <a14:m>
                  <m:oMath xmlns:m="http://schemas.openxmlformats.org/officeDocument/2006/math">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𝑛</m:t>
                        </m:r>
                      </m:e>
                    </m:acc>
                  </m:oMath>
                </a14:m>
                <a:r>
                  <a:rPr lang="zh-CN" altLang="en-US" dirty="0"/>
                  <a:t>的</a:t>
                </a:r>
                <a:r>
                  <a:rPr lang="zh-CN" altLang="en-US" dirty="0">
                    <a:solidFill>
                      <a:srgbClr val="FF0000"/>
                    </a:solidFill>
                  </a:rPr>
                  <a:t>环流量密度</a:t>
                </a:r>
                <a:endParaRPr lang="en-US" altLang="zh-CN" dirty="0">
                  <a:solidFill>
                    <a:srgbClr val="FF0000"/>
                  </a:solidFill>
                </a:endParaRPr>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→0</m:t>
                            </m:r>
                          </m:lim>
                        </m:limLow>
                      </m:fName>
                      <m:e>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sub>
                              <m:sup/>
                              <m:e>
                                <m:r>
                                  <a:rPr lang="en-US" altLang="zh-CN" b="0" i="1" smtClean="0">
                                    <a:latin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𝑑𝑙</m:t>
                                </m:r>
                              </m:e>
                            </m:nary>
                          </m:num>
                          <m:den>
                            <m:r>
                              <a:rPr lang="en-US" altLang="zh-CN" b="0" i="1" smtClean="0">
                                <a:latin typeface="Cambria Math" panose="02040503050406030204" pitchFamily="18" charset="0"/>
                              </a:rPr>
                              <m:t>𝑆</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𝑐𝑢𝑟𝑙</m:t>
                            </m:r>
                            <m:r>
                              <a:rPr lang="en-US" altLang="zh-CN" b="0" i="1" smtClean="0">
                                <a:latin typeface="Cambria Math" panose="02040503050406030204" pitchFamily="18" charset="0"/>
                              </a:rPr>
                              <m:t> </m:t>
                            </m:r>
                            <m:r>
                              <a:rPr lang="en-US" altLang="zh-CN" b="1" i="1" smtClean="0">
                                <a:latin typeface="Cambria Math" panose="02040503050406030204" pitchFamily="18" charset="0"/>
                              </a:rPr>
                              <m:t>𝑨</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e>
                        </m:d>
                        <m: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𝑛</m:t>
                            </m:r>
                          </m:e>
                        </m:acc>
                      </m:e>
                    </m:func>
                  </m:oMath>
                </a14:m>
                <a:r>
                  <a:rPr lang="en-US" altLang="zh-CN" dirty="0">
                    <a:solidFill>
                      <a:srgbClr val="FF0000"/>
                    </a:solidFill>
                  </a:rPr>
                  <a:t> </a:t>
                </a:r>
                <a:r>
                  <a:rPr lang="zh-CN" altLang="en-US" dirty="0"/>
                  <a:t>（单位面积的环流量）</a:t>
                </a:r>
                <a:endParaRPr lang="en-US" altLang="zh-CN" dirty="0"/>
              </a:p>
              <a:p>
                <a:r>
                  <a:rPr lang="zh-CN" altLang="en-US" dirty="0"/>
                  <a:t>若向量场</a:t>
                </a:r>
                <a14:m>
                  <m:oMath xmlns:m="http://schemas.openxmlformats.org/officeDocument/2006/math">
                    <m:r>
                      <a:rPr lang="en-US" altLang="zh-CN" b="1" i="1">
                        <a:latin typeface="Cambria Math" panose="02040503050406030204" pitchFamily="18" charset="0"/>
                      </a:rPr>
                      <m:t>𝑨</m:t>
                    </m:r>
                  </m:oMath>
                </a14:m>
                <a:r>
                  <a:rPr lang="zh-CN" altLang="en-US" dirty="0"/>
                  <a:t>处处有</a:t>
                </a:r>
                <a14:m>
                  <m:oMath xmlns:m="http://schemas.openxmlformats.org/officeDocument/2006/math">
                    <m:r>
                      <m:rPr>
                        <m:sty m:val="p"/>
                      </m:rPr>
                      <a:rPr lang="en-US" altLang="zh-CN" i="1">
                        <a:latin typeface="Cambria Math" panose="02040503050406030204" pitchFamily="18" charset="0"/>
                      </a:rPr>
                      <m:t>curl</m:t>
                    </m:r>
                    <m:r>
                      <a:rPr lang="en-US" altLang="zh-CN" i="1">
                        <a:latin typeface="Cambria Math" panose="02040503050406030204" pitchFamily="18" charset="0"/>
                      </a:rPr>
                      <m:t> </m:t>
                    </m:r>
                    <m:r>
                      <a:rPr lang="en-US" altLang="zh-CN" b="1" i="1">
                        <a:latin typeface="Cambria Math" panose="02040503050406030204" pitchFamily="18" charset="0"/>
                      </a:rPr>
                      <m:t>𝑨</m:t>
                    </m:r>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则称</a:t>
                </a:r>
                <a14:m>
                  <m:oMath xmlns:m="http://schemas.openxmlformats.org/officeDocument/2006/math">
                    <m:r>
                      <a:rPr lang="en-US" altLang="zh-CN" b="1" i="1">
                        <a:latin typeface="Cambria Math" panose="02040503050406030204" pitchFamily="18" charset="0"/>
                      </a:rPr>
                      <m:t>𝑨</m:t>
                    </m:r>
                  </m:oMath>
                </a14:m>
                <a:r>
                  <a:rPr lang="zh-CN" altLang="en-US" dirty="0"/>
                  <a:t>为无旋场</a:t>
                </a:r>
                <a:endParaRPr lang="en-US" altLang="zh-CN" dirty="0"/>
              </a:p>
              <a:p>
                <a:endParaRPr lang="en-US" altLang="zh-CN" dirty="0">
                  <a:solidFill>
                    <a:srgbClr val="FF0000"/>
                  </a:solidFill>
                </a:endParaRPr>
              </a:p>
            </p:txBody>
          </p:sp>
        </mc:Choice>
        <mc:Fallback xmlns="">
          <p:sp>
            <p:nvSpPr>
              <p:cNvPr id="3" name="内容占位符 2">
                <a:extLst>
                  <a:ext uri="{FF2B5EF4-FFF2-40B4-BE49-F238E27FC236}">
                    <a16:creationId xmlns:a16="http://schemas.microsoft.com/office/drawing/2014/main" id="{1EB03A08-0BE5-4CB1-A59A-B04C80BD202A}"/>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7436C4C7-A7ED-4C63-9495-6079EA048EB8}"/>
              </a:ext>
            </a:extLst>
          </p:cNvPr>
          <p:cNvSpPr>
            <a:spLocks noGrp="1"/>
          </p:cNvSpPr>
          <p:nvPr>
            <p:ph type="title"/>
          </p:nvPr>
        </p:nvSpPr>
        <p:spPr/>
        <p:txBody>
          <a:bodyPr/>
          <a:lstStyle/>
          <a:p>
            <a:r>
              <a:rPr lang="zh-CN" altLang="en-US" dirty="0"/>
              <a:t>旋度</a:t>
            </a:r>
            <a:r>
              <a:rPr lang="en-US" altLang="zh-CN" dirty="0"/>
              <a:t> (Curl)</a:t>
            </a:r>
            <a:endParaRPr lang="zh-CN" altLang="en-US" dirty="0"/>
          </a:p>
        </p:txBody>
      </p:sp>
      <p:grpSp>
        <p:nvGrpSpPr>
          <p:cNvPr id="25" name="组合 24">
            <a:extLst>
              <a:ext uri="{FF2B5EF4-FFF2-40B4-BE49-F238E27FC236}">
                <a16:creationId xmlns:a16="http://schemas.microsoft.com/office/drawing/2014/main" id="{A346A18E-5A42-4CFF-A970-15136013F853}"/>
              </a:ext>
            </a:extLst>
          </p:cNvPr>
          <p:cNvGrpSpPr/>
          <p:nvPr/>
        </p:nvGrpSpPr>
        <p:grpSpPr>
          <a:xfrm>
            <a:off x="5973931" y="3383280"/>
            <a:ext cx="1804404" cy="1157724"/>
            <a:chOff x="8924011" y="3821816"/>
            <a:chExt cx="1804404" cy="1157724"/>
          </a:xfrm>
        </p:grpSpPr>
        <p:sp>
          <p:nvSpPr>
            <p:cNvPr id="10" name="椭圆 9">
              <a:extLst>
                <a:ext uri="{FF2B5EF4-FFF2-40B4-BE49-F238E27FC236}">
                  <a16:creationId xmlns:a16="http://schemas.microsoft.com/office/drawing/2014/main" id="{67C67BFB-B56E-4857-A18C-36670BF4FE25}"/>
                </a:ext>
              </a:extLst>
            </p:cNvPr>
            <p:cNvSpPr/>
            <p:nvPr/>
          </p:nvSpPr>
          <p:spPr>
            <a:xfrm>
              <a:off x="8924011" y="4333188"/>
              <a:ext cx="1804404" cy="646352"/>
            </a:xfrm>
            <a:prstGeom prst="ellipse">
              <a:avLst/>
            </a:prstGeom>
            <a:solidFill>
              <a:schemeClr val="accent2">
                <a:lumMod val="20000"/>
                <a:lumOff val="80000"/>
                <a:alpha val="26000"/>
              </a:schemeClr>
            </a:solidFill>
            <a:ln w="222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36A058B6-96ED-4115-85BF-20ACEA8021BA}"/>
                </a:ext>
              </a:extLst>
            </p:cNvPr>
            <p:cNvSpPr/>
            <p:nvPr/>
          </p:nvSpPr>
          <p:spPr>
            <a:xfrm>
              <a:off x="9751871" y="4536510"/>
              <a:ext cx="134937" cy="13493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B9E7077-7F57-496B-B946-8E55FED7D103}"/>
                    </a:ext>
                  </a:extLst>
                </p:cNvPr>
                <p:cNvSpPr/>
                <p:nvPr/>
              </p:nvSpPr>
              <p:spPr>
                <a:xfrm>
                  <a:off x="9789569" y="4443282"/>
                  <a:ext cx="449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5" name="矩形 4">
                  <a:extLst>
                    <a:ext uri="{FF2B5EF4-FFF2-40B4-BE49-F238E27FC236}">
                      <a16:creationId xmlns:a16="http://schemas.microsoft.com/office/drawing/2014/main" id="{3B9E7077-7F57-496B-B946-8E55FED7D103}"/>
                    </a:ext>
                  </a:extLst>
                </p:cNvPr>
                <p:cNvSpPr>
                  <a:spLocks noRot="1" noChangeAspect="1" noMove="1" noResize="1" noEditPoints="1" noAdjustHandles="1" noChangeArrowheads="1" noChangeShapeType="1" noTextEdit="1"/>
                </p:cNvSpPr>
                <p:nvPr/>
              </p:nvSpPr>
              <p:spPr>
                <a:xfrm>
                  <a:off x="9789569" y="4443282"/>
                  <a:ext cx="449995" cy="369332"/>
                </a:xfrm>
                <a:prstGeom prst="rect">
                  <a:avLst/>
                </a:prstGeom>
                <a:blipFill>
                  <a:blip r:embed="rId4"/>
                  <a:stretch>
                    <a:fillRect/>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B0D727EF-A58E-401E-AD6D-ED3607AB62E0}"/>
                </a:ext>
              </a:extLst>
            </p:cNvPr>
            <p:cNvCxnSpPr>
              <a:cxnSpLocks/>
            </p:cNvCxnSpPr>
            <p:nvPr/>
          </p:nvCxnSpPr>
          <p:spPr>
            <a:xfrm flipV="1">
              <a:off x="9830111" y="3931096"/>
              <a:ext cx="0" cy="612000"/>
            </a:xfrm>
            <a:prstGeom prst="straightConnector1">
              <a:avLst/>
            </a:prstGeom>
            <a:ln w="44450">
              <a:solidFill>
                <a:schemeClr val="accent2">
                  <a:lumMod val="60000"/>
                  <a:lumOff val="4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1964BC6-4DB4-48D6-BD49-CC1ECCE6D493}"/>
                </a:ext>
              </a:extLst>
            </p:cNvPr>
            <p:cNvCxnSpPr>
              <a:cxnSpLocks/>
            </p:cNvCxnSpPr>
            <p:nvPr/>
          </p:nvCxnSpPr>
          <p:spPr>
            <a:xfrm rot="1080000" flipH="1">
              <a:off x="10095978" y="4338349"/>
              <a:ext cx="105888" cy="1"/>
            </a:xfrm>
            <a:prstGeom prst="straightConnector1">
              <a:avLst/>
            </a:prstGeom>
            <a:ln w="76200">
              <a:solidFill>
                <a:schemeClr val="accent2">
                  <a:lumMod val="60000"/>
                  <a:lumOff val="40000"/>
                </a:schemeClr>
              </a:solidFill>
              <a:headEnd w="lg" len="lg"/>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072663B-132D-48CA-AECC-699F71581F03}"/>
                    </a:ext>
                  </a:extLst>
                </p:cNvPr>
                <p:cNvSpPr/>
                <p:nvPr/>
              </p:nvSpPr>
              <p:spPr>
                <a:xfrm>
                  <a:off x="9785094" y="3821816"/>
                  <a:ext cx="3842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𝑛</m:t>
                            </m:r>
                          </m:e>
                        </m:acc>
                      </m:oMath>
                    </m:oMathPara>
                  </a14:m>
                  <a:endParaRPr lang="zh-CN" altLang="en-US" dirty="0"/>
                </a:p>
              </p:txBody>
            </p:sp>
          </mc:Choice>
          <mc:Fallback xmlns="">
            <p:sp>
              <p:nvSpPr>
                <p:cNvPr id="22" name="矩形 21">
                  <a:extLst>
                    <a:ext uri="{FF2B5EF4-FFF2-40B4-BE49-F238E27FC236}">
                      <a16:creationId xmlns:a16="http://schemas.microsoft.com/office/drawing/2014/main" id="{2072663B-132D-48CA-AECC-699F71581F03}"/>
                    </a:ext>
                  </a:extLst>
                </p:cNvPr>
                <p:cNvSpPr>
                  <a:spLocks noRot="1" noChangeAspect="1" noMove="1" noResize="1" noEditPoints="1" noAdjustHandles="1" noChangeArrowheads="1" noChangeShapeType="1" noTextEdit="1"/>
                </p:cNvSpPr>
                <p:nvPr/>
              </p:nvSpPr>
              <p:spPr>
                <a:xfrm>
                  <a:off x="9785094" y="3821816"/>
                  <a:ext cx="384208"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479F9A15-18DD-465E-82CA-D3FDA6F3316D}"/>
                    </a:ext>
                  </a:extLst>
                </p:cNvPr>
                <p:cNvSpPr/>
                <p:nvPr/>
              </p:nvSpPr>
              <p:spPr>
                <a:xfrm>
                  <a:off x="10246283" y="4122534"/>
                  <a:ext cx="475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24" name="矩形 23">
                  <a:extLst>
                    <a:ext uri="{FF2B5EF4-FFF2-40B4-BE49-F238E27FC236}">
                      <a16:creationId xmlns:a16="http://schemas.microsoft.com/office/drawing/2014/main" id="{479F9A15-18DD-465E-82CA-D3FDA6F3316D}"/>
                    </a:ext>
                  </a:extLst>
                </p:cNvPr>
                <p:cNvSpPr>
                  <a:spLocks noRot="1" noChangeAspect="1" noMove="1" noResize="1" noEditPoints="1" noAdjustHandles="1" noChangeArrowheads="1" noChangeShapeType="1" noTextEdit="1"/>
                </p:cNvSpPr>
                <p:nvPr/>
              </p:nvSpPr>
              <p:spPr>
                <a:xfrm>
                  <a:off x="10246283" y="4122534"/>
                  <a:ext cx="475258" cy="369332"/>
                </a:xfrm>
                <a:prstGeom prst="rect">
                  <a:avLst/>
                </a:prstGeom>
                <a:blipFill>
                  <a:blip r:embed="rId6"/>
                  <a:stretch>
                    <a:fillRect/>
                  </a:stretch>
                </a:blipFill>
              </p:spPr>
              <p:txBody>
                <a:bodyPr/>
                <a:lstStyle/>
                <a:p>
                  <a:r>
                    <a:rPr lang="zh-CN" altLang="en-US">
                      <a:noFill/>
                    </a:rPr>
                    <a:t> </a:t>
                  </a:r>
                </a:p>
              </p:txBody>
            </p:sp>
          </mc:Fallback>
        </mc:AlternateContent>
      </p:grpSp>
      <p:pic>
        <p:nvPicPr>
          <p:cNvPr id="71" name="图片 70">
            <a:extLst>
              <a:ext uri="{FF2B5EF4-FFF2-40B4-BE49-F238E27FC236}">
                <a16:creationId xmlns:a16="http://schemas.microsoft.com/office/drawing/2014/main" id="{C478F7CA-769D-4DE9-85E0-4CEC87CDDFE8}"/>
              </a:ext>
            </a:extLst>
          </p:cNvPr>
          <p:cNvPicPr>
            <a:picLocks noChangeAspect="1"/>
          </p:cNvPicPr>
          <p:nvPr/>
        </p:nvPicPr>
        <p:blipFill>
          <a:blip r:embed="rId7"/>
          <a:stretch>
            <a:fillRect/>
          </a:stretch>
        </p:blipFill>
        <p:spPr>
          <a:xfrm>
            <a:off x="8375884" y="3645984"/>
            <a:ext cx="3514505" cy="2669791"/>
          </a:xfrm>
          <a:prstGeom prst="rect">
            <a:avLst/>
          </a:prstGeom>
        </p:spPr>
      </p:pic>
    </p:spTree>
    <p:extLst>
      <p:ext uri="{BB962C8B-B14F-4D97-AF65-F5344CB8AC3E}">
        <p14:creationId xmlns:p14="http://schemas.microsoft.com/office/powerpoint/2010/main" val="180946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FA60-A752-48F8-93B3-DDEAC8CF0CC6}"/>
              </a:ext>
            </a:extLst>
          </p:cNvPr>
          <p:cNvSpPr>
            <a:spLocks noGrp="1"/>
          </p:cNvSpPr>
          <p:nvPr>
            <p:ph type="title"/>
          </p:nvPr>
        </p:nvSpPr>
        <p:spPr/>
        <p:txBody>
          <a:bodyPr/>
          <a:lstStyle/>
          <a:p>
            <a:r>
              <a:rPr lang="zh-CN" altLang="en-US" dirty="0"/>
              <a:t>拉普拉斯算子</a:t>
            </a:r>
            <a:r>
              <a:rPr lang="en-US" altLang="zh-CN" dirty="0"/>
              <a:t>(Laplacian)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CA423-B920-4B80-89BA-E76DE24226F1}"/>
                  </a:ext>
                </a:extLst>
              </p:cNvPr>
              <p:cNvSpPr>
                <a:spLocks noGrp="1"/>
              </p:cNvSpPr>
              <p:nvPr>
                <p:ph idx="1"/>
              </p:nvPr>
            </p:nvSpPr>
            <p:spPr/>
            <p:txBody>
              <a:bodyPr/>
              <a:lstStyle/>
              <a:p>
                <a:r>
                  <a:rPr lang="zh-CN" altLang="en-US" dirty="0"/>
                  <a:t>空间标量函数</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oMath>
                </a14:m>
                <a:endParaRPr lang="en-US" altLang="zh-CN" dirty="0"/>
              </a:p>
              <a:p>
                <a:pPr marL="0" indent="0">
                  <a:buNone/>
                </a:pPr>
                <a:r>
                  <a:rPr lang="en-US" altLang="zh-CN" dirty="0">
                    <a:ea typeface="Cambria Math" panose="02040503050406030204" pitchFamily="18" charset="0"/>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𝑢</m:t>
                        </m:r>
                      </m:num>
                      <m:den>
                        <m:r>
                          <a:rPr lang="zh-CN" altLang="en-US"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i="1">
                                <a:latin typeface="Cambria Math" panose="02040503050406030204" pitchFamily="18" charset="0"/>
                              </a:rPr>
                              <m:t>2</m:t>
                            </m:r>
                          </m:sup>
                        </m:sSup>
                      </m:den>
                    </m:f>
                    <m:r>
                      <m:rPr>
                        <m:nor/>
                      </m:rPr>
                      <a:rPr lang="en-US" altLang="zh-CN" dirty="0"/>
                      <m:t>= </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b="0" i="1" smtClean="0">
                                <a:latin typeface="Cambria Math" panose="02040503050406030204" pitchFamily="18" charset="0"/>
                              </a:rPr>
                              <m:t>𝑢</m:t>
                            </m:r>
                          </m:num>
                          <m:den>
                            <m:r>
                              <a:rPr lang="zh-CN" altLang="en-US" i="1">
                                <a:latin typeface="Cambria Math" panose="02040503050406030204" pitchFamily="18" charset="0"/>
                              </a:rPr>
                              <m:t>𝜕</m:t>
                            </m:r>
                            <m:r>
                              <a:rPr lang="en-US" altLang="zh-CN" i="1">
                                <a:latin typeface="Cambria Math" panose="02040503050406030204" pitchFamily="18" charset="0"/>
                              </a:rPr>
                              <m:t>𝑧</m:t>
                            </m:r>
                          </m:den>
                        </m:f>
                      </m:e>
                    </m:d>
                    <m:r>
                      <a:rPr lang="en-US" altLang="zh-CN" b="0" i="1" smtClean="0">
                        <a:latin typeface="Cambria Math" panose="02040503050406030204" pitchFamily="18" charset="0"/>
                      </a:rPr>
                      <m:t>=</m:t>
                    </m:r>
                    <m:r>
                      <m:rPr>
                        <m:sty m:val="p"/>
                      </m:rP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m:t>
                    </m:r>
                    <m:r>
                      <m:rPr>
                        <m:sty m:val="p"/>
                      </m:rP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𝑢</m:t>
                    </m:r>
                  </m:oMath>
                </a14:m>
                <a:endParaRPr lang="en-US" altLang="zh-CN" dirty="0"/>
              </a:p>
              <a:p>
                <a:r>
                  <a:rPr lang="zh-CN" altLang="en-US" dirty="0"/>
                  <a:t>先求标量函数的梯度场</a:t>
                </a:r>
                <a:r>
                  <a:rPr lang="en-US" altLang="zh-CN" dirty="0"/>
                  <a:t> </a:t>
                </a:r>
                <a:r>
                  <a:rPr lang="zh-CN" altLang="en-US" dirty="0"/>
                  <a:t>（“趋势”）</a:t>
                </a:r>
                <a:endParaRPr lang="en-US" altLang="zh-CN" dirty="0"/>
              </a:p>
              <a:p>
                <a:r>
                  <a:rPr lang="zh-CN" altLang="en-US" dirty="0"/>
                  <a:t>再求梯度场的散度（“源”）</a:t>
                </a:r>
                <a:endParaRPr lang="en-US" altLang="zh-CN" dirty="0"/>
              </a:p>
              <a:p>
                <a:r>
                  <a:rPr lang="zh-CN" altLang="en-US" dirty="0"/>
                  <a:t>标量函数在某一点附近的平均值与该点的函数值的差</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E6CA423-B920-4B80-89BA-E76DE24226F1}"/>
                  </a:ext>
                </a:extLst>
              </p:cNvPr>
              <p:cNvSpPr>
                <a:spLocks noGrp="1" noRot="1" noChangeAspect="1" noMove="1" noResize="1" noEditPoints="1" noAdjustHandles="1" noChangeArrowheads="1" noChangeShapeType="1" noTextEdit="1"/>
              </p:cNvSpPr>
              <p:nvPr>
                <p:ph idx="1"/>
              </p:nvPr>
            </p:nvSpPr>
            <p:spPr>
              <a:blipFill>
                <a:blip r:embed="rId3"/>
                <a:stretch>
                  <a:fillRect l="-1043"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196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FA60-A752-48F8-93B3-DDEAC8CF0CC6}"/>
              </a:ext>
            </a:extLst>
          </p:cNvPr>
          <p:cNvSpPr>
            <a:spLocks noGrp="1"/>
          </p:cNvSpPr>
          <p:nvPr>
            <p:ph type="title"/>
          </p:nvPr>
        </p:nvSpPr>
        <p:spPr/>
        <p:txBody>
          <a:bodyPr/>
          <a:lstStyle/>
          <a:p>
            <a:r>
              <a:rPr lang="zh-CN" altLang="en-US" dirty="0"/>
              <a:t>物质导数</a:t>
            </a:r>
            <a:r>
              <a:rPr lang="en-US" altLang="zh-CN" dirty="0"/>
              <a:t>(</a:t>
            </a:r>
            <a:r>
              <a:rPr lang="en-US" altLang="zh-CN" b="0" dirty="0"/>
              <a:t>material derivative</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6CA423-B920-4B80-89BA-E76DE24226F1}"/>
                  </a:ext>
                </a:extLst>
              </p:cNvPr>
              <p:cNvSpPr>
                <a:spLocks noGrp="1"/>
              </p:cNvSpPr>
              <p:nvPr>
                <p:ph idx="1"/>
              </p:nvPr>
            </p:nvSpPr>
            <p:spPr/>
            <p:txBody>
              <a:bodyPr>
                <a:normAutofit fontScale="92500"/>
              </a:bodyPr>
              <a:lstStyle/>
              <a:p>
                <a:r>
                  <a:rPr lang="zh-CN" altLang="en-US" dirty="0"/>
                  <a:t>标量函数</a:t>
                </a:r>
                <a14:m>
                  <m:oMath xmlns:m="http://schemas.openxmlformats.org/officeDocument/2006/math">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oMath>
                </a14:m>
                <a:r>
                  <a:rPr lang="zh-CN" altLang="en-US" dirty="0"/>
                  <a:t>，速度场</a:t>
                </a:r>
                <a14:m>
                  <m:oMath xmlns:m="http://schemas.openxmlformats.org/officeDocument/2006/math">
                    <m:r>
                      <a:rPr lang="en-US" altLang="zh-CN" b="1" i="1" smtClean="0">
                        <a:latin typeface="Cambria Math" panose="02040503050406030204" pitchFamily="18" charset="0"/>
                      </a:rPr>
                      <m:t>𝑽</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oMath>
                </a14:m>
                <a:r>
                  <a:rPr lang="zh-CN" altLang="en-US" dirty="0"/>
                  <a:t> </a:t>
                </a:r>
                <a:endParaRPr lang="en-US" altLang="zh-CN" dirty="0"/>
              </a:p>
              <a:p>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D</m:t>
                        </m:r>
                        <m:r>
                          <a:rPr lang="en-US" altLang="zh-CN" i="1">
                            <a:latin typeface="Cambria Math" panose="02040503050406030204" pitchFamily="18" charset="0"/>
                          </a:rPr>
                          <m:t>𝑄</m:t>
                        </m:r>
                      </m:num>
                      <m:den>
                        <m:r>
                          <a:rPr lang="en-US" altLang="zh-CN" i="1">
                            <a:latin typeface="Cambria Math" panose="02040503050406030204" pitchFamily="18" charset="0"/>
                          </a:rPr>
                          <m:t>𝐷𝑡</m:t>
                        </m:r>
                      </m:den>
                    </m:f>
                    <m:r>
                      <a:rPr lang="en-US" altLang="zh-CN" i="1">
                        <a:latin typeface="Cambria Math" panose="02040503050406030204" pitchFamily="18" charset="0"/>
                      </a:rPr>
                      <m:t>=</m:t>
                    </m:r>
                    <m:f>
                      <m:fPr>
                        <m:ctrlPr>
                          <a:rPr lang="en-US" altLang="zh-CN" i="1" smtClean="0">
                            <a:solidFill>
                              <a:srgbClr val="92D050"/>
                            </a:solidFill>
                            <a:latin typeface="Cambria Math" panose="02040503050406030204" pitchFamily="18" charset="0"/>
                          </a:rPr>
                        </m:ctrlPr>
                      </m:fPr>
                      <m:num>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𝑄</m:t>
                        </m:r>
                      </m:num>
                      <m:den>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solidFill>
                          <a:srgbClr val="C00000"/>
                        </a:solidFill>
                        <a:latin typeface="Cambria Math" panose="02040503050406030204" pitchFamily="18" charset="0"/>
                      </a:rPr>
                      <m:t>𝑢</m:t>
                    </m:r>
                    <m:f>
                      <m:fPr>
                        <m:ctrlPr>
                          <a:rPr lang="en-US" altLang="zh-CN" i="1">
                            <a:solidFill>
                              <a:srgbClr val="C00000"/>
                            </a:solidFill>
                            <a:latin typeface="Cambria Math" panose="02040503050406030204" pitchFamily="18" charset="0"/>
                          </a:rPr>
                        </m:ctrlPr>
                      </m:fPr>
                      <m:num>
                        <m:r>
                          <a:rPr lang="zh-CN" altLang="en-US"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𝑄</m:t>
                        </m:r>
                      </m:num>
                      <m:den>
                        <m:r>
                          <a:rPr lang="zh-CN" altLang="en-US"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𝑥</m:t>
                        </m:r>
                      </m:den>
                    </m:f>
                    <m:r>
                      <a:rPr lang="en-US" altLang="zh-CN"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𝑣</m:t>
                    </m:r>
                    <m:f>
                      <m:fPr>
                        <m:ctrlPr>
                          <a:rPr lang="en-US" altLang="zh-CN" i="1">
                            <a:solidFill>
                              <a:srgbClr val="C00000"/>
                            </a:solidFill>
                            <a:latin typeface="Cambria Math" panose="02040503050406030204" pitchFamily="18" charset="0"/>
                          </a:rPr>
                        </m:ctrlPr>
                      </m:fPr>
                      <m:num>
                        <m:r>
                          <a:rPr lang="zh-CN" altLang="en-US"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𝑄</m:t>
                        </m:r>
                      </m:num>
                      <m:den>
                        <m:r>
                          <a:rPr lang="zh-CN" altLang="en-US"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𝑦</m:t>
                        </m:r>
                      </m:den>
                    </m:f>
                    <m:r>
                      <a:rPr lang="en-US" altLang="zh-CN"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𝑤</m:t>
                    </m:r>
                    <m:f>
                      <m:fPr>
                        <m:ctrlPr>
                          <a:rPr lang="en-US" altLang="zh-CN" i="1">
                            <a:solidFill>
                              <a:srgbClr val="C00000"/>
                            </a:solidFill>
                            <a:latin typeface="Cambria Math" panose="02040503050406030204" pitchFamily="18" charset="0"/>
                          </a:rPr>
                        </m:ctrlPr>
                      </m:fPr>
                      <m:num>
                        <m:r>
                          <a:rPr lang="zh-CN" altLang="en-US"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𝑄</m:t>
                        </m:r>
                      </m:num>
                      <m:den>
                        <m:r>
                          <a:rPr lang="zh-CN" altLang="en-US"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i="1" smtClean="0">
                            <a:solidFill>
                              <a:srgbClr val="92D050"/>
                            </a:solidFill>
                            <a:latin typeface="Cambria Math" panose="02040503050406030204" pitchFamily="18" charset="0"/>
                          </a:rPr>
                        </m:ctrlPr>
                      </m:fPr>
                      <m:num>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𝑄</m:t>
                        </m:r>
                      </m:num>
                      <m:den>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den>
                    </m:f>
                    <m:r>
                      <a:rPr lang="en-US" altLang="zh-CN" i="1">
                        <a:latin typeface="Cambria Math" panose="02040503050406030204" pitchFamily="18" charset="0"/>
                      </a:rPr>
                      <m:t>+</m:t>
                    </m:r>
                    <m:r>
                      <a:rPr lang="en-US" altLang="zh-CN" b="1" i="1" smtClean="0">
                        <a:solidFill>
                          <a:srgbClr val="C00000"/>
                        </a:solidFill>
                        <a:latin typeface="Cambria Math" panose="02040503050406030204" pitchFamily="18" charset="0"/>
                      </a:rPr>
                      <m:t>𝑽</m:t>
                    </m:r>
                    <m:r>
                      <a:rPr lang="en-US" altLang="zh-CN" i="1">
                        <a:solidFill>
                          <a:srgbClr val="C00000"/>
                        </a:solidFill>
                        <a:latin typeface="Cambria Math" panose="02040503050406030204" pitchFamily="18" charset="0"/>
                        <a:ea typeface="Cambria Math" panose="02040503050406030204" pitchFamily="18" charset="0"/>
                      </a:rPr>
                      <m:t>∙</m:t>
                    </m:r>
                    <m:r>
                      <m:rPr>
                        <m:sty m:val="p"/>
                      </m:rPr>
                      <a:rPr lang="en-US" altLang="zh-CN" i="1">
                        <a:solidFill>
                          <a:srgbClr val="C00000"/>
                        </a:solidFill>
                        <a:latin typeface="Cambria Math" panose="02040503050406030204" pitchFamily="18" charset="0"/>
                        <a:ea typeface="Cambria Math" panose="02040503050406030204" pitchFamily="18" charset="0"/>
                      </a:rPr>
                      <m:t>∇</m:t>
                    </m:r>
                    <m:r>
                      <a:rPr lang="en-US" altLang="zh-CN" i="1">
                        <a:solidFill>
                          <a:srgbClr val="C00000"/>
                        </a:solidFill>
                        <a:latin typeface="Cambria Math" panose="02040503050406030204" pitchFamily="18" charset="0"/>
                        <a:ea typeface="Cambria Math" panose="02040503050406030204" pitchFamily="18" charset="0"/>
                      </a:rPr>
                      <m:t>𝑄</m:t>
                    </m:r>
                  </m:oMath>
                </a14:m>
                <a:endParaRPr lang="en-US" altLang="zh-CN" dirty="0">
                  <a:solidFill>
                    <a:srgbClr val="C00000"/>
                  </a:solidFill>
                </a:endParaRPr>
              </a:p>
              <a:p>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D</m:t>
                        </m:r>
                      </m:num>
                      <m:den>
                        <m:r>
                          <a:rPr lang="en-US" altLang="zh-CN" i="1">
                            <a:latin typeface="Cambria Math" panose="02040503050406030204" pitchFamily="18" charset="0"/>
                          </a:rPr>
                          <m:t>𝐷𝑡</m:t>
                        </m:r>
                      </m:den>
                    </m:f>
                    <m:r>
                      <a:rPr lang="en-US" altLang="zh-CN" i="1">
                        <a:latin typeface="Cambria Math" panose="02040503050406030204" pitchFamily="18" charset="0"/>
                        <a:ea typeface="Cambria Math" panose="02040503050406030204" pitchFamily="18" charset="0"/>
                      </a:rPr>
                      <m:t>≡</m:t>
                    </m:r>
                    <m:f>
                      <m:fPr>
                        <m:ctrlPr>
                          <a:rPr lang="en-US" altLang="zh-CN" i="1" smtClean="0">
                            <a:solidFill>
                              <a:srgbClr val="92D050"/>
                            </a:solidFill>
                            <a:latin typeface="Cambria Math" panose="02040503050406030204" pitchFamily="18" charset="0"/>
                          </a:rPr>
                        </m:ctrlPr>
                      </m:fPr>
                      <m:num>
                        <m:r>
                          <a:rPr lang="zh-CN" altLang="en-US" i="1">
                            <a:solidFill>
                              <a:srgbClr val="92D050"/>
                            </a:solidFill>
                            <a:latin typeface="Cambria Math" panose="02040503050406030204" pitchFamily="18" charset="0"/>
                          </a:rPr>
                          <m:t>𝜕</m:t>
                        </m:r>
                      </m:num>
                      <m:den>
                        <m:r>
                          <a:rPr lang="zh-CN" altLang="en-US" i="1">
                            <a:solidFill>
                              <a:srgbClr val="92D050"/>
                            </a:solidFill>
                            <a:latin typeface="Cambria Math" panose="02040503050406030204" pitchFamily="18" charset="0"/>
                          </a:rPr>
                          <m:t>𝜕</m:t>
                        </m:r>
                        <m:r>
                          <a:rPr lang="en-US" altLang="zh-CN" i="1">
                            <a:solidFill>
                              <a:srgbClr val="92D050"/>
                            </a:solidFill>
                            <a:latin typeface="Cambria Math" panose="02040503050406030204" pitchFamily="18" charset="0"/>
                          </a:rPr>
                          <m:t>𝑡</m:t>
                        </m:r>
                      </m:den>
                    </m:f>
                    <m:r>
                      <a:rPr lang="en-US" altLang="zh-CN" b="0" i="1" smtClean="0">
                        <a:solidFill>
                          <a:srgbClr val="92D050"/>
                        </a:solidFill>
                        <a:latin typeface="Cambria Math" panose="02040503050406030204" pitchFamily="18" charset="0"/>
                      </a:rPr>
                      <m:t>(</m:t>
                    </m:r>
                    <m:r>
                      <a:rPr lang="zh-CN" altLang="en-US" i="1">
                        <a:solidFill>
                          <a:srgbClr val="92D050"/>
                        </a:solidFill>
                        <a:latin typeface="Cambria Math" panose="02040503050406030204" pitchFamily="18" charset="0"/>
                      </a:rPr>
                      <m:t>当地</m:t>
                    </m:r>
                    <m:r>
                      <a:rPr lang="zh-CN" altLang="en-US" i="1" smtClean="0">
                        <a:solidFill>
                          <a:srgbClr val="92D050"/>
                        </a:solidFill>
                        <a:latin typeface="Cambria Math" panose="02040503050406030204" pitchFamily="18" charset="0"/>
                      </a:rPr>
                      <m:t>导数</m:t>
                    </m:r>
                    <m:r>
                      <a:rPr lang="en-US" altLang="zh-CN" b="0" i="1" smtClean="0">
                        <a:solidFill>
                          <a:srgbClr val="92D050"/>
                        </a:solidFill>
                        <a:latin typeface="Cambria Math" panose="02040503050406030204" pitchFamily="18" charset="0"/>
                      </a:rPr>
                      <m:t>)</m:t>
                    </m:r>
                    <m:r>
                      <a:rPr lang="en-US" altLang="zh-CN" i="1">
                        <a:latin typeface="Cambria Math" panose="02040503050406030204" pitchFamily="18" charset="0"/>
                      </a:rPr>
                      <m:t>+</m:t>
                    </m:r>
                    <m:r>
                      <a:rPr lang="en-US" altLang="zh-CN" b="1" i="1" smtClean="0">
                        <a:solidFill>
                          <a:srgbClr val="C00000"/>
                        </a:solidFill>
                        <a:latin typeface="Cambria Math" panose="02040503050406030204" pitchFamily="18" charset="0"/>
                      </a:rPr>
                      <m:t>𝑽</m:t>
                    </m:r>
                    <m:r>
                      <a:rPr lang="en-US" altLang="zh-CN" i="1">
                        <a:solidFill>
                          <a:srgbClr val="C00000"/>
                        </a:solidFill>
                        <a:latin typeface="Cambria Math" panose="02040503050406030204" pitchFamily="18" charset="0"/>
                        <a:ea typeface="Cambria Math" panose="02040503050406030204" pitchFamily="18" charset="0"/>
                      </a:rPr>
                      <m:t>∙</m:t>
                    </m:r>
                    <m:r>
                      <m:rPr>
                        <m:sty m:val="p"/>
                      </m:rPr>
                      <a:rPr lang="en-US" altLang="zh-CN" i="1">
                        <a:solidFill>
                          <a:srgbClr val="C00000"/>
                        </a:solidFill>
                        <a:latin typeface="Cambria Math" panose="02040503050406030204" pitchFamily="18" charset="0"/>
                        <a:ea typeface="Cambria Math" panose="02040503050406030204" pitchFamily="18" charset="0"/>
                      </a:rPr>
                      <m:t>∇</m:t>
                    </m:r>
                    <m:r>
                      <a:rPr lang="en-US" altLang="zh-CN" b="0" i="1" smtClean="0">
                        <a:solidFill>
                          <a:srgbClr val="C00000"/>
                        </a:solidFill>
                        <a:latin typeface="Cambria Math" panose="02040503050406030204" pitchFamily="18" charset="0"/>
                        <a:ea typeface="Cambria Math" panose="02040503050406030204" pitchFamily="18" charset="0"/>
                      </a:rPr>
                      <m:t>(</m:t>
                    </m:r>
                    <m:r>
                      <a:rPr lang="zh-CN" altLang="en-US" i="1">
                        <a:solidFill>
                          <a:srgbClr val="C00000"/>
                        </a:solidFill>
                        <a:latin typeface="Cambria Math" panose="02040503050406030204" pitchFamily="18" charset="0"/>
                        <a:ea typeface="Cambria Math" panose="02040503050406030204" pitchFamily="18" charset="0"/>
                      </a:rPr>
                      <m:t>迁移</m:t>
                    </m:r>
                    <m:r>
                      <a:rPr lang="zh-CN" altLang="en-US" i="1" smtClean="0">
                        <a:solidFill>
                          <a:srgbClr val="C00000"/>
                        </a:solidFill>
                        <a:latin typeface="Cambria Math" panose="02040503050406030204" pitchFamily="18" charset="0"/>
                        <a:ea typeface="Cambria Math" panose="02040503050406030204" pitchFamily="18" charset="0"/>
                      </a:rPr>
                      <m:t>导数</m:t>
                    </m:r>
                    <m:r>
                      <a:rPr lang="en-US" altLang="zh-CN" b="0" i="1" smtClean="0">
                        <a:solidFill>
                          <a:srgbClr val="C00000"/>
                        </a:solidFill>
                        <a:latin typeface="Cambria Math" panose="02040503050406030204" pitchFamily="18" charset="0"/>
                        <a:ea typeface="Cambria Math" panose="02040503050406030204" pitchFamily="18" charset="0"/>
                      </a:rPr>
                      <m:t>)</m:t>
                    </m:r>
                  </m:oMath>
                </a14:m>
                <a:endParaRPr lang="en-US" altLang="zh-CN" dirty="0"/>
              </a:p>
              <a:p>
                <a:r>
                  <a:rPr lang="zh-CN" altLang="en-US" dirty="0"/>
                  <a:t>对时间的全导数</a:t>
                </a:r>
                <a:endParaRPr lang="en-US" altLang="zh-CN" dirty="0"/>
              </a:p>
              <a:p>
                <a:pPr lvl="1"/>
                <a14:m>
                  <m:oMath xmlns:m="http://schemas.openxmlformats.org/officeDocument/2006/math">
                    <m:r>
                      <a:rPr lang="en-US" altLang="zh-CN" b="0" i="1" smtClean="0">
                        <a:latin typeface="Cambria Math" panose="02040503050406030204" pitchFamily="18" charset="0"/>
                      </a:rPr>
                      <m:t>𝑑𝑄</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𝑑𝑡</m:t>
                    </m:r>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zh-CN" altLang="en-US" i="1" smtClean="0">
                            <a:latin typeface="Cambria Math" panose="02040503050406030204" pitchFamily="18" charset="0"/>
                          </a:rPr>
                          <m:t>𝜕</m:t>
                        </m:r>
                        <m:r>
                          <a:rPr lang="en-US" altLang="zh-CN" b="0" i="1" smtClean="0">
                            <a:latin typeface="Cambria Math" panose="02040503050406030204" pitchFamily="18" charset="0"/>
                          </a:rPr>
                          <m:t>𝑄</m:t>
                        </m:r>
                      </m:num>
                      <m:den>
                        <m:r>
                          <a:rPr lang="zh-CN" altLang="en-US"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𝑦</m:t>
                        </m:r>
                      </m:den>
                    </m:f>
                    <m:r>
                      <a:rPr lang="en-US" altLang="zh-CN" i="1">
                        <a:latin typeface="Cambria Math" panose="02040503050406030204" pitchFamily="18" charset="0"/>
                      </a:rPr>
                      <m:t>𝑑</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b="0" i="1" smtClean="0">
                            <a:latin typeface="Cambria Math" panose="02040503050406030204" pitchFamily="18" charset="0"/>
                          </a:rPr>
                          <m:t>𝑧</m:t>
                        </m:r>
                      </m:den>
                    </m:f>
                    <m:r>
                      <a:rPr lang="en-US" altLang="zh-CN" i="1">
                        <a:latin typeface="Cambria Math" panose="02040503050406030204" pitchFamily="18" charset="0"/>
                      </a:rPr>
                      <m:t>𝑑</m:t>
                    </m:r>
                    <m:r>
                      <a:rPr lang="en-US" altLang="zh-CN" b="0" i="1" smtClean="0">
                        <a:latin typeface="Cambria Math" panose="02040503050406030204" pitchFamily="18" charset="0"/>
                      </a:rPr>
                      <m:t>𝑧</m:t>
                    </m:r>
                  </m:oMath>
                </a14:m>
                <a:endParaRPr lang="en-US" altLang="zh-CN" dirty="0"/>
              </a:p>
              <a:p>
                <a:pPr lvl="1"/>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𝑑𝑄</m:t>
                        </m:r>
                      </m:num>
                      <m:den>
                        <m:r>
                          <a:rPr lang="en-US" altLang="zh-CN" b="0" i="1" smtClean="0">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𝑥</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𝑑𝑥</m:t>
                        </m:r>
                      </m:num>
                      <m:den>
                        <m:r>
                          <a:rPr lang="en-US" altLang="zh-CN" b="0" i="1" smtClean="0">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m:t>
                        </m:r>
                        <m:r>
                          <a:rPr lang="en-US" altLang="zh-CN" b="0" i="1" smtClean="0">
                            <a:latin typeface="Cambria Math" panose="02040503050406030204" pitchFamily="18" charset="0"/>
                          </a:rPr>
                          <m:t>𝑦</m:t>
                        </m:r>
                      </m:num>
                      <m:den>
                        <m:r>
                          <a:rPr lang="en-US" altLang="zh-CN" i="1">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𝑧</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m:t>
                        </m:r>
                        <m:r>
                          <a:rPr lang="en-US" altLang="zh-CN" b="0" i="1" smtClean="0">
                            <a:latin typeface="Cambria Math" panose="02040503050406030204" pitchFamily="18" charset="0"/>
                          </a:rPr>
                          <m:t>𝑧</m:t>
                        </m:r>
                      </m:num>
                      <m:den>
                        <m:r>
                          <a:rPr lang="en-US" altLang="zh-CN" i="1">
                            <a:latin typeface="Cambria Math" panose="02040503050406030204" pitchFamily="18" charset="0"/>
                          </a:rPr>
                          <m:t>𝑑𝑡</m:t>
                        </m:r>
                      </m:den>
                    </m:f>
                  </m:oMath>
                </a14:m>
                <a:endParaRPr lang="en-US" altLang="zh-CN" dirty="0"/>
              </a:p>
              <a:p>
                <a:pPr lvl="1"/>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𝑑𝑄</m:t>
                        </m:r>
                      </m:num>
                      <m:den>
                        <m:r>
                          <a:rPr lang="en-US" altLang="zh-CN" i="1">
                            <a:latin typeface="Cambria Math" panose="02040503050406030204" pitchFamily="18" charset="0"/>
                          </a:rPr>
                          <m:t>𝑑𝑡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𝑥</m:t>
                        </m:r>
                      </m:den>
                    </m:f>
                    <m:r>
                      <a:rPr lang="en-US" altLang="zh-CN" b="0" i="1" smtClean="0">
                        <a:latin typeface="Cambria Math" panose="02040503050406030204" pitchFamily="18" charset="0"/>
                      </a:rPr>
                      <m:t>𝑢</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𝑦</m:t>
                        </m:r>
                      </m:den>
                    </m:f>
                    <m:r>
                      <a:rPr lang="en-US" altLang="zh-CN" b="0" i="1" smtClean="0">
                        <a:latin typeface="Cambria Math" panose="02040503050406030204" pitchFamily="18" charset="0"/>
                      </a:rPr>
                      <m:t>𝑣</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r>
                          <a:rPr lang="en-US" altLang="zh-CN" i="1">
                            <a:latin typeface="Cambria Math" panose="02040503050406030204" pitchFamily="18" charset="0"/>
                          </a:rPr>
                          <m:t>𝑄</m:t>
                        </m:r>
                      </m:num>
                      <m:den>
                        <m:r>
                          <a:rPr lang="zh-CN" altLang="en-US" i="1">
                            <a:latin typeface="Cambria Math" panose="02040503050406030204" pitchFamily="18" charset="0"/>
                          </a:rPr>
                          <m:t>𝜕</m:t>
                        </m:r>
                        <m:r>
                          <a:rPr lang="en-US" altLang="zh-CN" i="1">
                            <a:latin typeface="Cambria Math" panose="02040503050406030204" pitchFamily="18" charset="0"/>
                          </a:rPr>
                          <m:t>𝑧</m:t>
                        </m:r>
                      </m:den>
                    </m:f>
                    <m:r>
                      <a:rPr lang="en-US" altLang="zh-CN" b="0" i="1" smtClean="0">
                        <a:latin typeface="Cambria Math" panose="02040503050406030204" pitchFamily="18" charset="0"/>
                      </a:rPr>
                      <m:t>𝑤</m:t>
                    </m:r>
                  </m:oMath>
                </a14:m>
                <a:endParaRPr lang="en-US" altLang="zh-CN" dirty="0"/>
              </a:p>
              <a:p>
                <a:pPr lvl="1"/>
                <a:endParaRPr lang="en-US" altLang="zh-CN" dirty="0"/>
              </a:p>
            </p:txBody>
          </p:sp>
        </mc:Choice>
        <mc:Fallback xmlns="">
          <p:sp>
            <p:nvSpPr>
              <p:cNvPr id="3" name="内容占位符 2">
                <a:extLst>
                  <a:ext uri="{FF2B5EF4-FFF2-40B4-BE49-F238E27FC236}">
                    <a16:creationId xmlns:a16="http://schemas.microsoft.com/office/drawing/2014/main" id="{BE6CA423-B920-4B80-89BA-E76DE24226F1}"/>
                  </a:ext>
                </a:extLst>
              </p:cNvPr>
              <p:cNvSpPr>
                <a:spLocks noGrp="1" noRot="1" noChangeAspect="1" noMove="1" noResize="1" noEditPoints="1" noAdjustHandles="1" noChangeArrowheads="1" noChangeShapeType="1" noTextEdit="1"/>
              </p:cNvSpPr>
              <p:nvPr>
                <p:ph idx="1"/>
              </p:nvPr>
            </p:nvSpPr>
            <p:spPr>
              <a:blipFill>
                <a:blip r:embed="rId3"/>
                <a:stretch>
                  <a:fillRect l="-928" t="-1261"/>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60241A97-FF8B-4BE0-9E8F-C1EC45589B78}"/>
              </a:ext>
            </a:extLst>
          </p:cNvPr>
          <p:cNvCxnSpPr>
            <a:cxnSpLocks/>
          </p:cNvCxnSpPr>
          <p:nvPr/>
        </p:nvCxnSpPr>
        <p:spPr>
          <a:xfrm>
            <a:off x="9426924" y="4265615"/>
            <a:ext cx="216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9A2407C-3B96-4251-AC50-56A8F688ED33}"/>
              </a:ext>
            </a:extLst>
          </p:cNvPr>
          <p:cNvCxnSpPr>
            <a:cxnSpLocks/>
          </p:cNvCxnSpPr>
          <p:nvPr/>
        </p:nvCxnSpPr>
        <p:spPr>
          <a:xfrm rot="-5400000">
            <a:off x="8346924" y="3185614"/>
            <a:ext cx="216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D6EB948-EDAD-4447-AFD8-D61C743798CB}"/>
              </a:ext>
            </a:extLst>
          </p:cNvPr>
          <p:cNvCxnSpPr>
            <a:cxnSpLocks/>
          </p:cNvCxnSpPr>
          <p:nvPr/>
        </p:nvCxnSpPr>
        <p:spPr>
          <a:xfrm rot="8100000">
            <a:off x="8197804" y="4774731"/>
            <a:ext cx="14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4155FE4-F332-43B0-A68E-8F028A000F23}"/>
              </a:ext>
            </a:extLst>
          </p:cNvPr>
          <p:cNvCxnSpPr>
            <a:cxnSpLocks/>
          </p:cNvCxnSpPr>
          <p:nvPr/>
        </p:nvCxnSpPr>
        <p:spPr>
          <a:xfrm>
            <a:off x="9426924" y="4265614"/>
            <a:ext cx="5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19A5E59-4A4E-45E5-BCE1-0D955C8B6E5F}"/>
              </a:ext>
            </a:extLst>
          </p:cNvPr>
          <p:cNvCxnSpPr>
            <a:cxnSpLocks/>
          </p:cNvCxnSpPr>
          <p:nvPr/>
        </p:nvCxnSpPr>
        <p:spPr>
          <a:xfrm rot="-5400000">
            <a:off x="9156921" y="3995614"/>
            <a:ext cx="5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92B90AE-862A-4C41-97B4-31856D102354}"/>
              </a:ext>
            </a:extLst>
          </p:cNvPr>
          <p:cNvCxnSpPr>
            <a:cxnSpLocks/>
          </p:cNvCxnSpPr>
          <p:nvPr/>
        </p:nvCxnSpPr>
        <p:spPr>
          <a:xfrm rot="8100000">
            <a:off x="8966003" y="4456532"/>
            <a:ext cx="540000"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CB27F53C-DF10-4AC7-8C2A-369A608CA389}"/>
                  </a:ext>
                </a:extLst>
              </p:cNvPr>
              <p:cNvSpPr/>
              <p:nvPr/>
            </p:nvSpPr>
            <p:spPr>
              <a:xfrm>
                <a:off x="9288607" y="4214480"/>
                <a:ext cx="4083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𝑂</m:t>
                      </m:r>
                    </m:oMath>
                  </m:oMathPara>
                </a14:m>
                <a:endParaRPr lang="zh-CN" altLang="en-US" dirty="0">
                  <a:solidFill>
                    <a:schemeClr val="accent1">
                      <a:lumMod val="75000"/>
                    </a:schemeClr>
                  </a:solidFill>
                </a:endParaRPr>
              </a:p>
            </p:txBody>
          </p:sp>
        </mc:Choice>
        <mc:Fallback xmlns="">
          <p:sp>
            <p:nvSpPr>
              <p:cNvPr id="13" name="矩形 12">
                <a:extLst>
                  <a:ext uri="{FF2B5EF4-FFF2-40B4-BE49-F238E27FC236}">
                    <a16:creationId xmlns:a16="http://schemas.microsoft.com/office/drawing/2014/main" id="{CB27F53C-DF10-4AC7-8C2A-369A608CA389}"/>
                  </a:ext>
                </a:extLst>
              </p:cNvPr>
              <p:cNvSpPr>
                <a:spLocks noRot="1" noChangeAspect="1" noMove="1" noResize="1" noEditPoints="1" noAdjustHandles="1" noChangeArrowheads="1" noChangeShapeType="1" noTextEdit="1"/>
              </p:cNvSpPr>
              <p:nvPr/>
            </p:nvSpPr>
            <p:spPr>
              <a:xfrm>
                <a:off x="9288607" y="4214480"/>
                <a:ext cx="408317"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37B831F8-545E-4F49-A4FC-FCE93E96AA37}"/>
                  </a:ext>
                </a:extLst>
              </p:cNvPr>
              <p:cNvSpPr/>
              <p:nvPr/>
            </p:nvSpPr>
            <p:spPr>
              <a:xfrm>
                <a:off x="11344320" y="4214480"/>
                <a:ext cx="3776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𝑥</m:t>
                      </m:r>
                    </m:oMath>
                  </m:oMathPara>
                </a14:m>
                <a:endParaRPr lang="zh-CN" altLang="en-US" dirty="0">
                  <a:solidFill>
                    <a:schemeClr val="accent1">
                      <a:lumMod val="75000"/>
                    </a:schemeClr>
                  </a:solidFill>
                </a:endParaRPr>
              </a:p>
            </p:txBody>
          </p:sp>
        </mc:Choice>
        <mc:Fallback xmlns="">
          <p:sp>
            <p:nvSpPr>
              <p:cNvPr id="14" name="矩形 13">
                <a:extLst>
                  <a:ext uri="{FF2B5EF4-FFF2-40B4-BE49-F238E27FC236}">
                    <a16:creationId xmlns:a16="http://schemas.microsoft.com/office/drawing/2014/main" id="{37B831F8-545E-4F49-A4FC-FCE93E96AA37}"/>
                  </a:ext>
                </a:extLst>
              </p:cNvPr>
              <p:cNvSpPr>
                <a:spLocks noRot="1" noChangeAspect="1" noMove="1" noResize="1" noEditPoints="1" noAdjustHandles="1" noChangeArrowheads="1" noChangeShapeType="1" noTextEdit="1"/>
              </p:cNvSpPr>
              <p:nvPr/>
            </p:nvSpPr>
            <p:spPr>
              <a:xfrm>
                <a:off x="11344320" y="4214480"/>
                <a:ext cx="377603"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157DB132-6610-4B8A-8FF1-6352EFA9C775}"/>
                  </a:ext>
                </a:extLst>
              </p:cNvPr>
              <p:cNvSpPr/>
              <p:nvPr/>
            </p:nvSpPr>
            <p:spPr>
              <a:xfrm>
                <a:off x="8175563" y="5150316"/>
                <a:ext cx="3633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𝑧</m:t>
                      </m:r>
                    </m:oMath>
                  </m:oMathPara>
                </a14:m>
                <a:endParaRPr lang="zh-CN" altLang="en-US" dirty="0">
                  <a:solidFill>
                    <a:schemeClr val="accent1">
                      <a:lumMod val="75000"/>
                    </a:schemeClr>
                  </a:solidFill>
                </a:endParaRPr>
              </a:p>
            </p:txBody>
          </p:sp>
        </mc:Choice>
        <mc:Fallback xmlns="">
          <p:sp>
            <p:nvSpPr>
              <p:cNvPr id="16" name="矩形 15">
                <a:extLst>
                  <a:ext uri="{FF2B5EF4-FFF2-40B4-BE49-F238E27FC236}">
                    <a16:creationId xmlns:a16="http://schemas.microsoft.com/office/drawing/2014/main" id="{157DB132-6610-4B8A-8FF1-6352EFA9C775}"/>
                  </a:ext>
                </a:extLst>
              </p:cNvPr>
              <p:cNvSpPr>
                <a:spLocks noRot="1" noChangeAspect="1" noMove="1" noResize="1" noEditPoints="1" noAdjustHandles="1" noChangeArrowheads="1" noChangeShapeType="1" noTextEdit="1"/>
              </p:cNvSpPr>
              <p:nvPr/>
            </p:nvSpPr>
            <p:spPr>
              <a:xfrm>
                <a:off x="8175563" y="5150316"/>
                <a:ext cx="363368"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D39643E6-40C9-4614-8439-AAB997E82327}"/>
                  </a:ext>
                </a:extLst>
              </p:cNvPr>
              <p:cNvSpPr/>
              <p:nvPr/>
            </p:nvSpPr>
            <p:spPr>
              <a:xfrm>
                <a:off x="9099805" y="1971177"/>
                <a:ext cx="3810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ea typeface="Cambria Math" panose="02040503050406030204" pitchFamily="18" charset="0"/>
                        </a:rPr>
                        <m:t>𝑦</m:t>
                      </m:r>
                    </m:oMath>
                  </m:oMathPara>
                </a14:m>
                <a:endParaRPr lang="zh-CN" altLang="en-US" dirty="0">
                  <a:solidFill>
                    <a:schemeClr val="accent1">
                      <a:lumMod val="75000"/>
                    </a:schemeClr>
                  </a:solidFill>
                </a:endParaRPr>
              </a:p>
            </p:txBody>
          </p:sp>
        </mc:Choice>
        <mc:Fallback xmlns="">
          <p:sp>
            <p:nvSpPr>
              <p:cNvPr id="17" name="矩形 16">
                <a:extLst>
                  <a:ext uri="{FF2B5EF4-FFF2-40B4-BE49-F238E27FC236}">
                    <a16:creationId xmlns:a16="http://schemas.microsoft.com/office/drawing/2014/main" id="{D39643E6-40C9-4614-8439-AAB997E82327}"/>
                  </a:ext>
                </a:extLst>
              </p:cNvPr>
              <p:cNvSpPr>
                <a:spLocks noRot="1" noChangeAspect="1" noMove="1" noResize="1" noEditPoints="1" noAdjustHandles="1" noChangeArrowheads="1" noChangeShapeType="1" noTextEdit="1"/>
              </p:cNvSpPr>
              <p:nvPr/>
            </p:nvSpPr>
            <p:spPr>
              <a:xfrm>
                <a:off x="9099805" y="1971177"/>
                <a:ext cx="381002" cy="369332"/>
              </a:xfrm>
              <a:prstGeom prst="rect">
                <a:avLst/>
              </a:prstGeom>
              <a:blipFill>
                <a:blip r:embed="rId7"/>
                <a:stretch>
                  <a:fillRect b="-6557"/>
                </a:stretch>
              </a:blipFill>
            </p:spPr>
            <p:txBody>
              <a:bodyPr/>
              <a:lstStyle/>
              <a:p>
                <a:r>
                  <a:rPr lang="zh-CN" altLang="en-US">
                    <a:noFill/>
                  </a:rPr>
                  <a:t> </a:t>
                </a:r>
              </a:p>
            </p:txBody>
          </p:sp>
        </mc:Fallback>
      </mc:AlternateContent>
      <p:sp>
        <p:nvSpPr>
          <p:cNvPr id="37" name="任意多边形: 形状 36">
            <a:extLst>
              <a:ext uri="{FF2B5EF4-FFF2-40B4-BE49-F238E27FC236}">
                <a16:creationId xmlns:a16="http://schemas.microsoft.com/office/drawing/2014/main" id="{2AB3F854-69AD-4535-9F05-60213C45CEC8}"/>
              </a:ext>
            </a:extLst>
          </p:cNvPr>
          <p:cNvSpPr/>
          <p:nvPr/>
        </p:nvSpPr>
        <p:spPr>
          <a:xfrm>
            <a:off x="8874177" y="2968052"/>
            <a:ext cx="2203554" cy="1761298"/>
          </a:xfrm>
          <a:custGeom>
            <a:avLst/>
            <a:gdLst>
              <a:gd name="connsiteX0" fmla="*/ 0 w 2203554"/>
              <a:gd name="connsiteY0" fmla="*/ 0 h 1761298"/>
              <a:gd name="connsiteX1" fmla="*/ 337279 w 2203554"/>
              <a:gd name="connsiteY1" fmla="*/ 479686 h 1761298"/>
              <a:gd name="connsiteX2" fmla="*/ 1094282 w 2203554"/>
              <a:gd name="connsiteY2" fmla="*/ 914400 h 1761298"/>
              <a:gd name="connsiteX3" fmla="*/ 1671403 w 2203554"/>
              <a:gd name="connsiteY3" fmla="*/ 1656414 h 1761298"/>
              <a:gd name="connsiteX4" fmla="*/ 2203554 w 2203554"/>
              <a:gd name="connsiteY4" fmla="*/ 1738859 h 1761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554" h="1761298">
                <a:moveTo>
                  <a:pt x="0" y="0"/>
                </a:moveTo>
                <a:cubicBezTo>
                  <a:pt x="77449" y="163643"/>
                  <a:pt x="154899" y="327286"/>
                  <a:pt x="337279" y="479686"/>
                </a:cubicBezTo>
                <a:cubicBezTo>
                  <a:pt x="519659" y="632086"/>
                  <a:pt x="871928" y="718279"/>
                  <a:pt x="1094282" y="914400"/>
                </a:cubicBezTo>
                <a:cubicBezTo>
                  <a:pt x="1316636" y="1110521"/>
                  <a:pt x="1486525" y="1519004"/>
                  <a:pt x="1671403" y="1656414"/>
                </a:cubicBezTo>
                <a:cubicBezTo>
                  <a:pt x="1856281" y="1793824"/>
                  <a:pt x="2029917" y="1766341"/>
                  <a:pt x="2203554" y="1738859"/>
                </a:cubicBezTo>
              </a:path>
            </a:pathLst>
          </a:cu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a:extLst>
              <a:ext uri="{FF2B5EF4-FFF2-40B4-BE49-F238E27FC236}">
                <a16:creationId xmlns:a16="http://schemas.microsoft.com/office/drawing/2014/main" id="{BE469E6A-C286-430D-83CC-DB592FB4D45D}"/>
              </a:ext>
            </a:extLst>
          </p:cNvPr>
          <p:cNvGrpSpPr/>
          <p:nvPr/>
        </p:nvGrpSpPr>
        <p:grpSpPr>
          <a:xfrm>
            <a:off x="8418713" y="2643520"/>
            <a:ext cx="1435038" cy="837139"/>
            <a:chOff x="8418713" y="2643520"/>
            <a:chExt cx="1435038" cy="837139"/>
          </a:xfrm>
        </p:grpSpPr>
        <p:grpSp>
          <p:nvGrpSpPr>
            <p:cNvPr id="25" name="组合 24">
              <a:extLst>
                <a:ext uri="{FF2B5EF4-FFF2-40B4-BE49-F238E27FC236}">
                  <a16:creationId xmlns:a16="http://schemas.microsoft.com/office/drawing/2014/main" id="{2C9CCDB4-E98F-4059-9383-623696DD685F}"/>
                </a:ext>
              </a:extLst>
            </p:cNvPr>
            <p:cNvGrpSpPr/>
            <p:nvPr/>
          </p:nvGrpSpPr>
          <p:grpSpPr>
            <a:xfrm>
              <a:off x="8618254" y="2643520"/>
              <a:ext cx="1235497" cy="837139"/>
              <a:chOff x="8712380" y="2338188"/>
              <a:chExt cx="1235497" cy="837139"/>
            </a:xfrm>
          </p:grpSpPr>
          <p:sp>
            <p:nvSpPr>
              <p:cNvPr id="18" name="立方体 17">
                <a:extLst>
                  <a:ext uri="{FF2B5EF4-FFF2-40B4-BE49-F238E27FC236}">
                    <a16:creationId xmlns:a16="http://schemas.microsoft.com/office/drawing/2014/main" id="{73E7C04B-91F6-4133-BA8A-C851DDE02E09}"/>
                  </a:ext>
                </a:extLst>
              </p:cNvPr>
              <p:cNvSpPr/>
              <p:nvPr/>
            </p:nvSpPr>
            <p:spPr>
              <a:xfrm>
                <a:off x="8814743" y="2436663"/>
                <a:ext cx="369332" cy="369332"/>
              </a:xfrm>
              <a:prstGeom prst="cube">
                <a:avLst/>
              </a:prstGeom>
              <a:gradFill>
                <a:gsLst>
                  <a:gs pos="0">
                    <a:schemeClr val="accent1">
                      <a:lumMod val="20000"/>
                      <a:lumOff val="80000"/>
                    </a:schemeClr>
                  </a:gs>
                  <a:gs pos="100000">
                    <a:schemeClr val="accent1">
                      <a:lumMod val="105000"/>
                      <a:satMod val="103000"/>
                      <a:tint val="73000"/>
                    </a:schemeClr>
                  </a:gs>
                  <a:gs pos="100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63A6002B-0422-439F-BCBE-823779249FA0}"/>
                  </a:ext>
                </a:extLst>
              </p:cNvPr>
              <p:cNvCxnSpPr/>
              <p:nvPr/>
            </p:nvCxnSpPr>
            <p:spPr>
              <a:xfrm>
                <a:off x="8976924" y="2677555"/>
                <a:ext cx="720000" cy="0"/>
              </a:xfrm>
              <a:prstGeom prst="straightConnector1">
                <a:avLst/>
              </a:prstGeom>
              <a:ln w="12700">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ACB88AC1-5F48-4440-9952-330210AB292C}"/>
                      </a:ext>
                    </a:extLst>
                  </p:cNvPr>
                  <p:cNvSpPr/>
                  <p:nvPr/>
                </p:nvSpPr>
                <p:spPr>
                  <a:xfrm>
                    <a:off x="8712380" y="2805995"/>
                    <a:ext cx="4371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lumMod val="75000"/>
                                    </a:schemeClr>
                                  </a:solidFill>
                                  <a:latin typeface="Cambria Math" panose="02040503050406030204" pitchFamily="18" charset="0"/>
                                </a:rPr>
                              </m:ctrlPr>
                            </m:sSubPr>
                            <m:e>
                              <m:r>
                                <a:rPr lang="en-US" altLang="zh-CN" b="0" i="1" smtClean="0">
                                  <a:solidFill>
                                    <a:schemeClr val="accent1">
                                      <a:lumMod val="75000"/>
                                    </a:schemeClr>
                                  </a:solidFill>
                                  <a:latin typeface="Cambria Math" panose="02040503050406030204" pitchFamily="18" charset="0"/>
                                </a:rPr>
                                <m:t>𝑡</m:t>
                              </m:r>
                            </m:e>
                            <m:sub>
                              <m:r>
                                <a:rPr lang="en-US" altLang="zh-CN" b="0" i="1" smtClean="0">
                                  <a:solidFill>
                                    <a:schemeClr val="accent1">
                                      <a:lumMod val="75000"/>
                                    </a:schemeClr>
                                  </a:solidFill>
                                  <a:latin typeface="Cambria Math" panose="02040503050406030204" pitchFamily="18" charset="0"/>
                                </a:rPr>
                                <m:t>1</m:t>
                              </m:r>
                            </m:sub>
                          </m:sSub>
                        </m:oMath>
                      </m:oMathPara>
                    </a14:m>
                    <a:endParaRPr lang="zh-CN" altLang="en-US" dirty="0">
                      <a:solidFill>
                        <a:schemeClr val="accent1">
                          <a:lumMod val="75000"/>
                        </a:schemeClr>
                      </a:solidFill>
                    </a:endParaRPr>
                  </a:p>
                </p:txBody>
              </p:sp>
            </mc:Choice>
            <mc:Fallback xmlns="">
              <p:sp>
                <p:nvSpPr>
                  <p:cNvPr id="23" name="矩形 22">
                    <a:extLst>
                      <a:ext uri="{FF2B5EF4-FFF2-40B4-BE49-F238E27FC236}">
                        <a16:creationId xmlns:a16="http://schemas.microsoft.com/office/drawing/2014/main" id="{ACB88AC1-5F48-4440-9952-330210AB292C}"/>
                      </a:ext>
                    </a:extLst>
                  </p:cNvPr>
                  <p:cNvSpPr>
                    <a:spLocks noRot="1" noChangeAspect="1" noMove="1" noResize="1" noEditPoints="1" noAdjustHandles="1" noChangeArrowheads="1" noChangeShapeType="1" noTextEdit="1"/>
                  </p:cNvSpPr>
                  <p:nvPr/>
                </p:nvSpPr>
                <p:spPr>
                  <a:xfrm>
                    <a:off x="8712380" y="2805995"/>
                    <a:ext cx="437171"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9082C3E5-DF14-404C-98C6-4E5C4CD6E0F2}"/>
                      </a:ext>
                    </a:extLst>
                  </p:cNvPr>
                  <p:cNvSpPr/>
                  <p:nvPr/>
                </p:nvSpPr>
                <p:spPr>
                  <a:xfrm>
                    <a:off x="9449599" y="2338188"/>
                    <a:ext cx="49827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b="1" i="1" smtClean="0">
                                  <a:solidFill>
                                    <a:schemeClr val="accent1">
                                      <a:lumMod val="75000"/>
                                    </a:schemeClr>
                                  </a:solidFill>
                                  <a:latin typeface="Cambria Math" panose="02040503050406030204" pitchFamily="18" charset="0"/>
                                  <a:ea typeface="Cambria Math" panose="02040503050406030204" pitchFamily="18" charset="0"/>
                                </a:rPr>
                                <m:t>𝑽</m:t>
                              </m:r>
                            </m:e>
                            <m:sub>
                              <m:r>
                                <a:rPr lang="en-US" altLang="zh-CN" b="0" i="1" smtClean="0">
                                  <a:solidFill>
                                    <a:schemeClr val="accent1">
                                      <a:lumMod val="75000"/>
                                    </a:schemeClr>
                                  </a:solidFill>
                                  <a:latin typeface="Cambria Math" panose="02040503050406030204" pitchFamily="18" charset="0"/>
                                  <a:ea typeface="Cambria Math" panose="02040503050406030204" pitchFamily="18" charset="0"/>
                                </a:rPr>
                                <m:t>1</m:t>
                              </m:r>
                            </m:sub>
                          </m:sSub>
                        </m:oMath>
                      </m:oMathPara>
                    </a14:m>
                    <a:endParaRPr lang="zh-CN" altLang="en-US" dirty="0">
                      <a:solidFill>
                        <a:schemeClr val="accent1">
                          <a:lumMod val="75000"/>
                        </a:schemeClr>
                      </a:solidFill>
                    </a:endParaRPr>
                  </a:p>
                </p:txBody>
              </p:sp>
            </mc:Choice>
            <mc:Fallback xmlns="">
              <p:sp>
                <p:nvSpPr>
                  <p:cNvPr id="24" name="矩形 23">
                    <a:extLst>
                      <a:ext uri="{FF2B5EF4-FFF2-40B4-BE49-F238E27FC236}">
                        <a16:creationId xmlns:a16="http://schemas.microsoft.com/office/drawing/2014/main" id="{9082C3E5-DF14-404C-98C6-4E5C4CD6E0F2}"/>
                      </a:ext>
                    </a:extLst>
                  </p:cNvPr>
                  <p:cNvSpPr>
                    <a:spLocks noRot="1" noChangeAspect="1" noMove="1" noResize="1" noEditPoints="1" noAdjustHandles="1" noChangeArrowheads="1" noChangeShapeType="1" noTextEdit="1"/>
                  </p:cNvSpPr>
                  <p:nvPr/>
                </p:nvSpPr>
                <p:spPr>
                  <a:xfrm>
                    <a:off x="9449599" y="2338188"/>
                    <a:ext cx="498278" cy="369332"/>
                  </a:xfrm>
                  <a:prstGeom prst="rect">
                    <a:avLst/>
                  </a:prstGeom>
                  <a:blipFill>
                    <a:blip r:embed="rId9"/>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901F606A-B990-4E3C-A222-14EF14EDEC60}"/>
                    </a:ext>
                  </a:extLst>
                </p:cNvPr>
                <p:cNvSpPr/>
                <p:nvPr/>
              </p:nvSpPr>
              <p:spPr>
                <a:xfrm>
                  <a:off x="8418713" y="2646640"/>
                  <a:ext cx="3754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1</m:t>
                        </m:r>
                      </m:oMath>
                    </m:oMathPara>
                  </a14:m>
                  <a:endParaRPr lang="zh-CN" altLang="en-US" dirty="0">
                    <a:solidFill>
                      <a:schemeClr val="accent1">
                        <a:lumMod val="75000"/>
                      </a:schemeClr>
                    </a:solidFill>
                  </a:endParaRPr>
                </a:p>
              </p:txBody>
            </p:sp>
          </mc:Choice>
          <mc:Fallback xmlns="">
            <p:sp>
              <p:nvSpPr>
                <p:cNvPr id="38" name="矩形 37">
                  <a:extLst>
                    <a:ext uri="{FF2B5EF4-FFF2-40B4-BE49-F238E27FC236}">
                      <a16:creationId xmlns:a16="http://schemas.microsoft.com/office/drawing/2014/main" id="{901F606A-B990-4E3C-A222-14EF14EDEC60}"/>
                    </a:ext>
                  </a:extLst>
                </p:cNvPr>
                <p:cNvSpPr>
                  <a:spLocks noRot="1" noChangeAspect="1" noMove="1" noResize="1" noEditPoints="1" noAdjustHandles="1" noChangeArrowheads="1" noChangeShapeType="1" noTextEdit="1"/>
                </p:cNvSpPr>
                <p:nvPr/>
              </p:nvSpPr>
              <p:spPr>
                <a:xfrm>
                  <a:off x="8418713" y="2646640"/>
                  <a:ext cx="375423" cy="369332"/>
                </a:xfrm>
                <a:prstGeom prst="rect">
                  <a:avLst/>
                </a:prstGeom>
                <a:blipFill>
                  <a:blip r:embed="rId10"/>
                  <a:stretch>
                    <a:fillRect/>
                  </a:stretch>
                </a:blipFill>
              </p:spPr>
              <p:txBody>
                <a:bodyPr/>
                <a:lstStyle/>
                <a:p>
                  <a:r>
                    <a:rPr lang="zh-CN" altLang="en-US">
                      <a:noFill/>
                    </a:rPr>
                    <a:t> </a:t>
                  </a:r>
                </a:p>
              </p:txBody>
            </p:sp>
          </mc:Fallback>
        </mc:AlternateContent>
      </p:grpSp>
      <p:grpSp>
        <p:nvGrpSpPr>
          <p:cNvPr id="41" name="组合 40">
            <a:extLst>
              <a:ext uri="{FF2B5EF4-FFF2-40B4-BE49-F238E27FC236}">
                <a16:creationId xmlns:a16="http://schemas.microsoft.com/office/drawing/2014/main" id="{B6042F7A-565A-468D-9364-5C9797D8967D}"/>
              </a:ext>
            </a:extLst>
          </p:cNvPr>
          <p:cNvGrpSpPr/>
          <p:nvPr/>
        </p:nvGrpSpPr>
        <p:grpSpPr>
          <a:xfrm>
            <a:off x="10677403" y="4265613"/>
            <a:ext cx="1312794" cy="936611"/>
            <a:chOff x="10677403" y="4265613"/>
            <a:chExt cx="1312794" cy="936611"/>
          </a:xfrm>
        </p:grpSpPr>
        <p:grpSp>
          <p:nvGrpSpPr>
            <p:cNvPr id="26" name="组合 25">
              <a:extLst>
                <a:ext uri="{FF2B5EF4-FFF2-40B4-BE49-F238E27FC236}">
                  <a16:creationId xmlns:a16="http://schemas.microsoft.com/office/drawing/2014/main" id="{D2437CCC-857A-4D56-BBA8-CB09658183C4}"/>
                </a:ext>
              </a:extLst>
            </p:cNvPr>
            <p:cNvGrpSpPr/>
            <p:nvPr/>
          </p:nvGrpSpPr>
          <p:grpSpPr>
            <a:xfrm>
              <a:off x="10803539" y="4463560"/>
              <a:ext cx="1186658" cy="738664"/>
              <a:chOff x="8712380" y="2436663"/>
              <a:chExt cx="1186658" cy="738664"/>
            </a:xfrm>
          </p:grpSpPr>
          <p:sp>
            <p:nvSpPr>
              <p:cNvPr id="27" name="立方体 26">
                <a:extLst>
                  <a:ext uri="{FF2B5EF4-FFF2-40B4-BE49-F238E27FC236}">
                    <a16:creationId xmlns:a16="http://schemas.microsoft.com/office/drawing/2014/main" id="{2A859B68-49D0-4CCC-9B3A-FB705023034F}"/>
                  </a:ext>
                </a:extLst>
              </p:cNvPr>
              <p:cNvSpPr/>
              <p:nvPr/>
            </p:nvSpPr>
            <p:spPr>
              <a:xfrm>
                <a:off x="8814743" y="2436663"/>
                <a:ext cx="369332" cy="369332"/>
              </a:xfrm>
              <a:prstGeom prst="cube">
                <a:avLst/>
              </a:prstGeom>
              <a:gradFill>
                <a:gsLst>
                  <a:gs pos="0">
                    <a:schemeClr val="accent1">
                      <a:lumMod val="20000"/>
                      <a:lumOff val="80000"/>
                    </a:schemeClr>
                  </a:gs>
                  <a:gs pos="100000">
                    <a:schemeClr val="accent1">
                      <a:lumMod val="105000"/>
                      <a:satMod val="103000"/>
                      <a:tint val="73000"/>
                    </a:schemeClr>
                  </a:gs>
                  <a:gs pos="100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77F62385-64EF-4181-9EFE-22BF47C1B611}"/>
                  </a:ext>
                </a:extLst>
              </p:cNvPr>
              <p:cNvCxnSpPr>
                <a:cxnSpLocks/>
              </p:cNvCxnSpPr>
              <p:nvPr/>
            </p:nvCxnSpPr>
            <p:spPr>
              <a:xfrm>
                <a:off x="8976924" y="2677555"/>
                <a:ext cx="720000" cy="225512"/>
              </a:xfrm>
              <a:prstGeom prst="straightConnector1">
                <a:avLst/>
              </a:prstGeom>
              <a:ln w="12700">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F4B3A70F-7811-4011-AE6A-730D9F08CF72}"/>
                      </a:ext>
                    </a:extLst>
                  </p:cNvPr>
                  <p:cNvSpPr/>
                  <p:nvPr/>
                </p:nvSpPr>
                <p:spPr>
                  <a:xfrm>
                    <a:off x="8712380" y="2805995"/>
                    <a:ext cx="4424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accent1">
                                      <a:lumMod val="75000"/>
                                    </a:schemeClr>
                                  </a:solidFill>
                                  <a:latin typeface="Cambria Math" panose="02040503050406030204" pitchFamily="18" charset="0"/>
                                </a:rPr>
                              </m:ctrlPr>
                            </m:sSubPr>
                            <m:e>
                              <m:r>
                                <a:rPr lang="en-US" altLang="zh-CN" b="0" i="1" smtClean="0">
                                  <a:solidFill>
                                    <a:schemeClr val="accent1">
                                      <a:lumMod val="75000"/>
                                    </a:schemeClr>
                                  </a:solidFill>
                                  <a:latin typeface="Cambria Math" panose="02040503050406030204" pitchFamily="18" charset="0"/>
                                </a:rPr>
                                <m:t>𝑡</m:t>
                              </m:r>
                            </m:e>
                            <m:sub>
                              <m:r>
                                <a:rPr lang="en-US" altLang="zh-CN" b="0" i="1" smtClean="0">
                                  <a:solidFill>
                                    <a:schemeClr val="accent1">
                                      <a:lumMod val="75000"/>
                                    </a:schemeClr>
                                  </a:solidFill>
                                  <a:latin typeface="Cambria Math" panose="02040503050406030204" pitchFamily="18" charset="0"/>
                                </a:rPr>
                                <m:t>2</m:t>
                              </m:r>
                            </m:sub>
                          </m:sSub>
                        </m:oMath>
                      </m:oMathPara>
                    </a14:m>
                    <a:endParaRPr lang="zh-CN" altLang="en-US" dirty="0">
                      <a:solidFill>
                        <a:schemeClr val="accent1">
                          <a:lumMod val="75000"/>
                        </a:schemeClr>
                      </a:solidFill>
                    </a:endParaRPr>
                  </a:p>
                </p:txBody>
              </p:sp>
            </mc:Choice>
            <mc:Fallback xmlns="">
              <p:sp>
                <p:nvSpPr>
                  <p:cNvPr id="29" name="矩形 28">
                    <a:extLst>
                      <a:ext uri="{FF2B5EF4-FFF2-40B4-BE49-F238E27FC236}">
                        <a16:creationId xmlns:a16="http://schemas.microsoft.com/office/drawing/2014/main" id="{F4B3A70F-7811-4011-AE6A-730D9F08CF72}"/>
                      </a:ext>
                    </a:extLst>
                  </p:cNvPr>
                  <p:cNvSpPr>
                    <a:spLocks noRot="1" noChangeAspect="1" noMove="1" noResize="1" noEditPoints="1" noAdjustHandles="1" noChangeArrowheads="1" noChangeShapeType="1" noTextEdit="1"/>
                  </p:cNvSpPr>
                  <p:nvPr/>
                </p:nvSpPr>
                <p:spPr>
                  <a:xfrm>
                    <a:off x="8712380" y="2805995"/>
                    <a:ext cx="442493"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6C013957-2ED8-472A-AF09-4999F25F0196}"/>
                      </a:ext>
                    </a:extLst>
                  </p:cNvPr>
                  <p:cNvSpPr/>
                  <p:nvPr/>
                </p:nvSpPr>
                <p:spPr>
                  <a:xfrm>
                    <a:off x="9395439" y="2532026"/>
                    <a:ext cx="503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altLang="zh-CN" b="1" i="1" smtClean="0">
                                  <a:solidFill>
                                    <a:schemeClr val="accent1">
                                      <a:lumMod val="75000"/>
                                    </a:schemeClr>
                                  </a:solidFill>
                                  <a:latin typeface="Cambria Math" panose="02040503050406030204" pitchFamily="18" charset="0"/>
                                  <a:ea typeface="Cambria Math" panose="02040503050406030204" pitchFamily="18" charset="0"/>
                                </a:rPr>
                                <m:t>𝑽</m:t>
                              </m:r>
                            </m:e>
                            <m:sub>
                              <m:r>
                                <a:rPr lang="en-US" altLang="zh-CN" b="0" i="1" smtClean="0">
                                  <a:solidFill>
                                    <a:schemeClr val="accent1">
                                      <a:lumMod val="75000"/>
                                    </a:schemeClr>
                                  </a:solidFill>
                                  <a:latin typeface="Cambria Math" panose="02040503050406030204" pitchFamily="18" charset="0"/>
                                  <a:ea typeface="Cambria Math" panose="02040503050406030204" pitchFamily="18" charset="0"/>
                                </a:rPr>
                                <m:t>2</m:t>
                              </m:r>
                            </m:sub>
                          </m:sSub>
                        </m:oMath>
                      </m:oMathPara>
                    </a14:m>
                    <a:endParaRPr lang="zh-CN" altLang="en-US" dirty="0">
                      <a:solidFill>
                        <a:schemeClr val="accent1">
                          <a:lumMod val="75000"/>
                        </a:schemeClr>
                      </a:solidFill>
                    </a:endParaRPr>
                  </a:p>
                </p:txBody>
              </p:sp>
            </mc:Choice>
            <mc:Fallback xmlns="">
              <p:sp>
                <p:nvSpPr>
                  <p:cNvPr id="30" name="矩形 29">
                    <a:extLst>
                      <a:ext uri="{FF2B5EF4-FFF2-40B4-BE49-F238E27FC236}">
                        <a16:creationId xmlns:a16="http://schemas.microsoft.com/office/drawing/2014/main" id="{6C013957-2ED8-472A-AF09-4999F25F0196}"/>
                      </a:ext>
                    </a:extLst>
                  </p:cNvPr>
                  <p:cNvSpPr>
                    <a:spLocks noRot="1" noChangeAspect="1" noMove="1" noResize="1" noEditPoints="1" noAdjustHandles="1" noChangeArrowheads="1" noChangeShapeType="1" noTextEdit="1"/>
                  </p:cNvSpPr>
                  <p:nvPr/>
                </p:nvSpPr>
                <p:spPr>
                  <a:xfrm>
                    <a:off x="9395439" y="2532026"/>
                    <a:ext cx="50359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8CD1866A-531E-4B6B-B103-EC57206AD458}"/>
                    </a:ext>
                  </a:extLst>
                </p:cNvPr>
                <p:cNvSpPr/>
                <p:nvPr/>
              </p:nvSpPr>
              <p:spPr>
                <a:xfrm>
                  <a:off x="10677403" y="4265613"/>
                  <a:ext cx="3754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lumMod val="75000"/>
                              </a:schemeClr>
                            </a:solidFill>
                            <a:latin typeface="Cambria Math" panose="02040503050406030204" pitchFamily="18" charset="0"/>
                          </a:rPr>
                          <m:t>2</m:t>
                        </m:r>
                      </m:oMath>
                    </m:oMathPara>
                  </a14:m>
                  <a:endParaRPr lang="zh-CN" altLang="en-US" dirty="0">
                    <a:solidFill>
                      <a:schemeClr val="accent1">
                        <a:lumMod val="75000"/>
                      </a:schemeClr>
                    </a:solidFill>
                  </a:endParaRPr>
                </a:p>
              </p:txBody>
            </p:sp>
          </mc:Choice>
          <mc:Fallback xmlns="">
            <p:sp>
              <p:nvSpPr>
                <p:cNvPr id="39" name="矩形 38">
                  <a:extLst>
                    <a:ext uri="{FF2B5EF4-FFF2-40B4-BE49-F238E27FC236}">
                      <a16:creationId xmlns:a16="http://schemas.microsoft.com/office/drawing/2014/main" id="{8CD1866A-531E-4B6B-B103-EC57206AD458}"/>
                    </a:ext>
                  </a:extLst>
                </p:cNvPr>
                <p:cNvSpPr>
                  <a:spLocks noRot="1" noChangeAspect="1" noMove="1" noResize="1" noEditPoints="1" noAdjustHandles="1" noChangeArrowheads="1" noChangeShapeType="1" noTextEdit="1"/>
                </p:cNvSpPr>
                <p:nvPr/>
              </p:nvSpPr>
              <p:spPr>
                <a:xfrm>
                  <a:off x="10677403" y="4265613"/>
                  <a:ext cx="375423" cy="369332"/>
                </a:xfrm>
                <a:prstGeom prst="rect">
                  <a:avLst/>
                </a:prstGeom>
                <a:blipFill>
                  <a:blip r:embed="rId1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9861857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10253</TotalTime>
  <Words>8658</Words>
  <Application>Microsoft Office PowerPoint</Application>
  <PresentationFormat>宽屏</PresentationFormat>
  <Paragraphs>780</Paragraphs>
  <Slides>58</Slides>
  <Notes>43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58</vt:i4>
      </vt:variant>
    </vt:vector>
  </HeadingPairs>
  <TitlesOfParts>
    <vt:vector size="66" baseType="lpstr">
      <vt:lpstr>Varela Round</vt:lpstr>
      <vt:lpstr>等线</vt:lpstr>
      <vt:lpstr>微软雅黑</vt:lpstr>
      <vt:lpstr>微软雅黑 Light</vt:lpstr>
      <vt:lpstr>Arial</vt:lpstr>
      <vt:lpstr>Cambria Math</vt:lpstr>
      <vt:lpstr>Wingdings</vt:lpstr>
      <vt:lpstr>Office 主题​​</vt:lpstr>
      <vt:lpstr>流体是什么？</vt:lpstr>
      <vt:lpstr>观察视角</vt:lpstr>
      <vt:lpstr>几个重要的数学算子</vt:lpstr>
      <vt:lpstr>Nabla算子</vt:lpstr>
      <vt:lpstr>梯度 (Gradient)</vt:lpstr>
      <vt:lpstr>散度 (Divergence)</vt:lpstr>
      <vt:lpstr>旋度 (Curl)</vt:lpstr>
      <vt:lpstr>拉普拉斯算子(Laplacian)</vt:lpstr>
      <vt:lpstr>物质导数(material derivative)</vt:lpstr>
      <vt:lpstr>速度散度</vt:lpstr>
      <vt:lpstr>Navier-Stokes 方程</vt:lpstr>
      <vt:lpstr>动量方程</vt:lpstr>
      <vt:lpstr>动量方程</vt:lpstr>
      <vt:lpstr>质量守恒方程</vt:lpstr>
      <vt:lpstr>NS方程的分步求解</vt:lpstr>
      <vt:lpstr>NS方程的分步求解</vt:lpstr>
      <vt:lpstr>NS方程的分步求解</vt:lpstr>
      <vt:lpstr>NS方程的分步求解——对流项</vt:lpstr>
      <vt:lpstr>NS方程的分步求解——压力项</vt:lpstr>
      <vt:lpstr>NS方程的分步求解——压力项</vt:lpstr>
      <vt:lpstr>SPH近似求解NS方程</vt:lpstr>
      <vt:lpstr>SPH</vt:lpstr>
      <vt:lpstr>SPH</vt:lpstr>
      <vt:lpstr>SPH</vt:lpstr>
      <vt:lpstr>SPH——密度</vt:lpstr>
      <vt:lpstr>SPH——压力</vt:lpstr>
      <vt:lpstr>SPH——黏力</vt:lpstr>
      <vt:lpstr>SPH——体积力</vt:lpstr>
      <vt:lpstr>SPH——核函数的选取</vt:lpstr>
      <vt:lpstr>SPH——速度和位移</vt:lpstr>
      <vt:lpstr>SPH——算法</vt:lpstr>
      <vt:lpstr>SPH——邻域搜索</vt:lpstr>
      <vt:lpstr>SPH——修正密度计算</vt:lpstr>
      <vt:lpstr>基于力的动力学</vt:lpstr>
      <vt:lpstr>基于力的动力学缺陷</vt:lpstr>
      <vt:lpstr>基于位置的动力学 (Position Based Dynamics)</vt:lpstr>
      <vt:lpstr>约束是什么？</vt:lpstr>
      <vt:lpstr>PBD算法</vt:lpstr>
      <vt:lpstr>PBD算法中位置修正</vt:lpstr>
      <vt:lpstr>PBD算法中速度修正</vt:lpstr>
      <vt:lpstr>一个最短路径问题</vt:lpstr>
      <vt:lpstr>从几何意义中获得灵感</vt:lpstr>
      <vt:lpstr>拉格朗日乘子法</vt:lpstr>
      <vt:lpstr>PBD的物理意义</vt:lpstr>
      <vt:lpstr>高斯最小二乘约束原理</vt:lpstr>
      <vt:lpstr>约束优化和求解</vt:lpstr>
      <vt:lpstr>约束投影</vt:lpstr>
      <vt:lpstr>约束投影矩阵形式</vt:lpstr>
      <vt:lpstr>方程组求解方法</vt:lpstr>
      <vt:lpstr>求解器</vt:lpstr>
      <vt:lpstr>约束求解优先级</vt:lpstr>
      <vt:lpstr>PBF——流体的密度约束</vt:lpstr>
      <vt:lpstr>PBF——Tensile Instability</vt:lpstr>
      <vt:lpstr>PBF——边界处理</vt:lpstr>
      <vt:lpstr>PBF——Vorticity Confinement</vt:lpstr>
      <vt:lpstr>其他约束</vt:lpstr>
      <vt:lpstr>参考文献</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T101575</dc:creator>
  <cp:lastModifiedBy>T117209</cp:lastModifiedBy>
  <cp:revision>242</cp:revision>
  <dcterms:created xsi:type="dcterms:W3CDTF">2021-05-31T06:56:37Z</dcterms:created>
  <dcterms:modified xsi:type="dcterms:W3CDTF">2021-06-15T07:48:06Z</dcterms:modified>
</cp:coreProperties>
</file>