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76" r:id="rId3"/>
    <p:sldId id="278" r:id="rId4"/>
    <p:sldId id="288" r:id="rId5"/>
    <p:sldId id="282" r:id="rId6"/>
    <p:sldId id="283" r:id="rId7"/>
    <p:sldId id="284" r:id="rId8"/>
    <p:sldId id="280" r:id="rId9"/>
    <p:sldId id="285" r:id="rId10"/>
    <p:sldId id="289" r:id="rId11"/>
    <p:sldId id="277" r:id="rId12"/>
    <p:sldId id="287" r:id="rId13"/>
    <p:sldId id="292" r:id="rId14"/>
    <p:sldId id="293" r:id="rId15"/>
    <p:sldId id="294" r:id="rId16"/>
    <p:sldId id="301" r:id="rId17"/>
    <p:sldId id="300" r:id="rId18"/>
    <p:sldId id="299" r:id="rId19"/>
    <p:sldId id="298" r:id="rId20"/>
    <p:sldId id="302" r:id="rId21"/>
    <p:sldId id="296" r:id="rId22"/>
    <p:sldId id="297" r:id="rId23"/>
    <p:sldId id="291" r:id="rId24"/>
    <p:sldId id="295" r:id="rId25"/>
    <p:sldId id="303" r:id="rId26"/>
    <p:sldId id="314" r:id="rId27"/>
    <p:sldId id="307" r:id="rId28"/>
    <p:sldId id="308" r:id="rId29"/>
    <p:sldId id="306" r:id="rId30"/>
    <p:sldId id="310" r:id="rId31"/>
    <p:sldId id="312" r:id="rId32"/>
    <p:sldId id="309" r:id="rId33"/>
    <p:sldId id="31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BC8"/>
    <a:srgbClr val="9DB1DF"/>
    <a:srgbClr val="ED2E00"/>
    <a:srgbClr val="EC5F56"/>
    <a:srgbClr val="EC5D00"/>
    <a:srgbClr val="C05D57"/>
    <a:srgbClr val="EC5D57"/>
    <a:srgbClr val="EDBB00"/>
    <a:srgbClr val="E86E1A"/>
    <a:srgbClr val="FFC6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50" autoAdjust="0"/>
    <p:restoredTop sz="75849" autoAdjust="0"/>
  </p:normalViewPr>
  <p:slideViewPr>
    <p:cSldViewPr snapToGrid="0">
      <p:cViewPr>
        <p:scale>
          <a:sx n="125" d="100"/>
          <a:sy n="125" d="100"/>
        </p:scale>
        <p:origin x="210" y="192"/>
      </p:cViewPr>
      <p:guideLst>
        <p:guide orient="horz" pos="2160"/>
        <p:guide pos="3817"/>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基于粒子的模拟不需要对流项</a:t>
                </a:r>
                <a:endParaRPr lang="en-US" altLang="zh-CN" dirty="0"/>
              </a:p>
              <a:p>
                <a:br>
                  <a:rPr lang="zh-CN" altLang="en-US" sz="1200" b="0" i="0" kern="1200" dirty="0">
                    <a:solidFill>
                      <a:schemeClr val="tx1"/>
                    </a:solidFill>
                    <a:effectLst/>
                    <a:latin typeface="+mn-lt"/>
                    <a:ea typeface="+mn-ea"/>
                    <a:cs typeface="+mn-cs"/>
                  </a:rPr>
                </a:b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是流体关于速度场的物质导数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在基于粒子的流体模拟中，每个粒子的加速度就是关于速度的物质导数</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，这是因为物质导数的定义就是从拉格朗日视角展开的。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拉格朗日视角下的物质导数可以转换成欧拉视角下的一个形式</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就是</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，这是因为欧拉视角下我们关注的是空间中的一个固定点，因而物质导数就变成了给定点上的速度随时间的变化率</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与在流体先前的速度场作用下的变化率</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之和。</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因此，在基于欧拉网格的流体模拟方法中，我们需要计算固定点上的加速度</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，将</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移至右边，</a:t>
                </a:r>
                <a:r>
                  <a:rPr lang="zh-CN" altLang="en-US" dirty="0"/>
                  <a:t>用</a:t>
                </a:r>
                <a:r>
                  <a:rPr lang="en-US" altLang="zh-CN" dirty="0"/>
                  <a:t>split</a:t>
                </a:r>
                <a:r>
                  <a:rPr lang="zh-CN" altLang="en-US" dirty="0"/>
                  <a:t>的思想去一项一项的解方程。</a:t>
                </a:r>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13</a:t>
            </a:fld>
            <a:endParaRPr lang="zh-CN" altLang="en-US"/>
          </a:p>
        </p:txBody>
      </p:sp>
    </p:spTree>
    <p:extLst>
      <p:ext uri="{BB962C8B-B14F-4D97-AF65-F5344CB8AC3E}">
        <p14:creationId xmlns:p14="http://schemas.microsoft.com/office/powerpoint/2010/main" val="363547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通过围绕边界曲面</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速度场无散度表明该速度场中流体体积既不膨胀也不坍缩，而是保持在一个常量</a:t>
                </a:r>
                <a:endParaRPr lang="en-US" altLang="zh-CN" sz="1200" b="0" i="0" kern="1200" dirty="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14</a:t>
            </a:fld>
            <a:endParaRPr lang="zh-CN" altLang="en-US"/>
          </a:p>
        </p:txBody>
      </p:sp>
    </p:spTree>
    <p:extLst>
      <p:ext uri="{BB962C8B-B14F-4D97-AF65-F5344CB8AC3E}">
        <p14:creationId xmlns:p14="http://schemas.microsoft.com/office/powerpoint/2010/main" val="3196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需要计算出正确的压力以确保速度场的无散度性质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15</a:t>
            </a:fld>
            <a:endParaRPr lang="zh-CN" altLang="en-US"/>
          </a:p>
        </p:txBody>
      </p:sp>
    </p:spTree>
    <p:extLst>
      <p:ext uri="{BB962C8B-B14F-4D97-AF65-F5344CB8AC3E}">
        <p14:creationId xmlns:p14="http://schemas.microsoft.com/office/powerpoint/2010/main" val="42492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r>
                  <a:rPr lang="en-US" altLang="zh-CN" i="0">
                    <a:latin typeface="Cambria Math" panose="02040503050406030204" pitchFamily="18" charset="0"/>
                  </a:rPr>
                  <a:t>𝑢 ⃗_𝑛</a:t>
                </a:r>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16</a:t>
            </a:fld>
            <a:endParaRPr lang="zh-CN" altLang="en-US"/>
          </a:p>
        </p:txBody>
      </p:sp>
    </p:spTree>
    <p:extLst>
      <p:ext uri="{BB962C8B-B14F-4D97-AF65-F5344CB8AC3E}">
        <p14:creationId xmlns:p14="http://schemas.microsoft.com/office/powerpoint/2010/main" val="390126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Marker-And-Cell</a:t>
            </a:r>
          </a:p>
          <a:p>
            <a:r>
              <a:rPr lang="zh-CN" altLang="en-US" sz="1200" b="0" i="0" kern="1200" dirty="0">
                <a:solidFill>
                  <a:schemeClr val="tx1"/>
                </a:solidFill>
                <a:effectLst/>
                <a:latin typeface="+mn-lt"/>
                <a:ea typeface="+mn-ea"/>
                <a:cs typeface="+mn-cs"/>
              </a:rPr>
              <a:t>许多不可压缩流体模拟的算法都在这个网格结构上呈现出了良好的效率</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MAC</a:t>
            </a:r>
            <a:r>
              <a:rPr lang="zh-CN" altLang="en-US" sz="1200" b="0" i="0" kern="1200" dirty="0">
                <a:solidFill>
                  <a:schemeClr val="tx1"/>
                </a:solidFill>
                <a:effectLst/>
                <a:latin typeface="+mn-lt"/>
                <a:ea typeface="+mn-ea"/>
                <a:cs typeface="+mn-cs"/>
              </a:rPr>
              <a:t>网格是一种交叉排列的网格，不同类型的物理量被存储于网格的不同位置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以二维的网格为例，如图所示，流体粒子的压力数据存储于网格的中心点，而速度则沿着笛卡尔坐标被分成了两部分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避免零空间问题（</a:t>
            </a:r>
            <a:r>
              <a:rPr lang="en-US" altLang="zh-CN" sz="1200" b="0" i="0" kern="1200" dirty="0">
                <a:solidFill>
                  <a:schemeClr val="tx1"/>
                </a:solidFill>
                <a:effectLst/>
                <a:latin typeface="+mn-lt"/>
                <a:ea typeface="+mn-ea"/>
                <a:cs typeface="+mn-cs"/>
              </a:rPr>
              <a:t>null-space problem</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保持无偏二阶精度（无偏，就是不偏向左边或者右边）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如果我们要估算某个地方的速度向量，即便采样点恰好在网格点上我们也要做一些插值才能获取相应的速度向量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17</a:t>
            </a:fld>
            <a:endParaRPr lang="zh-CN" altLang="en-US"/>
          </a:p>
        </p:txBody>
      </p:sp>
    </p:spTree>
    <p:extLst>
      <p:ext uri="{BB962C8B-B14F-4D97-AF65-F5344CB8AC3E}">
        <p14:creationId xmlns:p14="http://schemas.microsoft.com/office/powerpoint/2010/main" val="226083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14:m>
                  <m:oMath xmlns:m="http://schemas.openxmlformats.org/officeDocument/2006/math">
                    <m:acc>
                      <m:accPr>
                        <m:chr m:val="⃗"/>
                        <m:ctrlPr>
                          <a:rPr lang="en-US" altLang="zh-CN" sz="1200" i="1" smtClean="0">
                            <a:latin typeface="Cambria Math" panose="02040503050406030204" pitchFamily="18" charset="0"/>
                          </a:rPr>
                        </m:ctrlPr>
                      </m:accPr>
                      <m:e>
                        <m:r>
                          <a:rPr lang="en-US" altLang="zh-CN" sz="1200" i="1">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r>
                  <a:rPr lang="en-US" altLang="zh-CN" b="0" i="0">
                    <a:latin typeface="Cambria Math" panose="02040503050406030204" pitchFamily="18" charset="0"/>
                  </a:rPr>
                  <a:t>𝑞_𝐺^(𝑛+1)</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r>
                  <a:rPr lang="en-US" altLang="zh-CN" sz="1200" i="0">
                    <a:latin typeface="Cambria Math" panose="02040503050406030204" pitchFamily="18" charset="0"/>
                  </a:rPr>
                  <a:t>𝑢 ⃗</a:t>
                </a:r>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27217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𝑢</m:t>
                            </m:r>
                          </m:e>
                        </m:acc>
                      </m:e>
                      <m:sup>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p>
                    </m:sSup>
                    <m:r>
                      <a:rPr lang="zh-CN" altLang="en-US" b="0" i="1" smtClean="0">
                        <a:solidFill>
                          <a:schemeClr val="tx1"/>
                        </a:solidFill>
                        <a:latin typeface="Cambria Math" panose="02040503050406030204" pitchFamily="18" charset="0"/>
                      </a:rPr>
                      <m:t>是</m:t>
                    </m:r>
                  </m:oMath>
                </a14:m>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r>
                  <a:rPr lang="en-US" altLang="zh-CN" b="0" i="0">
                    <a:solidFill>
                      <a:schemeClr val="tx1"/>
                    </a:solidFill>
                    <a:latin typeface="Cambria Math" panose="02040503050406030204" pitchFamily="18" charset="0"/>
                  </a:rPr>
                  <a:t>𝑢 ⃗^(𝑛+1)</a:t>
                </a:r>
                <a:r>
                  <a:rPr lang="zh-CN" altLang="en-US" b="0" i="0">
                    <a:solidFill>
                      <a:schemeClr val="tx1"/>
                    </a:solidFill>
                    <a:latin typeface="Cambria Math" panose="02040503050406030204" pitchFamily="18" charset="0"/>
                  </a:rPr>
                  <a:t> 是</a:t>
                </a:r>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16081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oMath>
                </a14:m>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Choice>
        <mc:Fallback xmlns="">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r>
                  <a:rPr lang="en-US" altLang="zh-CN" i="0">
                    <a:latin typeface="Cambria Math" panose="02040503050406030204" pitchFamily="18" charset="0"/>
                  </a:rPr>
                  <a:t>𝑢 ⃗^(𝑛+1)</a:t>
                </a:r>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3747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两边同时乘以</a:t>
                </a:r>
                <a14:m>
                  <m:oMath xmlns:m="http://schemas.openxmlformats.org/officeDocument/2006/math">
                    <m:r>
                      <a:rPr lang="zh-CN" altLang="en-US" i="1" smtClean="0">
                        <a:solidFill>
                          <a:srgbClr val="C00000"/>
                        </a:solidFill>
                        <a:latin typeface="Cambria Math" panose="02040503050406030204" pitchFamily="18" charset="0"/>
                      </a:rPr>
                      <m:t>𝜌</m:t>
                    </m:r>
                  </m:oMath>
                </a14:m>
                <a:endParaRPr lang="zh-CN" altLang="en-US" dirty="0"/>
              </a:p>
            </p:txBody>
          </p:sp>
        </mc:Choice>
        <mc:Fallback>
          <p:sp>
            <p:nvSpPr>
              <p:cNvPr id="3" name="备注占位符 2"/>
              <p:cNvSpPr>
                <a:spLocks noGrp="1"/>
              </p:cNvSpPr>
              <p:nvPr>
                <p:ph type="body" idx="1"/>
              </p:nvPr>
            </p:nvSpPr>
            <p:spPr/>
            <p:txBody>
              <a:bodyPr/>
              <a:lstStyle/>
              <a:p>
                <a:r>
                  <a:rPr lang="zh-CN" altLang="en-US" dirty="0"/>
                  <a:t>两边同时乘以</a:t>
                </a:r>
                <a:r>
                  <a:rPr lang="zh-CN" altLang="en-US" i="0">
                    <a:solidFill>
                      <a:srgbClr val="C00000"/>
                    </a:solidFill>
                    <a:latin typeface="Cambria Math" panose="02040503050406030204" pitchFamily="18" charset="0"/>
                  </a:rPr>
                  <a:t>𝜌</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93003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密度，压力等性质在空间上是连续变化的</a:t>
            </a:r>
            <a:endParaRPr lang="en-US" altLang="zh-CN" dirty="0"/>
          </a:p>
          <a:p>
            <a:r>
              <a:rPr lang="zh-CN" altLang="en-US" sz="1200" b="0" i="0" kern="1200" dirty="0">
                <a:solidFill>
                  <a:schemeClr val="tx1"/>
                </a:solidFill>
                <a:effectLst/>
                <a:latin typeface="+mn-lt"/>
                <a:ea typeface="+mn-ea"/>
                <a:cs typeface="+mn-cs"/>
              </a:rPr>
              <a:t>定义在离散粒子位置的场量，使用插值来计算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质量是常量，密度不是常量</a:t>
            </a:r>
            <a:endParaRPr lang="en-US" altLang="zh-CN" dirty="0"/>
          </a:p>
          <a:p>
            <a:endParaRPr lang="en-US" altLang="zh-CN" dirty="0"/>
          </a:p>
          <a:p>
            <a:r>
              <a:rPr lang="zh-CN" altLang="en-US" sz="1200" b="0" i="0" kern="1200" dirty="0">
                <a:solidFill>
                  <a:schemeClr val="tx1"/>
                </a:solidFill>
                <a:effectLst/>
                <a:latin typeface="+mn-lt"/>
                <a:ea typeface="+mn-ea"/>
                <a:cs typeface="+mn-cs"/>
              </a:rPr>
              <a:t>粒子法的思想是将流体或固体物质材料本身离散成若干单元（也可以称为点或者粒子，如何称呼不重要），每个粒子代表了一小团流体或固体，是一种宏观的近似。在拉格朗日体系下，离散后的材料粒子满足牛顿第二运动定律，计算出粒子运动速度后，即可以获得粒子在空间中的运动位置。流体粒子的受力，除了体积力和粘性力等，最重要的是压力梯度项。粒子法的一个关键难点是求解压力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23002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本质上是一种核密度估计（</a:t>
            </a:r>
            <a:r>
              <a:rPr lang="en-US" altLang="zh-CN" sz="1200" b="0" i="0" kern="1200" dirty="0">
                <a:solidFill>
                  <a:schemeClr val="tx1"/>
                </a:solidFill>
                <a:effectLst/>
                <a:latin typeface="+mn-lt"/>
                <a:ea typeface="+mn-ea"/>
                <a:cs typeface="+mn-cs"/>
              </a:rPr>
              <a:t>Kernel Density Estimation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KDE</a:t>
            </a:r>
            <a:r>
              <a:rPr lang="zh-CN" altLang="en-US" sz="1200" b="0" i="0" kern="1200" dirty="0">
                <a:solidFill>
                  <a:schemeClr val="tx1"/>
                </a:solidFill>
                <a:effectLst/>
                <a:latin typeface="+mn-lt"/>
                <a:ea typeface="+mn-ea"/>
                <a:cs typeface="+mn-cs"/>
              </a:rPr>
              <a:t>）。把空间中的物理量用它周围一个范围内的相同物理量通过逼近</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函数的核函数来进行插值。</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222372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压力的目的是恢复流体的静止状态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这里的</a:t>
                </a:r>
                <a14:m>
                  <m:oMath xmlns:m="http://schemas.openxmlformats.org/officeDocument/2006/math">
                    <m:r>
                      <a:rPr lang="en-US" altLang="zh-CN" b="0" i="1" smtClean="0">
                        <a:latin typeface="Cambria Math" panose="02040503050406030204" pitchFamily="18" charset="0"/>
                      </a:rPr>
                      <m:t>𝑝</m:t>
                    </m:r>
                  </m:oMath>
                </a14:m>
                <a:r>
                  <a:rPr lang="zh-CN" altLang="en-US" sz="1200" b="0" i="0" kern="1200" dirty="0">
                    <a:solidFill>
                      <a:schemeClr val="tx1"/>
                    </a:solidFill>
                    <a:effectLst/>
                    <a:latin typeface="+mn-lt"/>
                    <a:ea typeface="+mn-ea"/>
                    <a:cs typeface="+mn-cs"/>
                  </a:rPr>
                  <a:t>是压强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a:t>
                </a:r>
                <a14:m>
                  <m:oMath xmlns:m="http://schemas.openxmlformats.org/officeDocument/2006/math">
                    <m:sSub>
                      <m:sSubPr>
                        <m:ctrlPr>
                          <a:rPr lang="en-US" altLang="zh-CN" sz="1200" i="1" smtClean="0">
                            <a:solidFill>
                              <a:schemeClr val="accent1"/>
                            </a:solidFill>
                            <a:latin typeface="Cambria Math" panose="02040503050406030204" pitchFamily="18" charset="0"/>
                          </a:rPr>
                        </m:ctrlPr>
                      </m:sSubPr>
                      <m:e>
                        <m:r>
                          <a:rPr lang="en-US" altLang="zh-CN" sz="1200" i="1">
                            <a:solidFill>
                              <a:schemeClr val="accent1"/>
                            </a:solidFill>
                            <a:latin typeface="Cambria Math" panose="02040503050406030204" pitchFamily="18" charset="0"/>
                          </a:rPr>
                          <m:t>𝑝</m:t>
                        </m:r>
                      </m:e>
                      <m:sub>
                        <m:r>
                          <a:rPr lang="en-US" altLang="zh-CN" sz="1200" i="1">
                            <a:solidFill>
                              <a:schemeClr val="accent1"/>
                            </a:solidFill>
                            <a:latin typeface="Cambria Math" panose="02040503050406030204" pitchFamily="18" charset="0"/>
                          </a:rPr>
                          <m:t>1</m:t>
                        </m:r>
                      </m:sub>
                    </m:sSub>
                  </m:oMath>
                </a14:m>
                <a:r>
                  <a:rPr lang="zh-CN" altLang="en-US" sz="1200" b="0" i="0" kern="1200" dirty="0">
                    <a:solidFill>
                      <a:schemeClr val="tx1"/>
                    </a:solidFill>
                    <a:effectLst/>
                    <a:latin typeface="+mn-lt"/>
                    <a:ea typeface="+mn-ea"/>
                    <a:cs typeface="+mn-cs"/>
                  </a:rPr>
                  <a:t>不等于</a:t>
                </a:r>
                <a14:m>
                  <m:oMath xmlns:m="http://schemas.openxmlformats.org/officeDocument/2006/math">
                    <m:sSub>
                      <m:sSubPr>
                        <m:ctrlPr>
                          <a:rPr lang="en-US" altLang="zh-CN" sz="1200" i="1" smtClean="0">
                            <a:solidFill>
                              <a:schemeClr val="accent1"/>
                            </a:solidFill>
                            <a:latin typeface="Cambria Math" panose="02040503050406030204" pitchFamily="18" charset="0"/>
                          </a:rPr>
                        </m:ctrlPr>
                      </m:sSubPr>
                      <m:e>
                        <m:r>
                          <a:rPr lang="en-US" altLang="zh-CN" sz="1200" i="1">
                            <a:solidFill>
                              <a:schemeClr val="accent1"/>
                            </a:solidFill>
                            <a:latin typeface="Cambria Math" panose="02040503050406030204" pitchFamily="18" charset="0"/>
                          </a:rPr>
                          <m:t>𝑝</m:t>
                        </m:r>
                      </m:e>
                      <m:sub>
                        <m:r>
                          <a:rPr lang="en-US" altLang="zh-CN" sz="1200" i="1">
                            <a:solidFill>
                              <a:schemeClr val="accent1"/>
                            </a:solidFill>
                            <a:latin typeface="Cambria Math" panose="02040503050406030204" pitchFamily="18" charset="0"/>
                          </a:rPr>
                          <m:t>2</m:t>
                        </m:r>
                      </m:sub>
                    </m:sSub>
                  </m:oMath>
                </a14:m>
                <a:r>
                  <a:rPr lang="zh-CN" altLang="en-US" sz="1200" b="0" i="0" kern="1200" dirty="0">
                    <a:solidFill>
                      <a:schemeClr val="tx1"/>
                    </a:solidFill>
                    <a:effectLst/>
                    <a:latin typeface="+mn-lt"/>
                    <a:ea typeface="+mn-ea"/>
                    <a:cs typeface="+mn-cs"/>
                  </a:rPr>
                  <a:t>，那么就会有</a:t>
                </a:r>
                <a14:m>
                  <m:oMath xmlns:m="http://schemas.openxmlformats.org/officeDocument/2006/math">
                    <m:sSubSup>
                      <m:sSubSupPr>
                        <m:ctrlPr>
                          <a:rPr lang="en-US" altLang="zh-CN" sz="1200" i="1" smtClean="0">
                            <a:latin typeface="Cambria Math" panose="02040503050406030204" pitchFamily="18" charset="0"/>
                          </a:rPr>
                        </m:ctrlPr>
                      </m:sSubSupPr>
                      <m:e>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𝐹</m:t>
                            </m:r>
                          </m:e>
                        </m:acc>
                      </m:e>
                      <m:sub>
                        <m:r>
                          <a:rPr lang="en-US" altLang="zh-CN" sz="1200" i="1">
                            <a:latin typeface="Cambria Math" panose="02040503050406030204" pitchFamily="18" charset="0"/>
                          </a:rPr>
                          <m:t>1</m:t>
                        </m:r>
                      </m:sub>
                      <m:sup>
                        <m:r>
                          <a:rPr lang="en-US" altLang="zh-CN" sz="1200" i="1">
                            <a:latin typeface="Cambria Math" panose="02040503050406030204" pitchFamily="18" charset="0"/>
                          </a:rPr>
                          <m:t>𝑝𝑟𝑒𝑠𝑠𝑢𝑟𝑒</m:t>
                        </m:r>
                      </m:sup>
                    </m:sSubSup>
                  </m:oMath>
                </a14:m>
                <a:r>
                  <a:rPr lang="zh-CN" altLang="en-US" sz="1200" b="0" i="0" kern="1200" dirty="0">
                    <a:solidFill>
                      <a:schemeClr val="tx1"/>
                    </a:solidFill>
                    <a:effectLst/>
                    <a:latin typeface="+mn-lt"/>
                    <a:ea typeface="+mn-ea"/>
                    <a:cs typeface="+mn-cs"/>
                  </a:rPr>
                  <a:t>不等于</a:t>
                </a:r>
                <a14:m>
                  <m:oMath xmlns:m="http://schemas.openxmlformats.org/officeDocument/2006/math">
                    <m:sSubSup>
                      <m:sSubSupPr>
                        <m:ctrlPr>
                          <a:rPr lang="en-US" altLang="zh-CN" sz="1200" i="1" smtClean="0">
                            <a:latin typeface="Cambria Math" panose="02040503050406030204" pitchFamily="18" charset="0"/>
                          </a:rPr>
                        </m:ctrlPr>
                      </m:sSubSupPr>
                      <m:e>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𝐹</m:t>
                            </m:r>
                          </m:e>
                        </m:acc>
                      </m:e>
                      <m:sub>
                        <m:r>
                          <a:rPr lang="en-US" altLang="zh-CN" sz="1200" b="0" i="1" smtClean="0">
                            <a:latin typeface="Cambria Math" panose="02040503050406030204" pitchFamily="18" charset="0"/>
                          </a:rPr>
                          <m:t>2</m:t>
                        </m:r>
                      </m:sub>
                      <m:sup>
                        <m:r>
                          <a:rPr lang="en-US" altLang="zh-CN" sz="1200" i="1">
                            <a:latin typeface="Cambria Math" panose="02040503050406030204" pitchFamily="18" charset="0"/>
                          </a:rPr>
                          <m:t>𝑝𝑟𝑒𝑠𝑠𝑢𝑟𝑒</m:t>
                        </m:r>
                      </m:sup>
                    </m:sSubSup>
                  </m:oMath>
                </a14:m>
                <a:r>
                  <a:rPr lang="zh-CN" altLang="en-US" sz="1200" b="0" i="0" kern="1200" dirty="0">
                    <a:solidFill>
                      <a:schemeClr val="tx1"/>
                    </a:solidFill>
                    <a:effectLst/>
                    <a:latin typeface="+mn-lt"/>
                    <a:ea typeface="+mn-ea"/>
                    <a:cs typeface="+mn-cs"/>
                  </a:rPr>
                  <a:t>，违反了牛顿第三定律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Stiffness parameter</a:t>
                </a:r>
                <a:r>
                  <a:rPr lang="zh-CN" altLang="en-US" dirty="0"/>
                  <a:t>，</a:t>
                </a:r>
                <a:r>
                  <a:rPr lang="en-US" altLang="zh-CN" dirty="0"/>
                  <a:t> Rest density of fluid</a:t>
                </a:r>
              </a:p>
              <a:p>
                <a:endParaRPr lang="en-US" altLang="zh-CN" dirty="0"/>
              </a:p>
              <a:p>
                <a:endParaRPr lang="en-US" altLang="zh-CN" dirty="0"/>
              </a:p>
              <a:p>
                <a:r>
                  <a:rPr lang="zh-CN" altLang="en-US" dirty="0"/>
                  <a:t>大密度，大压力，大排斥力</a:t>
                </a:r>
                <a:endParaRPr lang="en-US" altLang="zh-CN" dirty="0"/>
              </a:p>
              <a:p>
                <a:r>
                  <a:rPr lang="zh-CN" altLang="en-US" dirty="0"/>
                  <a:t>小密度，小压力，小排斥力</a:t>
                </a:r>
                <a:endParaRPr lang="en-US" altLang="zh-CN" dirty="0"/>
              </a:p>
              <a:p>
                <a:r>
                  <a:rPr lang="zh-CN" altLang="en-US" dirty="0"/>
                  <a:t>密度低于静止密度，负压力，吸引力</a:t>
                </a:r>
                <a:endParaRPr lang="en-US" altLang="zh-CN" dirty="0"/>
              </a:p>
              <a:p>
                <a:endParaRPr lang="en-US" altLang="zh-CN" dirty="0"/>
              </a:p>
              <a:p>
                <a:r>
                  <a:rPr lang="zh-CN" altLang="en-US" dirty="0"/>
                  <a:t>只考虑排斥力</a:t>
                </a:r>
                <a:endParaRPr lang="en-US" altLang="zh-CN" dirty="0"/>
              </a:p>
              <a:p>
                <a:endParaRPr lang="en-US" altLang="zh-CN" dirty="0"/>
              </a:p>
              <a:p>
                <a:r>
                  <a:rPr lang="zh-CN" altLang="en-US" dirty="0"/>
                  <a:t>作用力与反作用力相等</a:t>
                </a:r>
                <a:endParaRPr lang="en-US" altLang="zh-CN" dirty="0"/>
              </a:p>
              <a:p>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压力的目的是恢复流体的静止状态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这里的</a:t>
                </a:r>
                <a:r>
                  <a:rPr lang="en-US" altLang="zh-CN" b="0" i="0">
                    <a:latin typeface="Cambria Math" panose="02040503050406030204" pitchFamily="18" charset="0"/>
                  </a:rPr>
                  <a:t>𝑝</a:t>
                </a:r>
                <a:r>
                  <a:rPr lang="zh-CN" altLang="en-US" sz="1200" b="0" i="0" kern="1200" dirty="0">
                    <a:solidFill>
                      <a:schemeClr val="tx1"/>
                    </a:solidFill>
                    <a:effectLst/>
                    <a:latin typeface="+mn-lt"/>
                    <a:ea typeface="+mn-ea"/>
                    <a:cs typeface="+mn-cs"/>
                  </a:rPr>
                  <a:t>是压强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a:t>
                </a:r>
                <a:r>
                  <a:rPr lang="en-US" altLang="zh-CN" sz="1200" i="0">
                    <a:solidFill>
                      <a:schemeClr val="accent1"/>
                    </a:solidFill>
                    <a:latin typeface="Cambria Math" panose="02040503050406030204" pitchFamily="18" charset="0"/>
                  </a:rPr>
                  <a:t>𝑝_1</a:t>
                </a:r>
                <a:r>
                  <a:rPr lang="zh-CN" altLang="en-US" sz="1200" b="0" i="0" kern="1200" dirty="0">
                    <a:solidFill>
                      <a:schemeClr val="tx1"/>
                    </a:solidFill>
                    <a:effectLst/>
                    <a:latin typeface="+mn-lt"/>
                    <a:ea typeface="+mn-ea"/>
                    <a:cs typeface="+mn-cs"/>
                  </a:rPr>
                  <a:t>不等于</a:t>
                </a:r>
                <a:r>
                  <a:rPr lang="en-US" altLang="zh-CN" sz="1200" i="0">
                    <a:solidFill>
                      <a:schemeClr val="accent1"/>
                    </a:solidFill>
                    <a:latin typeface="Cambria Math" panose="02040503050406030204" pitchFamily="18" charset="0"/>
                  </a:rPr>
                  <a:t>𝑝_2</a:t>
                </a:r>
                <a:r>
                  <a:rPr lang="zh-CN" altLang="en-US" sz="1200" b="0" i="0" kern="1200" dirty="0">
                    <a:solidFill>
                      <a:schemeClr val="tx1"/>
                    </a:solidFill>
                    <a:effectLst/>
                    <a:latin typeface="+mn-lt"/>
                    <a:ea typeface="+mn-ea"/>
                    <a:cs typeface="+mn-cs"/>
                  </a:rPr>
                  <a:t>，那么就会有</a:t>
                </a:r>
                <a:r>
                  <a:rPr lang="en-US" altLang="zh-CN" sz="1200" i="0">
                    <a:latin typeface="Cambria Math" panose="02040503050406030204" pitchFamily="18" charset="0"/>
                  </a:rPr>
                  <a:t>𝐹 ⃗_1^𝑝𝑟𝑒𝑠𝑠𝑢𝑟𝑒</a:t>
                </a:r>
                <a:r>
                  <a:rPr lang="zh-CN" altLang="en-US" sz="1200" b="0" i="0" kern="1200" dirty="0">
                    <a:solidFill>
                      <a:schemeClr val="tx1"/>
                    </a:solidFill>
                    <a:effectLst/>
                    <a:latin typeface="+mn-lt"/>
                    <a:ea typeface="+mn-ea"/>
                    <a:cs typeface="+mn-cs"/>
                  </a:rPr>
                  <a:t>不等于</a:t>
                </a:r>
                <a:r>
                  <a:rPr lang="en-US" altLang="zh-CN" sz="1200" i="0">
                    <a:latin typeface="Cambria Math" panose="02040503050406030204" pitchFamily="18" charset="0"/>
                  </a:rPr>
                  <a:t>𝐹 ⃗_</a:t>
                </a:r>
                <a:r>
                  <a:rPr lang="en-US" altLang="zh-CN" sz="1200" b="0" i="0">
                    <a:latin typeface="Cambria Math" panose="02040503050406030204" pitchFamily="18" charset="0"/>
                  </a:rPr>
                  <a:t>2^</a:t>
                </a:r>
                <a:r>
                  <a:rPr lang="en-US" altLang="zh-CN" sz="1200" i="0">
                    <a:latin typeface="Cambria Math" panose="02040503050406030204" pitchFamily="18" charset="0"/>
                  </a:rPr>
                  <a:t>𝑝𝑟𝑒𝑠𝑠𝑢𝑟𝑒</a:t>
                </a:r>
                <a:r>
                  <a:rPr lang="zh-CN" altLang="en-US" sz="1200" b="0" i="0" kern="1200" dirty="0">
                    <a:solidFill>
                      <a:schemeClr val="tx1"/>
                    </a:solidFill>
                    <a:effectLst/>
                    <a:latin typeface="+mn-lt"/>
                    <a:ea typeface="+mn-ea"/>
                    <a:cs typeface="+mn-cs"/>
                  </a:rPr>
                  <a:t>，违反了牛顿第三定律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Stiffness parameter</a:t>
                </a:r>
                <a:r>
                  <a:rPr lang="zh-CN" altLang="en-US" dirty="0"/>
                  <a:t>，</a:t>
                </a:r>
                <a:r>
                  <a:rPr lang="en-US" altLang="zh-CN" dirty="0"/>
                  <a:t> Rest density of fluid</a:t>
                </a:r>
              </a:p>
              <a:p>
                <a:endParaRPr lang="en-US" altLang="zh-CN" dirty="0"/>
              </a:p>
              <a:p>
                <a:endParaRPr lang="en-US" altLang="zh-CN" dirty="0"/>
              </a:p>
              <a:p>
                <a:r>
                  <a:rPr lang="zh-CN" altLang="en-US" dirty="0"/>
                  <a:t>大密度，大压力，大排斥力</a:t>
                </a:r>
                <a:endParaRPr lang="en-US" altLang="zh-CN" dirty="0"/>
              </a:p>
              <a:p>
                <a:r>
                  <a:rPr lang="zh-CN" altLang="en-US" dirty="0"/>
                  <a:t>小密度，小压力，小排斥力</a:t>
                </a:r>
                <a:endParaRPr lang="en-US" altLang="zh-CN" dirty="0"/>
              </a:p>
              <a:p>
                <a:r>
                  <a:rPr lang="zh-CN" altLang="en-US" dirty="0"/>
                  <a:t>密度低于静止密度，负压力，吸引力</a:t>
                </a:r>
                <a:endParaRPr lang="en-US" altLang="zh-CN" dirty="0"/>
              </a:p>
              <a:p>
                <a:endParaRPr lang="en-US" altLang="zh-CN" dirty="0"/>
              </a:p>
              <a:p>
                <a:r>
                  <a:rPr lang="zh-CN" altLang="en-US" dirty="0"/>
                  <a:t>只考虑排斥力</a:t>
                </a:r>
                <a:endParaRPr lang="en-US" altLang="zh-CN" dirty="0"/>
              </a:p>
              <a:p>
                <a:endParaRPr lang="en-US" altLang="zh-CN" dirty="0"/>
              </a:p>
              <a:p>
                <a:r>
                  <a:rPr lang="zh-CN" altLang="en-US" dirty="0"/>
                  <a:t>作用力与反作用力相等</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186144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31</a:t>
            </a:fld>
            <a:endParaRPr lang="zh-CN" altLang="en-US"/>
          </a:p>
        </p:txBody>
      </p:sp>
    </p:spTree>
    <p:extLst>
      <p:ext uri="{BB962C8B-B14F-4D97-AF65-F5344CB8AC3E}">
        <p14:creationId xmlns:p14="http://schemas.microsoft.com/office/powerpoint/2010/main" val="1772011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32</a:t>
            </a:fld>
            <a:endParaRPr lang="zh-CN" altLang="en-US"/>
          </a:p>
        </p:txBody>
      </p:sp>
    </p:spTree>
    <p:extLst>
      <p:ext uri="{BB962C8B-B14F-4D97-AF65-F5344CB8AC3E}">
        <p14:creationId xmlns:p14="http://schemas.microsoft.com/office/powerpoint/2010/main" val="3392412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只有周围充满粒子的情况下才能被正确的估计，边界上的密度估计值存在较大误差。为了减少这种误差，计算液体粒子的密度和力时，附近的</a:t>
            </a:r>
            <a:r>
              <a:rPr lang="zh-CN" altLang="en-US" sz="1200" b="1" i="0" kern="1200" dirty="0">
                <a:solidFill>
                  <a:schemeClr val="tx1"/>
                </a:solidFill>
                <a:effectLst/>
                <a:latin typeface="+mn-lt"/>
                <a:ea typeface="+mn-ea"/>
                <a:cs typeface="+mn-cs"/>
              </a:rPr>
              <a:t>边界粒子</a:t>
            </a:r>
            <a:r>
              <a:rPr lang="zh-CN" altLang="en-US" sz="1200" b="0" i="0" kern="1200" dirty="0">
                <a:solidFill>
                  <a:schemeClr val="tx1"/>
                </a:solidFill>
                <a:effectLst/>
                <a:latin typeface="+mn-lt"/>
                <a:ea typeface="+mn-ea"/>
                <a:cs typeface="+mn-cs"/>
              </a:rPr>
              <a:t>也被考虑在内。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对于刚体我们用其表面粒子来表示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代表边界邻居粒子</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33</a:t>
            </a:fld>
            <a:endParaRPr lang="zh-CN" altLang="en-US"/>
          </a:p>
        </p:txBody>
      </p:sp>
    </p:spTree>
    <p:extLst>
      <p:ext uri="{BB962C8B-B14F-4D97-AF65-F5344CB8AC3E}">
        <p14:creationId xmlns:p14="http://schemas.microsoft.com/office/powerpoint/2010/main" val="305136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是给定的流体微团在空间运动时，其携带的物理量</a:t>
                </a:r>
                <a:r>
                  <a:rPr lang="en-US" altLang="zh-CN" dirty="0"/>
                  <a:t>Q</a:t>
                </a:r>
                <a:r>
                  <a:rPr lang="zh-CN" altLang="en-US" dirty="0"/>
                  <a:t>的时间变化率，它和</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en-US" altLang="zh-CN" dirty="0"/>
              </a:p>
              <a:p>
                <a:r>
                  <a:rPr lang="zh-CN" altLang="en-US" dirty="0"/>
                  <a:t>假设你在爬山，考虑你所感受到的气温，从时间方面来考虑，中午的温度比早上高；从空间方面来考虑，山脚的气温比山顶的气温高。当从拉格朗日视角来看时，你从一处爬到另一处，温度变化不仅由于你的位置的移动，也取决于时间的变化；而从欧拉视角来看，空间中的每一个点都是固定的，所以位置不会发生改变，但是时间会变化。这就是物质导数的物理意义。</a:t>
                </a:r>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r>
                  <a:rPr lang="en-US" altLang="zh-CN" i="0">
                    <a:latin typeface="Cambria Math" panose="02040503050406030204" pitchFamily="18" charset="0"/>
                  </a:rPr>
                  <a:t>D𝑄/𝐷𝑡</a:t>
                </a:r>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r>
                  <a:rPr lang="en-US" altLang="zh-CN" i="0">
                    <a:latin typeface="Cambria Math" panose="02040503050406030204" pitchFamily="18" charset="0"/>
                  </a:rPr>
                  <a:t>D𝑄/𝐷𝑡</a:t>
                </a:r>
                <a:r>
                  <a:rPr lang="zh-CN" altLang="en-US" dirty="0"/>
                  <a:t>是给定的流体微团在空间运动时，其携带的物理量</a:t>
                </a:r>
                <a:r>
                  <a:rPr lang="en-US" altLang="zh-CN" dirty="0"/>
                  <a:t>Q</a:t>
                </a:r>
                <a:r>
                  <a:rPr lang="zh-CN" altLang="en-US" dirty="0"/>
                  <a:t>的时间变化率，它和</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a:p>
                <a:r>
                  <a:rPr lang="zh-CN" altLang="en-US" dirty="0"/>
                  <a:t>黏力：</a:t>
                </a:r>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1.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4.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66.png"/><Relationship Id="rId11" Type="http://schemas.openxmlformats.org/officeDocument/2006/relationships/image" Target="../media/image68.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2C70-AE61-4E1E-B9F9-885924CF9A05}"/>
              </a:ext>
            </a:extLst>
          </p:cNvPr>
          <p:cNvSpPr>
            <a:spLocks noGrp="1"/>
          </p:cNvSpPr>
          <p:nvPr>
            <p:ph type="title"/>
          </p:nvPr>
        </p:nvSpPr>
        <p:spPr/>
        <p:txBody>
          <a:bodyPr/>
          <a:lstStyle/>
          <a:p>
            <a:r>
              <a:rPr lang="zh-CN" altLang="en-US" dirty="0"/>
              <a:t>速度散度</a:t>
            </a:r>
          </a:p>
        </p:txBody>
      </p:sp>
      <p:sp>
        <p:nvSpPr>
          <p:cNvPr id="3" name="内容占位符 2">
            <a:extLst>
              <a:ext uri="{FF2B5EF4-FFF2-40B4-BE49-F238E27FC236}">
                <a16:creationId xmlns:a16="http://schemas.microsoft.com/office/drawing/2014/main" id="{1B2369CB-A155-40BF-B854-ECE65A722BFE}"/>
              </a:ext>
            </a:extLst>
          </p:cNvPr>
          <p:cNvSpPr>
            <a:spLocks noGrp="1"/>
          </p:cNvSpPr>
          <p:nvPr>
            <p:ph idx="1"/>
          </p:nvPr>
        </p:nvSpPr>
        <p:spPr/>
        <p:txBody>
          <a:bodyPr/>
          <a:lstStyle/>
          <a:p>
            <a:r>
              <a:rPr lang="zh-CN" altLang="en-US" dirty="0"/>
              <a:t>散度定理</a:t>
            </a:r>
            <a:endParaRPr lang="en-US" altLang="zh-CN" dirty="0"/>
          </a:p>
          <a:p>
            <a:r>
              <a:rPr lang="zh-CN" altLang="en-US" dirty="0"/>
              <a:t>每单位体积运动着的流体微团，体积相对变化的</a:t>
            </a:r>
            <a:r>
              <a:rPr lang="zh-CN" altLang="en-US" dirty="0">
                <a:solidFill>
                  <a:srgbClr val="FF0000"/>
                </a:solidFill>
              </a:rPr>
              <a:t>时间变化率</a:t>
            </a:r>
          </a:p>
        </p:txBody>
      </p:sp>
    </p:spTree>
    <p:extLst>
      <p:ext uri="{BB962C8B-B14F-4D97-AF65-F5344CB8AC3E}">
        <p14:creationId xmlns:p14="http://schemas.microsoft.com/office/powerpoint/2010/main" val="8386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normAutofit/>
              </a:bodyPr>
              <a:lstStyle/>
              <a:p>
                <a:r>
                  <a:rPr lang="zh-CN" altLang="en-US" dirty="0"/>
                  <a:t>动量方程</a:t>
                </a:r>
                <a:endParaRPr lang="en-US" altLang="zh-CN" dirty="0"/>
              </a:p>
              <a:p>
                <a:pPr lvl="1"/>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zh-CN" altLang="en-US" i="1">
                            <a:solidFill>
                              <a:schemeClr val="tx1"/>
                            </a:solidFill>
                            <a:latin typeface="Cambria Math" panose="02040503050406030204" pitchFamily="18" charset="0"/>
                            <a:ea typeface="Cambria Math" panose="02040503050406030204" pitchFamily="18" charset="0"/>
                          </a:rPr>
                          <m:t>𝜌</m:t>
                        </m:r>
                      </m:den>
                    </m:f>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𝑣</m:t>
                    </m:r>
                    <m:r>
                      <a:rPr lang="zh-CN" altLang="en-US" i="1">
                        <a:solidFill>
                          <a:schemeClr val="tx1"/>
                        </a:solidFill>
                        <a:latin typeface="Cambria Math" panose="02040503050406030204" pitchFamily="18" charset="0"/>
                        <a:ea typeface="Cambria Math" panose="02040503050406030204" pitchFamily="18" charset="0"/>
                      </a:rPr>
                      <m:t>∆</m:t>
                    </m:r>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p>
              <a:p>
                <a:endParaRPr lang="en-US" altLang="zh-CN" b="0" dirty="0"/>
              </a:p>
              <a:p>
                <a:endParaRPr lang="en-US" altLang="zh-CN" dirty="0"/>
              </a:p>
              <a:p>
                <a:r>
                  <a:rPr lang="zh-CN" altLang="en-US" b="0" dirty="0"/>
                  <a:t>质量</a:t>
                </a:r>
                <a:r>
                  <a:rPr lang="zh-CN" altLang="en-US" dirty="0"/>
                  <a:t>守恒方程</a:t>
                </a:r>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15BECD1-B1BA-4D40-81BE-855430B1ACA5}"/>
                  </a:ext>
                </a:extLst>
              </p:cNvPr>
              <p:cNvSpPr/>
              <p:nvPr/>
            </p:nvSpPr>
            <p:spPr>
              <a:xfrm>
                <a:off x="6468094" y="2203448"/>
                <a:ext cx="6096000" cy="2031325"/>
              </a:xfrm>
              <a:prstGeom prst="rect">
                <a:avLst/>
              </a:prstGeom>
            </p:spPr>
            <p:txBody>
              <a:bodyPr>
                <a:spAutoFit/>
              </a:bodyPr>
              <a:lstStyle/>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oMath>
                </a14:m>
                <a:r>
                  <a:rPr lang="zh-CN" altLang="en-US" dirty="0"/>
                  <a:t>（速度）</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𝑝</m:t>
                    </m:r>
                  </m:oMath>
                </a14:m>
                <a:r>
                  <a:rPr lang="zh-CN" altLang="en-US" dirty="0"/>
                  <a:t>（压力）</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𝜌</m:t>
                    </m:r>
                  </m:oMath>
                </a14:m>
                <a:r>
                  <a:rPr lang="zh-CN" altLang="en-US" dirty="0"/>
                  <a:t>（密度）</a:t>
                </a:r>
                <a:endParaRPr lang="en-US" altLang="zh-CN" dirty="0"/>
              </a:p>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t>（重力）</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（动力粘性系数）</a:t>
                </a:r>
                <a:endParaRPr lang="en-US" altLang="zh-CN" dirty="0"/>
              </a:p>
              <a:p>
                <a:pPr marL="742950" lvl="1" indent="-285750">
                  <a:buFont typeface="Arial" panose="020B0604020202020204" pitchFamily="34" charset="0"/>
                  <a:buChar char="•"/>
                </a:pP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oMath>
                </a14:m>
                <a:r>
                  <a:rPr lang="zh-CN" altLang="en-US" dirty="0"/>
                  <a:t>（梯度算子）</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zh-CN" altLang="en-US" dirty="0"/>
                  <a:t>（拉普拉斯算子）</a:t>
                </a:r>
                <a:endParaRPr lang="en-US" altLang="zh-CN" dirty="0"/>
              </a:p>
            </p:txBody>
          </p:sp>
        </mc:Choice>
        <mc:Fallback xmlns="">
          <p:sp>
            <p:nvSpPr>
              <p:cNvPr id="4" name="矩形 3">
                <a:extLst>
                  <a:ext uri="{FF2B5EF4-FFF2-40B4-BE49-F238E27FC236}">
                    <a16:creationId xmlns:a16="http://schemas.microsoft.com/office/drawing/2014/main" id="{A15BECD1-B1BA-4D40-81BE-855430B1ACA5}"/>
                  </a:ext>
                </a:extLst>
              </p:cNvPr>
              <p:cNvSpPr>
                <a:spLocks noRot="1" noChangeAspect="1" noMove="1" noResize="1" noEditPoints="1" noAdjustHandles="1" noChangeArrowheads="1" noChangeShapeType="1" noTextEdit="1"/>
              </p:cNvSpPr>
              <p:nvPr/>
            </p:nvSpPr>
            <p:spPr>
              <a:xfrm>
                <a:off x="6468094" y="2203448"/>
                <a:ext cx="6096000" cy="2031325"/>
              </a:xfrm>
              <a:prstGeom prst="rect">
                <a:avLst/>
              </a:prstGeom>
              <a:blipFill>
                <a:blip r:embed="rId3"/>
                <a:stretch>
                  <a:fillRect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fontScale="92500" lnSpcReduction="20000"/>
              </a:bodyPr>
              <a:lstStyle/>
              <a:p>
                <a:r>
                  <a:rPr lang="zh-CN" altLang="en-US" dirty="0"/>
                  <a:t>牛顿第二定律：</a:t>
                </a:r>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smtClean="0">
                            <a:latin typeface="Cambria Math" panose="02040503050406030204" pitchFamily="18" charset="0"/>
                            <a:ea typeface="Cambria Math" panose="02040503050406030204" pitchFamily="18" charset="0"/>
                          </a:rPr>
                        </m:ctrlPr>
                      </m:sSupPr>
                      <m:e>
                        <m:r>
                          <m:rPr>
                            <m:sty m:val="p"/>
                          </m:rP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en-US" altLang="zh-CN" i="1" smtClean="0">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i="1" smtClean="0">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 +</m:t>
                    </m:r>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𝜇</m:t>
                        </m:r>
                      </m:num>
                      <m:den>
                        <m:r>
                          <a:rPr lang="zh-CN" altLang="en-US" i="1" smtClean="0">
                            <a:latin typeface="Cambria Math" panose="02040503050406030204" pitchFamily="18" charset="0"/>
                            <a:ea typeface="Cambria Math" panose="02040503050406030204" pitchFamily="18" charset="0"/>
                          </a:rPr>
                          <m:t>𝜌</m:t>
                        </m:r>
                      </m:den>
                    </m:f>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solidFill>
                      <a:schemeClr val="accent1">
                        <a:lumMod val="75000"/>
                      </a:schemeClr>
                    </a:solidFill>
                  </a:rPr>
                  <a:t>（动力粘性系数）</a:t>
                </a:r>
                <a:endParaRPr lang="en-US" altLang="zh-CN" dirty="0">
                  <a:solidFill>
                    <a:schemeClr val="accent1">
                      <a:lumMod val="75000"/>
                    </a:schemeClr>
                  </a:solidFill>
                </a:endParaRPr>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928" t="-56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F0A58E8-C068-4DDA-8C93-820C32CAF881}"/>
              </a:ext>
            </a:extLst>
          </p:cNvPr>
          <p:cNvGrpSpPr/>
          <p:nvPr/>
        </p:nvGrpSpPr>
        <p:grpSpPr>
          <a:xfrm>
            <a:off x="6172201" y="2549923"/>
            <a:ext cx="3031044" cy="1758154"/>
            <a:chOff x="6172201" y="2549923"/>
            <a:chExt cx="3031044" cy="1758154"/>
          </a:xfrm>
        </p:grpSpPr>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729158" y="3870394"/>
                <a:ext cx="540000" cy="180000"/>
              </a:xfrm>
              <a:prstGeom prst="rightArrow">
                <a:avLst/>
              </a:prstGeom>
              <a:ln/>
              <a:effectLst>
                <a:outerShdw blurRad="50800" dist="50800" dir="5400000" algn="ctr" rotWithShape="0">
                  <a:schemeClr val="bg2">
                    <a:lumMod val="75000"/>
                  </a:scheme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34B8D6C-0484-4DAC-91F0-932EFFDD0604}"/>
                  </a:ext>
                </a:extLst>
              </p:cNvPr>
              <p:cNvSpPr/>
              <p:nvPr/>
            </p:nvSpPr>
            <p:spPr>
              <a:xfrm>
                <a:off x="8248580" y="3578744"/>
                <a:ext cx="1110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92D050"/>
                          </a:solidFill>
                          <a:latin typeface="Cambria Math" panose="02040503050406030204" pitchFamily="18" charset="0"/>
                          <a:ea typeface="Cambria Math" panose="02040503050406030204" pitchFamily="18" charset="0"/>
                        </a:rPr>
                        <m:t>−</m:t>
                      </m:r>
                      <m:r>
                        <m:rPr>
                          <m:sty m:val="p"/>
                        </m:rPr>
                        <a:rPr lang="en-US" altLang="zh-CN" sz="2400" i="1" smtClean="0">
                          <a:solidFill>
                            <a:srgbClr val="92D050"/>
                          </a:solidFill>
                          <a:latin typeface="Cambria Math" panose="02040503050406030204" pitchFamily="18" charset="0"/>
                          <a:ea typeface="Cambria Math" panose="02040503050406030204" pitchFamily="18" charset="0"/>
                        </a:rPr>
                        <m:t>∇</m:t>
                      </m:r>
                      <m:r>
                        <a:rPr lang="en-US" altLang="zh-CN" sz="2400" i="1" smtClean="0">
                          <a:solidFill>
                            <a:srgbClr val="92D050"/>
                          </a:solidFill>
                          <a:latin typeface="Cambria Math" panose="02040503050406030204" pitchFamily="18" charset="0"/>
                          <a:ea typeface="Cambria Math" panose="02040503050406030204" pitchFamily="18" charset="0"/>
                        </a:rPr>
                        <m:t>𝑝</m:t>
                      </m:r>
                      <m:r>
                        <a:rPr lang="en-US" altLang="zh-CN" sz="2400" i="1" smtClean="0">
                          <a:solidFill>
                            <a:srgbClr val="92D050"/>
                          </a:solidFill>
                          <a:latin typeface="Cambria Math" panose="02040503050406030204" pitchFamily="18" charset="0"/>
                          <a:ea typeface="Cambria Math" panose="02040503050406030204" pitchFamily="18" charset="0"/>
                        </a:rPr>
                        <m:t> </m:t>
                      </m:r>
                      <m:r>
                        <m:rPr>
                          <m:sty m:val="p"/>
                        </m:rPr>
                        <a:rPr lang="en-US" altLang="zh-CN" sz="2400" i="1">
                          <a:solidFill>
                            <a:srgbClr val="92D050"/>
                          </a:solidFill>
                          <a:latin typeface="Cambria Math" panose="02040503050406030204" pitchFamily="18" charset="0"/>
                          <a:ea typeface="Cambria Math" panose="02040503050406030204" pitchFamily="18" charset="0"/>
                        </a:rPr>
                        <m:t>V</m:t>
                      </m:r>
                    </m:oMath>
                  </m:oMathPara>
                </a14:m>
                <a:endParaRPr lang="zh-CN" altLang="en-US" sz="2400" dirty="0">
                  <a:solidFill>
                    <a:srgbClr val="92D050"/>
                  </a:solidFill>
                </a:endParaRPr>
              </a:p>
            </p:txBody>
          </p:sp>
        </mc:Choice>
        <mc:Fallback xmlns="">
          <p:sp>
            <p:nvSpPr>
              <p:cNvPr id="7" name="矩形 6">
                <a:extLst>
                  <a:ext uri="{FF2B5EF4-FFF2-40B4-BE49-F238E27FC236}">
                    <a16:creationId xmlns:a16="http://schemas.microsoft.com/office/drawing/2014/main" id="{F34B8D6C-0484-4DAC-91F0-932EFFDD0604}"/>
                  </a:ext>
                </a:extLst>
              </p:cNvPr>
              <p:cNvSpPr>
                <a:spLocks noRot="1" noChangeAspect="1" noMove="1" noResize="1" noEditPoints="1" noAdjustHandles="1" noChangeArrowheads="1" noChangeShapeType="1" noTextEdit="1"/>
              </p:cNvSpPr>
              <p:nvPr/>
            </p:nvSpPr>
            <p:spPr>
              <a:xfrm>
                <a:off x="8248580" y="3578744"/>
                <a:ext cx="1110176" cy="461665"/>
              </a:xfrm>
              <a:prstGeom prst="rect">
                <a:avLst/>
              </a:prstGeom>
              <a:blipFill>
                <a:blip r:embed="rId5"/>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拉格朗日视角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r>
                  <a:rPr lang="zh-CN" altLang="en-US" dirty="0"/>
                  <a:t>欧拉视角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质量守恒方程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不可压缩性：体积和密度均为常数</a:t>
                </a:r>
                <a:endParaRPr lang="en-US" altLang="zh-CN" dirty="0"/>
              </a:p>
              <a:p>
                <a:r>
                  <a:rPr lang="zh-CN" altLang="en-US" dirty="0"/>
                  <a:t>体积</a:t>
                </a:r>
                <a14:m>
                  <m:oMath xmlns:m="http://schemas.openxmlformats.org/officeDocument/2006/math">
                    <m:r>
                      <a:rPr lang="en-US" altLang="zh-CN" b="0" i="1" smtClean="0">
                        <a:latin typeface="Cambria Math" panose="02040503050406030204" pitchFamily="18" charset="0"/>
                      </a:rPr>
                      <m:t>𝑉</m:t>
                    </m:r>
                  </m:oMath>
                </a14:m>
                <a:r>
                  <a:rPr lang="zh-CN" altLang="en-US" dirty="0"/>
                  <a:t>，边界曲面为</a:t>
                </a:r>
                <a14:m>
                  <m:oMath xmlns:m="http://schemas.openxmlformats.org/officeDocument/2006/math">
                    <m:r>
                      <a:rPr lang="en-US" altLang="zh-CN" b="0" i="1" smtClean="0">
                        <a:latin typeface="Cambria Math" panose="02040503050406030204" pitchFamily="18" charset="0"/>
                      </a:rPr>
                      <m:t>𝑆</m:t>
                    </m:r>
                  </m:oMath>
                </a14:m>
                <a:r>
                  <a:rPr lang="zh-CN" altLang="en-US" dirty="0"/>
                  <a:t>，其体积变化率为</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𝑆</m:t>
                        </m:r>
                      </m:sub>
                    </m:sSub>
                    <m:acc>
                      <m:accPr>
                        <m:chr m:val="⃗"/>
                        <m:ctrlPr>
                          <a:rPr lang="en-US" altLang="zh-CN" i="1">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r>
                      <a:rPr lang="en-US" altLang="zh-CN" i="1">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m:t>
                    </m:r>
                    <m:r>
                      <a:rPr lang="en-US" altLang="zh-CN" b="0" i="1" smtClean="0">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r>
                  <a:rPr lang="en-US" altLang="zh-CN" b="1" dirty="0"/>
                  <a:t>dV</a:t>
                </a:r>
                <a:endParaRPr lang="en-US" altLang="zh-CN" dirty="0"/>
              </a:p>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V</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m:rPr>
                        <m:sty m:val="p"/>
                      </m:rPr>
                      <a:rPr lang="zh-CN" altLang="en-US"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𝑢</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r>
                  <a:rPr lang="zh-CN" altLang="en-US" dirty="0"/>
                  <a:t>速度场无散度（有进必有出）</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0569F420-69F5-49AB-9D32-71CF58238334}"/>
              </a:ext>
            </a:extLst>
          </p:cNvPr>
          <p:cNvGrpSpPr/>
          <p:nvPr/>
        </p:nvGrpSpPr>
        <p:grpSpPr>
          <a:xfrm>
            <a:off x="7769223" y="2351505"/>
            <a:ext cx="1672546" cy="1234618"/>
            <a:chOff x="7498402" y="2372854"/>
            <a:chExt cx="1672546" cy="1234618"/>
          </a:xfrm>
        </p:grpSpPr>
        <p:grpSp>
          <p:nvGrpSpPr>
            <p:cNvPr id="37" name="组合 36">
              <a:extLst>
                <a:ext uri="{FF2B5EF4-FFF2-40B4-BE49-F238E27FC236}">
                  <a16:creationId xmlns:a16="http://schemas.microsoft.com/office/drawing/2014/main" id="{CB7FCD4B-E353-48D1-8DDF-9784DF519B91}"/>
                </a:ext>
              </a:extLst>
            </p:cNvPr>
            <p:cNvGrpSpPr/>
            <p:nvPr/>
          </p:nvGrpSpPr>
          <p:grpSpPr>
            <a:xfrm>
              <a:off x="7498402" y="2372854"/>
              <a:ext cx="1672546" cy="700645"/>
              <a:chOff x="8028559" y="2291937"/>
              <a:chExt cx="1672546" cy="700645"/>
            </a:xfrm>
          </p:grpSpPr>
          <p:sp>
            <p:nvSpPr>
              <p:cNvPr id="4" name="椭圆 3">
                <a:extLst>
                  <a:ext uri="{FF2B5EF4-FFF2-40B4-BE49-F238E27FC236}">
                    <a16:creationId xmlns:a16="http://schemas.microsoft.com/office/drawing/2014/main" id="{BA04C165-236A-43D3-9E53-2118F234592C}"/>
                  </a:ext>
                </a:extLst>
              </p:cNvPr>
              <p:cNvSpPr/>
              <p:nvPr/>
            </p:nvSpPr>
            <p:spPr>
              <a:xfrm>
                <a:off x="8562109" y="229193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06034B6C-0C7C-457E-9321-4096D201B38F}"/>
                  </a:ext>
                </a:extLst>
              </p:cNvPr>
              <p:cNvGrpSpPr/>
              <p:nvPr/>
            </p:nvGrpSpPr>
            <p:grpSpPr>
              <a:xfrm>
                <a:off x="8028559" y="2444337"/>
                <a:ext cx="787700" cy="395844"/>
                <a:chOff x="8028559" y="2444337"/>
                <a:chExt cx="787700" cy="395844"/>
              </a:xfrm>
            </p:grpSpPr>
            <p:cxnSp>
              <p:nvCxnSpPr>
                <p:cNvPr id="6" name="直接箭头连接符 5">
                  <a:extLst>
                    <a:ext uri="{FF2B5EF4-FFF2-40B4-BE49-F238E27FC236}">
                      <a16:creationId xmlns:a16="http://schemas.microsoft.com/office/drawing/2014/main" id="{329335CF-DF60-42B0-8564-2F04188E5B57}"/>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2DBB506-881E-4E45-99C1-3B6D18A05406}"/>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2A9DFEE-265B-48FE-9D4C-661D703FFAA8}"/>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D113963-6A5F-405F-9938-B3AD575BB440}"/>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5723485-B1AC-43CE-98B1-0CAE29E34DBC}"/>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F109970-35F1-46A9-A72D-2D1A969327DC}"/>
                  </a:ext>
                </a:extLst>
              </p:cNvPr>
              <p:cNvGrpSpPr/>
              <p:nvPr/>
            </p:nvGrpSpPr>
            <p:grpSpPr>
              <a:xfrm>
                <a:off x="8913405" y="2444337"/>
                <a:ext cx="787700" cy="395844"/>
                <a:chOff x="8028559" y="2444337"/>
                <a:chExt cx="787700" cy="395844"/>
              </a:xfrm>
            </p:grpSpPr>
            <p:cxnSp>
              <p:nvCxnSpPr>
                <p:cNvPr id="32" name="直接箭头连接符 31">
                  <a:extLst>
                    <a:ext uri="{FF2B5EF4-FFF2-40B4-BE49-F238E27FC236}">
                      <a16:creationId xmlns:a16="http://schemas.microsoft.com/office/drawing/2014/main" id="{B41460CA-7842-4FAC-A38D-A792C25454B2}"/>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13A1485-FA8F-4621-8415-1580485F0020}"/>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563829A-729C-4483-B219-FBBC9C8B70FD}"/>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4CB5CF0-0EC0-423A-B096-DED8A941075F}"/>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B0E169-B0C9-4E4B-A963-B7AAAF8C9D36}"/>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AD2DBFBE-4673-4201-9932-44DD1B731418}"/>
                </a:ext>
              </a:extLst>
            </p:cNvPr>
            <p:cNvSpPr txBox="1"/>
            <p:nvPr/>
          </p:nvSpPr>
          <p:spPr>
            <a:xfrm>
              <a:off x="7828276" y="3238140"/>
              <a:ext cx="1107996" cy="369332"/>
            </a:xfrm>
            <a:prstGeom prst="rect">
              <a:avLst/>
            </a:prstGeom>
            <a:noFill/>
          </p:spPr>
          <p:txBody>
            <a:bodyPr wrap="none" rtlCol="0">
              <a:spAutoFit/>
            </a:bodyPr>
            <a:lstStyle/>
            <a:p>
              <a:r>
                <a:rPr lang="zh-CN" altLang="en-US" b="1" dirty="0">
                  <a:solidFill>
                    <a:schemeClr val="accent1">
                      <a:lumMod val="60000"/>
                      <a:lumOff val="40000"/>
                    </a:schemeClr>
                  </a:solidFill>
                </a:rPr>
                <a:t>不可压缩</a:t>
              </a:r>
            </a:p>
          </p:txBody>
        </p:sp>
      </p:grpSp>
      <p:grpSp>
        <p:nvGrpSpPr>
          <p:cNvPr id="53" name="组合 52">
            <a:extLst>
              <a:ext uri="{FF2B5EF4-FFF2-40B4-BE49-F238E27FC236}">
                <a16:creationId xmlns:a16="http://schemas.microsoft.com/office/drawing/2014/main" id="{D0FF64CD-A45C-4711-9330-32A001B580F3}"/>
              </a:ext>
            </a:extLst>
          </p:cNvPr>
          <p:cNvGrpSpPr/>
          <p:nvPr/>
        </p:nvGrpSpPr>
        <p:grpSpPr>
          <a:xfrm>
            <a:off x="9728514" y="2156853"/>
            <a:ext cx="1282900" cy="1450619"/>
            <a:chOff x="9728514" y="2156853"/>
            <a:chExt cx="1282900" cy="1450619"/>
          </a:xfrm>
        </p:grpSpPr>
        <p:grpSp>
          <p:nvGrpSpPr>
            <p:cNvPr id="47" name="组合 46">
              <a:extLst>
                <a:ext uri="{FF2B5EF4-FFF2-40B4-BE49-F238E27FC236}">
                  <a16:creationId xmlns:a16="http://schemas.microsoft.com/office/drawing/2014/main" id="{E8E89282-CF48-4FAA-9DA7-77B88766913D}"/>
                </a:ext>
              </a:extLst>
            </p:cNvPr>
            <p:cNvGrpSpPr/>
            <p:nvPr/>
          </p:nvGrpSpPr>
          <p:grpSpPr>
            <a:xfrm>
              <a:off x="9728514" y="2156853"/>
              <a:ext cx="1282900" cy="1132645"/>
              <a:chOff x="10014264" y="2075937"/>
              <a:chExt cx="1282900" cy="1132645"/>
            </a:xfrm>
          </p:grpSpPr>
          <p:sp>
            <p:nvSpPr>
              <p:cNvPr id="38" name="椭圆 37">
                <a:extLst>
                  <a:ext uri="{FF2B5EF4-FFF2-40B4-BE49-F238E27FC236}">
                    <a16:creationId xmlns:a16="http://schemas.microsoft.com/office/drawing/2014/main" id="{33E5D748-4E56-4E73-9F46-E289E7669B24}"/>
                  </a:ext>
                </a:extLst>
              </p:cNvPr>
              <p:cNvSpPr/>
              <p:nvPr/>
            </p:nvSpPr>
            <p:spPr>
              <a:xfrm>
                <a:off x="10302009" y="230900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F6A207E-B161-4AC8-B41D-CDE1AB432D41}"/>
                  </a:ext>
                </a:extLst>
              </p:cNvPr>
              <p:cNvCxnSpPr/>
              <p:nvPr/>
            </p:nvCxnSpPr>
            <p:spPr>
              <a:xfrm>
                <a:off x="100142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D38252-BB5A-4603-9B08-7583680AB748}"/>
                  </a:ext>
                </a:extLst>
              </p:cNvPr>
              <p:cNvCxnSpPr>
                <a:cxnSpLocks/>
              </p:cNvCxnSpPr>
              <p:nvPr/>
            </p:nvCxnSpPr>
            <p:spPr>
              <a:xfrm rot="10800000">
                <a:off x="108651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E4C909-82F8-4DA5-90C2-19EEB2207B62}"/>
                  </a:ext>
                </a:extLst>
              </p:cNvPr>
              <p:cNvCxnSpPr>
                <a:cxnSpLocks/>
              </p:cNvCxnSpPr>
              <p:nvPr/>
            </p:nvCxnSpPr>
            <p:spPr>
              <a:xfrm rot="5400000">
                <a:off x="10407864" y="229193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51C58F-8F12-4AFD-B07F-D9D68D4C82E2}"/>
                  </a:ext>
                </a:extLst>
              </p:cNvPr>
              <p:cNvCxnSpPr>
                <a:cxnSpLocks/>
              </p:cNvCxnSpPr>
              <p:nvPr/>
            </p:nvCxnSpPr>
            <p:spPr>
              <a:xfrm rot="-5400000">
                <a:off x="10436331" y="299258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5A8B663-232A-4B7B-B6A9-38BF27AF16DF}"/>
                  </a:ext>
                </a:extLst>
              </p:cNvPr>
              <p:cNvCxnSpPr>
                <a:cxnSpLocks/>
              </p:cNvCxnSpPr>
              <p:nvPr/>
            </p:nvCxnSpPr>
            <p:spPr>
              <a:xfrm rot="2700000">
                <a:off x="10156456" y="2378845"/>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B60936-F0DF-454F-8E4D-82CBABCCAC85}"/>
                  </a:ext>
                </a:extLst>
              </p:cNvPr>
              <p:cNvCxnSpPr>
                <a:cxnSpLocks/>
              </p:cNvCxnSpPr>
              <p:nvPr/>
            </p:nvCxnSpPr>
            <p:spPr>
              <a:xfrm rot="-2700000">
                <a:off x="10134293" y="296887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A1E9BA5-2D1D-4B63-9D9F-8799242C3D5F}"/>
                  </a:ext>
                </a:extLst>
              </p:cNvPr>
              <p:cNvCxnSpPr>
                <a:cxnSpLocks/>
              </p:cNvCxnSpPr>
              <p:nvPr/>
            </p:nvCxnSpPr>
            <p:spPr>
              <a:xfrm rot="8100000">
                <a:off x="10732591" y="239789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A958A3-F632-466C-9E5E-244ECBEAD0D5}"/>
                  </a:ext>
                </a:extLst>
              </p:cNvPr>
              <p:cNvCxnSpPr>
                <a:cxnSpLocks/>
              </p:cNvCxnSpPr>
              <p:nvPr/>
            </p:nvCxnSpPr>
            <p:spPr>
              <a:xfrm rot="-8100000">
                <a:off x="10738369" y="2920763"/>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6BC35873-C8F4-4FC2-BDEA-62515454FADB}"/>
                </a:ext>
              </a:extLst>
            </p:cNvPr>
            <p:cNvSpPr txBox="1"/>
            <p:nvPr/>
          </p:nvSpPr>
          <p:spPr>
            <a:xfrm>
              <a:off x="9911807" y="3238140"/>
              <a:ext cx="877163" cy="369332"/>
            </a:xfrm>
            <a:prstGeom prst="rect">
              <a:avLst/>
            </a:prstGeom>
            <a:noFill/>
          </p:spPr>
          <p:txBody>
            <a:bodyPr wrap="none" rtlCol="0">
              <a:spAutoFit/>
            </a:bodyPr>
            <a:lstStyle/>
            <a:p>
              <a:r>
                <a:rPr lang="zh-CN" altLang="en-US" b="1" dirty="0">
                  <a:solidFill>
                    <a:schemeClr val="accent1">
                      <a:lumMod val="60000"/>
                      <a:lumOff val="40000"/>
                    </a:schemeClr>
                  </a:solidFill>
                </a:rPr>
                <a:t>可压缩</a:t>
              </a:r>
            </a:p>
          </p:txBody>
        </p:sp>
      </p:grpSp>
      <p:grpSp>
        <p:nvGrpSpPr>
          <p:cNvPr id="66" name="组合 65">
            <a:extLst>
              <a:ext uri="{FF2B5EF4-FFF2-40B4-BE49-F238E27FC236}">
                <a16:creationId xmlns:a16="http://schemas.microsoft.com/office/drawing/2014/main" id="{4C43EAF0-394E-4EF8-AB6C-28C9DF5AEA0B}"/>
              </a:ext>
            </a:extLst>
          </p:cNvPr>
          <p:cNvGrpSpPr/>
          <p:nvPr/>
        </p:nvGrpSpPr>
        <p:grpSpPr>
          <a:xfrm>
            <a:off x="8451466" y="4368513"/>
            <a:ext cx="2159792" cy="1907410"/>
            <a:chOff x="8451466" y="4368513"/>
            <a:chExt cx="2159792" cy="1907410"/>
          </a:xfrm>
        </p:grpSpPr>
        <p:sp>
          <p:nvSpPr>
            <p:cNvPr id="65" name="矩形 64">
              <a:extLst>
                <a:ext uri="{FF2B5EF4-FFF2-40B4-BE49-F238E27FC236}">
                  <a16:creationId xmlns:a16="http://schemas.microsoft.com/office/drawing/2014/main" id="{8739FBD5-7762-4173-BEB5-AEEF4EF46A19}"/>
                </a:ext>
              </a:extLst>
            </p:cNvPr>
            <p:cNvSpPr/>
            <p:nvPr/>
          </p:nvSpPr>
          <p:spPr>
            <a:xfrm>
              <a:off x="8819365" y="4811437"/>
              <a:ext cx="868328" cy="868328"/>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40000"/>
                    <a:lumOff val="60000"/>
                  </a:schemeClr>
                </a:gs>
              </a:gsLst>
            </a:gradFill>
            <a:ln>
              <a:solidFill>
                <a:schemeClr val="tx1">
                  <a:lumMod val="75000"/>
                  <a:lumOff val="25000"/>
                </a:schemeClr>
              </a:solidFill>
            </a:ln>
            <a:effectLst>
              <a:outerShdw blurRad="50800" dist="50800" dir="5400000" algn="ctr" rotWithShape="0">
                <a:schemeClr val="bg2">
                  <a:lumMod val="50000"/>
                </a:scheme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6C50604C-626F-4DC0-B596-F65A0D14AD1F}"/>
                </a:ext>
              </a:extLst>
            </p:cNvPr>
            <p:cNvGrpSpPr/>
            <p:nvPr/>
          </p:nvGrpSpPr>
          <p:grpSpPr>
            <a:xfrm>
              <a:off x="8451466" y="4368513"/>
              <a:ext cx="2159792" cy="1907410"/>
              <a:chOff x="9642869" y="3990444"/>
              <a:chExt cx="2159792" cy="1907410"/>
            </a:xfrm>
          </p:grpSpPr>
          <p:sp>
            <p:nvSpPr>
              <p:cNvPr id="55" name="箭头: 右 54">
                <a:extLst>
                  <a:ext uri="{FF2B5EF4-FFF2-40B4-BE49-F238E27FC236}">
                    <a16:creationId xmlns:a16="http://schemas.microsoft.com/office/drawing/2014/main" id="{98DDC02B-5F01-49C0-A481-173B22C600EE}"/>
                  </a:ext>
                </a:extLst>
              </p:cNvPr>
              <p:cNvSpPr/>
              <p:nvPr/>
            </p:nvSpPr>
            <p:spPr>
              <a:xfrm>
                <a:off x="9687382" y="4703544"/>
                <a:ext cx="288000" cy="324000"/>
              </a:xfrm>
              <a:prstGeom prst="rightArrow">
                <a:avLst/>
              </a:prstGeom>
              <a:ln>
                <a:solidFill>
                  <a:schemeClr val="tx1">
                    <a:lumMod val="65000"/>
                    <a:lumOff val="3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D762D51B-EDF7-4AD3-8185-2BC12CE01186}"/>
                  </a:ext>
                </a:extLst>
              </p:cNvPr>
              <p:cNvSpPr/>
              <p:nvPr/>
            </p:nvSpPr>
            <p:spPr>
              <a:xfrm rot="5400000">
                <a:off x="10234499" y="4044444"/>
                <a:ext cx="432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2651EE25-3550-4457-A5B7-3F8A498DBF18}"/>
                  </a:ext>
                </a:extLst>
              </p:cNvPr>
              <p:cNvSpPr/>
              <p:nvPr/>
            </p:nvSpPr>
            <p:spPr>
              <a:xfrm rot="-5400000">
                <a:off x="10162928" y="5447854"/>
                <a:ext cx="576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9BA3327-1529-45A6-8E7C-CA242E37C165}"/>
                  </a:ext>
                </a:extLst>
              </p:cNvPr>
              <p:cNvSpPr/>
              <p:nvPr/>
            </p:nvSpPr>
            <p:spPr>
              <a:xfrm>
                <a:off x="10904939" y="4565854"/>
                <a:ext cx="897722" cy="540000"/>
              </a:xfrm>
              <a:prstGeom prst="rightArrow">
                <a:avLst/>
              </a:prstGeom>
              <a:effectLst>
                <a:outerShdw blurRad="50800" dist="50800" dir="5400000" algn="ctr" rotWithShape="0">
                  <a:schemeClr val="bg2">
                    <a:lumMod val="50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CF1FE14-674B-4698-A803-9F4015C1772F}"/>
                  </a:ext>
                </a:extLst>
              </p:cNvPr>
              <p:cNvSpPr/>
              <p:nvPr/>
            </p:nvSpPr>
            <p:spPr>
              <a:xfrm>
                <a:off x="9642869" y="4712514"/>
                <a:ext cx="377026" cy="276999"/>
              </a:xfrm>
              <a:prstGeom prst="rect">
                <a:avLst/>
              </a:prstGeom>
              <a:effectLst>
                <a:outerShdw blurRad="50800" dist="50800" dir="5400000" algn="ctr" rotWithShape="0">
                  <a:schemeClr val="bg2">
                    <a:lumMod val="50000"/>
                  </a:schemeClr>
                </a:outerShdw>
              </a:effectLst>
            </p:spPr>
            <p:txBody>
              <a:bodyPr wrap="none">
                <a:spAutoFit/>
              </a:bodyPr>
              <a:lstStyle/>
              <a:p>
                <a:r>
                  <a:rPr lang="en-US" altLang="zh-CN" sz="1200" b="1" dirty="0"/>
                  <a:t>+1</a:t>
                </a:r>
                <a:endParaRPr lang="zh-CN" altLang="en-US" sz="1200" b="1" dirty="0"/>
              </a:p>
            </p:txBody>
          </p:sp>
          <p:sp>
            <p:nvSpPr>
              <p:cNvPr id="61" name="矩形 60">
                <a:extLst>
                  <a:ext uri="{FF2B5EF4-FFF2-40B4-BE49-F238E27FC236}">
                    <a16:creationId xmlns:a16="http://schemas.microsoft.com/office/drawing/2014/main" id="{DB48B2AC-36DC-43D2-93FF-3E3DF2861FBC}"/>
                  </a:ext>
                </a:extLst>
              </p:cNvPr>
              <p:cNvSpPr/>
              <p:nvPr/>
            </p:nvSpPr>
            <p:spPr>
              <a:xfrm>
                <a:off x="10899360" y="4636345"/>
                <a:ext cx="428322" cy="369332"/>
              </a:xfrm>
              <a:prstGeom prst="rect">
                <a:avLst/>
              </a:prstGeom>
            </p:spPr>
            <p:txBody>
              <a:bodyPr wrap="none">
                <a:spAutoFit/>
              </a:bodyPr>
              <a:lstStyle/>
              <a:p>
                <a:r>
                  <a:rPr lang="en-US" altLang="zh-CN" b="1" dirty="0"/>
                  <a:t>-7</a:t>
                </a:r>
                <a:endParaRPr lang="zh-CN" altLang="en-US" b="1" dirty="0"/>
              </a:p>
            </p:txBody>
          </p:sp>
          <p:sp>
            <p:nvSpPr>
              <p:cNvPr id="62" name="矩形 61">
                <a:extLst>
                  <a:ext uri="{FF2B5EF4-FFF2-40B4-BE49-F238E27FC236}">
                    <a16:creationId xmlns:a16="http://schemas.microsoft.com/office/drawing/2014/main" id="{96C56E81-7AA3-4BAA-AB4F-63F2183EE005}"/>
                  </a:ext>
                </a:extLst>
              </p:cNvPr>
              <p:cNvSpPr/>
              <p:nvPr/>
            </p:nvSpPr>
            <p:spPr>
              <a:xfrm>
                <a:off x="10256146" y="4165603"/>
                <a:ext cx="377026" cy="276999"/>
              </a:xfrm>
              <a:prstGeom prst="rect">
                <a:avLst/>
              </a:prstGeom>
            </p:spPr>
            <p:txBody>
              <a:bodyPr wrap="none">
                <a:spAutoFit/>
              </a:bodyPr>
              <a:lstStyle/>
              <a:p>
                <a:r>
                  <a:rPr lang="en-US" altLang="zh-CN" sz="1200" b="1" dirty="0"/>
                  <a:t>+2</a:t>
                </a:r>
                <a:endParaRPr lang="zh-CN" altLang="en-US" sz="1200" b="1" dirty="0"/>
              </a:p>
            </p:txBody>
          </p:sp>
          <p:sp>
            <p:nvSpPr>
              <p:cNvPr id="63" name="矩形 62">
                <a:extLst>
                  <a:ext uri="{FF2B5EF4-FFF2-40B4-BE49-F238E27FC236}">
                    <a16:creationId xmlns:a16="http://schemas.microsoft.com/office/drawing/2014/main" id="{07CA014E-6C96-44CA-BA0D-B28A9B747550}"/>
                  </a:ext>
                </a:extLst>
              </p:cNvPr>
              <p:cNvSpPr/>
              <p:nvPr/>
            </p:nvSpPr>
            <p:spPr>
              <a:xfrm>
                <a:off x="10241151" y="5321854"/>
                <a:ext cx="377026" cy="276999"/>
              </a:xfrm>
              <a:prstGeom prst="rect">
                <a:avLst/>
              </a:prstGeom>
            </p:spPr>
            <p:txBody>
              <a:bodyPr wrap="none">
                <a:spAutoFit/>
              </a:bodyPr>
              <a:lstStyle/>
              <a:p>
                <a:r>
                  <a:rPr lang="en-US" altLang="zh-CN" sz="1200" b="1" dirty="0"/>
                  <a:t>+4</a:t>
                </a:r>
                <a:endParaRPr lang="zh-CN" altLang="en-US" sz="1200" b="1" dirty="0"/>
              </a:p>
            </p:txBody>
          </p:sp>
        </p:grpSp>
      </p:grpSp>
    </p:spTree>
    <p:extLst>
      <p:ext uri="{BB962C8B-B14F-4D97-AF65-F5344CB8AC3E}">
        <p14:creationId xmlns:p14="http://schemas.microsoft.com/office/powerpoint/2010/main" val="28192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775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endParaRPr lang="en-US" altLang="zh-CN" dirty="0"/>
              </a:p>
              <a:p>
                <a:endParaRPr lang="en-US" altLang="zh-CN" dirty="0"/>
              </a:p>
              <a:p>
                <a:endParaRPr lang="en-US" altLang="zh-CN" dirty="0"/>
              </a:p>
              <a:p>
                <a:r>
                  <a:rPr lang="zh-CN" altLang="en-US" dirty="0"/>
                  <a:t>模拟步骤：</a:t>
                </a:r>
                <a:endParaRPr lang="en-US" altLang="zh-CN" dirty="0"/>
              </a:p>
              <a:p>
                <a:pPr lvl="1"/>
                <a:r>
                  <a:rPr lang="zh-CN" altLang="en-US" dirty="0"/>
                  <a:t>初始化速度场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使得</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dirty="0"/>
                  <a:t>无散度</a:t>
                </a:r>
                <a:endParaRPr lang="en-US" altLang="zh-CN" dirty="0"/>
              </a:p>
              <a:p>
                <a:pPr lvl="1"/>
                <a:r>
                  <a:rPr lang="zh-CN" altLang="en-US" dirty="0"/>
                  <a:t>对于每个时间步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smtClean="0">
                            <a:solidFill>
                              <a:srgbClr val="92D050"/>
                            </a:solidFill>
                            <a:latin typeface="Cambria Math" panose="02040503050406030204" pitchFamily="18" charset="0"/>
                          </a:rPr>
                        </m:ctrlPr>
                      </m:sSubPr>
                      <m:e>
                        <m:acc>
                          <m:accPr>
                            <m:chr m:val="⃗"/>
                            <m:ctrlPr>
                              <a:rPr lang="en-US" altLang="zh-CN"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𝑢</m:t>
                            </m:r>
                          </m:e>
                        </m:acc>
                      </m:e>
                      <m:sub>
                        <m:r>
                          <a:rPr lang="en-US" altLang="zh-CN" b="0" i="1" smtClean="0">
                            <a:solidFill>
                              <a:srgbClr val="92D050"/>
                            </a:solidFill>
                            <a:latin typeface="Cambria Math" panose="02040503050406030204" pitchFamily="18" charset="0"/>
                          </a:rPr>
                          <m:t>𝐴</m:t>
                        </m:r>
                      </m:sub>
                    </m:sSub>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𝑎𝑑𝑣𝑒𝑐𝑡</m:t>
                    </m:r>
                    <m:r>
                      <a:rPr lang="en-US" altLang="zh-CN" b="0" i="1" smtClean="0">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b="0" i="1" smtClean="0">
                        <a:solidFill>
                          <a:srgbClr val="92D050"/>
                        </a:solidFill>
                        <a:latin typeface="Cambria Math" panose="02040503050406030204" pitchFamily="18" charset="0"/>
                      </a:rPr>
                      <m:t>,</m:t>
                    </m:r>
                    <m:acc>
                      <m:accPr>
                        <m:chr m:val="⃗"/>
                        <m:ctrlPr>
                          <a:rPr lang="en-US" altLang="zh-CN" b="0"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𝑞</m:t>
                        </m:r>
                      </m:e>
                    </m:acc>
                    <m:r>
                      <a:rPr lang="en-US" altLang="zh-CN" b="0" i="1" smtClean="0">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smtClean="0">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b="0" i="1" smtClean="0">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smtClean="0">
                            <a:solidFill>
                              <a:schemeClr val="accent4"/>
                            </a:solidFill>
                            <a:latin typeface="Cambria Math" panose="02040503050406030204" pitchFamily="18" charset="0"/>
                          </a:rPr>
                        </m:ctrlPr>
                      </m:accPr>
                      <m:e>
                        <m:r>
                          <a:rPr lang="en-US" altLang="zh-CN" b="0" i="1" smtClean="0">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b="0" i="1" smtClean="0">
                            <a:solidFill>
                              <a:schemeClr val="accent1"/>
                            </a:solidFill>
                            <a:latin typeface="Cambria Math" panose="02040503050406030204" pitchFamily="18" charset="0"/>
                          </a:rPr>
                          <m:t>𝑛</m:t>
                        </m:r>
                        <m:r>
                          <a:rPr lang="en-US" altLang="zh-CN" b="0" i="1" smtClean="0">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𝑝𝑟𝑜𝑗𝑒𝑐𝑡</m:t>
                    </m:r>
                    <m:r>
                      <a:rPr lang="en-US" altLang="zh-CN" i="1">
                        <a:solidFill>
                          <a:schemeClr val="accent1"/>
                        </a:solidFill>
                        <a:latin typeface="Cambria Math" panose="02040503050406030204" pitchFamily="18" charset="0"/>
                      </a:rPr>
                      <m:t>(</m:t>
                    </m:r>
                    <m:r>
                      <a:rPr lang="zh-CN" altLang="en-US" i="1">
                        <a:solidFill>
                          <a:schemeClr val="accent1"/>
                        </a:solidFill>
                        <a:latin typeface="Cambria Math" panose="02040503050406030204" pitchFamily="18" charset="0"/>
                      </a:rPr>
                      <m:t>∆</m:t>
                    </m:r>
                    <m:r>
                      <a:rPr lang="en-US" altLang="zh-CN" i="1">
                        <a:solidFill>
                          <a:schemeClr val="accent1"/>
                        </a:solidFill>
                        <a:latin typeface="Cambria Math" panose="02040503050406030204" pitchFamily="18" charset="0"/>
                      </a:rPr>
                      <m:t>𝑡</m:t>
                    </m:r>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i="1">
                            <a:solidFill>
                              <a:schemeClr val="accent1"/>
                            </a:solidFill>
                            <a:latin typeface="Cambria Math" panose="02040503050406030204" pitchFamily="18" charset="0"/>
                          </a:rPr>
                          <m:t>𝐵</m:t>
                        </m:r>
                      </m:sub>
                    </m:sSub>
                    <m:r>
                      <a:rPr lang="en-US" altLang="zh-CN" i="1">
                        <a:solidFill>
                          <a:schemeClr val="accent1"/>
                        </a:solidFill>
                        <a:latin typeface="Cambria Math" panose="02040503050406030204" pitchFamily="18" charset="0"/>
                      </a:rPr>
                      <m:t>)</m:t>
                    </m:r>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638" b="-84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CC2F6576-3AED-40AA-9A65-3038DC7FBCAC}"/>
              </a:ext>
            </a:extLst>
          </p:cNvPr>
          <p:cNvGrpSpPr/>
          <p:nvPr/>
        </p:nvGrpSpPr>
        <p:grpSpPr>
          <a:xfrm>
            <a:off x="1046598" y="2993294"/>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16706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0B28-5CB1-4D57-9CAB-0E65A988772B}"/>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830C85-F942-4F0C-974E-956EE612BC51}"/>
                  </a:ext>
                </a:extLst>
              </p:cNvPr>
              <p:cNvSpPr>
                <a:spLocks noGrp="1"/>
              </p:cNvSpPr>
              <p:nvPr>
                <p:ph sz="half" idx="1"/>
              </p:nvPr>
            </p:nvSpPr>
            <p:spPr/>
            <p:txBody>
              <a:bodyPr/>
              <a:lstStyle/>
              <a:p>
                <a:r>
                  <a:rPr lang="zh-CN" altLang="en-US" dirty="0"/>
                  <a:t>动量方程</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𝐷</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𝑢</m:t>
                              </m:r>
                            </m:e>
                          </m:acc>
                        </m:num>
                        <m:den>
                          <m:r>
                            <a:rPr lang="en-US" altLang="zh-CN" sz="1600" i="1">
                              <a:latin typeface="Cambria Math" panose="02040503050406030204" pitchFamily="18" charset="0"/>
                            </a:rPr>
                            <m:t>𝐷𝑡</m:t>
                          </m:r>
                        </m:den>
                      </m:f>
                      <m:r>
                        <a:rPr lang="en-US" altLang="zh-CN" sz="1600" i="1">
                          <a:latin typeface="Cambria Math" panose="02040503050406030204" pitchFamily="18" charset="0"/>
                        </a:rPr>
                        <m:t>=</m:t>
                      </m:r>
                      <m:r>
                        <a:rPr lang="en-US" altLang="zh-CN" sz="1600" i="1" smtClean="0">
                          <a:solidFill>
                            <a:schemeClr val="accent2"/>
                          </a:solidFill>
                          <a:latin typeface="Cambria Math" panose="02040503050406030204" pitchFamily="18" charset="0"/>
                          <a:ea typeface="Cambria Math" panose="02040503050406030204" pitchFamily="18" charset="0"/>
                        </a:rPr>
                        <m:t>−</m:t>
                      </m:r>
                      <m:f>
                        <m:fPr>
                          <m:ctrlPr>
                            <a:rPr lang="en-US" altLang="zh-CN" sz="1600" i="1">
                              <a:solidFill>
                                <a:schemeClr val="accent2"/>
                              </a:solidFill>
                              <a:latin typeface="Cambria Math" panose="02040503050406030204" pitchFamily="18" charset="0"/>
                              <a:ea typeface="Cambria Math" panose="02040503050406030204" pitchFamily="18" charset="0"/>
                            </a:rPr>
                          </m:ctrlPr>
                        </m:fPr>
                        <m:num>
                          <m:r>
                            <a:rPr lang="en-US" altLang="zh-CN" sz="1600" i="1">
                              <a:solidFill>
                                <a:schemeClr val="accent2"/>
                              </a:solidFill>
                              <a:latin typeface="Cambria Math" panose="02040503050406030204" pitchFamily="18" charset="0"/>
                              <a:ea typeface="Cambria Math" panose="02040503050406030204" pitchFamily="18" charset="0"/>
                            </a:rPr>
                            <m:t>1</m:t>
                          </m:r>
                        </m:num>
                        <m:den>
                          <m:r>
                            <a:rPr lang="zh-CN" altLang="en-US" sz="1600" i="1">
                              <a:solidFill>
                                <a:schemeClr val="accent2"/>
                              </a:solidFill>
                              <a:latin typeface="Cambria Math" panose="02040503050406030204" pitchFamily="18" charset="0"/>
                              <a:ea typeface="Cambria Math" panose="02040503050406030204" pitchFamily="18" charset="0"/>
                            </a:rPr>
                            <m:t>𝜌</m:t>
                          </m:r>
                        </m:den>
                      </m:f>
                      <m:r>
                        <m:rPr>
                          <m:sty m:val="p"/>
                        </m:rPr>
                        <a:rPr lang="en-US" altLang="zh-CN" sz="1600" i="1">
                          <a:solidFill>
                            <a:schemeClr val="accent2"/>
                          </a:solidFill>
                          <a:latin typeface="Cambria Math" panose="02040503050406030204" pitchFamily="18" charset="0"/>
                          <a:ea typeface="Cambria Math" panose="02040503050406030204" pitchFamily="18" charset="0"/>
                        </a:rPr>
                        <m:t>∇</m:t>
                      </m:r>
                      <m:r>
                        <a:rPr lang="en-US" altLang="zh-CN" sz="1600" i="1">
                          <a:solidFill>
                            <a:schemeClr val="accent2"/>
                          </a:solidFill>
                          <a:latin typeface="Cambria Math" panose="02040503050406030204" pitchFamily="18" charset="0"/>
                          <a:ea typeface="Cambria Math" panose="02040503050406030204" pitchFamily="18" charset="0"/>
                        </a:rPr>
                        <m:t>𝑝</m:t>
                      </m:r>
                      <m:r>
                        <a:rPr lang="en-US" altLang="zh-CN" sz="1600" i="1">
                          <a:solidFill>
                            <a:schemeClr val="accent2"/>
                          </a:solidFill>
                          <a:latin typeface="Cambria Math" panose="02040503050406030204" pitchFamily="18" charset="0"/>
                          <a:ea typeface="Cambria Math" panose="02040503050406030204" pitchFamily="18" charset="0"/>
                        </a:rPr>
                        <m:t> +</m:t>
                      </m:r>
                      <m:r>
                        <a:rPr lang="en-US" altLang="zh-CN" sz="1600" i="1" smtClean="0">
                          <a:solidFill>
                            <a:schemeClr val="accent1"/>
                          </a:solidFill>
                          <a:latin typeface="Cambria Math" panose="02040503050406030204" pitchFamily="18" charset="0"/>
                          <a:ea typeface="Cambria Math" panose="02040503050406030204" pitchFamily="18" charset="0"/>
                        </a:rPr>
                        <m:t>𝑣</m:t>
                      </m:r>
                      <m:sSup>
                        <m:sSupPr>
                          <m:ctrlPr>
                            <a:rPr lang="en-US" altLang="zh-CN" sz="1600" i="1">
                              <a:solidFill>
                                <a:schemeClr val="accent1"/>
                              </a:solidFill>
                              <a:latin typeface="Cambria Math" panose="02040503050406030204" pitchFamily="18" charset="0"/>
                              <a:ea typeface="Cambria Math" panose="02040503050406030204" pitchFamily="18" charset="0"/>
                            </a:rPr>
                          </m:ctrlPr>
                        </m:sSupPr>
                        <m:e>
                          <m:r>
                            <m:rPr>
                              <m:sty m:val="p"/>
                            </m:rPr>
                            <a:rPr lang="en-US" altLang="zh-CN" sz="1600" i="1">
                              <a:solidFill>
                                <a:schemeClr val="accent1"/>
                              </a:solidFill>
                              <a:latin typeface="Cambria Math" panose="02040503050406030204" pitchFamily="18" charset="0"/>
                              <a:ea typeface="Cambria Math" panose="02040503050406030204" pitchFamily="18" charset="0"/>
                            </a:rPr>
                            <m:t>∇</m:t>
                          </m:r>
                        </m:e>
                        <m:sup>
                          <m:r>
                            <a:rPr lang="en-US" altLang="zh-CN" sz="1600"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sz="1600" i="1">
                              <a:solidFill>
                                <a:schemeClr val="accent1"/>
                              </a:solidFill>
                              <a:latin typeface="Cambria Math" panose="02040503050406030204" pitchFamily="18" charset="0"/>
                              <a:ea typeface="Cambria Math" panose="02040503050406030204" pitchFamily="18" charset="0"/>
                            </a:rPr>
                          </m:ctrlPr>
                        </m:accPr>
                        <m:e>
                          <m:r>
                            <a:rPr lang="en-US" altLang="zh-CN" sz="1600" i="1">
                              <a:solidFill>
                                <a:schemeClr val="accent1"/>
                              </a:solidFill>
                              <a:latin typeface="Cambria Math" panose="02040503050406030204" pitchFamily="18" charset="0"/>
                              <a:ea typeface="Cambria Math" panose="02040503050406030204" pitchFamily="18" charset="0"/>
                            </a:rPr>
                            <m:t>𝑢</m:t>
                          </m:r>
                        </m:e>
                      </m:acc>
                      <m:r>
                        <a:rPr lang="en-US" altLang="zh-CN" sz="1600" i="1">
                          <a:latin typeface="Cambria Math" panose="02040503050406030204" pitchFamily="18" charset="0"/>
                          <a:ea typeface="Cambria Math" panose="02040503050406030204" pitchFamily="18" charset="0"/>
                        </a:rPr>
                        <m:t>+</m:t>
                      </m:r>
                      <m:acc>
                        <m:accPr>
                          <m:chr m:val="⃗"/>
                          <m:ctrlPr>
                            <a:rPr lang="en-US" altLang="zh-CN" sz="1600" i="1" smtClean="0">
                              <a:solidFill>
                                <a:srgbClr val="FFC000"/>
                              </a:solidFill>
                              <a:latin typeface="Cambria Math" panose="02040503050406030204" pitchFamily="18" charset="0"/>
                            </a:rPr>
                          </m:ctrlPr>
                        </m:accPr>
                        <m:e>
                          <m:r>
                            <a:rPr lang="en-US" altLang="zh-CN" sz="1600" i="1">
                              <a:solidFill>
                                <a:srgbClr val="FFC000"/>
                              </a:solidFill>
                              <a:latin typeface="Cambria Math" panose="02040503050406030204" pitchFamily="18" charset="0"/>
                            </a:rPr>
                            <m:t>𝑔</m:t>
                          </m:r>
                        </m:e>
                      </m:acc>
                    </m:oMath>
                  </m:oMathPara>
                </a14:m>
                <a:endParaRPr lang="en-US" altLang="zh-CN" sz="1600" i="1" dirty="0">
                  <a:solidFill>
                    <a:srgbClr val="FFC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𝑢</m:t>
                              </m:r>
                            </m:e>
                          </m:acc>
                        </m:num>
                        <m:den>
                          <m:r>
                            <a:rPr lang="zh-CN" altLang="en-US"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i="1">
                          <a:latin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solidFill>
                            <a:srgbClr val="92D050"/>
                          </a:solidFill>
                          <a:latin typeface="Cambria Math" panose="02040503050406030204" pitchFamily="18" charset="0"/>
                          <a:ea typeface="Cambria Math" panose="02040503050406030204" pitchFamily="18" charset="0"/>
                        </a:rPr>
                        <m:t>∙</m:t>
                      </m:r>
                      <m:r>
                        <m:rPr>
                          <m:sty m:val="p"/>
                        </m:rPr>
                        <a:rPr lang="en-US" altLang="zh-CN" sz="2000" i="1">
                          <a:solidFill>
                            <a:srgbClr val="92D050"/>
                          </a:solidFill>
                          <a:latin typeface="Cambria Math" panose="02040503050406030204" pitchFamily="18" charset="0"/>
                          <a:ea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latin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m:t>
                      </m:r>
                      <m:f>
                        <m:fPr>
                          <m:ctrlPr>
                            <a:rPr lang="en-US" altLang="zh-CN" sz="2000" i="1">
                              <a:solidFill>
                                <a:srgbClr val="E86E1A"/>
                              </a:solidFill>
                              <a:latin typeface="Cambria Math" panose="02040503050406030204" pitchFamily="18" charset="0"/>
                              <a:ea typeface="Cambria Math" panose="02040503050406030204" pitchFamily="18" charset="0"/>
                            </a:rPr>
                          </m:ctrlPr>
                        </m:fPr>
                        <m:num>
                          <m:r>
                            <a:rPr lang="en-US" altLang="zh-CN" sz="2000" i="1">
                              <a:solidFill>
                                <a:srgbClr val="E86E1A"/>
                              </a:solidFill>
                              <a:latin typeface="Cambria Math" panose="02040503050406030204" pitchFamily="18" charset="0"/>
                              <a:ea typeface="Cambria Math" panose="02040503050406030204" pitchFamily="18" charset="0"/>
                            </a:rPr>
                            <m:t>1</m:t>
                          </m:r>
                        </m:num>
                        <m:den>
                          <m:r>
                            <a:rPr lang="zh-CN" altLang="en-US" sz="2000" i="1">
                              <a:solidFill>
                                <a:srgbClr val="E86E1A"/>
                              </a:solidFill>
                              <a:latin typeface="Cambria Math" panose="02040503050406030204" pitchFamily="18" charset="0"/>
                              <a:ea typeface="Cambria Math" panose="02040503050406030204" pitchFamily="18" charset="0"/>
                            </a:rPr>
                            <m:t>𝜌</m:t>
                          </m:r>
                        </m:den>
                      </m:f>
                      <m:r>
                        <m:rPr>
                          <m:sty m:val="p"/>
                        </m:rPr>
                        <a:rPr lang="en-US" altLang="zh-CN" sz="2000" i="1">
                          <a:solidFill>
                            <a:srgbClr val="E86E1A"/>
                          </a:solidFill>
                          <a:latin typeface="Cambria Math" panose="02040503050406030204" pitchFamily="18" charset="0"/>
                          <a:ea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𝑝</m:t>
                      </m:r>
                      <m:r>
                        <a:rPr lang="en-US" altLang="zh-CN" sz="2000" i="1">
                          <a:solidFill>
                            <a:srgbClr val="E86E1A"/>
                          </a:solidFill>
                          <a:latin typeface="Cambria Math" panose="02040503050406030204" pitchFamily="18" charset="0"/>
                          <a:ea typeface="Cambria Math" panose="02040503050406030204" pitchFamily="18" charset="0"/>
                        </a:rPr>
                        <m:t> +</m:t>
                      </m:r>
                      <m:r>
                        <a:rPr lang="en-US" altLang="zh-CN" sz="2000" i="1">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sz="2000" i="1">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sz="2000" i="1">
                              <a:solidFill>
                                <a:schemeClr val="accent1">
                                  <a:lumMod val="75000"/>
                                </a:schemeClr>
                              </a:solidFill>
                              <a:latin typeface="Cambria Math" panose="02040503050406030204" pitchFamily="18" charset="0"/>
                              <a:ea typeface="Cambria Math" panose="02040503050406030204" pitchFamily="18" charset="0"/>
                            </a:rPr>
                            <m:t>∇</m:t>
                          </m:r>
                        </m:e>
                        <m:sup>
                          <m:r>
                            <a:rPr lang="en-US" altLang="zh-CN" sz="2000" i="1">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sz="2000"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sz="2000" i="1">
                          <a:latin typeface="Cambria Math" panose="02040503050406030204" pitchFamily="18" charset="0"/>
                          <a:ea typeface="Cambria Math" panose="02040503050406030204" pitchFamily="18" charset="0"/>
                        </a:rPr>
                        <m:t>+</m:t>
                      </m:r>
                      <m:acc>
                        <m:accPr>
                          <m:chr m:val="⃗"/>
                          <m:ctrlPr>
                            <a:rPr lang="en-US" altLang="zh-CN" sz="2000" i="1">
                              <a:solidFill>
                                <a:srgbClr val="EDBB00"/>
                              </a:solidFill>
                              <a:latin typeface="Cambria Math" panose="02040503050406030204" pitchFamily="18" charset="0"/>
                            </a:rPr>
                          </m:ctrlPr>
                        </m:accPr>
                        <m:e>
                          <m:r>
                            <a:rPr lang="en-US" altLang="zh-CN" sz="2000" i="1">
                              <a:solidFill>
                                <a:srgbClr val="EDBB00"/>
                              </a:solidFill>
                              <a:latin typeface="Cambria Math" panose="02040503050406030204" pitchFamily="18" charset="0"/>
                            </a:rPr>
                            <m:t>𝑔</m:t>
                          </m:r>
                        </m:e>
                      </m:acc>
                    </m:oMath>
                  </m:oMathPara>
                </a14:m>
                <a:endParaRPr lang="en-US" altLang="zh-CN" dirty="0"/>
              </a:p>
              <a:p>
                <a:r>
                  <a:rPr lang="zh-CN" altLang="en-US" dirty="0"/>
                  <a:t>质量守恒方程</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zh-CN" altLang="en-US" sz="2000" i="1">
                          <a:solidFill>
                            <a:srgbClr val="E86E1A"/>
                          </a:solidFill>
                          <a:latin typeface="Cambria Math" panose="02040503050406030204" pitchFamily="18" charset="0"/>
                        </a:rPr>
                        <m:t>∇</m:t>
                      </m:r>
                      <m:r>
                        <a:rPr lang="zh-CN" altLang="en-US" sz="2000" i="1">
                          <a:solidFill>
                            <a:srgbClr val="E86E1A"/>
                          </a:solidFill>
                          <a:latin typeface="Cambria Math" panose="02040503050406030204" pitchFamily="18" charset="0"/>
                        </a:rPr>
                        <m:t>∙</m:t>
                      </m:r>
                      <m:acc>
                        <m:accPr>
                          <m:chr m:val="⃗"/>
                          <m:ctrlPr>
                            <a:rPr lang="zh-CN" altLang="en-US" sz="2000" i="1">
                              <a:solidFill>
                                <a:srgbClr val="E86E1A"/>
                              </a:solidFill>
                              <a:latin typeface="Cambria Math" panose="02040503050406030204" pitchFamily="18" charset="0"/>
                            </a:rPr>
                          </m:ctrlPr>
                        </m:accPr>
                        <m:e>
                          <m:r>
                            <a:rPr lang="en-US" altLang="zh-CN" sz="2000" i="1">
                              <a:solidFill>
                                <a:srgbClr val="E86E1A"/>
                              </a:solidFill>
                              <a:latin typeface="Cambria Math" panose="02040503050406030204" pitchFamily="18" charset="0"/>
                            </a:rPr>
                            <m:t>𝑢</m:t>
                          </m:r>
                        </m:e>
                      </m:acc>
                      <m:r>
                        <a:rPr lang="en-US" altLang="zh-CN" sz="2000" i="1">
                          <a:solidFill>
                            <a:srgbClr val="E86E1A"/>
                          </a:solidFill>
                          <a:latin typeface="Cambria Math" panose="02040503050406030204" pitchFamily="18" charset="0"/>
                        </a:rPr>
                        <m:t>=0</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4830C85-F942-4F0C-974E-956EE612BC51}"/>
                  </a:ext>
                </a:extLst>
              </p:cNvPr>
              <p:cNvSpPr>
                <a:spLocks noGrp="1" noRot="1" noChangeAspect="1" noMove="1" noResize="1" noEditPoints="1" noAdjustHandles="1" noChangeArrowheads="1" noChangeShapeType="1" noTextEdit="1"/>
              </p:cNvSpPr>
              <p:nvPr>
                <p:ph sz="half" idx="1"/>
              </p:nvPr>
            </p:nvSpPr>
            <p:spPr>
              <a:blipFill>
                <a:blip r:embed="rId3"/>
                <a:stretch>
                  <a:fillRect l="-2118"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FB91A54-5FEB-49EE-813A-7D859BF48A3E}"/>
                  </a:ext>
                </a:extLst>
              </p:cNvPr>
              <p:cNvSpPr>
                <a:spLocks noGrp="1"/>
              </p:cNvSpPr>
              <p:nvPr>
                <p:ph sz="half" idx="2"/>
              </p:nvPr>
            </p:nvSpPr>
            <p:spPr/>
            <p:txBody>
              <a:bodyPr/>
              <a:lstStyle/>
              <a:p>
                <a:pPr lvl="1"/>
                <a:r>
                  <a:rPr lang="zh-CN" altLang="en-US" dirty="0"/>
                  <a:t>初始化</a:t>
                </a:r>
                <a:r>
                  <a:rPr lang="zh-CN" altLang="en-US" dirty="0">
                    <a:solidFill>
                      <a:schemeClr val="accent1"/>
                    </a:solidFill>
                  </a:rPr>
                  <a:t>无散度</a:t>
                </a:r>
                <a:r>
                  <a:rPr lang="zh-CN" altLang="en-US" dirty="0"/>
                  <a:t>速度场</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endParaRPr lang="en-US" altLang="zh-CN" dirty="0"/>
              </a:p>
              <a:p>
                <a:pPr lvl="1"/>
                <a:r>
                  <a:rPr lang="zh-CN" altLang="en-US" dirty="0"/>
                  <a:t>对于每个时间步</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𝐴</m:t>
                        </m:r>
                      </m:sub>
                    </m:sSub>
                    <m:r>
                      <a:rPr lang="en-US" altLang="zh-CN"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𝑎𝑑𝑣𝑒𝑐𝑡</m:t>
                    </m:r>
                    <m:r>
                      <a:rPr lang="en-US" altLang="zh-CN" i="1">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i="1">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i="1">
                        <a:solidFill>
                          <a:srgbClr val="92D050"/>
                        </a:solidFill>
                        <a:latin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𝑞</m:t>
                        </m:r>
                      </m:e>
                    </m:acc>
                    <m:r>
                      <a:rPr lang="en-US" altLang="zh-CN" i="1">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𝑛</m:t>
                        </m:r>
                        <m:r>
                          <a:rPr lang="en-US" altLang="zh-CN" i="1">
                            <a:solidFill>
                              <a:schemeClr val="accent2"/>
                            </a:solidFill>
                            <a:latin typeface="Cambria Math" panose="02040503050406030204" pitchFamily="18" charset="0"/>
                          </a:rPr>
                          <m:t>+1</m:t>
                        </m:r>
                      </m:sub>
                    </m:sSub>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𝑝𝑟𝑜𝑗𝑒𝑐𝑡</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𝑡</m:t>
                    </m:r>
                    <m:r>
                      <a:rPr lang="en-US" altLang="zh-CN" i="1">
                        <a:solidFill>
                          <a:schemeClr val="accent2"/>
                        </a:solidFill>
                        <a:latin typeface="Cambria Math" panose="02040503050406030204" pitchFamily="18" charset="0"/>
                      </a:rPr>
                      <m:t>,</m:t>
                    </m:r>
                    <m:sSub>
                      <m:sSubPr>
                        <m:ctrlPr>
                          <a:rPr lang="en-US" altLang="zh-CN" i="1">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𝐵</m:t>
                        </m:r>
                      </m:sub>
                    </m:sSub>
                    <m:r>
                      <a:rPr lang="en-US" altLang="zh-CN" i="1">
                        <a:solidFill>
                          <a:schemeClr val="accent2"/>
                        </a:solidFill>
                        <a:latin typeface="Cambria Math" panose="02040503050406030204" pitchFamily="18" charset="0"/>
                      </a:rPr>
                      <m:t>)</m:t>
                    </m:r>
                  </m:oMath>
                </a14:m>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EFB91A54-5FEB-49EE-813A-7D859BF48A3E}"/>
                  </a:ext>
                </a:extLst>
              </p:cNvPr>
              <p:cNvSpPr>
                <a:spLocks noGrp="1" noRot="1" noChangeAspect="1" noMove="1" noResize="1" noEditPoints="1" noAdjustHandles="1" noChangeArrowheads="1" noChangeShapeType="1" noTextEdit="1"/>
              </p:cNvSpPr>
              <p:nvPr>
                <p:ph sz="half" idx="2"/>
              </p:nvPr>
            </p:nvSpPr>
            <p:spPr>
              <a:blipFill>
                <a:blip r:embed="rId4"/>
                <a:stretch>
                  <a:fillRect t="-1120" r="-1765"/>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9275204-C1D8-4EBA-A963-2BD020ABA6F4}"/>
              </a:ext>
            </a:extLst>
          </p:cNvPr>
          <p:cNvGrpSpPr/>
          <p:nvPr/>
        </p:nvGrpSpPr>
        <p:grpSpPr>
          <a:xfrm>
            <a:off x="1785361" y="5148325"/>
            <a:ext cx="8621277" cy="1008000"/>
            <a:chOff x="1083685" y="3453686"/>
            <a:chExt cx="8621277" cy="1008000"/>
          </a:xfrm>
        </p:grpSpPr>
        <p:sp>
          <p:nvSpPr>
            <p:cNvPr id="7" name="矩形: 圆角 6">
              <a:extLst>
                <a:ext uri="{FF2B5EF4-FFF2-40B4-BE49-F238E27FC236}">
                  <a16:creationId xmlns:a16="http://schemas.microsoft.com/office/drawing/2014/main" id="{E503E252-69F4-4591-A114-B476064604B3}"/>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8" name="箭头: 右 7">
              <a:extLst>
                <a:ext uri="{FF2B5EF4-FFF2-40B4-BE49-F238E27FC236}">
                  <a16:creationId xmlns:a16="http://schemas.microsoft.com/office/drawing/2014/main" id="{DA9A2FFD-E542-4515-BBC4-F4A92303A0FA}"/>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05D7172-FC5E-4F0D-8499-5EA3357442F0}"/>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0" name="箭头: 右 9">
              <a:extLst>
                <a:ext uri="{FF2B5EF4-FFF2-40B4-BE49-F238E27FC236}">
                  <a16:creationId xmlns:a16="http://schemas.microsoft.com/office/drawing/2014/main" id="{4F4BDEFF-DD88-43E9-B3D6-F16016615215}"/>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EF986A9-8B1D-4913-9D78-3027905B6DBC}"/>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2" name="箭头: 右 11">
              <a:extLst>
                <a:ext uri="{FF2B5EF4-FFF2-40B4-BE49-F238E27FC236}">
                  <a16:creationId xmlns:a16="http://schemas.microsoft.com/office/drawing/2014/main" id="{84B31565-7573-42C1-87AE-5432AF76BEF1}"/>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A555B2A-0F75-4E1A-8A9D-7046B9E59C41}"/>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05689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en-US" altLang="zh-CN" dirty="0"/>
                  <a:t>MAC(marker and cell)</a:t>
                </a:r>
              </a:p>
              <a:p>
                <a:r>
                  <a:rPr lang="zh-CN" altLang="en-US" dirty="0"/>
                  <a:t>交叉排列的网格</a:t>
                </a:r>
                <a:endParaRPr lang="en-US" altLang="zh-CN" dirty="0"/>
              </a:p>
              <a:p>
                <a:r>
                  <a:rPr lang="zh-CN" altLang="en-US" dirty="0"/>
                  <a:t>不同类型的物理量存储于网格的不同位置</a:t>
                </a:r>
                <a:endParaRPr lang="en-US" altLang="zh-CN" dirty="0"/>
              </a:p>
              <a:p>
                <a:r>
                  <a:rPr lang="zh-CN" altLang="en-US" dirty="0"/>
                  <a:t>中心差分法</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e>
                        </m:d>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EB365D4C-056D-4C3D-BBE6-A902608422AF}"/>
              </a:ext>
            </a:extLst>
          </p:cNvPr>
          <p:cNvGrpSpPr/>
          <p:nvPr/>
        </p:nvGrpSpPr>
        <p:grpSpPr>
          <a:xfrm>
            <a:off x="8646152" y="2353824"/>
            <a:ext cx="2747786" cy="2918597"/>
            <a:chOff x="8308519" y="3043372"/>
            <a:chExt cx="2747786" cy="2918597"/>
          </a:xfrm>
        </p:grpSpPr>
        <p:grpSp>
          <p:nvGrpSpPr>
            <p:cNvPr id="51" name="组合 50">
              <a:extLst>
                <a:ext uri="{FF2B5EF4-FFF2-40B4-BE49-F238E27FC236}">
                  <a16:creationId xmlns:a16="http://schemas.microsoft.com/office/drawing/2014/main" id="{54CE79FD-A2F2-4C0C-8850-17698A7F420E}"/>
                </a:ext>
              </a:extLst>
            </p:cNvPr>
            <p:cNvGrpSpPr/>
            <p:nvPr/>
          </p:nvGrpSpPr>
          <p:grpSpPr>
            <a:xfrm>
              <a:off x="8308519" y="3043372"/>
              <a:ext cx="2747786" cy="2567424"/>
              <a:chOff x="1229539" y="2715712"/>
              <a:chExt cx="2747786" cy="2567424"/>
            </a:xfrm>
          </p:grpSpPr>
          <p:cxnSp>
            <p:nvCxnSpPr>
              <p:cNvPr id="7" name="直接连接符 6">
                <a:extLst>
                  <a:ext uri="{FF2B5EF4-FFF2-40B4-BE49-F238E27FC236}">
                    <a16:creationId xmlns:a16="http://schemas.microsoft.com/office/drawing/2014/main" id="{9948D774-8AAC-4127-BDFF-667BF8B26EC5}"/>
                  </a:ext>
                </a:extLst>
              </p:cNvPr>
              <p:cNvCxnSpPr/>
              <p:nvPr/>
            </p:nvCxnSpPr>
            <p:spPr>
              <a:xfrm>
                <a:off x="1765302" y="34290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405A9C3-17C9-4D3E-AC76-7957C1E9BBE3}"/>
                  </a:ext>
                </a:extLst>
              </p:cNvPr>
              <p:cNvCxnSpPr/>
              <p:nvPr/>
            </p:nvCxnSpPr>
            <p:spPr>
              <a:xfrm>
                <a:off x="1765302" y="41529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B7E665-30A2-4A06-BA54-60312B78BA27}"/>
                  </a:ext>
                </a:extLst>
              </p:cNvPr>
              <p:cNvCxnSpPr>
                <a:cxnSpLocks/>
              </p:cNvCxnSpPr>
              <p:nvPr/>
            </p:nvCxnSpPr>
            <p:spPr>
              <a:xfrm rot="5400000">
                <a:off x="1379537"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B22F0C-1218-41C0-95AE-E48453A5EECF}"/>
                  </a:ext>
                </a:extLst>
              </p:cNvPr>
              <p:cNvCxnSpPr>
                <a:cxnSpLocks/>
              </p:cNvCxnSpPr>
              <p:nvPr/>
            </p:nvCxnSpPr>
            <p:spPr>
              <a:xfrm rot="5400000">
                <a:off x="2098675"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52AFAE4-98D4-48E6-A1D2-703C673FB4D4}"/>
                      </a:ext>
                    </a:extLst>
                  </p:cNvPr>
                  <p:cNvSpPr/>
                  <p:nvPr/>
                </p:nvSpPr>
                <p:spPr>
                  <a:xfrm>
                    <a:off x="2705506" y="3546193"/>
                    <a:ext cx="415883" cy="275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11" name="矩形 10">
                    <a:extLst>
                      <a:ext uri="{FF2B5EF4-FFF2-40B4-BE49-F238E27FC236}">
                        <a16:creationId xmlns:a16="http://schemas.microsoft.com/office/drawing/2014/main" id="{A52AFAE4-98D4-48E6-A1D2-703C673FB4D4}"/>
                      </a:ext>
                    </a:extLst>
                  </p:cNvPr>
                  <p:cNvSpPr>
                    <a:spLocks noRot="1" noChangeAspect="1" noMove="1" noResize="1" noEditPoints="1" noAdjustHandles="1" noChangeArrowheads="1" noChangeShapeType="1" noTextEdit="1"/>
                  </p:cNvSpPr>
                  <p:nvPr/>
                </p:nvSpPr>
                <p:spPr>
                  <a:xfrm>
                    <a:off x="2705506" y="3546193"/>
                    <a:ext cx="415883" cy="275204"/>
                  </a:xfrm>
                  <a:prstGeom prst="rect">
                    <a:avLst/>
                  </a:prstGeom>
                  <a:blipFill>
                    <a:blip r:embed="rId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D3D6D187-03AE-4493-9281-498CE76E09BC}"/>
                  </a:ext>
                </a:extLst>
              </p:cNvPr>
              <p:cNvSpPr/>
              <p:nvPr/>
            </p:nvSpPr>
            <p:spPr>
              <a:xfrm>
                <a:off x="28282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A1E21B59-3AF2-4BD6-AC22-62010E887756}"/>
                  </a:ext>
                </a:extLst>
              </p:cNvPr>
              <p:cNvSpPr/>
              <p:nvPr/>
            </p:nvSpPr>
            <p:spPr>
              <a:xfrm>
                <a:off x="20823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3EF8687-E4A5-4BF0-B7F0-20D49172AD6F}"/>
                  </a:ext>
                </a:extLst>
              </p:cNvPr>
              <p:cNvSpPr/>
              <p:nvPr/>
            </p:nvSpPr>
            <p:spPr>
              <a:xfrm>
                <a:off x="35741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27EA84F-754D-4315-AED7-9475212E4B7F}"/>
                  </a:ext>
                </a:extLst>
              </p:cNvPr>
              <p:cNvSpPr/>
              <p:nvPr/>
            </p:nvSpPr>
            <p:spPr>
              <a:xfrm>
                <a:off x="28282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D36C63B-5A58-4C34-97A1-95E56F29E19E}"/>
                  </a:ext>
                </a:extLst>
              </p:cNvPr>
              <p:cNvSpPr/>
              <p:nvPr/>
            </p:nvSpPr>
            <p:spPr>
              <a:xfrm>
                <a:off x="20823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EED903B-B013-4D31-9B3E-426156BF12EB}"/>
                  </a:ext>
                </a:extLst>
              </p:cNvPr>
              <p:cNvSpPr/>
              <p:nvPr/>
            </p:nvSpPr>
            <p:spPr>
              <a:xfrm>
                <a:off x="35741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71CAC87-2B56-40D4-AC2A-B14616CB1C30}"/>
                  </a:ext>
                </a:extLst>
              </p:cNvPr>
              <p:cNvSpPr/>
              <p:nvPr/>
            </p:nvSpPr>
            <p:spPr>
              <a:xfrm>
                <a:off x="28282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DDC7883-BE2C-4282-9F6A-0059C0CEE6A8}"/>
                  </a:ext>
                </a:extLst>
              </p:cNvPr>
              <p:cNvSpPr/>
              <p:nvPr/>
            </p:nvSpPr>
            <p:spPr>
              <a:xfrm>
                <a:off x="20823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ADC698-2E04-4B97-ADA2-A8266A6E44CB}"/>
                  </a:ext>
                </a:extLst>
              </p:cNvPr>
              <p:cNvSpPr/>
              <p:nvPr/>
            </p:nvSpPr>
            <p:spPr>
              <a:xfrm>
                <a:off x="35741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3DF5BD67-32A4-4400-8BE1-60A92497B9E2}"/>
                      </a:ext>
                    </a:extLst>
                  </p:cNvPr>
                  <p:cNvSpPr/>
                  <p:nvPr/>
                </p:nvSpPr>
                <p:spPr>
                  <a:xfrm>
                    <a:off x="2646419" y="4485830"/>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28" name="矩形 27">
                    <a:extLst>
                      <a:ext uri="{FF2B5EF4-FFF2-40B4-BE49-F238E27FC236}">
                        <a16:creationId xmlns:a16="http://schemas.microsoft.com/office/drawing/2014/main" id="{3DF5BD67-32A4-4400-8BE1-60A92497B9E2}"/>
                      </a:ext>
                    </a:extLst>
                  </p:cNvPr>
                  <p:cNvSpPr>
                    <a:spLocks noRot="1" noChangeAspect="1" noMove="1" noResize="1" noEditPoints="1" noAdjustHandles="1" noChangeArrowheads="1" noChangeShapeType="1" noTextEdit="1"/>
                  </p:cNvSpPr>
                  <p:nvPr/>
                </p:nvSpPr>
                <p:spPr>
                  <a:xfrm>
                    <a:off x="2646419" y="4485830"/>
                    <a:ext cx="534057" cy="26693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81157F1-DC86-401E-A1AD-E6FB625E4550}"/>
                      </a:ext>
                    </a:extLst>
                  </p:cNvPr>
                  <p:cNvSpPr/>
                  <p:nvPr/>
                </p:nvSpPr>
                <p:spPr>
                  <a:xfrm>
                    <a:off x="2646419" y="2817212"/>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0" name="矩形 29">
                    <a:extLst>
                      <a:ext uri="{FF2B5EF4-FFF2-40B4-BE49-F238E27FC236}">
                        <a16:creationId xmlns:a16="http://schemas.microsoft.com/office/drawing/2014/main" id="{F81157F1-DC86-401E-A1AD-E6FB625E4550}"/>
                      </a:ext>
                    </a:extLst>
                  </p:cNvPr>
                  <p:cNvSpPr>
                    <a:spLocks noRot="1" noChangeAspect="1" noMove="1" noResize="1" noEditPoints="1" noAdjustHandles="1" noChangeArrowheads="1" noChangeShapeType="1" noTextEdit="1"/>
                  </p:cNvSpPr>
                  <p:nvPr/>
                </p:nvSpPr>
                <p:spPr>
                  <a:xfrm>
                    <a:off x="2646419" y="2817212"/>
                    <a:ext cx="534057" cy="2669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EE160CDA-AFBE-4065-96E9-FCBEBAF77D21}"/>
                      </a:ext>
                    </a:extLst>
                  </p:cNvPr>
                  <p:cNvSpPr/>
                  <p:nvPr/>
                </p:nvSpPr>
                <p:spPr>
                  <a:xfrm>
                    <a:off x="1872339"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1" name="矩形 30">
                    <a:extLst>
                      <a:ext uri="{FF2B5EF4-FFF2-40B4-BE49-F238E27FC236}">
                        <a16:creationId xmlns:a16="http://schemas.microsoft.com/office/drawing/2014/main" id="{EE160CDA-AFBE-4065-96E9-FCBEBAF77D21}"/>
                      </a:ext>
                    </a:extLst>
                  </p:cNvPr>
                  <p:cNvSpPr>
                    <a:spLocks noRot="1" noChangeAspect="1" noMove="1" noResize="1" noEditPoints="1" noAdjustHandles="1" noChangeArrowheads="1" noChangeShapeType="1" noTextEdit="1"/>
                  </p:cNvSpPr>
                  <p:nvPr/>
                </p:nvSpPr>
                <p:spPr>
                  <a:xfrm>
                    <a:off x="1872339" y="3550329"/>
                    <a:ext cx="534057" cy="2669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2043D720-2090-43D7-8066-B2EEF6E9595C}"/>
                      </a:ext>
                    </a:extLst>
                  </p:cNvPr>
                  <p:cNvSpPr/>
                  <p:nvPr/>
                </p:nvSpPr>
                <p:spPr>
                  <a:xfrm>
                    <a:off x="1808219"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2" name="矩形 31">
                    <a:extLst>
                      <a:ext uri="{FF2B5EF4-FFF2-40B4-BE49-F238E27FC236}">
                        <a16:creationId xmlns:a16="http://schemas.microsoft.com/office/drawing/2014/main" id="{2043D720-2090-43D7-8066-B2EEF6E9595C}"/>
                      </a:ext>
                    </a:extLst>
                  </p:cNvPr>
                  <p:cNvSpPr>
                    <a:spLocks noRot="1" noChangeAspect="1" noMove="1" noResize="1" noEditPoints="1" noAdjustHandles="1" noChangeArrowheads="1" noChangeShapeType="1" noTextEdit="1"/>
                  </p:cNvSpPr>
                  <p:nvPr/>
                </p:nvSpPr>
                <p:spPr>
                  <a:xfrm>
                    <a:off x="1808219" y="4485830"/>
                    <a:ext cx="662297" cy="26693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0550EBB-1781-4A94-9BC8-06ECF79B4A96}"/>
                      </a:ext>
                    </a:extLst>
                  </p:cNvPr>
                  <p:cNvSpPr/>
                  <p:nvPr/>
                </p:nvSpPr>
                <p:spPr>
                  <a:xfrm>
                    <a:off x="1808219"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3" name="矩形 32">
                    <a:extLst>
                      <a:ext uri="{FF2B5EF4-FFF2-40B4-BE49-F238E27FC236}">
                        <a16:creationId xmlns:a16="http://schemas.microsoft.com/office/drawing/2014/main" id="{20550EBB-1781-4A94-9BC8-06ECF79B4A96}"/>
                      </a:ext>
                    </a:extLst>
                  </p:cNvPr>
                  <p:cNvSpPr>
                    <a:spLocks noRot="1" noChangeAspect="1" noMove="1" noResize="1" noEditPoints="1" noAdjustHandles="1" noChangeArrowheads="1" noChangeShapeType="1" noTextEdit="1"/>
                  </p:cNvSpPr>
                  <p:nvPr/>
                </p:nvSpPr>
                <p:spPr>
                  <a:xfrm>
                    <a:off x="1808219" y="2817212"/>
                    <a:ext cx="662297" cy="2669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646288B-9E88-4EB2-A8A5-4EFB721AE36C}"/>
                      </a:ext>
                    </a:extLst>
                  </p:cNvPr>
                  <p:cNvSpPr/>
                  <p:nvPr/>
                </p:nvSpPr>
                <p:spPr>
                  <a:xfrm>
                    <a:off x="3379148"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4" name="矩形 33">
                    <a:extLst>
                      <a:ext uri="{FF2B5EF4-FFF2-40B4-BE49-F238E27FC236}">
                        <a16:creationId xmlns:a16="http://schemas.microsoft.com/office/drawing/2014/main" id="{2646288B-9E88-4EB2-A8A5-4EFB721AE36C}"/>
                      </a:ext>
                    </a:extLst>
                  </p:cNvPr>
                  <p:cNvSpPr>
                    <a:spLocks noRot="1" noChangeAspect="1" noMove="1" noResize="1" noEditPoints="1" noAdjustHandles="1" noChangeArrowheads="1" noChangeShapeType="1" noTextEdit="1"/>
                  </p:cNvSpPr>
                  <p:nvPr/>
                </p:nvSpPr>
                <p:spPr>
                  <a:xfrm>
                    <a:off x="3379148" y="3550329"/>
                    <a:ext cx="534057" cy="2669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63C3941F-F0AC-4E03-9195-B97BA8479626}"/>
                      </a:ext>
                    </a:extLst>
                  </p:cNvPr>
                  <p:cNvSpPr/>
                  <p:nvPr/>
                </p:nvSpPr>
                <p:spPr>
                  <a:xfrm>
                    <a:off x="3315028"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5" name="矩形 34">
                    <a:extLst>
                      <a:ext uri="{FF2B5EF4-FFF2-40B4-BE49-F238E27FC236}">
                        <a16:creationId xmlns:a16="http://schemas.microsoft.com/office/drawing/2014/main" id="{63C3941F-F0AC-4E03-9195-B97BA8479626}"/>
                      </a:ext>
                    </a:extLst>
                  </p:cNvPr>
                  <p:cNvSpPr>
                    <a:spLocks noRot="1" noChangeAspect="1" noMove="1" noResize="1" noEditPoints="1" noAdjustHandles="1" noChangeArrowheads="1" noChangeShapeType="1" noTextEdit="1"/>
                  </p:cNvSpPr>
                  <p:nvPr/>
                </p:nvSpPr>
                <p:spPr>
                  <a:xfrm>
                    <a:off x="3315028" y="4485830"/>
                    <a:ext cx="662297" cy="2669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68BD18C5-6131-4F5A-97B3-8FFACE7FD839}"/>
                      </a:ext>
                    </a:extLst>
                  </p:cNvPr>
                  <p:cNvSpPr/>
                  <p:nvPr/>
                </p:nvSpPr>
                <p:spPr>
                  <a:xfrm>
                    <a:off x="3315028"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6" name="矩形 35">
                    <a:extLst>
                      <a:ext uri="{FF2B5EF4-FFF2-40B4-BE49-F238E27FC236}">
                        <a16:creationId xmlns:a16="http://schemas.microsoft.com/office/drawing/2014/main" id="{68BD18C5-6131-4F5A-97B3-8FFACE7FD839}"/>
                      </a:ext>
                    </a:extLst>
                  </p:cNvPr>
                  <p:cNvSpPr>
                    <a:spLocks noRot="1" noChangeAspect="1" noMove="1" noResize="1" noEditPoints="1" noAdjustHandles="1" noChangeArrowheads="1" noChangeShapeType="1" noTextEdit="1"/>
                  </p:cNvSpPr>
                  <p:nvPr/>
                </p:nvSpPr>
                <p:spPr>
                  <a:xfrm>
                    <a:off x="3315028" y="2817212"/>
                    <a:ext cx="662297" cy="266933"/>
                  </a:xfrm>
                  <a:prstGeom prst="rect">
                    <a:avLst/>
                  </a:prstGeom>
                  <a:blipFill>
                    <a:blip r:embed="rId12"/>
                    <a:stretch>
                      <a:fillRect/>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7AE24CF0-1A76-4985-B6B8-4F0F0C74B913}"/>
                  </a:ext>
                </a:extLst>
              </p:cNvPr>
              <p:cNvCxnSpPr/>
              <p:nvPr/>
            </p:nvCxnSpPr>
            <p:spPr>
              <a:xfrm>
                <a:off x="2459537" y="379821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26FB060-7ED6-4ED1-BDBC-E402810E4C4B}"/>
                  </a:ext>
                </a:extLst>
              </p:cNvPr>
              <p:cNvCxnSpPr/>
              <p:nvPr/>
            </p:nvCxnSpPr>
            <p:spPr>
              <a:xfrm>
                <a:off x="3216098" y="3805474"/>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7159FD-74D5-4B06-B4AF-FC40D9848E88}"/>
                  </a:ext>
                </a:extLst>
              </p:cNvPr>
              <p:cNvCxnSpPr>
                <a:cxnSpLocks/>
              </p:cNvCxnSpPr>
              <p:nvPr/>
            </p:nvCxnSpPr>
            <p:spPr>
              <a:xfrm rot="-5400000">
                <a:off x="2751892" y="3316418"/>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CCD3144-8A50-4FC5-98F6-81C9242BB750}"/>
                  </a:ext>
                </a:extLst>
              </p:cNvPr>
              <p:cNvCxnSpPr>
                <a:cxnSpLocks/>
              </p:cNvCxnSpPr>
              <p:nvPr/>
            </p:nvCxnSpPr>
            <p:spPr>
              <a:xfrm rot="-5400000">
                <a:off x="2755334" y="404066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9E9611B9-74F8-4320-89A7-E91FDF2A9EC0}"/>
                      </a:ext>
                    </a:extLst>
                  </p:cNvPr>
                  <p:cNvSpPr/>
                  <p:nvPr/>
                </p:nvSpPr>
                <p:spPr>
                  <a:xfrm>
                    <a:off x="2389031" y="3716673"/>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3" name="矩形 42">
                    <a:extLst>
                      <a:ext uri="{FF2B5EF4-FFF2-40B4-BE49-F238E27FC236}">
                        <a16:creationId xmlns:a16="http://schemas.microsoft.com/office/drawing/2014/main" id="{9E9611B9-74F8-4320-89A7-E91FDF2A9EC0}"/>
                      </a:ext>
                    </a:extLst>
                  </p:cNvPr>
                  <p:cNvSpPr>
                    <a:spLocks noRot="1" noChangeAspect="1" noMove="1" noResize="1" noEditPoints="1" noAdjustHandles="1" noChangeArrowheads="1" noChangeShapeType="1" noTextEdit="1"/>
                  </p:cNvSpPr>
                  <p:nvPr/>
                </p:nvSpPr>
                <p:spPr>
                  <a:xfrm>
                    <a:off x="2389031" y="3716673"/>
                    <a:ext cx="644151" cy="26840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36B29DAA-C605-4AAE-9C15-1CE85E95409B}"/>
                      </a:ext>
                    </a:extLst>
                  </p:cNvPr>
                  <p:cNvSpPr/>
                  <p:nvPr/>
                </p:nvSpPr>
                <p:spPr>
                  <a:xfrm>
                    <a:off x="2535425" y="3351758"/>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4" name="矩形 43">
                    <a:extLst>
                      <a:ext uri="{FF2B5EF4-FFF2-40B4-BE49-F238E27FC236}">
                        <a16:creationId xmlns:a16="http://schemas.microsoft.com/office/drawing/2014/main" id="{36B29DAA-C605-4AAE-9C15-1CE85E95409B}"/>
                      </a:ext>
                    </a:extLst>
                  </p:cNvPr>
                  <p:cNvSpPr>
                    <a:spLocks noRot="1" noChangeAspect="1" noMove="1" noResize="1" noEditPoints="1" noAdjustHandles="1" noChangeArrowheads="1" noChangeShapeType="1" noTextEdit="1"/>
                  </p:cNvSpPr>
                  <p:nvPr/>
                </p:nvSpPr>
                <p:spPr>
                  <a:xfrm>
                    <a:off x="2535425" y="3351758"/>
                    <a:ext cx="639599" cy="26840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4A42C266-C7DA-4ABA-9D1D-4881E81A72E3}"/>
                      </a:ext>
                    </a:extLst>
                  </p:cNvPr>
                  <p:cNvSpPr/>
                  <p:nvPr/>
                </p:nvSpPr>
                <p:spPr>
                  <a:xfrm>
                    <a:off x="3303758" y="3885287"/>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5" name="矩形 44">
                    <a:extLst>
                      <a:ext uri="{FF2B5EF4-FFF2-40B4-BE49-F238E27FC236}">
                        <a16:creationId xmlns:a16="http://schemas.microsoft.com/office/drawing/2014/main" id="{4A42C266-C7DA-4ABA-9D1D-4881E81A72E3}"/>
                      </a:ext>
                    </a:extLst>
                  </p:cNvPr>
                  <p:cNvSpPr>
                    <a:spLocks noRot="1" noChangeAspect="1" noMove="1" noResize="1" noEditPoints="1" noAdjustHandles="1" noChangeArrowheads="1" noChangeShapeType="1" noTextEdit="1"/>
                  </p:cNvSpPr>
                  <p:nvPr/>
                </p:nvSpPr>
                <p:spPr>
                  <a:xfrm>
                    <a:off x="3303758" y="3885287"/>
                    <a:ext cx="644151" cy="26840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812E2671-045C-4C55-A672-3C198BBC3E4E}"/>
                      </a:ext>
                    </a:extLst>
                  </p:cNvPr>
                  <p:cNvSpPr/>
                  <p:nvPr/>
                </p:nvSpPr>
                <p:spPr>
                  <a:xfrm>
                    <a:off x="2497392" y="4094086"/>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6" name="矩形 45">
                    <a:extLst>
                      <a:ext uri="{FF2B5EF4-FFF2-40B4-BE49-F238E27FC236}">
                        <a16:creationId xmlns:a16="http://schemas.microsoft.com/office/drawing/2014/main" id="{812E2671-045C-4C55-A672-3C198BBC3E4E}"/>
                      </a:ext>
                    </a:extLst>
                  </p:cNvPr>
                  <p:cNvSpPr>
                    <a:spLocks noRot="1" noChangeAspect="1" noMove="1" noResize="1" noEditPoints="1" noAdjustHandles="1" noChangeArrowheads="1" noChangeShapeType="1" noTextEdit="1"/>
                  </p:cNvSpPr>
                  <p:nvPr/>
                </p:nvSpPr>
                <p:spPr>
                  <a:xfrm>
                    <a:off x="2497392" y="4094086"/>
                    <a:ext cx="639599" cy="268407"/>
                  </a:xfrm>
                  <a:prstGeom prst="rect">
                    <a:avLst/>
                  </a:prstGeom>
                  <a:blipFill>
                    <a:blip r:embed="rId16"/>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4D2628AF-C272-47F4-A509-1D8B48258FAD}"/>
                  </a:ext>
                </a:extLst>
              </p:cNvPr>
              <p:cNvCxnSpPr/>
              <p:nvPr/>
            </p:nvCxnSpPr>
            <p:spPr>
              <a:xfrm>
                <a:off x="1491912" y="507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90CE239-3BBB-42FC-A465-0AD26EC6F399}"/>
                  </a:ext>
                </a:extLst>
              </p:cNvPr>
              <p:cNvCxnSpPr>
                <a:cxnSpLocks/>
              </p:cNvCxnSpPr>
              <p:nvPr/>
            </p:nvCxnSpPr>
            <p:spPr>
              <a:xfrm rot="-5400000">
                <a:off x="1041912" y="462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107B6F70-C7CB-4343-817C-9FB62ED25AC2}"/>
                      </a:ext>
                    </a:extLst>
                  </p:cNvPr>
                  <p:cNvSpPr/>
                  <p:nvPr/>
                </p:nvSpPr>
                <p:spPr>
                  <a:xfrm>
                    <a:off x="2244864" y="5029220"/>
                    <a:ext cx="29777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sz="1050" dirty="0"/>
                  </a:p>
                </p:txBody>
              </p:sp>
            </mc:Choice>
            <mc:Fallback xmlns="">
              <p:sp>
                <p:nvSpPr>
                  <p:cNvPr id="49" name="矩形 48">
                    <a:extLst>
                      <a:ext uri="{FF2B5EF4-FFF2-40B4-BE49-F238E27FC236}">
                        <a16:creationId xmlns:a16="http://schemas.microsoft.com/office/drawing/2014/main" id="{107B6F70-C7CB-4343-817C-9FB62ED25AC2}"/>
                      </a:ext>
                    </a:extLst>
                  </p:cNvPr>
                  <p:cNvSpPr>
                    <a:spLocks noRot="1" noChangeAspect="1" noMove="1" noResize="1" noEditPoints="1" noAdjustHandles="1" noChangeArrowheads="1" noChangeShapeType="1" noTextEdit="1"/>
                  </p:cNvSpPr>
                  <p:nvPr/>
                </p:nvSpPr>
                <p:spPr>
                  <a:xfrm>
                    <a:off x="2244864" y="5029220"/>
                    <a:ext cx="297774" cy="25391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CAFD6254-715E-43BC-A2E4-FD83B005F2AB}"/>
                      </a:ext>
                    </a:extLst>
                  </p:cNvPr>
                  <p:cNvSpPr/>
                  <p:nvPr/>
                </p:nvSpPr>
                <p:spPr>
                  <a:xfrm>
                    <a:off x="1229539" y="4242295"/>
                    <a:ext cx="29918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sz="1050" dirty="0"/>
                  </a:p>
                </p:txBody>
              </p:sp>
            </mc:Choice>
            <mc:Fallback xmlns="">
              <p:sp>
                <p:nvSpPr>
                  <p:cNvPr id="50" name="矩形 49">
                    <a:extLst>
                      <a:ext uri="{FF2B5EF4-FFF2-40B4-BE49-F238E27FC236}">
                        <a16:creationId xmlns:a16="http://schemas.microsoft.com/office/drawing/2014/main" id="{CAFD6254-715E-43BC-A2E4-FD83B005F2AB}"/>
                      </a:ext>
                    </a:extLst>
                  </p:cNvPr>
                  <p:cNvSpPr>
                    <a:spLocks noRot="1" noChangeAspect="1" noMove="1" noResize="1" noEditPoints="1" noAdjustHandles="1" noChangeArrowheads="1" noChangeShapeType="1" noTextEdit="1"/>
                  </p:cNvSpPr>
                  <p:nvPr/>
                </p:nvSpPr>
                <p:spPr>
                  <a:xfrm>
                    <a:off x="1229539" y="4242295"/>
                    <a:ext cx="299184" cy="253916"/>
                  </a:xfrm>
                  <a:prstGeom prst="rect">
                    <a:avLst/>
                  </a:prstGeom>
                  <a:blipFill>
                    <a:blip r:embed="rId18"/>
                    <a:stretch>
                      <a:fillRect/>
                    </a:stretch>
                  </a:blipFill>
                </p:spPr>
                <p:txBody>
                  <a:bodyPr/>
                  <a:lstStyle/>
                  <a:p>
                    <a:r>
                      <a:rPr lang="zh-CN" altLang="en-US">
                        <a:noFill/>
                      </a:rPr>
                      <a:t> </a:t>
                    </a:r>
                  </a:p>
                </p:txBody>
              </p:sp>
            </mc:Fallback>
          </mc:AlternateContent>
        </p:grpSp>
        <p:sp>
          <p:nvSpPr>
            <p:cNvPr id="52" name="矩形 51">
              <a:extLst>
                <a:ext uri="{FF2B5EF4-FFF2-40B4-BE49-F238E27FC236}">
                  <a16:creationId xmlns:a16="http://schemas.microsoft.com/office/drawing/2014/main" id="{3AB367B5-8701-4D78-9789-2462B04FC4AA}"/>
                </a:ext>
              </a:extLst>
            </p:cNvPr>
            <p:cNvSpPr/>
            <p:nvPr/>
          </p:nvSpPr>
          <p:spPr>
            <a:xfrm>
              <a:off x="9165177" y="5592637"/>
              <a:ext cx="1559979" cy="369332"/>
            </a:xfrm>
            <a:prstGeom prst="rect">
              <a:avLst/>
            </a:prstGeom>
          </p:spPr>
          <p:txBody>
            <a:bodyPr wrap="none">
              <a:spAutoFit/>
            </a:bodyPr>
            <a:lstStyle/>
            <a:p>
              <a:r>
                <a:rPr lang="zh-CN" altLang="en-US" dirty="0">
                  <a:solidFill>
                    <a:schemeClr val="accent1"/>
                  </a:solidFill>
                  <a:latin typeface="Varela Round"/>
                </a:rPr>
                <a:t>二维</a:t>
              </a:r>
              <a:r>
                <a:rPr lang="en-US" altLang="zh-CN" dirty="0">
                  <a:solidFill>
                    <a:schemeClr val="accent1"/>
                  </a:solidFill>
                  <a:latin typeface="Varela Round"/>
                </a:rPr>
                <a:t>MAC</a:t>
              </a:r>
              <a:r>
                <a:rPr lang="zh-CN" altLang="en-US" dirty="0">
                  <a:solidFill>
                    <a:schemeClr val="accent1"/>
                  </a:solidFill>
                  <a:latin typeface="Varela Round"/>
                </a:rPr>
                <a:t>网格</a:t>
              </a:r>
              <a:endParaRPr lang="zh-CN" altLang="en-US" dirty="0">
                <a:solidFill>
                  <a:schemeClr val="accent1"/>
                </a:solidFill>
              </a:endParaRPr>
            </a:p>
          </p:txBody>
        </p:sp>
      </p:grpSp>
    </p:spTree>
    <p:extLst>
      <p:ext uri="{BB962C8B-B14F-4D97-AF65-F5344CB8AC3E}">
        <p14:creationId xmlns:p14="http://schemas.microsoft.com/office/powerpoint/2010/main" val="392123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对流项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zh-CN" altLang="en-US" dirty="0"/>
                  <a:t>基于粒子的方法不需要做对流</a:t>
                </a:r>
                <a:endParaRPr lang="en-US" altLang="zh-CN" dirty="0"/>
              </a:p>
              <a:p>
                <a:r>
                  <a:rPr lang="zh-CN" altLang="en-US" dirty="0"/>
                  <a:t>半拉格朗日对流法</a:t>
                </a:r>
                <a:endParaRPr lang="en-US" altLang="zh-CN" dirty="0"/>
              </a:p>
              <a:p>
                <a:r>
                  <a:rPr lang="zh-CN" altLang="en-US" dirty="0"/>
                  <a:t>求</a:t>
                </a:r>
                <a:r>
                  <a:rPr lang="en-US" altLang="zh-CN" dirty="0"/>
                  <a:t>G</a:t>
                </a:r>
                <a:r>
                  <a:rPr lang="zh-CN" altLang="en-US" dirty="0"/>
                  <a:t>点在第</a:t>
                </a:r>
                <a:r>
                  <a:rPr lang="en-US" altLang="zh-CN" dirty="0"/>
                  <a:t>n+1</a:t>
                </a:r>
                <a:r>
                  <a:rPr lang="zh-CN" altLang="en-US" dirty="0"/>
                  <a:t>个时间步长的物理量</a:t>
                </a: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dirty="0"/>
              </a:p>
              <a:p>
                <a:r>
                  <a:rPr lang="zh-CN" altLang="en-US" dirty="0"/>
                  <a:t>相当于</a:t>
                </a:r>
                <a:r>
                  <a:rPr lang="en-US" altLang="zh-CN" dirty="0"/>
                  <a:t>P</a:t>
                </a:r>
                <a:r>
                  <a:rPr lang="zh-CN" altLang="en-US" dirty="0"/>
                  <a:t>点在第</a:t>
                </a:r>
                <a:r>
                  <a:rPr lang="en-US" altLang="zh-CN" dirty="0"/>
                  <a:t>n</a:t>
                </a:r>
                <a:r>
                  <a:rPr lang="zh-CN" altLang="en-US" dirty="0"/>
                  <a:t>个时间步长的物理量</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b="0" i="1" smtClean="0">
                            <a:latin typeface="Cambria Math" panose="02040503050406030204" pitchFamily="18" charset="0"/>
                          </a:rPr>
                          <m:t>𝑃</m:t>
                        </m:r>
                      </m:sub>
                      <m:sup>
                        <m:r>
                          <a:rPr lang="en-US" altLang="zh-CN" i="1">
                            <a:latin typeface="Cambria Math" panose="02040503050406030204" pitchFamily="18" charset="0"/>
                          </a:rPr>
                          <m:t>𝑛</m:t>
                        </m:r>
                      </m:sup>
                    </m:sSubSup>
                  </m:oMath>
                </a14:m>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𝑃</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E5C069-E9A9-4E6A-B23A-8AC483ADCF40}"/>
              </a:ext>
            </a:extLst>
          </p:cNvPr>
          <p:cNvPicPr>
            <a:picLocks noChangeAspect="1"/>
          </p:cNvPicPr>
          <p:nvPr/>
        </p:nvPicPr>
        <p:blipFill>
          <a:blip r:embed="rId4"/>
          <a:stretch>
            <a:fillRect/>
          </a:stretch>
        </p:blipFill>
        <p:spPr>
          <a:xfrm>
            <a:off x="7932737" y="2583362"/>
            <a:ext cx="3351213" cy="3083377"/>
          </a:xfrm>
          <a:prstGeom prst="rect">
            <a:avLst/>
          </a:prstGeom>
        </p:spPr>
      </p:pic>
    </p:spTree>
    <p:extLst>
      <p:ext uri="{BB962C8B-B14F-4D97-AF65-F5344CB8AC3E}">
        <p14:creationId xmlns:p14="http://schemas.microsoft.com/office/powerpoint/2010/main" val="17940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a:bodyPr>
              <a:lstStyle/>
              <a:p>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e>
                    </m:d>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f>
                      <m:fPr>
                        <m:ctrlPr>
                          <a:rPr lang="en-US" altLang="zh-CN" i="1">
                            <a:solidFill>
                              <a:schemeClr val="accent2"/>
                            </a:solidFill>
                            <a:latin typeface="Cambria Math" panose="02040503050406030204" pitchFamily="18" charset="0"/>
                            <a:ea typeface="Cambria Math" panose="02040503050406030204" pitchFamily="18" charset="0"/>
                          </a:rPr>
                        </m:ctrlPr>
                      </m:fPr>
                      <m:num>
                        <m:r>
                          <a:rPr lang="en-US" altLang="zh-CN" i="1">
                            <a:solidFill>
                              <a:schemeClr val="accent2"/>
                            </a:solidFill>
                            <a:latin typeface="Cambria Math" panose="02040503050406030204" pitchFamily="18" charset="0"/>
                            <a:ea typeface="Cambria Math" panose="02040503050406030204" pitchFamily="18" charset="0"/>
                          </a:rPr>
                          <m:t>1</m:t>
                        </m:r>
                      </m:num>
                      <m:den>
                        <m:r>
                          <a:rPr lang="zh-CN" altLang="en-US" i="1">
                            <a:solidFill>
                              <a:schemeClr val="accent2"/>
                            </a:solidFill>
                            <a:latin typeface="Cambria Math" panose="02040503050406030204" pitchFamily="18" charset="0"/>
                            <a:ea typeface="Cambria Math" panose="02040503050406030204" pitchFamily="18" charset="0"/>
                          </a:rPr>
                          <m:t>𝜌</m:t>
                        </m:r>
                      </m:den>
                    </m:f>
                    <m:r>
                      <m:rPr>
                        <m:sty m:val="p"/>
                      </m:rPr>
                      <a:rPr lang="en-US" altLang="zh-CN" i="1">
                        <a:solidFill>
                          <a:schemeClr val="accent2"/>
                        </a:solidFill>
                        <a:latin typeface="Cambria Math" panose="02040503050406030204" pitchFamily="18" charset="0"/>
                        <a:ea typeface="Cambria Math" panose="02040503050406030204" pitchFamily="18" charset="0"/>
                      </a:rPr>
                      <m:t>∇</m:t>
                    </m:r>
                    <m:r>
                      <a:rPr lang="en-US" altLang="zh-CN" i="1">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smtClean="0">
                        <a:solidFill>
                          <a:schemeClr val="tx1"/>
                        </a:solidFill>
                        <a:latin typeface="Cambria Math" panose="02040503050406030204" pitchFamily="18" charset="0"/>
                        <a:ea typeface="Cambria Math" panose="02040503050406030204" pitchFamily="18" charset="0"/>
                      </a:rPr>
                      <m:t>𝑣</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m:rPr>
                            <m:sty m:val="p"/>
                          </m:rPr>
                          <a:rPr lang="en-US" altLang="zh-CN"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a:solidFill>
                          <a:srgbClr val="E86E1A"/>
                        </a:solidFill>
                        <a:latin typeface="Cambria Math" panose="02040503050406030204" pitchFamily="18" charset="0"/>
                      </a:rPr>
                      <m:t>∇</m:t>
                    </m:r>
                    <m:r>
                      <a:rPr lang="zh-CN" altLang="en-US" i="1">
                        <a:solidFill>
                          <a:srgbClr val="E86E1A"/>
                        </a:solidFill>
                        <a:latin typeface="Cambria Math" panose="02040503050406030204" pitchFamily="18" charset="0"/>
                      </a:rPr>
                      <m:t>∙</m:t>
                    </m:r>
                    <m:acc>
                      <m:accPr>
                        <m:chr m:val="⃗"/>
                        <m:ctrlPr>
                          <a:rPr lang="zh-CN" altLang="en-US" i="1">
                            <a:solidFill>
                              <a:srgbClr val="E86E1A"/>
                            </a:solidFill>
                            <a:latin typeface="Cambria Math" panose="02040503050406030204" pitchFamily="18" charset="0"/>
                          </a:rPr>
                        </m:ctrlPr>
                      </m:accPr>
                      <m:e>
                        <m:r>
                          <a:rPr lang="en-US" altLang="zh-CN" i="1">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r>
                  <a:rPr lang="zh-CN" altLang="en-US" dirty="0"/>
                  <a:t>如何用压力梯度来更新速度</a:t>
                </a:r>
                <a:endParaRPr lang="en-US" altLang="zh-CN" dirty="0"/>
              </a:p>
              <a:p>
                <a:r>
                  <a:rPr lang="zh-CN" altLang="en-US" dirty="0"/>
                  <a:t>如何评估散度</a:t>
                </a:r>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71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550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𝐷𝑞</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oMath>
                </a14:m>
                <a:endParaRPr lang="en-US" altLang="zh-CN" i="1" dirty="0">
                  <a:latin typeface="Cambria Math" panose="02040503050406030204" pitchFamily="18" charset="0"/>
                </a:endParaRPr>
              </a:p>
              <a:p>
                <a:r>
                  <a:rPr lang="zh-CN" altLang="en-US" dirty="0"/>
                  <a:t>压力梯度离散化</a:t>
                </a:r>
                <a:r>
                  <a:rPr lang="en-US" altLang="zh-CN" dirty="0"/>
                  <a:t>(The Discrete Pressure Gradient)</a:t>
                </a:r>
              </a:p>
              <a:p>
                <a:pPr lvl="1"/>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num>
                      <m:den>
                        <m:r>
                          <a:rPr lang="zh-CN" altLang="en-US" i="1">
                            <a:latin typeface="Cambria Math" panose="02040503050406030204" pitchFamily="18" charset="0"/>
                          </a:rPr>
                          <m:t>𝜌</m:t>
                        </m:r>
                      </m:den>
                    </m:f>
                    <m:r>
                      <m:rPr>
                        <m:sty m:val="p"/>
                      </m:rPr>
                      <a:rPr lang="zh-CN" altLang="en-US"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lvl="1"/>
                <a14:m>
                  <m:oMath xmlns:m="http://schemas.openxmlformats.org/officeDocument/2006/math">
                    <m:r>
                      <m:rPr>
                        <m:sty m:val="p"/>
                      </m:rPr>
                      <a:rPr lang="zh-CN" altLang="en-US" i="1">
                        <a:latin typeface="Cambria Math" panose="02040503050406030204" pitchFamily="18" charset="0"/>
                      </a:rPr>
                      <m:t>∇</m:t>
                    </m:r>
                    <m:r>
                      <a:rPr lang="en-US" altLang="zh-CN" i="1">
                        <a:latin typeface="Cambria Math" panose="02040503050406030204" pitchFamily="18" charset="0"/>
                      </a:rPr>
                      <m:t>𝑝</m:t>
                    </m:r>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r>
                  <a:rPr lang="zh-CN" altLang="en-US" dirty="0"/>
                  <a:t>速度散度离散化</a:t>
                </a:r>
                <a:r>
                  <a:rPr lang="en-US" altLang="zh-CN" dirty="0"/>
                  <a:t>(The Discrete Divergence)</a:t>
                </a:r>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𝑣</m:t>
                        </m:r>
                      </m:num>
                      <m:den>
                        <m:r>
                          <a:rPr lang="zh-CN" altLang="en-US" i="1">
                            <a:latin typeface="Cambria Math" panose="02040503050406030204" pitchFamily="18" charset="0"/>
                          </a:rPr>
                          <m:t>𝜕</m:t>
                        </m:r>
                        <m:r>
                          <a:rPr lang="en-US" altLang="zh-CN" i="1">
                            <a:latin typeface="Cambria Math" panose="02040503050406030204" pitchFamily="18" charset="0"/>
                          </a:rPr>
                          <m:t>𝑦</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ub>
                    </m:sSub>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r>
                  <a:rPr lang="en-US" altLang="zh-CN" dirty="0"/>
                  <a:t>+</a:t>
                </a:r>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r>
                  <a:rPr lang="en-US" altLang="zh-CN" dirty="0"/>
                  <a:t>=0</a:t>
                </a:r>
              </a:p>
              <a:p>
                <a:r>
                  <a:rPr lang="zh-CN" altLang="en-US" dirty="0"/>
                  <a:t>压力方程</a:t>
                </a:r>
                <a:r>
                  <a:rPr lang="en-US" altLang="zh-CN" dirty="0"/>
                  <a:t>(The Pressure Equations)</a:t>
                </a:r>
              </a:p>
              <a:p>
                <a:pPr lvl="1"/>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ea typeface="Cambria Math" panose="02040503050406030204" pitchFamily="18" charset="0"/>
                          </a:rPr>
                          <m:t>𝜌</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4</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smtClean="0">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m:rPr>
                        <m:nor/>
                      </m:rPr>
                      <a:rPr lang="en-US" altLang="zh-CN" dirty="0"/>
                      <m:t>+</m:t>
                    </m:r>
                    <m:r>
                      <m:rPr>
                        <m:nor/>
                      </m:rPr>
                      <a:rPr lang="en-US" altLang="zh-CN" dirty="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rPr>
                          <m:t>𝜌</m:t>
                        </m:r>
                      </m:den>
                    </m:f>
                    <m:r>
                      <m:rPr>
                        <m:sty m:val="p"/>
                      </m:rPr>
                      <a:rPr lang="zh-CN" altLang="en-US" i="1">
                        <a:latin typeface="Cambria Math" panose="02040503050406030204" pitchFamily="18" charset="0"/>
                      </a:rPr>
                      <m:t>∇</m:t>
                    </m:r>
                    <m:r>
                      <a:rPr lang="zh-CN" altLang="en-US" i="1">
                        <a:latin typeface="Cambria Math" panose="02040503050406030204" pitchFamily="18" charset="0"/>
                      </a:rPr>
                      <m:t>∙</m:t>
                    </m:r>
                    <m:r>
                      <m:rPr>
                        <m:sty m:val="p"/>
                      </m:rPr>
                      <a:rPr lang="zh-CN" altLang="en-US" i="1">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oMath>
                </a14:m>
                <a:endParaRPr lang="en-US" altLang="zh-CN" dirty="0"/>
              </a:p>
              <a:p>
                <a14:m>
                  <m:oMath xmlns:m="http://schemas.openxmlformats.org/officeDocument/2006/math">
                    <m:r>
                      <a:rPr lang="en-US" altLang="zh-CN" b="0" i="1" smtClean="0">
                        <a:latin typeface="Cambria Math" panose="02040503050406030204" pitchFamily="18" charset="0"/>
                      </a:rPr>
                      <m:t>𝐴𝑝</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b="0"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84D478A-8330-4149-8D2D-B700AF1B85B4}"/>
                  </a:ext>
                </a:extLst>
              </p:cNvPr>
              <p:cNvSpPr/>
              <p:nvPr/>
            </p:nvSpPr>
            <p:spPr>
              <a:xfrm>
                <a:off x="4538953" y="4049462"/>
                <a:ext cx="14797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solidFill>
                                <a:schemeClr val="accent1"/>
                              </a:solidFill>
                              <a:latin typeface="Cambria Math" panose="02040503050406030204" pitchFamily="18" charset="0"/>
                            </a:rPr>
                          </m:ctrlPr>
                        </m:sSupPr>
                        <m:e>
                          <m:acc>
                            <m:accPr>
                              <m:chr m:val="⃗"/>
                              <m:ctrlPr>
                                <a:rPr lang="en-US" altLang="zh-CN" sz="2400" i="1">
                                  <a:solidFill>
                                    <a:schemeClr val="accent1"/>
                                  </a:solidFill>
                                  <a:latin typeface="Cambria Math" panose="02040503050406030204" pitchFamily="18" charset="0"/>
                                </a:rPr>
                              </m:ctrlPr>
                            </m:accPr>
                            <m:e>
                              <m:r>
                                <a:rPr lang="en-US" altLang="zh-CN" sz="2400" i="1">
                                  <a:solidFill>
                                    <a:schemeClr val="accent1"/>
                                  </a:solidFill>
                                  <a:latin typeface="Cambria Math" panose="02040503050406030204" pitchFamily="18" charset="0"/>
                                </a:rPr>
                                <m:t>𝑢</m:t>
                              </m:r>
                            </m:e>
                          </m:acc>
                        </m:e>
                        <m:sup>
                          <m:r>
                            <a:rPr lang="en-US" altLang="zh-CN" sz="2400" i="1">
                              <a:solidFill>
                                <a:schemeClr val="accent1"/>
                              </a:solidFill>
                              <a:latin typeface="Cambria Math" panose="02040503050406030204" pitchFamily="18" charset="0"/>
                            </a:rPr>
                            <m:t>𝑛</m:t>
                          </m:r>
                          <m:r>
                            <a:rPr lang="en-US" altLang="zh-CN" sz="2400" i="1">
                              <a:solidFill>
                                <a:schemeClr val="accent1"/>
                              </a:solidFill>
                              <a:latin typeface="Cambria Math" panose="02040503050406030204" pitchFamily="18" charset="0"/>
                            </a:rPr>
                            <m:t>+1</m:t>
                          </m:r>
                        </m:sup>
                      </m:sSup>
                      <m:r>
                        <a:rPr lang="en-US" altLang="zh-CN" sz="2400" b="0" i="0" smtClean="0">
                          <a:solidFill>
                            <a:schemeClr val="accent1"/>
                          </a:solidFill>
                          <a:latin typeface="Cambria Math" panose="02040503050406030204" pitchFamily="18" charset="0"/>
                        </a:rPr>
                        <m:t>=0</m:t>
                      </m:r>
                    </m:oMath>
                  </m:oMathPara>
                </a14:m>
                <a:endParaRPr lang="zh-CN" altLang="en-US" sz="2400" dirty="0">
                  <a:solidFill>
                    <a:schemeClr val="accent1"/>
                  </a:solidFill>
                </a:endParaRPr>
              </a:p>
            </p:txBody>
          </p:sp>
        </mc:Choice>
        <mc:Fallback xmlns="">
          <p:sp>
            <p:nvSpPr>
              <p:cNvPr id="4" name="矩形 3">
                <a:extLst>
                  <a:ext uri="{FF2B5EF4-FFF2-40B4-BE49-F238E27FC236}">
                    <a16:creationId xmlns:a16="http://schemas.microsoft.com/office/drawing/2014/main" id="{084D478A-8330-4149-8D2D-B700AF1B85B4}"/>
                  </a:ext>
                </a:extLst>
              </p:cNvPr>
              <p:cNvSpPr>
                <a:spLocks noRot="1" noChangeAspect="1" noMove="1" noResize="1" noEditPoints="1" noAdjustHandles="1" noChangeArrowheads="1" noChangeShapeType="1" noTextEdit="1"/>
              </p:cNvSpPr>
              <p:nvPr/>
            </p:nvSpPr>
            <p:spPr>
              <a:xfrm>
                <a:off x="4538953" y="4049462"/>
                <a:ext cx="1479700" cy="461665"/>
              </a:xfrm>
              <a:prstGeom prst="rect">
                <a:avLst/>
              </a:prstGeom>
              <a:blipFill>
                <a:blip r:embed="rId4"/>
                <a:stretch>
                  <a:fillRect/>
                </a:stretch>
              </a:blipFill>
            </p:spPr>
            <p:txBody>
              <a:bodyPr/>
              <a:lstStyle/>
              <a:p>
                <a:r>
                  <a:rPr lang="zh-CN" altLang="en-US">
                    <a:noFill/>
                  </a:rPr>
                  <a:t> </a:t>
                </a:r>
              </a:p>
            </p:txBody>
          </p:sp>
        </mc:Fallback>
      </mc:AlternateContent>
      <p:sp>
        <p:nvSpPr>
          <p:cNvPr id="7" name="任意多边形: 形状 6">
            <a:extLst>
              <a:ext uri="{FF2B5EF4-FFF2-40B4-BE49-F238E27FC236}">
                <a16:creationId xmlns:a16="http://schemas.microsoft.com/office/drawing/2014/main" id="{2EC740DB-78A5-4307-9DA8-F6C4E494A1D4}"/>
              </a:ext>
            </a:extLst>
          </p:cNvPr>
          <p:cNvSpPr/>
          <p:nvPr/>
        </p:nvSpPr>
        <p:spPr>
          <a:xfrm>
            <a:off x="4105275" y="4049462"/>
            <a:ext cx="590550" cy="351088"/>
          </a:xfrm>
          <a:custGeom>
            <a:avLst/>
            <a:gdLst>
              <a:gd name="connsiteX0" fmla="*/ 904875 w 1153556"/>
              <a:gd name="connsiteY0" fmla="*/ 0 h 685800"/>
              <a:gd name="connsiteX1" fmla="*/ 1095375 w 1153556"/>
              <a:gd name="connsiteY1" fmla="*/ 123825 h 685800"/>
              <a:gd name="connsiteX2" fmla="*/ 0 w 1153556"/>
              <a:gd name="connsiteY2" fmla="*/ 685800 h 685800"/>
              <a:gd name="connsiteX3" fmla="*/ 0 w 1153556"/>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153556" h="685800">
                <a:moveTo>
                  <a:pt x="904875" y="0"/>
                </a:moveTo>
                <a:cubicBezTo>
                  <a:pt x="1075531" y="4762"/>
                  <a:pt x="1246187" y="9525"/>
                  <a:pt x="1095375" y="123825"/>
                </a:cubicBezTo>
                <a:cubicBezTo>
                  <a:pt x="944563" y="238125"/>
                  <a:pt x="0" y="685800"/>
                  <a:pt x="0" y="685800"/>
                </a:cubicBezTo>
                <a:lnTo>
                  <a:pt x="0" y="685800"/>
                </a:lnTo>
              </a:path>
            </a:pathLst>
          </a:custGeom>
          <a:noFill/>
          <a:ln w="3175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0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SPH</a:t>
            </a:r>
            <a:r>
              <a:rPr lang="zh-CN" altLang="en-US" dirty="0"/>
              <a:t>近似求解</a:t>
            </a:r>
            <a:r>
              <a:rPr lang="en-US" altLang="zh-CN" dirty="0"/>
              <a:t>NS</a:t>
            </a:r>
            <a:r>
              <a:rPr lang="zh-CN" altLang="en-US" dirty="0"/>
              <a:t>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14:m>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a14:m>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EDBEA6E-6FE3-4C60-B53E-49AA30166105}"/>
              </a:ext>
            </a:extLst>
          </p:cNvPr>
          <p:cNvGrpSpPr/>
          <p:nvPr/>
        </p:nvGrpSpPr>
        <p:grpSpPr>
          <a:xfrm>
            <a:off x="2105878" y="2038001"/>
            <a:ext cx="1080000" cy="360000"/>
            <a:chOff x="2888995" y="3581988"/>
            <a:chExt cx="1080000" cy="360000"/>
          </a:xfrm>
        </p:grpSpPr>
        <p:cxnSp>
          <p:nvCxnSpPr>
            <p:cNvPr id="9" name="直接连接符 8">
              <a:extLst>
                <a:ext uri="{FF2B5EF4-FFF2-40B4-BE49-F238E27FC236}">
                  <a16:creationId xmlns:a16="http://schemas.microsoft.com/office/drawing/2014/main" id="{694B5689-80B3-47D4-B472-34AD2B52502F}"/>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C9E9F3-E19F-4A37-9839-9764F70E0F63}"/>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2A1808B8-D43D-4A84-BE44-6CB8B2A0919F}"/>
              </a:ext>
            </a:extLst>
          </p:cNvPr>
          <p:cNvGrpSpPr/>
          <p:nvPr/>
        </p:nvGrpSpPr>
        <p:grpSpPr>
          <a:xfrm>
            <a:off x="1360557" y="2755014"/>
            <a:ext cx="1080000" cy="360000"/>
            <a:chOff x="2888995" y="3581988"/>
            <a:chExt cx="1080000" cy="360000"/>
          </a:xfrm>
        </p:grpSpPr>
        <p:cxnSp>
          <p:nvCxnSpPr>
            <p:cNvPr id="23" name="直接连接符 22">
              <a:extLst>
                <a:ext uri="{FF2B5EF4-FFF2-40B4-BE49-F238E27FC236}">
                  <a16:creationId xmlns:a16="http://schemas.microsoft.com/office/drawing/2014/main" id="{35024A17-38DB-4940-9A5D-1E3212072D2A}"/>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493C8B-961E-454B-B9E2-913AEDDBFA41}"/>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5BDC481E-FCE5-442D-8109-B09E0171460F}"/>
                  </a:ext>
                </a:extLst>
              </p:cNvPr>
              <p:cNvSpPr/>
              <p:nvPr/>
            </p:nvSpPr>
            <p:spPr>
              <a:xfrm>
                <a:off x="6114898" y="2742379"/>
                <a:ext cx="1870961" cy="745269"/>
              </a:xfrm>
              <a:prstGeom prst="rect">
                <a:avLst/>
              </a:prstGeom>
            </p:spPr>
            <p:txBody>
              <a:bodyPr wrap="none">
                <a:spAutoFit/>
              </a:bodyPr>
              <a:lstStyle/>
              <a:p>
                <a:r>
                  <a:rPr lang="zh-CN" altLang="en-US" sz="2000" dirty="0"/>
                  <a:t>两边同时乘以</a:t>
                </a:r>
                <a14:m>
                  <m:oMath xmlns:m="http://schemas.openxmlformats.org/officeDocument/2006/math">
                    <m:r>
                      <a:rPr lang="zh-CN" altLang="en-US" sz="2000" i="1">
                        <a:solidFill>
                          <a:srgbClr val="C00000"/>
                        </a:solidFill>
                        <a:latin typeface="Cambria Math" panose="02040503050406030204" pitchFamily="18" charset="0"/>
                      </a:rPr>
                      <m:t>𝜌</m:t>
                    </m:r>
                  </m:oMath>
                </a14:m>
                <a:endParaRPr lang="zh-CN" altLang="en-US" sz="2000" dirty="0"/>
              </a:p>
              <a:p>
                <a:pPr/>
                <a14:m>
                  <m:oMathPara xmlns:m="http://schemas.openxmlformats.org/officeDocument/2006/math">
                    <m:oMathParaPr>
                      <m:jc m:val="centerGroup"/>
                    </m:oMathParaPr>
                    <m:oMath xmlns:m="http://schemas.openxmlformats.org/officeDocument/2006/math">
                      <m:acc>
                        <m:accPr>
                          <m:chr m:val="⃗"/>
                          <m:ctrlPr>
                            <a:rPr lang="en-US" altLang="zh-CN" sz="2000" i="1" smtClean="0">
                              <a:solidFill>
                                <a:schemeClr val="accent1">
                                  <a:lumMod val="75000"/>
                                </a:schemeClr>
                              </a:solidFill>
                              <a:latin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rPr>
                            <m:t>𝐹</m:t>
                          </m:r>
                        </m:e>
                      </m:acc>
                      <m:r>
                        <a:rPr lang="en-US" altLang="zh-CN" sz="2000" b="0" i="0" smtClean="0">
                          <a:solidFill>
                            <a:schemeClr val="accent1">
                              <a:lumMod val="75000"/>
                            </a:schemeClr>
                          </a:solidFill>
                          <a:latin typeface="Cambria Math" panose="02040503050406030204" pitchFamily="18" charset="0"/>
                        </a:rPr>
                        <m:t>/</m:t>
                      </m:r>
                      <m:r>
                        <m:rPr>
                          <m:sty m:val="p"/>
                        </m:rPr>
                        <a:rPr lang="en-US" altLang="zh-CN" sz="2000" b="0" i="0" smtClean="0">
                          <a:solidFill>
                            <a:schemeClr val="accent1">
                              <a:lumMod val="75000"/>
                            </a:schemeClr>
                          </a:solidFill>
                          <a:latin typeface="Cambria Math" panose="02040503050406030204" pitchFamily="18" charset="0"/>
                        </a:rPr>
                        <m:t>V</m:t>
                      </m:r>
                    </m:oMath>
                  </m:oMathPara>
                </a14:m>
                <a:endParaRPr lang="zh-CN" altLang="en-US" sz="2000" dirty="0">
                  <a:solidFill>
                    <a:schemeClr val="accent1">
                      <a:lumMod val="75000"/>
                    </a:schemeClr>
                  </a:solidFill>
                </a:endParaRPr>
              </a:p>
            </p:txBody>
          </p:sp>
        </mc:Choice>
        <mc:Fallback>
          <p:sp>
            <p:nvSpPr>
              <p:cNvPr id="16" name="矩形 15">
                <a:extLst>
                  <a:ext uri="{FF2B5EF4-FFF2-40B4-BE49-F238E27FC236}">
                    <a16:creationId xmlns:a16="http://schemas.microsoft.com/office/drawing/2014/main" id="{5BDC481E-FCE5-442D-8109-B09E0171460F}"/>
                  </a:ext>
                </a:extLst>
              </p:cNvPr>
              <p:cNvSpPr>
                <a:spLocks noRot="1" noChangeAspect="1" noMove="1" noResize="1" noEditPoints="1" noAdjustHandles="1" noChangeArrowheads="1" noChangeShapeType="1" noTextEdit="1"/>
              </p:cNvSpPr>
              <p:nvPr/>
            </p:nvSpPr>
            <p:spPr>
              <a:xfrm>
                <a:off x="6114898" y="2742379"/>
                <a:ext cx="1870961" cy="745269"/>
              </a:xfrm>
              <a:prstGeom prst="rect">
                <a:avLst/>
              </a:prstGeom>
              <a:blipFill>
                <a:blip r:embed="rId4"/>
                <a:stretch>
                  <a:fillRect l="-3257" t="-4918" b="-7377"/>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79A644A5-009A-46C3-A10E-2F88174B4D49}"/>
              </a:ext>
            </a:extLst>
          </p:cNvPr>
          <p:cNvSpPr/>
          <p:nvPr/>
        </p:nvSpPr>
        <p:spPr>
          <a:xfrm>
            <a:off x="2196935" y="3196062"/>
            <a:ext cx="2965819" cy="848341"/>
          </a:xfrm>
          <a:prstGeom prst="roundRect">
            <a:avLst/>
          </a:prstGeom>
          <a:noFill/>
          <a:ln w="222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A1D388D8-516E-4955-B049-F2E90073AFC4}"/>
              </a:ext>
            </a:extLst>
          </p:cNvPr>
          <p:cNvGrpSpPr/>
          <p:nvPr/>
        </p:nvGrpSpPr>
        <p:grpSpPr>
          <a:xfrm>
            <a:off x="1618022" y="4285023"/>
            <a:ext cx="8955956" cy="2457753"/>
            <a:chOff x="598422" y="4150518"/>
            <a:chExt cx="8955956" cy="2457753"/>
          </a:xfrm>
        </p:grpSpPr>
        <p:grpSp>
          <p:nvGrpSpPr>
            <p:cNvPr id="22" name="组合 21">
              <a:extLst>
                <a:ext uri="{FF2B5EF4-FFF2-40B4-BE49-F238E27FC236}">
                  <a16:creationId xmlns:a16="http://schemas.microsoft.com/office/drawing/2014/main" id="{CC2F6576-3AED-40AA-9A65-3038DC7FBCAC}"/>
                </a:ext>
              </a:extLst>
            </p:cNvPr>
            <p:cNvGrpSpPr/>
            <p:nvPr/>
          </p:nvGrpSpPr>
          <p:grpSpPr>
            <a:xfrm>
              <a:off x="933101" y="5600271"/>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a:gradFill>
                <a:gsLst>
                  <a:gs pos="0">
                    <a:srgbClr val="ED2E00">
                      <a:alpha val="49804"/>
                    </a:srgbClr>
                  </a:gs>
                  <a:gs pos="100000">
                    <a:srgbClr val="C00000"/>
                  </a:gs>
                </a:gsLs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密度</a:t>
                </a:r>
                <a:endParaRPr lang="en-US" altLang="zh-CN" sz="2400" dirty="0">
                  <a:solidFill>
                    <a:schemeClr val="bg1"/>
                  </a:solidFill>
                </a:endParaRPr>
              </a:p>
              <a:p>
                <a:pPr algn="ctr"/>
                <a:r>
                  <a:rPr lang="en-US" altLang="zh-CN" sz="2400" dirty="0">
                    <a:solidFill>
                      <a:schemeClr val="bg1"/>
                    </a:solidFill>
                  </a:rPr>
                  <a:t>Density</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 </a:t>
                </a:r>
                <a:r>
                  <a:rPr lang="en-US" altLang="zh-CN" sz="2400" dirty="0">
                    <a:solidFill>
                      <a:schemeClr val="bg1"/>
                    </a:solidFill>
                  </a:rPr>
                  <a:t>/ V</a:t>
                </a: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 </a:t>
                </a:r>
                <a:r>
                  <a:rPr lang="en-US" altLang="zh-CN" sz="2400" dirty="0">
                    <a:solidFill>
                      <a:schemeClr val="bg1"/>
                    </a:solidFill>
                  </a:rPr>
                  <a:t>/ V</a:t>
                </a: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 </a:t>
                </a:r>
                <a:r>
                  <a:rPr lang="en-US" altLang="zh-CN" sz="2400" dirty="0">
                    <a:solidFill>
                      <a:schemeClr val="bg1"/>
                    </a:solidFill>
                  </a:rPr>
                  <a:t>/ V</a:t>
                </a:r>
              </a:p>
              <a:p>
                <a:pPr algn="ctr"/>
                <a:r>
                  <a:rPr lang="en-US" altLang="zh-CN" sz="2400" dirty="0">
                    <a:solidFill>
                      <a:schemeClr val="bg1"/>
                    </a:solidFill>
                  </a:rPr>
                  <a:t>Pressure</a:t>
                </a:r>
                <a:endParaRPr lang="zh-CN" altLang="en-US" sz="1400" dirty="0">
                  <a:solidFill>
                    <a:schemeClr val="bg1"/>
                  </a:solidFill>
                </a:endParaRPr>
              </a:p>
            </p:txBody>
          </p:sp>
        </p:grpSp>
        <p:sp>
          <p:nvSpPr>
            <p:cNvPr id="26" name="矩形: 圆角 25">
              <a:extLst>
                <a:ext uri="{FF2B5EF4-FFF2-40B4-BE49-F238E27FC236}">
                  <a16:creationId xmlns:a16="http://schemas.microsoft.com/office/drawing/2014/main" id="{0F3AA9D2-5656-4F25-BD19-5EF946AA6FBC}"/>
                </a:ext>
              </a:extLst>
            </p:cNvPr>
            <p:cNvSpPr/>
            <p:nvPr/>
          </p:nvSpPr>
          <p:spPr>
            <a:xfrm>
              <a:off x="598422" y="4150518"/>
              <a:ext cx="2520000" cy="10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邻域搜索</a:t>
              </a:r>
              <a:endParaRPr lang="en-US" altLang="zh-CN" sz="2400" dirty="0">
                <a:solidFill>
                  <a:schemeClr val="bg1"/>
                </a:solidFill>
              </a:endParaRPr>
            </a:p>
            <a:p>
              <a:pPr algn="ctr"/>
              <a:r>
                <a:rPr lang="en-US" altLang="zh-CN" sz="2400" dirty="0">
                  <a:solidFill>
                    <a:schemeClr val="bg1"/>
                  </a:solidFill>
                </a:rPr>
                <a:t>Neighbor Search</a:t>
              </a:r>
            </a:p>
          </p:txBody>
        </p:sp>
        <p:sp>
          <p:nvSpPr>
            <p:cNvPr id="27" name="箭头: 右 26">
              <a:extLst>
                <a:ext uri="{FF2B5EF4-FFF2-40B4-BE49-F238E27FC236}">
                  <a16:creationId xmlns:a16="http://schemas.microsoft.com/office/drawing/2014/main" id="{86E79195-697D-4B71-8EAD-C7B2921ED647}"/>
                </a:ext>
              </a:extLst>
            </p:cNvPr>
            <p:cNvSpPr/>
            <p:nvPr/>
          </p:nvSpPr>
          <p:spPr>
            <a:xfrm rot="5400000">
              <a:off x="1684659" y="5255219"/>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29D9D023-257D-437F-B28E-93F359D509E9}"/>
                </a:ext>
              </a:extLst>
            </p:cNvPr>
            <p:cNvSpPr/>
            <p:nvPr/>
          </p:nvSpPr>
          <p:spPr>
            <a:xfrm rot="5400000">
              <a:off x="6387109" y="3267020"/>
              <a:ext cx="214537" cy="4320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C7FD0B7-6979-4C5D-A00C-2EF71DA81939}"/>
                </a:ext>
              </a:extLst>
            </p:cNvPr>
            <p:cNvSpPr/>
            <p:nvPr/>
          </p:nvSpPr>
          <p:spPr>
            <a:xfrm>
              <a:off x="5392181" y="4654518"/>
              <a:ext cx="2339102" cy="523220"/>
            </a:xfrm>
            <a:prstGeom prst="rect">
              <a:avLst/>
            </a:prstGeom>
          </p:spPr>
          <p:txBody>
            <a:bodyPr wrap="none">
              <a:spAutoFit/>
            </a:bodyPr>
            <a:lstStyle/>
            <a:p>
              <a:r>
                <a:rPr lang="zh-CN" altLang="en-US" sz="2800" dirty="0">
                  <a:solidFill>
                    <a:schemeClr val="accent1">
                      <a:lumMod val="75000"/>
                    </a:schemeClr>
                  </a:solidFill>
                </a:rPr>
                <a:t>一次全部计算</a:t>
              </a:r>
              <a:endParaRPr lang="en-US" altLang="zh-CN" sz="2800" dirty="0">
                <a:solidFill>
                  <a:schemeClr val="accent1">
                    <a:lumMod val="75000"/>
                  </a:schemeClr>
                </a:solidFill>
              </a:endParaRPr>
            </a:p>
          </p:txBody>
        </p:sp>
      </p:grpSp>
      <p:cxnSp>
        <p:nvCxnSpPr>
          <p:cNvPr id="7" name="连接符: 肘形 6">
            <a:extLst>
              <a:ext uri="{FF2B5EF4-FFF2-40B4-BE49-F238E27FC236}">
                <a16:creationId xmlns:a16="http://schemas.microsoft.com/office/drawing/2014/main" id="{A1F3511A-5343-4D99-B2FE-980EFC1B67EF}"/>
              </a:ext>
            </a:extLst>
          </p:cNvPr>
          <p:cNvCxnSpPr>
            <a:cxnSpLocks/>
            <a:endCxn id="17" idx="3"/>
          </p:cNvCxnSpPr>
          <p:nvPr/>
        </p:nvCxnSpPr>
        <p:spPr>
          <a:xfrm rot="5400000">
            <a:off x="5100288" y="2624521"/>
            <a:ext cx="1058178" cy="933246"/>
          </a:xfrm>
          <a:prstGeom prst="bentConnector2">
            <a:avLst/>
          </a:prstGeom>
          <a:ln w="952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8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47A8C-377A-4D2F-85FE-BE74DB7430BC}"/>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D01C3D-ACB8-499E-965C-D921EDFB56F9}"/>
                  </a:ext>
                </a:extLst>
              </p:cNvPr>
              <p:cNvSpPr>
                <a:spLocks noGrp="1"/>
              </p:cNvSpPr>
              <p:nvPr>
                <p:ph idx="1"/>
              </p:nvPr>
            </p:nvSpPr>
            <p:spPr/>
            <p:txBody>
              <a:bodyPr/>
              <a:lstStyle/>
              <a:p>
                <a:r>
                  <a:rPr lang="zh-CN" altLang="en-US" dirty="0"/>
                  <a:t>用粒子对流体体积进行离散</a:t>
                </a:r>
                <a:endParaRPr lang="en-US" altLang="zh-CN" dirty="0"/>
              </a:p>
              <a:p>
                <a:r>
                  <a:rPr lang="zh-CN" altLang="en-US" dirty="0"/>
                  <a:t>每个粒子代表一定的流体体积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粒子的属性</a:t>
                </a:r>
                <a:endParaRPr lang="en-US" altLang="zh-CN" dirty="0"/>
              </a:p>
              <a:p>
                <a:pPr lvl="1"/>
                <a:r>
                  <a:rPr lang="zh-CN" altLang="en-US" dirty="0"/>
                  <a:t>属性存储在粒子上</a:t>
                </a:r>
                <a:endParaRPr lang="en-US" altLang="zh-CN" dirty="0"/>
              </a:p>
              <a:p>
                <a:pPr lvl="1"/>
                <a:r>
                  <a:rPr lang="zh-CN" altLang="en-US" dirty="0"/>
                  <a:t>由其邻域粒子的属性值的加权平均决定</a:t>
                </a:r>
                <a:endParaRPr lang="en-US" altLang="zh-CN" dirty="0"/>
              </a:p>
              <a:p>
                <a:pPr lvl="1"/>
                <a:r>
                  <a:rPr lang="zh-CN" altLang="en-US" dirty="0"/>
                  <a:t>采用平滑核函数</a:t>
                </a:r>
                <a:r>
                  <a:rPr lang="en-US" altLang="zh-CN" dirty="0"/>
                  <a:t>W</a:t>
                </a:r>
                <a:r>
                  <a:rPr lang="zh-CN" altLang="en-US" dirty="0"/>
                  <a:t>来对权重进行插值</a:t>
                </a:r>
              </a:p>
            </p:txBody>
          </p:sp>
        </mc:Choice>
        <mc:Fallback xmlns="">
          <p:sp>
            <p:nvSpPr>
              <p:cNvPr id="3" name="内容占位符 2">
                <a:extLst>
                  <a:ext uri="{FF2B5EF4-FFF2-40B4-BE49-F238E27FC236}">
                    <a16:creationId xmlns:a16="http://schemas.microsoft.com/office/drawing/2014/main" id="{5AD01C3D-ACB8-499E-965C-D921EDFB56F9}"/>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6DC3C64-B723-44BB-B45E-870285856686}"/>
              </a:ext>
            </a:extLst>
          </p:cNvPr>
          <p:cNvPicPr>
            <a:picLocks noChangeAspect="1"/>
          </p:cNvPicPr>
          <p:nvPr/>
        </p:nvPicPr>
        <p:blipFill>
          <a:blip r:embed="rId4"/>
          <a:stretch>
            <a:fillRect/>
          </a:stretch>
        </p:blipFill>
        <p:spPr>
          <a:xfrm>
            <a:off x="7546378" y="2604540"/>
            <a:ext cx="3216562" cy="2904345"/>
          </a:xfrm>
          <a:prstGeom prst="rect">
            <a:avLst/>
          </a:prstGeom>
        </p:spPr>
      </p:pic>
    </p:spTree>
    <p:extLst>
      <p:ext uri="{BB962C8B-B14F-4D97-AF65-F5344CB8AC3E}">
        <p14:creationId xmlns:p14="http://schemas.microsoft.com/office/powerpoint/2010/main" val="272966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en-US" altLang="zh-CN" dirty="0"/>
              <a:t>Smoothed Particle Hydrodynamics</a:t>
            </a:r>
          </a:p>
          <a:p>
            <a:r>
              <a:rPr lang="zh-CN" altLang="en-US" dirty="0"/>
              <a:t>粒子间相互作用</a:t>
            </a:r>
            <a:endParaRPr lang="en-US" altLang="zh-CN" dirty="0"/>
          </a:p>
          <a:p>
            <a:r>
              <a:rPr lang="zh-CN" altLang="en-US" dirty="0"/>
              <a:t>力</a:t>
            </a:r>
            <a:r>
              <a:rPr lang="en-US" altLang="zh-CN" dirty="0"/>
              <a:t>-&gt;</a:t>
            </a:r>
            <a:r>
              <a:rPr lang="zh-CN" altLang="en-US" dirty="0"/>
              <a:t>速度</a:t>
            </a:r>
            <a:r>
              <a:rPr lang="en-US" altLang="zh-CN" dirty="0"/>
              <a:t>-&gt;</a:t>
            </a:r>
            <a:r>
              <a:rPr lang="zh-CN" altLang="en-US" dirty="0"/>
              <a:t>位置</a:t>
            </a:r>
          </a:p>
        </p:txBody>
      </p:sp>
    </p:spTree>
    <p:extLst>
      <p:ext uri="{BB962C8B-B14F-4D97-AF65-F5344CB8AC3E}">
        <p14:creationId xmlns:p14="http://schemas.microsoft.com/office/powerpoint/2010/main" val="1087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DBF04-5193-47F0-8FED-47A9C71F1595}"/>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109180-1AA0-4B73-9FE4-B2BEC6EB87D4}"/>
                  </a:ext>
                </a:extLst>
              </p:cNvPr>
              <p:cNvSpPr>
                <a:spLocks noGrp="1"/>
              </p:cNvSpPr>
              <p:nvPr>
                <p:ph idx="1"/>
              </p:nvPr>
            </p:nvSpPr>
            <p:spPr/>
            <p:txBody>
              <a:bodyPr/>
              <a:lstStyle/>
              <a:p>
                <a:r>
                  <a:rPr lang="zh-CN" altLang="en-US" dirty="0"/>
                  <a:t>空间中任意位置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oMath>
                </a14:m>
                <a:r>
                  <a:rPr lang="zh-CN" altLang="en-US" dirty="0"/>
                  <a:t>的物理量</a:t>
                </a:r>
                <a14:m>
                  <m:oMath xmlns:m="http://schemas.openxmlformats.org/officeDocument/2006/math">
                    <m:r>
                      <a:rPr lang="en-US" altLang="zh-CN" i="1" smtClean="0">
                        <a:solidFill>
                          <a:schemeClr val="accent1"/>
                        </a:solidFill>
                        <a:latin typeface="Cambria Math" panose="02040503050406030204" pitchFamily="18" charset="0"/>
                      </a:rPr>
                      <m:t>𝐴</m:t>
                    </m:r>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𝑗</m:t>
                            </m:r>
                          </m:sub>
                        </m:sSub>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e>
                    </m:nary>
                  </m:oMath>
                </a14:m>
                <a:r>
                  <a:rPr lang="en-US" altLang="zh-CN" dirty="0"/>
                  <a:t>(</a:t>
                </a:r>
                <a:r>
                  <a:rPr lang="zh-CN" altLang="en-US" dirty="0"/>
                  <a:t>简化写法</a:t>
                </a:r>
                <a:r>
                  <a:rPr lang="en-US" altLang="zh-CN" dirty="0"/>
                  <a:t>)</a:t>
                </a:r>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m:rPr>
                            <m:sty m:val="p"/>
                          </m:rPr>
                          <a:rPr lang="en-US" altLang="zh-CN" i="1" smtClean="0">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r>
                          <m:rPr>
                            <m:sty m:val="p"/>
                          </m:rPr>
                          <a:rPr lang="en-US" altLang="zh-CN" i="1" smtClean="0">
                            <a:solidFill>
                              <a:srgbClr val="C00000"/>
                            </a:solidFill>
                            <a:latin typeface="Cambria Math" panose="02040503050406030204" pitchFamily="18" charset="0"/>
                            <a:ea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sSup>
                          <m:sSupPr>
                            <m:ctrlPr>
                              <a:rPr lang="en-US" altLang="zh-CN" i="1">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p>
                          <m:sSupPr>
                            <m:ctrlPr>
                              <a:rPr lang="en-US" altLang="zh-CN" i="1" smtClean="0">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57109180-1AA0-4B73-9FE4-B2BEC6EB87D4}"/>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111C3060-7198-46A1-9561-31DA7F819BE1}"/>
              </a:ext>
            </a:extLst>
          </p:cNvPr>
          <p:cNvGrpSpPr/>
          <p:nvPr/>
        </p:nvGrpSpPr>
        <p:grpSpPr>
          <a:xfrm>
            <a:off x="7417118" y="2537397"/>
            <a:ext cx="3427666" cy="3197131"/>
            <a:chOff x="7417118" y="2537397"/>
            <a:chExt cx="3427666" cy="3197131"/>
          </a:xfrm>
        </p:grpSpPr>
        <p:sp>
          <p:nvSpPr>
            <p:cNvPr id="4" name="椭圆 3">
              <a:extLst>
                <a:ext uri="{FF2B5EF4-FFF2-40B4-BE49-F238E27FC236}">
                  <a16:creationId xmlns:a16="http://schemas.microsoft.com/office/drawing/2014/main" id="{0A0AD6F6-B09C-4D0E-9088-B125F428F8FB}"/>
                </a:ext>
              </a:extLst>
            </p:cNvPr>
            <p:cNvSpPr/>
            <p:nvPr/>
          </p:nvSpPr>
          <p:spPr>
            <a:xfrm>
              <a:off x="9451848" y="45369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7B451C2-5ED9-4306-8AFC-B8B0D830B89C}"/>
                </a:ext>
              </a:extLst>
            </p:cNvPr>
            <p:cNvSpPr/>
            <p:nvPr/>
          </p:nvSpPr>
          <p:spPr>
            <a:xfrm>
              <a:off x="8510778" y="386207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2F4211B-00BC-4957-AC88-8D3D848BF499}"/>
                </a:ext>
              </a:extLst>
            </p:cNvPr>
            <p:cNvSpPr/>
            <p:nvPr/>
          </p:nvSpPr>
          <p:spPr>
            <a:xfrm>
              <a:off x="9979152" y="3828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892C14E-8B52-4370-BEC9-E470604D5F71}"/>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0CD316F-0A53-418B-82BD-328BCC6479D1}"/>
                </a:ext>
              </a:extLst>
            </p:cNvPr>
            <p:cNvSpPr/>
            <p:nvPr/>
          </p:nvSpPr>
          <p:spPr>
            <a:xfrm>
              <a:off x="9572244" y="35905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B385F60-BC79-496C-B6E8-97244EC47E83}"/>
                </a:ext>
              </a:extLst>
            </p:cNvPr>
            <p:cNvSpPr/>
            <p:nvPr/>
          </p:nvSpPr>
          <p:spPr>
            <a:xfrm>
              <a:off x="10283952" y="46460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46914A0-4FF8-4906-BE76-947898C2120A}"/>
                </a:ext>
              </a:extLst>
            </p:cNvPr>
            <p:cNvSpPr/>
            <p:nvPr/>
          </p:nvSpPr>
          <p:spPr>
            <a:xfrm>
              <a:off x="9855707" y="29458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3ED939A-7CA6-404A-B032-18F773A524AC}"/>
                </a:ext>
              </a:extLst>
            </p:cNvPr>
            <p:cNvSpPr/>
            <p:nvPr/>
          </p:nvSpPr>
          <p:spPr>
            <a:xfrm>
              <a:off x="10607040" y="388242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F7F8F18-5CAA-434B-B1AF-CE9249A89A24}"/>
                </a:ext>
              </a:extLst>
            </p:cNvPr>
            <p:cNvSpPr/>
            <p:nvPr/>
          </p:nvSpPr>
          <p:spPr>
            <a:xfrm>
              <a:off x="10317480" y="33528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C4A5BD7-B667-486F-B737-5215142F553B}"/>
                </a:ext>
              </a:extLst>
            </p:cNvPr>
            <p:cNvSpPr/>
            <p:nvPr/>
          </p:nvSpPr>
          <p:spPr>
            <a:xfrm>
              <a:off x="9451848" y="253739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F5441FD-4381-4E28-8389-802987A45FAB}"/>
                </a:ext>
              </a:extLst>
            </p:cNvPr>
            <p:cNvSpPr/>
            <p:nvPr/>
          </p:nvSpPr>
          <p:spPr>
            <a:xfrm>
              <a:off x="9137713" y="49317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88FC5E6-8A21-40DA-9132-DC1FA03159BC}"/>
                </a:ext>
              </a:extLst>
            </p:cNvPr>
            <p:cNvSpPr/>
            <p:nvPr/>
          </p:nvSpPr>
          <p:spPr>
            <a:xfrm>
              <a:off x="9256585" y="4184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01A58A9-7EF6-4FE3-BDFC-4291133FF603}"/>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4FE2945-2A21-40AA-BECC-E82F22504BD0}"/>
                </a:ext>
              </a:extLst>
            </p:cNvPr>
            <p:cNvSpPr/>
            <p:nvPr/>
          </p:nvSpPr>
          <p:spPr>
            <a:xfrm>
              <a:off x="9761220" y="430377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7EB64F1-6F85-4F8A-A9F2-B713CB558D60}"/>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3421687-88E7-414F-A885-BF02AE97D863}"/>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C31418A-924C-4E92-943A-9F21E9712BA1}"/>
                </a:ext>
              </a:extLst>
            </p:cNvPr>
            <p:cNvSpPr/>
            <p:nvPr/>
          </p:nvSpPr>
          <p:spPr>
            <a:xfrm>
              <a:off x="7984237" y="357122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997696A-EE1D-4864-8645-BA0C48B56C50}"/>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9F354D2-0CCC-462F-B8DE-48DB24599293}"/>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37E38D5-6BEA-44E6-A5CF-27BA0892E651}"/>
                </a:ext>
              </a:extLst>
            </p:cNvPr>
            <p:cNvSpPr/>
            <p:nvPr/>
          </p:nvSpPr>
          <p:spPr>
            <a:xfrm>
              <a:off x="8606028" y="4939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E62DB2C0-2BC8-4F6D-8BFD-2A92F234EEF8}"/>
                </a:ext>
              </a:extLst>
            </p:cNvPr>
            <p:cNvSpPr/>
            <p:nvPr/>
          </p:nvSpPr>
          <p:spPr>
            <a:xfrm>
              <a:off x="7790688" y="424886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550D2A2-3B81-4300-8010-193842A2EDAC}"/>
                </a:ext>
              </a:extLst>
            </p:cNvPr>
            <p:cNvSpPr/>
            <p:nvPr/>
          </p:nvSpPr>
          <p:spPr>
            <a:xfrm>
              <a:off x="8199120" y="470216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E7C015E-997F-47DF-B466-C245F2D081A4}"/>
                </a:ext>
              </a:extLst>
            </p:cNvPr>
            <p:cNvSpPr/>
            <p:nvPr/>
          </p:nvSpPr>
          <p:spPr>
            <a:xfrm>
              <a:off x="9809988" y="50195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7B547BA-F83B-459D-A708-164A57623D9E}"/>
                </a:ext>
              </a:extLst>
            </p:cNvPr>
            <p:cNvSpPr/>
            <p:nvPr/>
          </p:nvSpPr>
          <p:spPr>
            <a:xfrm>
              <a:off x="7790688" y="2673096"/>
              <a:ext cx="2816352" cy="2816352"/>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359B64D-7B25-405C-BF5A-7482760544BA}"/>
                </a:ext>
              </a:extLst>
            </p:cNvPr>
            <p:cNvSpPr/>
            <p:nvPr/>
          </p:nvSpPr>
          <p:spPr>
            <a:xfrm>
              <a:off x="9113520" y="37635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354C6F-B6F1-4915-B426-3C2974F8C484}"/>
                </a:ext>
              </a:extLst>
            </p:cNvPr>
            <p:cNvSpPr/>
            <p:nvPr/>
          </p:nvSpPr>
          <p:spPr>
            <a:xfrm>
              <a:off x="10477499" y="285374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5576AA8-4994-4809-9497-FA64CDF0BAB8}"/>
                </a:ext>
              </a:extLst>
            </p:cNvPr>
            <p:cNvSpPr/>
            <p:nvPr/>
          </p:nvSpPr>
          <p:spPr>
            <a:xfrm>
              <a:off x="7676103" y="48691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FF8C94C-C528-403E-A022-27B26DDB445B}"/>
                </a:ext>
              </a:extLst>
            </p:cNvPr>
            <p:cNvSpPr/>
            <p:nvPr/>
          </p:nvSpPr>
          <p:spPr>
            <a:xfrm>
              <a:off x="8618221" y="549678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7F8EE50-0AFB-4B15-BB30-0B3AB661971D}"/>
                </a:ext>
              </a:extLst>
            </p:cNvPr>
            <p:cNvSpPr/>
            <p:nvPr/>
          </p:nvSpPr>
          <p:spPr>
            <a:xfrm>
              <a:off x="7417118" y="382070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5F10D00-1A37-4F3E-BE0A-BD9A403E39EB}"/>
                </a:ext>
              </a:extLst>
            </p:cNvPr>
            <p:cNvSpPr/>
            <p:nvPr/>
          </p:nvSpPr>
          <p:spPr>
            <a:xfrm>
              <a:off x="10000298" y="53133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AC6301F5-7E99-455D-A97A-A0EEAC167D17}"/>
                    </a:ext>
                  </a:extLst>
                </p:cNvPr>
                <p:cNvSpPr/>
                <p:nvPr/>
              </p:nvSpPr>
              <p:spPr>
                <a:xfrm>
                  <a:off x="9068007" y="3638149"/>
                  <a:ext cx="3771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2"/>
                            </a:solidFill>
                            <a:latin typeface="Cambria Math" panose="02040503050406030204" pitchFamily="18" charset="0"/>
                          </a:rPr>
                          <m:t>𝑖</m:t>
                        </m:r>
                      </m:oMath>
                    </m:oMathPara>
                  </a14:m>
                  <a:endParaRPr lang="zh-CN" altLang="en-US" sz="2400" dirty="0">
                    <a:solidFill>
                      <a:schemeClr val="accent2"/>
                    </a:solidFill>
                  </a:endParaRPr>
                </a:p>
              </p:txBody>
            </p:sp>
          </mc:Choice>
          <mc:Fallback xmlns="">
            <p:sp>
              <p:nvSpPr>
                <p:cNvPr id="34" name="矩形 33">
                  <a:extLst>
                    <a:ext uri="{FF2B5EF4-FFF2-40B4-BE49-F238E27FC236}">
                      <a16:creationId xmlns:a16="http://schemas.microsoft.com/office/drawing/2014/main" id="{AC6301F5-7E99-455D-A97A-A0EEAC167D17}"/>
                    </a:ext>
                  </a:extLst>
                </p:cNvPr>
                <p:cNvSpPr>
                  <a:spLocks noRot="1" noChangeAspect="1" noMove="1" noResize="1" noEditPoints="1" noAdjustHandles="1" noChangeArrowheads="1" noChangeShapeType="1" noTextEdit="1"/>
                </p:cNvSpPr>
                <p:nvPr/>
              </p:nvSpPr>
              <p:spPr>
                <a:xfrm>
                  <a:off x="9068007" y="3638149"/>
                  <a:ext cx="377155" cy="461665"/>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676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密度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7C97C25E-75E2-4DD4-8826-789C78F8BDE4}"/>
              </a:ext>
            </a:extLst>
          </p:cNvPr>
          <p:cNvGrpSpPr/>
          <p:nvPr/>
        </p:nvGrpSpPr>
        <p:grpSpPr>
          <a:xfrm>
            <a:off x="6206842" y="2712190"/>
            <a:ext cx="2160000" cy="2218340"/>
            <a:chOff x="6206842" y="2712190"/>
            <a:chExt cx="2160000" cy="2218340"/>
          </a:xfrm>
        </p:grpSpPr>
        <p:grpSp>
          <p:nvGrpSpPr>
            <p:cNvPr id="37" name="组合 36">
              <a:extLst>
                <a:ext uri="{FF2B5EF4-FFF2-40B4-BE49-F238E27FC236}">
                  <a16:creationId xmlns:a16="http://schemas.microsoft.com/office/drawing/2014/main" id="{64727E41-2532-4A69-9946-09BB08154006}"/>
                </a:ext>
              </a:extLst>
            </p:cNvPr>
            <p:cNvGrpSpPr/>
            <p:nvPr/>
          </p:nvGrpSpPr>
          <p:grpSpPr>
            <a:xfrm>
              <a:off x="6206842" y="2712190"/>
              <a:ext cx="2160000" cy="2218340"/>
              <a:chOff x="7790688" y="2614756"/>
              <a:chExt cx="2160000" cy="2218340"/>
            </a:xfrm>
          </p:grpSpPr>
          <p:sp>
            <p:nvSpPr>
              <p:cNvPr id="38" name="椭圆 37">
                <a:extLst>
                  <a:ext uri="{FF2B5EF4-FFF2-40B4-BE49-F238E27FC236}">
                    <a16:creationId xmlns:a16="http://schemas.microsoft.com/office/drawing/2014/main" id="{8EDC012B-0175-4A71-848A-70D0B4A45651}"/>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350B14B-A96B-4D6E-8C34-D90221CC2B18}"/>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8FD334-40E6-49AF-A839-FB4F416100BC}"/>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6E7BB16-2670-4A39-A3C1-9452E5B80B26}"/>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23CEED5-9868-441D-83AA-85AEDC6738E8}"/>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08F517C-06CA-4A8C-8054-44310264EB70}"/>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90256955-662B-409A-8562-8CEF438C0A6C}"/>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3B15840-CC4C-429A-82BE-DD852B2E19F8}"/>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4FCA406-C5D7-497C-A49F-11B119C38098}"/>
                  </a:ext>
                </a:extLst>
              </p:cNvPr>
              <p:cNvSpPr/>
              <p:nvPr/>
            </p:nvSpPr>
            <p:spPr>
              <a:xfrm>
                <a:off x="9321165" y="38906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5001A3F-66CD-4792-A154-4995318087A2}"/>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40D242F-75CA-4693-9AA0-B60EA0D3FEAF}"/>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52655ACD-9596-406E-B6B9-D92469D1F9CC}"/>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3D3E28F-CD4C-4F37-92CA-E84A32229568}"/>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D655683-D75D-4B99-99D7-0AFE6F73935A}"/>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905FAA0-5D4F-4075-840D-80E930DDF9E8}"/>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D0B1F27-6A56-419F-AA76-EC9A2C6AE737}"/>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583D702-D314-4993-AD4A-FAE99159C80D}"/>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0F87B54D-E7A0-446B-973E-C45E4BAF4EDF}"/>
                  </a:ext>
                </a:extLst>
              </p:cNvPr>
              <p:cNvSpPr/>
              <p:nvPr/>
            </p:nvSpPr>
            <p:spPr>
              <a:xfrm>
                <a:off x="8587490"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箭头连接符 58">
              <a:extLst>
                <a:ext uri="{FF2B5EF4-FFF2-40B4-BE49-F238E27FC236}">
                  <a16:creationId xmlns:a16="http://schemas.microsoft.com/office/drawing/2014/main" id="{3A937174-081B-44C2-AE06-B48B2775308F}"/>
                </a:ext>
              </a:extLst>
            </p:cNvPr>
            <p:cNvCxnSpPr>
              <a:cxnSpLocks/>
              <a:endCxn id="5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16145988-3DCD-43F2-AEA9-D027E68B009F}"/>
              </a:ext>
            </a:extLst>
          </p:cNvPr>
          <p:cNvGrpSpPr/>
          <p:nvPr/>
        </p:nvGrpSpPr>
        <p:grpSpPr>
          <a:xfrm>
            <a:off x="9161128" y="2712190"/>
            <a:ext cx="2160000" cy="2218340"/>
            <a:chOff x="6206842" y="2712190"/>
            <a:chExt cx="2160000" cy="2218340"/>
          </a:xfrm>
        </p:grpSpPr>
        <p:grpSp>
          <p:nvGrpSpPr>
            <p:cNvPr id="66" name="组合 65">
              <a:extLst>
                <a:ext uri="{FF2B5EF4-FFF2-40B4-BE49-F238E27FC236}">
                  <a16:creationId xmlns:a16="http://schemas.microsoft.com/office/drawing/2014/main" id="{377B6E18-F6C4-43BF-984C-E4C471B4924A}"/>
                </a:ext>
              </a:extLst>
            </p:cNvPr>
            <p:cNvGrpSpPr/>
            <p:nvPr/>
          </p:nvGrpSpPr>
          <p:grpSpPr>
            <a:xfrm>
              <a:off x="6206842" y="2712190"/>
              <a:ext cx="2160000" cy="2218340"/>
              <a:chOff x="7790688" y="2614756"/>
              <a:chExt cx="2160000" cy="2218340"/>
            </a:xfrm>
          </p:grpSpPr>
          <p:sp>
            <p:nvSpPr>
              <p:cNvPr id="68" name="椭圆 67">
                <a:extLst>
                  <a:ext uri="{FF2B5EF4-FFF2-40B4-BE49-F238E27FC236}">
                    <a16:creationId xmlns:a16="http://schemas.microsoft.com/office/drawing/2014/main" id="{0F103D96-F590-4D72-B396-4456759F4336}"/>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B81A540-5CD8-4D31-A9CE-3BF7A583F9BB}"/>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82345EFC-5607-4893-AD1A-315B8874A694}"/>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417C5B7A-78F9-47E8-A3B9-3432AAAECAB7}"/>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84102F37-8A2A-4E43-AF1B-54D71E7547FE}"/>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626832C0-818E-4A85-A48C-98045FFB33F5}"/>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67D6340D-4321-4A98-B775-CCFBA8967EF6}"/>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C9B191F-45F8-457A-A5F2-9DE4EA1287B2}"/>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C7E1CD0-598D-4ADD-9F6B-815C161D098F}"/>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6DC2722-6720-462F-B6BC-5B85D13F91A1}"/>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0F6ED5EE-0ACC-411F-8641-4225FDF415AD}"/>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1D5E6D3D-9F66-4948-9B69-DCE53E6E48B3}"/>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8C5EDA87-7906-4105-9D70-5E831CDF0C3A}"/>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箭头连接符 66">
              <a:extLst>
                <a:ext uri="{FF2B5EF4-FFF2-40B4-BE49-F238E27FC236}">
                  <a16:creationId xmlns:a16="http://schemas.microsoft.com/office/drawing/2014/main" id="{7B0AE26D-9517-4288-B0D4-3604FE96A3D7}"/>
                </a:ext>
              </a:extLst>
            </p:cNvPr>
            <p:cNvCxnSpPr>
              <a:cxnSpLocks/>
              <a:endCxn id="8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6" name="矩形 85">
                <a:extLst>
                  <a:ext uri="{FF2B5EF4-FFF2-40B4-BE49-F238E27FC236}">
                    <a16:creationId xmlns:a16="http://schemas.microsoft.com/office/drawing/2014/main" id="{46E0F4AB-58EE-4D20-99D5-642D8F809765}"/>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86" name="矩形 85">
                <a:extLst>
                  <a:ext uri="{FF2B5EF4-FFF2-40B4-BE49-F238E27FC236}">
                    <a16:creationId xmlns:a16="http://schemas.microsoft.com/office/drawing/2014/main" id="{46E0F4AB-58EE-4D20-99D5-642D8F809765}"/>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6F3F6-6ECF-41A0-978F-696C27EF2BE0}"/>
              </a:ext>
            </a:extLst>
          </p:cNvPr>
          <p:cNvSpPr>
            <a:spLocks noGrp="1"/>
          </p:cNvSpPr>
          <p:nvPr>
            <p:ph type="title"/>
          </p:nvPr>
        </p:nvSpPr>
        <p:spPr/>
        <p:txBody>
          <a:bodyPr/>
          <a:lstStyle/>
          <a:p>
            <a:r>
              <a:rPr lang="en-US" altLang="zh-CN" dirty="0"/>
              <a:t>SPH——</a:t>
            </a:r>
            <a:r>
              <a:rPr lang="zh-CN" altLang="en-US" dirty="0"/>
              <a:t>压力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C764A4E-E16B-4D5E-90DD-4C4EF93A070B}"/>
                  </a:ext>
                </a:extLst>
              </p:cNvPr>
              <p:cNvSpPr>
                <a:spLocks noGrp="1"/>
              </p:cNvSpPr>
              <p:nvPr>
                <p:ph sz="half"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zh-CN" altLang="en-US" i="1">
                            <a:solidFill>
                              <a:schemeClr val="accent1"/>
                            </a:solidFill>
                            <a:latin typeface="Cambria Math" panose="02040503050406030204" pitchFamily="18" charset="0"/>
                          </a:rPr>
                          <m:t>𝜌</m:t>
                        </m:r>
                      </m:e>
                      <m:sub>
                        <m:r>
                          <a:rPr lang="en-US" altLang="zh-CN" i="1">
                            <a:solidFill>
                              <a:schemeClr val="accent1"/>
                            </a:solidFill>
                            <a:latin typeface="Cambria Math" panose="02040503050406030204" pitchFamily="18" charset="0"/>
                          </a:rPr>
                          <m:t>0</m:t>
                        </m:r>
                      </m:sub>
                    </m:sSub>
                    <m:r>
                      <a:rPr lang="en-US" altLang="zh-CN" i="1">
                        <a:latin typeface="Cambria Math" panose="02040503050406030204" pitchFamily="18" charset="0"/>
                      </a:rPr>
                      <m:t>)</m:t>
                    </m:r>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a:solidFill>
                          <a:schemeClr val="accent1"/>
                        </a:solidFill>
                        <a:latin typeface="Cambria Math" panose="02040503050406030204" pitchFamily="18" charset="0"/>
                      </a:rPr>
                      <m:t>max</m:t>
                    </m:r>
                    <m:r>
                      <a:rPr lang="en-US" altLang="zh-CN" i="1">
                        <a:latin typeface="Cambria Math" panose="02040503050406030204" pitchFamily="18" charset="0"/>
                      </a:rPr>
                      <m:t>⁡(</m:t>
                    </m:r>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solidFill>
                          <a:schemeClr val="accent1"/>
                        </a:solidFill>
                        <a:latin typeface="Cambria Math" panose="02040503050406030204" pitchFamily="18" charset="0"/>
                      </a:rPr>
                      <m:t>0</m:t>
                    </m:r>
                    <m:r>
                      <a:rPr lang="en-US" altLang="zh-CN" i="1">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num>
                          <m:den>
                            <m:r>
                              <a:rPr lang="en-US" altLang="zh-CN" i="1">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8C764A4E-E16B-4D5E-90DD-4C4EF93A070B}"/>
                  </a:ext>
                </a:extLst>
              </p:cNvPr>
              <p:cNvSpPr>
                <a:spLocks noGrp="1" noRot="1" noChangeAspect="1" noMove="1" noResize="1" noEditPoints="1" noAdjustHandles="1" noChangeArrowheads="1" noChangeShapeType="1" noTextEdit="1"/>
              </p:cNvSpPr>
              <p:nvPr>
                <p:ph sz="half" idx="1"/>
              </p:nvPr>
            </p:nvSpPr>
            <p:spPr>
              <a:blipFill>
                <a:blip r:embed="rId3"/>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79956FDB-A576-4780-834E-E5AD6025FBDF}"/>
              </a:ext>
            </a:extLst>
          </p:cNvPr>
          <p:cNvGrpSpPr/>
          <p:nvPr/>
        </p:nvGrpSpPr>
        <p:grpSpPr>
          <a:xfrm>
            <a:off x="258071" y="4494520"/>
            <a:ext cx="7194916" cy="2138012"/>
            <a:chOff x="-50713" y="3429000"/>
            <a:chExt cx="9397691" cy="2792580"/>
          </a:xfrm>
        </p:grpSpPr>
        <p:grpSp>
          <p:nvGrpSpPr>
            <p:cNvPr id="6" name="组合 5">
              <a:extLst>
                <a:ext uri="{FF2B5EF4-FFF2-40B4-BE49-F238E27FC236}">
                  <a16:creationId xmlns:a16="http://schemas.microsoft.com/office/drawing/2014/main" id="{D0B33D19-8561-43C8-A8B3-6A7F228A5FE2}"/>
                </a:ext>
              </a:extLst>
            </p:cNvPr>
            <p:cNvGrpSpPr/>
            <p:nvPr/>
          </p:nvGrpSpPr>
          <p:grpSpPr>
            <a:xfrm>
              <a:off x="4385652" y="3429000"/>
              <a:ext cx="2017819" cy="2186084"/>
              <a:chOff x="4757638" y="4404964"/>
              <a:chExt cx="2017819" cy="2186084"/>
            </a:xfrm>
          </p:grpSpPr>
          <p:sp>
            <p:nvSpPr>
              <p:cNvPr id="57" name="椭圆 56">
                <a:extLst>
                  <a:ext uri="{FF2B5EF4-FFF2-40B4-BE49-F238E27FC236}">
                    <a16:creationId xmlns:a16="http://schemas.microsoft.com/office/drawing/2014/main" id="{6FFE6B6B-B888-4BA5-99A6-5A99F3D7F1A2}"/>
                  </a:ext>
                </a:extLst>
              </p:cNvPr>
              <p:cNvSpPr/>
              <p:nvPr/>
            </p:nvSpPr>
            <p:spPr>
              <a:xfrm>
                <a:off x="5673332" y="59748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808A8A6F-CE0B-48AA-8628-EF15D6A4D5BD}"/>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041C3CD2-989C-4AE5-A371-F3E3AB8830EF}"/>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EC0DF90A-F95D-4052-A181-289F50B048C1}"/>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890ED9BC-B45F-47EE-BEA8-B00CC4EA994A}"/>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3A32ECED-7CF4-4C69-87FE-A66ABC50154F}"/>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C31D4AF7-0340-493E-A865-82BEC20ED4C6}"/>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E8EE34FC-564D-4CCC-BFD6-3651F0946D1B}"/>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00A90413-C90F-49EB-B7F6-AB3DC6E9D0D6}"/>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F859DB7E-CFE0-4BC2-923D-329016345985}"/>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36386528-49B6-48DB-88CE-272EA59BE7B1}"/>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CECD8312-E0A3-493F-966D-281142C60FB4}"/>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E212F658-24D6-46E4-BB1E-3C4A62FBE20B}"/>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a:extLst>
                  <a:ext uri="{FF2B5EF4-FFF2-40B4-BE49-F238E27FC236}">
                    <a16:creationId xmlns:a16="http://schemas.microsoft.com/office/drawing/2014/main" id="{18F80FF5-53DE-4EAE-A3A3-89CE83F5CD07}"/>
                  </a:ext>
                </a:extLst>
              </p:cNvPr>
              <p:cNvCxnSpPr>
                <a:cxnSpLocks/>
                <a:endCxn id="68"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7E38E386-8684-4738-BAB6-7FB3FF6CC0FE}"/>
                  </a:ext>
                </a:extLst>
              </p:cNvPr>
              <p:cNvSpPr/>
              <p:nvPr/>
            </p:nvSpPr>
            <p:spPr>
              <a:xfrm>
                <a:off x="6143583" y="51161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EB63982B-2226-4066-8024-3F3EF3C1AC87}"/>
                  </a:ext>
                </a:extLst>
              </p:cNvPr>
              <p:cNvSpPr/>
              <p:nvPr/>
            </p:nvSpPr>
            <p:spPr>
              <a:xfrm>
                <a:off x="6108796" y="565934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右 72">
                <a:extLst>
                  <a:ext uri="{FF2B5EF4-FFF2-40B4-BE49-F238E27FC236}">
                    <a16:creationId xmlns:a16="http://schemas.microsoft.com/office/drawing/2014/main" id="{92099818-06F7-4C4C-82A9-6A8DD164DA2A}"/>
                  </a:ext>
                </a:extLst>
              </p:cNvPr>
              <p:cNvSpPr/>
              <p:nvPr/>
            </p:nvSpPr>
            <p:spPr>
              <a:xfrm rot="17808609">
                <a:off x="5689421" y="505203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4" name="箭头: 右 73">
                <a:extLst>
                  <a:ext uri="{FF2B5EF4-FFF2-40B4-BE49-F238E27FC236}">
                    <a16:creationId xmlns:a16="http://schemas.microsoft.com/office/drawing/2014/main" id="{5E43061D-F713-444A-BB12-852BE2E91D7C}"/>
                  </a:ext>
                </a:extLst>
              </p:cNvPr>
              <p:cNvSpPr/>
              <p:nvPr/>
            </p:nvSpPr>
            <p:spPr>
              <a:xfrm rot="21393182">
                <a:off x="5894808" y="5394443"/>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D5C0B997-0FED-4FB9-8CB4-8F3553A5765A}"/>
                  </a:ext>
                </a:extLst>
              </p:cNvPr>
              <p:cNvSpPr/>
              <p:nvPr/>
            </p:nvSpPr>
            <p:spPr>
              <a:xfrm rot="12721637">
                <a:off x="5244729" y="5259472"/>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6" name="箭头: 右 75">
                <a:extLst>
                  <a:ext uri="{FF2B5EF4-FFF2-40B4-BE49-F238E27FC236}">
                    <a16:creationId xmlns:a16="http://schemas.microsoft.com/office/drawing/2014/main" id="{80B03D7E-A441-41E6-8F75-A6067FE44F90}"/>
                  </a:ext>
                </a:extLst>
              </p:cNvPr>
              <p:cNvSpPr/>
              <p:nvPr/>
            </p:nvSpPr>
            <p:spPr>
              <a:xfrm rot="7713591">
                <a:off x="5332268" y="571341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7" name="箭头: 右 76">
                <a:extLst>
                  <a:ext uri="{FF2B5EF4-FFF2-40B4-BE49-F238E27FC236}">
                    <a16:creationId xmlns:a16="http://schemas.microsoft.com/office/drawing/2014/main" id="{86C11D89-6351-471A-91D7-B424D00714F9}"/>
                  </a:ext>
                </a:extLst>
              </p:cNvPr>
              <p:cNvSpPr/>
              <p:nvPr/>
            </p:nvSpPr>
            <p:spPr>
              <a:xfrm rot="3316238">
                <a:off x="5759704" y="5722036"/>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0C827712-95AE-436D-98E1-33195F04B74C}"/>
                </a:ext>
              </a:extLst>
            </p:cNvPr>
            <p:cNvGrpSpPr/>
            <p:nvPr/>
          </p:nvGrpSpPr>
          <p:grpSpPr>
            <a:xfrm>
              <a:off x="1482996" y="3566526"/>
              <a:ext cx="1976969" cy="1911032"/>
              <a:chOff x="1818276" y="4674129"/>
              <a:chExt cx="1976969" cy="1911032"/>
            </a:xfrm>
          </p:grpSpPr>
          <p:sp>
            <p:nvSpPr>
              <p:cNvPr id="34" name="椭圆 33">
                <a:extLst>
                  <a:ext uri="{FF2B5EF4-FFF2-40B4-BE49-F238E27FC236}">
                    <a16:creationId xmlns:a16="http://schemas.microsoft.com/office/drawing/2014/main" id="{A284FFCF-AF35-4AF4-8269-84224CCF2AA8}"/>
                  </a:ext>
                </a:extLst>
              </p:cNvPr>
              <p:cNvSpPr/>
              <p:nvPr/>
            </p:nvSpPr>
            <p:spPr>
              <a:xfrm>
                <a:off x="2495152" y="565066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0FAA6D1-BD9B-4EC7-95A5-A0AF941BAFC1}"/>
                  </a:ext>
                </a:extLst>
              </p:cNvPr>
              <p:cNvSpPr/>
              <p:nvPr/>
            </p:nvSpPr>
            <p:spPr>
              <a:xfrm>
                <a:off x="3557501" y="55715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B276991-9500-4313-825A-750F44546BFC}"/>
                  </a:ext>
                </a:extLst>
              </p:cNvPr>
              <p:cNvSpPr/>
              <p:nvPr/>
            </p:nvSpPr>
            <p:spPr>
              <a:xfrm>
                <a:off x="2733970" y="596892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6CF8F91C-E14B-4DF0-82C7-AB714894DBC4}"/>
                  </a:ext>
                </a:extLst>
              </p:cNvPr>
              <p:cNvSpPr/>
              <p:nvPr/>
            </p:nvSpPr>
            <p:spPr>
              <a:xfrm>
                <a:off x="2156177" y="57389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98CB853-FFE6-467E-A5FE-986DD1491605}"/>
                  </a:ext>
                </a:extLst>
              </p:cNvPr>
              <p:cNvSpPr/>
              <p:nvPr/>
            </p:nvSpPr>
            <p:spPr>
              <a:xfrm>
                <a:off x="2393921" y="599236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7D51DD71-2F1A-4351-BE76-B7B30EB105F7}"/>
                  </a:ext>
                </a:extLst>
              </p:cNvPr>
              <p:cNvSpPr/>
              <p:nvPr/>
            </p:nvSpPr>
            <p:spPr>
              <a:xfrm>
                <a:off x="3371524" y="474173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C319BA5-D45D-4160-A534-FD11C5ED0753}"/>
                  </a:ext>
                </a:extLst>
              </p:cNvPr>
              <p:cNvSpPr/>
              <p:nvPr/>
            </p:nvSpPr>
            <p:spPr>
              <a:xfrm>
                <a:off x="3234508" y="60775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1FCA945-BDDA-4CFB-A65A-3E932BEE722F}"/>
                  </a:ext>
                </a:extLst>
              </p:cNvPr>
              <p:cNvSpPr/>
              <p:nvPr/>
            </p:nvSpPr>
            <p:spPr>
              <a:xfrm>
                <a:off x="2662806" y="53971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1633861-97ED-44DF-A097-2F91215289E5}"/>
                  </a:ext>
                </a:extLst>
              </p:cNvPr>
              <p:cNvSpPr/>
              <p:nvPr/>
            </p:nvSpPr>
            <p:spPr>
              <a:xfrm>
                <a:off x="2645673" y="480968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D79E2A18-34E8-485B-98C5-74FAC3F6E8E6}"/>
                  </a:ext>
                </a:extLst>
              </p:cNvPr>
              <p:cNvSpPr/>
              <p:nvPr/>
            </p:nvSpPr>
            <p:spPr>
              <a:xfrm>
                <a:off x="2948698" y="48784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C63C342E-873B-4061-B9F5-A61AF808F87A}"/>
                  </a:ext>
                </a:extLst>
              </p:cNvPr>
              <p:cNvSpPr/>
              <p:nvPr/>
            </p:nvSpPr>
            <p:spPr>
              <a:xfrm>
                <a:off x="2122189" y="51593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0CC44E6C-E354-4404-B502-BE6E29581AF5}"/>
                  </a:ext>
                </a:extLst>
              </p:cNvPr>
              <p:cNvSpPr/>
              <p:nvPr/>
            </p:nvSpPr>
            <p:spPr>
              <a:xfrm>
                <a:off x="1906859" y="47556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80358BBB-6980-437B-8C08-71D4F7462122}"/>
                  </a:ext>
                </a:extLst>
              </p:cNvPr>
              <p:cNvSpPr/>
              <p:nvPr/>
            </p:nvSpPr>
            <p:spPr>
              <a:xfrm>
                <a:off x="1818276" y="58676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262493A-B2B2-4A1A-9A2B-6EA34B246047}"/>
                  </a:ext>
                </a:extLst>
              </p:cNvPr>
              <p:cNvSpPr/>
              <p:nvPr/>
            </p:nvSpPr>
            <p:spPr>
              <a:xfrm>
                <a:off x="1981424" y="4727417"/>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C8185F5-44E6-441C-9981-D94B6317D88C}"/>
                  </a:ext>
                </a:extLst>
              </p:cNvPr>
              <p:cNvSpPr/>
              <p:nvPr/>
            </p:nvSpPr>
            <p:spPr>
              <a:xfrm>
                <a:off x="2407929" y="63474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0E95D652-3B64-4468-A32B-0A2388246520}"/>
                  </a:ext>
                </a:extLst>
              </p:cNvPr>
              <p:cNvCxnSpPr>
                <a:cxnSpLocks/>
                <a:endCxn id="47" idx="2"/>
              </p:cNvCxnSpPr>
              <p:nvPr/>
            </p:nvCxnSpPr>
            <p:spPr>
              <a:xfrm flipH="1" flipV="1">
                <a:off x="1981424" y="5537417"/>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DE96998-944A-4319-AC61-8D859B4FFDC3}"/>
                  </a:ext>
                </a:extLst>
              </p:cNvPr>
              <p:cNvSpPr/>
              <p:nvPr/>
            </p:nvSpPr>
            <p:spPr>
              <a:xfrm>
                <a:off x="3204221" y="51102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4BA66B65-BDDB-4087-8D79-310946C35557}"/>
                  </a:ext>
                </a:extLst>
              </p:cNvPr>
              <p:cNvSpPr/>
              <p:nvPr/>
            </p:nvSpPr>
            <p:spPr>
              <a:xfrm>
                <a:off x="3169434" y="565345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右 51">
                <a:extLst>
                  <a:ext uri="{FF2B5EF4-FFF2-40B4-BE49-F238E27FC236}">
                    <a16:creationId xmlns:a16="http://schemas.microsoft.com/office/drawing/2014/main" id="{976CF798-16BA-4925-869B-B9B617EB2BD2}"/>
                  </a:ext>
                </a:extLst>
              </p:cNvPr>
              <p:cNvSpPr/>
              <p:nvPr/>
            </p:nvSpPr>
            <p:spPr>
              <a:xfrm rot="17808609">
                <a:off x="2672765" y="4944129"/>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3" name="箭头: 右 52">
                <a:extLst>
                  <a:ext uri="{FF2B5EF4-FFF2-40B4-BE49-F238E27FC236}">
                    <a16:creationId xmlns:a16="http://schemas.microsoft.com/office/drawing/2014/main" id="{7DDFD600-35C8-4663-B937-C98E71F502D2}"/>
                  </a:ext>
                </a:extLst>
              </p:cNvPr>
              <p:cNvSpPr/>
              <p:nvPr/>
            </p:nvSpPr>
            <p:spPr>
              <a:xfrm rot="13246309">
                <a:off x="2013237" y="5049820"/>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147417B2-EF0E-4AC2-A73E-DE524B347F46}"/>
                  </a:ext>
                </a:extLst>
              </p:cNvPr>
              <p:cNvSpPr/>
              <p:nvPr/>
            </p:nvSpPr>
            <p:spPr>
              <a:xfrm rot="8437384">
                <a:off x="2034141" y="5775418"/>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F1208E20-ABF8-4D66-BF0B-51E160A8B5C5}"/>
                  </a:ext>
                </a:extLst>
              </p:cNvPr>
              <p:cNvSpPr/>
              <p:nvPr/>
            </p:nvSpPr>
            <p:spPr>
              <a:xfrm rot="4062975">
                <a:off x="2668966" y="5921442"/>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37FE0603-8981-4CB4-9466-2B14F7DDD752}"/>
                  </a:ext>
                </a:extLst>
              </p:cNvPr>
              <p:cNvSpPr/>
              <p:nvPr/>
            </p:nvSpPr>
            <p:spPr>
              <a:xfrm rot="21393182">
                <a:off x="2967388" y="5421917"/>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ED98D281-AF76-4C5D-9390-42019EE7DA6F}"/>
                </a:ext>
              </a:extLst>
            </p:cNvPr>
            <p:cNvGrpSpPr/>
            <p:nvPr/>
          </p:nvGrpSpPr>
          <p:grpSpPr>
            <a:xfrm>
              <a:off x="7329159" y="3429000"/>
              <a:ext cx="2017819" cy="2186084"/>
              <a:chOff x="4757638" y="4404964"/>
              <a:chExt cx="2017819" cy="2186084"/>
            </a:xfrm>
          </p:grpSpPr>
          <p:sp>
            <p:nvSpPr>
              <p:cNvPr id="13" name="椭圆 12">
                <a:extLst>
                  <a:ext uri="{FF2B5EF4-FFF2-40B4-BE49-F238E27FC236}">
                    <a16:creationId xmlns:a16="http://schemas.microsoft.com/office/drawing/2014/main" id="{66FD45E0-4722-4479-98AF-1E1D1556C9A8}"/>
                  </a:ext>
                </a:extLst>
              </p:cNvPr>
              <p:cNvSpPr/>
              <p:nvPr/>
            </p:nvSpPr>
            <p:spPr>
              <a:xfrm>
                <a:off x="5832434" y="63179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E8479FC-E282-4A21-9D64-EE7E2AE0C99B}"/>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F3EB32C6-3420-41CC-A8FC-8768E50ACB16}"/>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085A4DC-541A-4961-9365-99C00C8CAE97}"/>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56B15D0-15A5-4BB8-AF84-09532BA84BA4}"/>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CF88593-BBFF-4B80-B2D3-6AB94C9E0273}"/>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FDEEC59-751C-4992-AA65-8A21C0B26DC5}"/>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F2E5AD9-3785-4A0B-AE3F-861C64B84B04}"/>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B5B613F-089F-4EFC-A03D-A0FC56CA6AC1}"/>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6AA638B-AC9A-41FF-A7A6-59E9785A66C8}"/>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5A47BE1E-A79A-4DFD-B393-CD62914B923A}"/>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70A13763-A27F-448E-9AD0-E0FA2D4BF860}"/>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372421DC-9281-4F39-942A-CC83D28CC8A7}"/>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4E2D8568-AEE8-4336-AA23-F98248327E11}"/>
                  </a:ext>
                </a:extLst>
              </p:cNvPr>
              <p:cNvCxnSpPr>
                <a:cxnSpLocks/>
                <a:endCxn id="24"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E9011CD-45FF-4CAE-813E-A97ABC1B74E2}"/>
                  </a:ext>
                </a:extLst>
              </p:cNvPr>
              <p:cNvSpPr/>
              <p:nvPr/>
            </p:nvSpPr>
            <p:spPr>
              <a:xfrm>
                <a:off x="6368619" y="5111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285319AD-AE86-4106-AF58-84FA1BD96654}"/>
                  </a:ext>
                </a:extLst>
              </p:cNvPr>
              <p:cNvSpPr/>
              <p:nvPr/>
            </p:nvSpPr>
            <p:spPr>
              <a:xfrm>
                <a:off x="6179956" y="56061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4EFC809B-E74F-48CD-A71E-941F418B6986}"/>
                  </a:ext>
                </a:extLst>
              </p:cNvPr>
              <p:cNvSpPr/>
              <p:nvPr/>
            </p:nvSpPr>
            <p:spPr>
              <a:xfrm rot="7089221">
                <a:off x="5745065" y="4818800"/>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A6129F68-F7BB-46A1-A022-D5B9D99901A5}"/>
                  </a:ext>
                </a:extLst>
              </p:cNvPr>
              <p:cNvSpPr/>
              <p:nvPr/>
            </p:nvSpPr>
            <p:spPr>
              <a:xfrm rot="11362025">
                <a:off x="6171187" y="5433188"/>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66F89798-AF2A-4F29-A926-2913D7C1D37D}"/>
                  </a:ext>
                </a:extLst>
              </p:cNvPr>
              <p:cNvSpPr/>
              <p:nvPr/>
            </p:nvSpPr>
            <p:spPr>
              <a:xfrm rot="1343833">
                <a:off x="5024615" y="5130561"/>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649115E0-806B-45B0-8AEE-F9BFA840DE82}"/>
                  </a:ext>
                </a:extLst>
              </p:cNvPr>
              <p:cNvSpPr/>
              <p:nvPr/>
            </p:nvSpPr>
            <p:spPr>
              <a:xfrm rot="19030858">
                <a:off x="5156305" y="585661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33" name="箭头: 右 32">
                <a:extLst>
                  <a:ext uri="{FF2B5EF4-FFF2-40B4-BE49-F238E27FC236}">
                    <a16:creationId xmlns:a16="http://schemas.microsoft.com/office/drawing/2014/main" id="{B5AE12E1-7A93-47A5-8630-49801CD1F588}"/>
                  </a:ext>
                </a:extLst>
              </p:cNvPr>
              <p:cNvSpPr/>
              <p:nvPr/>
            </p:nvSpPr>
            <p:spPr>
              <a:xfrm rot="14389430">
                <a:off x="5866173" y="593635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19C7082-DB49-4F36-A9D3-6FEA7F99408B}"/>
                    </a:ext>
                  </a:extLst>
                </p:cNvPr>
                <p:cNvSpPr/>
                <p:nvPr/>
              </p:nvSpPr>
              <p:spPr>
                <a:xfrm>
                  <a:off x="-50713" y="4275189"/>
                  <a:ext cx="12913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b="0" i="1" smtClean="0">
                            <a:latin typeface="Cambria Math" panose="02040503050406030204" pitchFamily="18" charset="0"/>
                          </a:rPr>
                          <m:t>=1000</m:t>
                        </m:r>
                      </m:oMath>
                    </m:oMathPara>
                  </a14:m>
                  <a:endParaRPr lang="zh-CN" altLang="en-US" dirty="0"/>
                </a:p>
              </p:txBody>
            </p:sp>
          </mc:Choice>
          <mc:Fallback>
            <p:sp>
              <p:nvSpPr>
                <p:cNvPr id="9" name="矩形 8">
                  <a:extLst>
                    <a:ext uri="{FF2B5EF4-FFF2-40B4-BE49-F238E27FC236}">
                      <a16:creationId xmlns:a16="http://schemas.microsoft.com/office/drawing/2014/main" id="{519C7082-DB49-4F36-A9D3-6FEA7F99408B}"/>
                    </a:ext>
                  </a:extLst>
                </p:cNvPr>
                <p:cNvSpPr>
                  <a:spLocks noRot="1" noChangeAspect="1" noMove="1" noResize="1" noEditPoints="1" noAdjustHandles="1" noChangeArrowheads="1" noChangeShapeType="1" noTextEdit="1"/>
                </p:cNvSpPr>
                <p:nvPr/>
              </p:nvSpPr>
              <p:spPr>
                <a:xfrm>
                  <a:off x="-50713" y="4275189"/>
                  <a:ext cx="1291379" cy="369332"/>
                </a:xfrm>
                <a:prstGeom prst="rect">
                  <a:avLst/>
                </a:prstGeom>
                <a:blipFill>
                  <a:blip r:embed="rId4"/>
                  <a:stretch>
                    <a:fillRect r="-22086" b="-39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A4E1A10-637F-420F-BC76-C31E4F75D506}"/>
                    </a:ext>
                  </a:extLst>
                </p:cNvPr>
                <p:cNvSpPr/>
                <p:nvPr/>
              </p:nvSpPr>
              <p:spPr>
                <a:xfrm>
                  <a:off x="1825447" y="5575249"/>
                  <a:ext cx="12586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=1200</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200</m:t>
                        </m:r>
                        <m:r>
                          <m:rPr>
                            <m:sty m:val="p"/>
                          </m:rPr>
                          <a:rPr lang="en-US" altLang="zh-CN" b="0" i="0" smtClean="0">
                            <a:latin typeface="Cambria Math" panose="02040503050406030204" pitchFamily="18" charset="0"/>
                          </a:rPr>
                          <m:t>k</m:t>
                        </m:r>
                      </m:oMath>
                    </m:oMathPara>
                  </a14:m>
                  <a:endParaRPr lang="en-US" altLang="zh-CN" b="0" dirty="0"/>
                </a:p>
              </p:txBody>
            </p:sp>
          </mc:Choice>
          <mc:Fallback xmlns="">
            <p:sp>
              <p:nvSpPr>
                <p:cNvPr id="143" name="矩形 142">
                  <a:extLst>
                    <a:ext uri="{FF2B5EF4-FFF2-40B4-BE49-F238E27FC236}">
                      <a16:creationId xmlns:a16="http://schemas.microsoft.com/office/drawing/2014/main" id="{C39DFB75-C5D5-45A1-9AAD-DBFDF6B0AE94}"/>
                    </a:ext>
                  </a:extLst>
                </p:cNvPr>
                <p:cNvSpPr>
                  <a:spLocks noRot="1" noChangeAspect="1" noMove="1" noResize="1" noEditPoints="1" noAdjustHandles="1" noChangeArrowheads="1" noChangeShapeType="1" noTextEdit="1"/>
                </p:cNvSpPr>
                <p:nvPr/>
              </p:nvSpPr>
              <p:spPr>
                <a:xfrm>
                  <a:off x="1825447" y="5575249"/>
                  <a:ext cx="1258678" cy="646331"/>
                </a:xfrm>
                <a:prstGeom prst="rect">
                  <a:avLst/>
                </a:prstGeom>
                <a:blipFill>
                  <a:blip r:embed="rId5"/>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0AED8B9-3847-4DA3-B9B5-62AEB9D93F0B}"/>
                    </a:ext>
                  </a:extLst>
                </p:cNvPr>
                <p:cNvSpPr/>
                <p:nvPr/>
              </p:nvSpPr>
              <p:spPr>
                <a:xfrm>
                  <a:off x="4786772" y="5570582"/>
                  <a:ext cx="1295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=1100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1</m:t>
                        </m:r>
                        <m:r>
                          <a:rPr lang="en-US" altLang="zh-CN">
                            <a:latin typeface="Cambria Math" panose="02040503050406030204" pitchFamily="18" charset="0"/>
                          </a:rPr>
                          <m:t>00</m:t>
                        </m:r>
                        <m:r>
                          <m:rPr>
                            <m:sty m:val="p"/>
                          </m:rPr>
                          <a:rPr lang="en-US" altLang="zh-CN">
                            <a:latin typeface="Cambria Math" panose="02040503050406030204" pitchFamily="18" charset="0"/>
                          </a:rPr>
                          <m:t>k</m:t>
                        </m:r>
                      </m:oMath>
                    </m:oMathPara>
                  </a14:m>
                  <a:endParaRPr lang="zh-CN" altLang="en-US" dirty="0"/>
                </a:p>
              </p:txBody>
            </p:sp>
          </mc:Choice>
          <mc:Fallback xmlns="">
            <p:sp>
              <p:nvSpPr>
                <p:cNvPr id="146" name="矩形 145">
                  <a:extLst>
                    <a:ext uri="{FF2B5EF4-FFF2-40B4-BE49-F238E27FC236}">
                      <a16:creationId xmlns:a16="http://schemas.microsoft.com/office/drawing/2014/main" id="{758FF725-14B6-4310-9AF5-F0A6B9147F5A}"/>
                    </a:ext>
                  </a:extLst>
                </p:cNvPr>
                <p:cNvSpPr>
                  <a:spLocks noRot="1" noChangeAspect="1" noMove="1" noResize="1" noEditPoints="1" noAdjustHandles="1" noChangeArrowheads="1" noChangeShapeType="1" noTextEdit="1"/>
                </p:cNvSpPr>
                <p:nvPr/>
              </p:nvSpPr>
              <p:spPr>
                <a:xfrm>
                  <a:off x="4786772" y="5570582"/>
                  <a:ext cx="1295547" cy="646331"/>
                </a:xfrm>
                <a:prstGeom prst="rect">
                  <a:avLst/>
                </a:prstGeom>
                <a:blipFill>
                  <a:blip r:embed="rId6"/>
                  <a:stretch>
                    <a:fillRect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2959866-9D76-4DD4-9F5E-70B63543DC43}"/>
                    </a:ext>
                  </a:extLst>
                </p:cNvPr>
                <p:cNvSpPr/>
                <p:nvPr/>
              </p:nvSpPr>
              <p:spPr>
                <a:xfrm>
                  <a:off x="7635224" y="5575248"/>
                  <a:ext cx="142378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=800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200</m:t>
                        </m:r>
                        <m:r>
                          <m:rPr>
                            <m:sty m:val="p"/>
                          </m:rPr>
                          <a:rPr lang="en-US" altLang="zh-CN">
                            <a:latin typeface="Cambria Math" panose="02040503050406030204" pitchFamily="18" charset="0"/>
                          </a:rPr>
                          <m:t>k</m:t>
                        </m:r>
                      </m:oMath>
                    </m:oMathPara>
                  </a14:m>
                  <a:endParaRPr lang="zh-CN" altLang="en-US" dirty="0"/>
                </a:p>
              </p:txBody>
            </p:sp>
          </mc:Choice>
          <mc:Fallback xmlns="">
            <p:sp>
              <p:nvSpPr>
                <p:cNvPr id="147" name="矩形 146">
                  <a:extLst>
                    <a:ext uri="{FF2B5EF4-FFF2-40B4-BE49-F238E27FC236}">
                      <a16:creationId xmlns:a16="http://schemas.microsoft.com/office/drawing/2014/main" id="{4EC57589-4E72-4F43-8AF1-8940D26E2F77}"/>
                    </a:ext>
                  </a:extLst>
                </p:cNvPr>
                <p:cNvSpPr>
                  <a:spLocks noRot="1" noChangeAspect="1" noMove="1" noResize="1" noEditPoints="1" noAdjustHandles="1" noChangeArrowheads="1" noChangeShapeType="1" noTextEdit="1"/>
                </p:cNvSpPr>
                <p:nvPr/>
              </p:nvSpPr>
              <p:spPr>
                <a:xfrm>
                  <a:off x="7635224" y="5575248"/>
                  <a:ext cx="1423788" cy="646331"/>
                </a:xfrm>
                <a:prstGeom prst="rect">
                  <a:avLst/>
                </a:prstGeom>
                <a:blipFill>
                  <a:blip r:embed="rId7"/>
                  <a:stretch>
                    <a:fillRect b="-3774"/>
                  </a:stretch>
                </a:blipFill>
              </p:spPr>
              <p:txBody>
                <a:bodyPr/>
                <a:lstStyle/>
                <a:p>
                  <a:r>
                    <a:rPr lang="zh-CN" altLang="en-US">
                      <a:noFill/>
                    </a:rPr>
                    <a:t> </a:t>
                  </a:r>
                </a:p>
              </p:txBody>
            </p:sp>
          </mc:Fallback>
        </mc:AlternateContent>
      </p:grpSp>
      <p:grpSp>
        <p:nvGrpSpPr>
          <p:cNvPr id="78" name="组合 77">
            <a:extLst>
              <a:ext uri="{FF2B5EF4-FFF2-40B4-BE49-F238E27FC236}">
                <a16:creationId xmlns:a16="http://schemas.microsoft.com/office/drawing/2014/main" id="{C0D1E0BD-33D9-42B4-B807-77E15A7EB02C}"/>
              </a:ext>
            </a:extLst>
          </p:cNvPr>
          <p:cNvGrpSpPr/>
          <p:nvPr/>
        </p:nvGrpSpPr>
        <p:grpSpPr>
          <a:xfrm>
            <a:off x="7797134" y="2422072"/>
            <a:ext cx="2359172" cy="961697"/>
            <a:chOff x="6788112" y="2536691"/>
            <a:chExt cx="2359172" cy="961697"/>
          </a:xfrm>
        </p:grpSpPr>
        <p:sp>
          <p:nvSpPr>
            <p:cNvPr id="79" name="椭圆 78">
              <a:extLst>
                <a:ext uri="{FF2B5EF4-FFF2-40B4-BE49-F238E27FC236}">
                  <a16:creationId xmlns:a16="http://schemas.microsoft.com/office/drawing/2014/main" id="{062EB791-DAC3-4A3E-9092-808F94C67252}"/>
                </a:ext>
              </a:extLst>
            </p:cNvPr>
            <p:cNvSpPr/>
            <p:nvPr/>
          </p:nvSpPr>
          <p:spPr>
            <a:xfrm>
              <a:off x="7627522" y="294244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E5AFBD2-57F8-493E-B944-A79F80EDAB1D}"/>
                </a:ext>
              </a:extLst>
            </p:cNvPr>
            <p:cNvSpPr/>
            <p:nvPr/>
          </p:nvSpPr>
          <p:spPr>
            <a:xfrm>
              <a:off x="8111561" y="29436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cxnSp>
          <p:nvCxnSpPr>
            <p:cNvPr id="81" name="直接箭头连接符 80">
              <a:extLst>
                <a:ext uri="{FF2B5EF4-FFF2-40B4-BE49-F238E27FC236}">
                  <a16:creationId xmlns:a16="http://schemas.microsoft.com/office/drawing/2014/main" id="{05FB5E22-8578-45B0-B457-3ABEDCA1BB38}"/>
                </a:ext>
              </a:extLst>
            </p:cNvPr>
            <p:cNvCxnSpPr>
              <a:cxnSpLocks/>
            </p:cNvCxnSpPr>
            <p:nvPr/>
          </p:nvCxnSpPr>
          <p:spPr>
            <a:xfrm flipV="1">
              <a:off x="8230433" y="3061319"/>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F2997B1D-02F9-430B-BE00-100FBC7104C8}"/>
                </a:ext>
              </a:extLst>
            </p:cNvPr>
            <p:cNvCxnSpPr>
              <a:cxnSpLocks/>
            </p:cNvCxnSpPr>
            <p:nvPr/>
          </p:nvCxnSpPr>
          <p:spPr>
            <a:xfrm rot="10800000" flipV="1">
              <a:off x="7156229" y="3060152"/>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矩形 82">
                  <a:extLst>
                    <a:ext uri="{FF2B5EF4-FFF2-40B4-BE49-F238E27FC236}">
                      <a16:creationId xmlns:a16="http://schemas.microsoft.com/office/drawing/2014/main" id="{5E34BA26-3925-4BF2-BB3E-DB6D39C3C92E}"/>
                    </a:ext>
                  </a:extLst>
                </p:cNvPr>
                <p:cNvSpPr/>
                <p:nvPr/>
              </p:nvSpPr>
              <p:spPr>
                <a:xfrm>
                  <a:off x="7525019" y="3129056"/>
                  <a:ext cx="4774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矩形 13">
                  <a:extLst>
                    <a:ext uri="{FF2B5EF4-FFF2-40B4-BE49-F238E27FC236}">
                      <a16:creationId xmlns:a16="http://schemas.microsoft.com/office/drawing/2014/main" id="{7A44B215-6970-45D2-AA01-46BD9E036861}"/>
                    </a:ext>
                  </a:extLst>
                </p:cNvPr>
                <p:cNvSpPr>
                  <a:spLocks noRot="1" noChangeAspect="1" noMove="1" noResize="1" noEditPoints="1" noAdjustHandles="1" noChangeArrowheads="1" noChangeShapeType="1" noTextEdit="1"/>
                </p:cNvSpPr>
                <p:nvPr/>
              </p:nvSpPr>
              <p:spPr>
                <a:xfrm>
                  <a:off x="7525019" y="3129056"/>
                  <a:ext cx="477438" cy="369332"/>
                </a:xfrm>
                <a:prstGeom prst="rect">
                  <a:avLst/>
                </a:prstGeom>
                <a:blipFill>
                  <a:blip r:embed="rId9"/>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8C82A721-47F7-45BA-A0DF-60985320FA9C}"/>
                    </a:ext>
                  </a:extLst>
                </p:cNvPr>
                <p:cNvSpPr/>
                <p:nvPr/>
              </p:nvSpPr>
              <p:spPr>
                <a:xfrm>
                  <a:off x="8055386" y="3129056"/>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52" name="矩形 151">
                  <a:extLst>
                    <a:ext uri="{FF2B5EF4-FFF2-40B4-BE49-F238E27FC236}">
                      <a16:creationId xmlns:a16="http://schemas.microsoft.com/office/drawing/2014/main" id="{CA78B0BF-2EE8-47CB-A8EF-4DE2FED3EEA0}"/>
                    </a:ext>
                  </a:extLst>
                </p:cNvPr>
                <p:cNvSpPr>
                  <a:spLocks noRot="1" noChangeAspect="1" noMove="1" noResize="1" noEditPoints="1" noAdjustHandles="1" noChangeArrowheads="1" noChangeShapeType="1" noTextEdit="1"/>
                </p:cNvSpPr>
                <p:nvPr/>
              </p:nvSpPr>
              <p:spPr>
                <a:xfrm>
                  <a:off x="8055386" y="3129056"/>
                  <a:ext cx="482760" cy="369332"/>
                </a:xfrm>
                <a:prstGeom prst="rect">
                  <a:avLst/>
                </a:prstGeom>
                <a:blipFill>
                  <a:blip r:embed="rId10"/>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矩形 84">
                  <a:extLst>
                    <a:ext uri="{FF2B5EF4-FFF2-40B4-BE49-F238E27FC236}">
                      <a16:creationId xmlns:a16="http://schemas.microsoft.com/office/drawing/2014/main" id="{29CD5A90-1359-4EEE-8135-E6F24814FFDE}"/>
                    </a:ext>
                  </a:extLst>
                </p:cNvPr>
                <p:cNvSpPr/>
                <p:nvPr/>
              </p:nvSpPr>
              <p:spPr>
                <a:xfrm>
                  <a:off x="6788112" y="2536691"/>
                  <a:ext cx="2359172" cy="418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1</m:t>
                            </m:r>
                          </m:sub>
                          <m:sup>
                            <m:r>
                              <a:rPr lang="en-US" altLang="zh-CN" i="1">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𝐹</m:t>
                                </m:r>
                              </m:e>
                            </m:acc>
                          </m:e>
                          <m:sub>
                            <m:r>
                              <a:rPr lang="en-US" altLang="zh-CN" b="0" i="1" smtClean="0">
                                <a:latin typeface="Cambria Math" panose="02040503050406030204" pitchFamily="18" charset="0"/>
                              </a:rPr>
                              <m:t>2</m:t>
                            </m:r>
                          </m:sub>
                          <m:sup>
                            <m:r>
                              <a:rPr lang="en-US" altLang="zh-CN" i="1">
                                <a:latin typeface="Cambria Math" panose="02040503050406030204" pitchFamily="18" charset="0"/>
                              </a:rPr>
                              <m:t>𝑝𝑟𝑒𝑠𝑠𝑢𝑟𝑒</m:t>
                            </m:r>
                          </m:sup>
                        </m:sSubSup>
                      </m:oMath>
                    </m:oMathPara>
                  </a14:m>
                  <a:endParaRPr lang="zh-CN" altLang="en-US" dirty="0"/>
                </a:p>
              </p:txBody>
            </p:sp>
          </mc:Choice>
          <mc:Fallback>
            <p:sp>
              <p:nvSpPr>
                <p:cNvPr id="85" name="矩形 84">
                  <a:extLst>
                    <a:ext uri="{FF2B5EF4-FFF2-40B4-BE49-F238E27FC236}">
                      <a16:creationId xmlns:a16="http://schemas.microsoft.com/office/drawing/2014/main" id="{29CD5A90-1359-4EEE-8135-E6F24814FFDE}"/>
                    </a:ext>
                  </a:extLst>
                </p:cNvPr>
                <p:cNvSpPr>
                  <a:spLocks noRot="1" noChangeAspect="1" noMove="1" noResize="1" noEditPoints="1" noAdjustHandles="1" noChangeArrowheads="1" noChangeShapeType="1" noTextEdit="1"/>
                </p:cNvSpPr>
                <p:nvPr/>
              </p:nvSpPr>
              <p:spPr>
                <a:xfrm>
                  <a:off x="6788112" y="2536691"/>
                  <a:ext cx="2359172" cy="418833"/>
                </a:xfrm>
                <a:prstGeom prst="rect">
                  <a:avLst/>
                </a:prstGeom>
                <a:blipFill>
                  <a:blip r:embed="rId11"/>
                  <a:stretch>
                    <a:fillRect t="-20290" b="-1449"/>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86" name="矩形 85">
                <a:extLst>
                  <a:ext uri="{FF2B5EF4-FFF2-40B4-BE49-F238E27FC236}">
                    <a16:creationId xmlns:a16="http://schemas.microsoft.com/office/drawing/2014/main" id="{BF2EF2DA-9E05-4530-9124-ACA8E7913E02}"/>
                  </a:ext>
                </a:extLst>
              </p:cNvPr>
              <p:cNvSpPr/>
              <p:nvPr/>
            </p:nvSpPr>
            <p:spPr>
              <a:xfrm>
                <a:off x="10861997" y="4753266"/>
                <a:ext cx="983603" cy="4109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𝐹</m:t>
                          </m:r>
                        </m:e>
                      </m:acc>
                      <m:r>
                        <a:rPr lang="en-US" altLang="zh-CN" b="0" i="1" smtClean="0">
                          <a:solidFill>
                            <a:schemeClr val="accent1"/>
                          </a:solidFill>
                          <a:latin typeface="Cambria Math" panose="02040503050406030204" pitchFamily="18" charset="0"/>
                        </a:rPr>
                        <m:t>=</m:t>
                      </m:r>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𝑓</m:t>
                          </m:r>
                        </m:e>
                      </m:acc>
                      <m:r>
                        <a:rPr lang="en-US" altLang="zh-CN" b="0" i="1" smtClean="0">
                          <a:solidFill>
                            <a:schemeClr val="accent1"/>
                          </a:solidFill>
                          <a:latin typeface="Cambria Math" panose="02040503050406030204" pitchFamily="18" charset="0"/>
                        </a:rPr>
                        <m:t>𝑉</m:t>
                      </m:r>
                    </m:oMath>
                  </m:oMathPara>
                </a14:m>
                <a:endParaRPr lang="zh-CN" altLang="en-US" dirty="0">
                  <a:solidFill>
                    <a:schemeClr val="accent1"/>
                  </a:solidFill>
                </a:endParaRPr>
              </a:p>
            </p:txBody>
          </p:sp>
        </mc:Choice>
        <mc:Fallback>
          <p:sp>
            <p:nvSpPr>
              <p:cNvPr id="86" name="矩形 85">
                <a:extLst>
                  <a:ext uri="{FF2B5EF4-FFF2-40B4-BE49-F238E27FC236}">
                    <a16:creationId xmlns:a16="http://schemas.microsoft.com/office/drawing/2014/main" id="{BF2EF2DA-9E05-4530-9124-ACA8E7913E02}"/>
                  </a:ext>
                </a:extLst>
              </p:cNvPr>
              <p:cNvSpPr>
                <a:spLocks noRot="1" noChangeAspect="1" noMove="1" noResize="1" noEditPoints="1" noAdjustHandles="1" noChangeArrowheads="1" noChangeShapeType="1" noTextEdit="1"/>
              </p:cNvSpPr>
              <p:nvPr/>
            </p:nvSpPr>
            <p:spPr>
              <a:xfrm>
                <a:off x="10861997" y="4753266"/>
                <a:ext cx="983603" cy="410946"/>
              </a:xfrm>
              <a:prstGeom prst="rect">
                <a:avLst/>
              </a:prstGeom>
              <a:blipFill>
                <a:blip r:embed="rId12"/>
                <a:stretch>
                  <a:fillRect t="-22388" r="-11801" b="-119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内容占位符 88">
                <a:extLst>
                  <a:ext uri="{FF2B5EF4-FFF2-40B4-BE49-F238E27FC236}">
                    <a16:creationId xmlns:a16="http://schemas.microsoft.com/office/drawing/2014/main" id="{863BD18E-EA56-4FFF-8D74-4AADEB58D10F}"/>
                  </a:ext>
                </a:extLst>
              </p:cNvPr>
              <p:cNvSpPr>
                <a:spLocks noGrp="1"/>
              </p:cNvSpPr>
              <p:nvPr>
                <p:ph sz="half" idx="2"/>
              </p:nvPr>
            </p:nvSpPr>
            <p:spPr>
              <a:xfrm>
                <a:off x="8210687" y="4112609"/>
                <a:ext cx="2857257" cy="2320379"/>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acc>
                            <m:accPr>
                              <m:chr m:val="⃗"/>
                              <m:ctrlPr>
                                <a:rPr lang="en-US" altLang="zh-CN" sz="1600" i="1">
                                  <a:latin typeface="Cambria Math" panose="02040503050406030204" pitchFamily="18" charset="0"/>
                                </a:rPr>
                              </m:ctrlPr>
                            </m:accPr>
                            <m:e>
                              <m:r>
                                <a:rPr lang="en-US" altLang="zh-CN" sz="1600" b="0" i="1" smtClean="0">
                                  <a:latin typeface="Cambria Math" panose="02040503050406030204" pitchFamily="18" charset="0"/>
                                </a:rPr>
                                <m:t>𝑓</m:t>
                              </m:r>
                            </m:e>
                          </m:acc>
                        </m:e>
                        <m:sub>
                          <m:r>
                            <a:rPr lang="en-US" altLang="zh-CN" sz="1600" b="0" i="1" smtClean="0">
                              <a:latin typeface="Cambria Math" panose="02040503050406030204" pitchFamily="18" charset="0"/>
                            </a:rPr>
                            <m:t>1</m:t>
                          </m:r>
                        </m:sub>
                        <m:sup>
                          <m:r>
                            <a:rPr lang="en-US" altLang="zh-CN" sz="1600" i="1">
                              <a:latin typeface="Cambria Math" panose="02040503050406030204" pitchFamily="18" charset="0"/>
                            </a:rPr>
                            <m:t>𝑝𝑟𝑒𝑠𝑠𝑢𝑟𝑒</m:t>
                          </m:r>
                        </m:sup>
                      </m:sSubSup>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2</m:t>
                              </m:r>
                            </m:sub>
                          </m:sSub>
                        </m:num>
                        <m:den>
                          <m:sSub>
                            <m:sSubPr>
                              <m:ctrlPr>
                                <a:rPr lang="en-US" altLang="zh-CN" sz="1600" b="0" i="1" smtClean="0">
                                  <a:latin typeface="Cambria Math" panose="02040503050406030204" pitchFamily="18" charset="0"/>
                                </a:rPr>
                              </m:ctrlPr>
                            </m:sSubPr>
                            <m:e>
                              <m:r>
                                <a:rPr lang="zh-CN" altLang="en-US" sz="1600" b="0" i="1" smtClean="0">
                                  <a:latin typeface="Cambria Math" panose="02040503050406030204" pitchFamily="18" charset="0"/>
                                </a:rPr>
                                <m:t>𝜌</m:t>
                              </m:r>
                            </m:e>
                            <m:sub>
                              <m:r>
                                <a:rPr lang="en-US" altLang="zh-CN" sz="1600" b="0" i="1" smtClean="0">
                                  <a:latin typeface="Cambria Math" panose="02040503050406030204" pitchFamily="18" charset="0"/>
                                </a:rPr>
                                <m:t>2</m:t>
                              </m:r>
                            </m:sub>
                          </m:sSub>
                        </m:den>
                      </m:f>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2</m:t>
                          </m:r>
                        </m:sub>
                      </m:sSub>
                      <m:r>
                        <m:rPr>
                          <m:sty m:val="p"/>
                        </m:rP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b="0" i="1" smtClean="0">
                              <a:latin typeface="Cambria Math" panose="02040503050406030204" pitchFamily="18" charset="0"/>
                            </a:rPr>
                            <m:t>12</m:t>
                          </m:r>
                        </m:sub>
                      </m:sSub>
                    </m:oMath>
                  </m:oMathPara>
                </a14:m>
                <a:endParaRPr lang="en-US" altLang="zh-CN" sz="1600"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rPr>
                          </m:ctrlPr>
                        </m:sSub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𝑓</m:t>
                              </m:r>
                            </m:e>
                          </m:acc>
                        </m:e>
                        <m:sub>
                          <m:r>
                            <a:rPr lang="en-US" altLang="zh-CN" sz="1600" b="0" i="1" smtClean="0">
                              <a:latin typeface="Cambria Math" panose="02040503050406030204" pitchFamily="18" charset="0"/>
                            </a:rPr>
                            <m:t>2</m:t>
                          </m:r>
                        </m:sub>
                        <m:sup>
                          <m:r>
                            <a:rPr lang="en-US" altLang="zh-CN" sz="1600" i="1">
                              <a:latin typeface="Cambria Math" panose="02040503050406030204" pitchFamily="18" charset="0"/>
                            </a:rPr>
                            <m:t>𝑝𝑟𝑒𝑠𝑠𝑢𝑟𝑒</m:t>
                          </m:r>
                        </m:sup>
                      </m:sSubSup>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b="0" i="1" smtClean="0">
                                  <a:latin typeface="Cambria Math" panose="02040503050406030204" pitchFamily="18" charset="0"/>
                                </a:rPr>
                                <m:t>1</m:t>
                              </m:r>
                            </m:sub>
                          </m:sSub>
                        </m:num>
                        <m:den>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𝜌</m:t>
                              </m:r>
                            </m:e>
                            <m:sub>
                              <m:r>
                                <a:rPr lang="en-US" altLang="zh-CN" sz="1600" b="0" i="1" smtClean="0">
                                  <a:latin typeface="Cambria Math" panose="02040503050406030204" pitchFamily="18" charset="0"/>
                                </a:rPr>
                                <m:t>1</m:t>
                              </m:r>
                            </m:sub>
                          </m:sSub>
                        </m:den>
                      </m:f>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b="0" i="1" smtClean="0">
                              <a:latin typeface="Cambria Math" panose="02040503050406030204" pitchFamily="18" charset="0"/>
                            </a:rPr>
                            <m:t>1</m:t>
                          </m:r>
                        </m:sub>
                      </m:sSub>
                      <m:r>
                        <m:rPr>
                          <m:sty m:val="p"/>
                        </m:rP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2</m:t>
                          </m:r>
                          <m:r>
                            <a:rPr lang="en-US" altLang="zh-CN" sz="1600" b="0" i="1" smtClean="0">
                              <a:latin typeface="Cambria Math" panose="02040503050406030204" pitchFamily="18" charset="0"/>
                            </a:rPr>
                            <m:t>1</m:t>
                          </m:r>
                        </m:sub>
                      </m:sSub>
                    </m:oMath>
                  </m:oMathPara>
                </a14:m>
                <a:endParaRPr lang="en-US" altLang="zh-CN" sz="1600" dirty="0"/>
              </a:p>
              <a:p>
                <a:pPr marL="0" indent="0">
                  <a:buNone/>
                </a:pPr>
                <a:endParaRPr lang="en-US" altLang="zh-CN"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rPr>
                          </m:ctrlPr>
                        </m:sSub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𝐹</m:t>
                              </m:r>
                            </m:e>
                          </m:acc>
                        </m:e>
                        <m:sub>
                          <m:r>
                            <a:rPr lang="en-US" altLang="zh-CN" sz="1600" i="1">
                              <a:latin typeface="Cambria Math" panose="02040503050406030204" pitchFamily="18" charset="0"/>
                            </a:rPr>
                            <m:t>1</m:t>
                          </m:r>
                        </m:sub>
                        <m:sup>
                          <m:r>
                            <a:rPr lang="en-US" altLang="zh-CN" sz="1600" i="1">
                              <a:latin typeface="Cambria Math" panose="02040503050406030204" pitchFamily="18" charset="0"/>
                            </a:rPr>
                            <m:t>𝑝𝑟𝑒𝑠𝑠𝑢𝑟𝑒</m:t>
                          </m:r>
                        </m:sup>
                      </m:sSubSup>
                      <m:r>
                        <a:rPr lang="en-US" altLang="zh-CN" sz="1600" i="1">
                          <a:latin typeface="Cambria Math" panose="02040503050406030204" pitchFamily="18" charset="0"/>
                        </a:rPr>
                        <m:t>=−</m:t>
                      </m:r>
                      <m:f>
                        <m:fPr>
                          <m:ctrlPr>
                            <a:rPr lang="en-US" altLang="zh-CN" sz="1600" i="1" smtClean="0">
                              <a:solidFill>
                                <a:schemeClr val="accent1"/>
                              </a:solidFill>
                              <a:latin typeface="Cambria Math" panose="02040503050406030204" pitchFamily="18" charset="0"/>
                            </a:rPr>
                          </m:ctrlPr>
                        </m:fPr>
                        <m:num>
                          <m:sSub>
                            <m:sSubPr>
                              <m:ctrlPr>
                                <a:rPr lang="en-US" altLang="zh-CN" sz="1600" i="1">
                                  <a:solidFill>
                                    <a:schemeClr val="accent1"/>
                                  </a:solidFill>
                                  <a:latin typeface="Cambria Math" panose="02040503050406030204" pitchFamily="18" charset="0"/>
                                </a:rPr>
                              </m:ctrlPr>
                            </m:sSubPr>
                            <m:e>
                              <m:r>
                                <a:rPr lang="en-US" altLang="zh-CN" sz="1600" i="1">
                                  <a:solidFill>
                                    <a:schemeClr val="accent1"/>
                                  </a:solidFill>
                                  <a:latin typeface="Cambria Math" panose="02040503050406030204" pitchFamily="18" charset="0"/>
                                </a:rPr>
                                <m:t>𝑚</m:t>
                              </m:r>
                            </m:e>
                            <m:sub>
                              <m:r>
                                <a:rPr lang="en-US" altLang="zh-CN" sz="1600" i="1">
                                  <a:solidFill>
                                    <a:schemeClr val="accent1"/>
                                  </a:solidFill>
                                  <a:latin typeface="Cambria Math" panose="02040503050406030204" pitchFamily="18" charset="0"/>
                                </a:rPr>
                                <m:t>1</m:t>
                              </m:r>
                            </m:sub>
                          </m:sSub>
                        </m:num>
                        <m:den>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𝜌</m:t>
                              </m:r>
                            </m:e>
                            <m:sub>
                              <m:r>
                                <a:rPr lang="en-US" altLang="zh-CN" sz="1600" i="1">
                                  <a:solidFill>
                                    <a:schemeClr val="accent1"/>
                                  </a:solidFill>
                                  <a:latin typeface="Cambria Math" panose="02040503050406030204" pitchFamily="18" charset="0"/>
                                </a:rPr>
                                <m:t>1</m:t>
                              </m:r>
                            </m:sub>
                          </m:sSub>
                        </m:den>
                      </m:f>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2</m:t>
                              </m:r>
                            </m:sub>
                          </m:sSub>
                        </m:num>
                        <m:den>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𝜌</m:t>
                              </m:r>
                            </m:e>
                            <m:sub>
                              <m:r>
                                <a:rPr lang="en-US" altLang="zh-CN" sz="1600" i="1">
                                  <a:latin typeface="Cambria Math" panose="02040503050406030204" pitchFamily="18" charset="0"/>
                                </a:rPr>
                                <m:t>2</m:t>
                              </m:r>
                            </m:sub>
                          </m:sSub>
                        </m:den>
                      </m:f>
                      <m:sSub>
                        <m:sSubPr>
                          <m:ctrlPr>
                            <a:rPr lang="en-US" altLang="zh-CN" sz="1600" i="1" smtClean="0">
                              <a:solidFill>
                                <a:schemeClr val="accent2"/>
                              </a:solidFill>
                              <a:latin typeface="Cambria Math" panose="02040503050406030204" pitchFamily="18" charset="0"/>
                            </a:rPr>
                          </m:ctrlPr>
                        </m:sSubPr>
                        <m:e>
                          <m:r>
                            <a:rPr lang="en-US" altLang="zh-CN" sz="1600" i="1">
                              <a:solidFill>
                                <a:schemeClr val="accent2"/>
                              </a:solidFill>
                              <a:latin typeface="Cambria Math" panose="02040503050406030204" pitchFamily="18" charset="0"/>
                            </a:rPr>
                            <m:t>𝑝</m:t>
                          </m:r>
                        </m:e>
                        <m:sub>
                          <m:r>
                            <a:rPr lang="en-US" altLang="zh-CN" sz="1600" i="1">
                              <a:solidFill>
                                <a:schemeClr val="accent2"/>
                              </a:solidFill>
                              <a:latin typeface="Cambria Math" panose="02040503050406030204" pitchFamily="18" charset="0"/>
                            </a:rPr>
                            <m:t>2</m:t>
                          </m:r>
                        </m:sub>
                      </m:sSub>
                      <m:r>
                        <m:rPr>
                          <m:sty m:val="p"/>
                        </m:rP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12</m:t>
                          </m:r>
                        </m:sub>
                      </m:sSub>
                    </m:oMath>
                  </m:oMathPara>
                </a14:m>
                <a:endParaRPr lang="en-US" altLang="zh-CN" sz="1600"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rPr>
                          </m:ctrlPr>
                        </m:sSub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𝐹</m:t>
                              </m:r>
                            </m:e>
                          </m:acc>
                        </m:e>
                        <m:sub>
                          <m:r>
                            <a:rPr lang="en-US" altLang="zh-CN" sz="1600" b="0" i="1" smtClean="0">
                              <a:latin typeface="Cambria Math" panose="02040503050406030204" pitchFamily="18" charset="0"/>
                            </a:rPr>
                            <m:t>2</m:t>
                          </m:r>
                        </m:sub>
                        <m:sup>
                          <m:r>
                            <a:rPr lang="en-US" altLang="zh-CN" sz="1600" i="1">
                              <a:latin typeface="Cambria Math" panose="02040503050406030204" pitchFamily="18" charset="0"/>
                            </a:rPr>
                            <m:t>𝑝𝑟𝑒𝑠𝑠𝑢𝑟𝑒</m:t>
                          </m:r>
                        </m:sup>
                      </m:sSubSup>
                      <m:r>
                        <a:rPr lang="en-US" altLang="zh-CN" sz="1600" i="1">
                          <a:latin typeface="Cambria Math" panose="02040503050406030204" pitchFamily="18" charset="0"/>
                        </a:rPr>
                        <m:t>=−</m:t>
                      </m:r>
                      <m:f>
                        <m:fPr>
                          <m:ctrlPr>
                            <a:rPr lang="en-US" altLang="zh-CN" sz="1600" i="1">
                              <a:solidFill>
                                <a:schemeClr val="accent1"/>
                              </a:solidFill>
                              <a:latin typeface="Cambria Math" panose="02040503050406030204" pitchFamily="18" charset="0"/>
                            </a:rPr>
                          </m:ctrlPr>
                        </m:fPr>
                        <m:num>
                          <m:sSub>
                            <m:sSubPr>
                              <m:ctrlPr>
                                <a:rPr lang="en-US" altLang="zh-CN" sz="1600" i="1">
                                  <a:solidFill>
                                    <a:schemeClr val="accent1"/>
                                  </a:solidFill>
                                  <a:latin typeface="Cambria Math" panose="02040503050406030204" pitchFamily="18" charset="0"/>
                                </a:rPr>
                              </m:ctrlPr>
                            </m:sSubPr>
                            <m:e>
                              <m:r>
                                <a:rPr lang="en-US" altLang="zh-CN" sz="1600" i="1">
                                  <a:solidFill>
                                    <a:schemeClr val="accent1"/>
                                  </a:solidFill>
                                  <a:latin typeface="Cambria Math" panose="02040503050406030204" pitchFamily="18" charset="0"/>
                                </a:rPr>
                                <m:t>𝑚</m:t>
                              </m:r>
                            </m:e>
                            <m:sub>
                              <m:r>
                                <a:rPr lang="en-US" altLang="zh-CN" sz="1600" b="0" i="1" smtClean="0">
                                  <a:solidFill>
                                    <a:schemeClr val="accent1"/>
                                  </a:solidFill>
                                  <a:latin typeface="Cambria Math" panose="02040503050406030204" pitchFamily="18" charset="0"/>
                                </a:rPr>
                                <m:t>2</m:t>
                              </m:r>
                            </m:sub>
                          </m:sSub>
                        </m:num>
                        <m:den>
                          <m:sSub>
                            <m:sSubPr>
                              <m:ctrlPr>
                                <a:rPr lang="en-US" altLang="zh-CN" sz="1600" i="1">
                                  <a:solidFill>
                                    <a:schemeClr val="accent1"/>
                                  </a:solidFill>
                                  <a:latin typeface="Cambria Math" panose="02040503050406030204" pitchFamily="18" charset="0"/>
                                </a:rPr>
                              </m:ctrlPr>
                            </m:sSubPr>
                            <m:e>
                              <m:r>
                                <a:rPr lang="zh-CN" altLang="en-US" sz="1600" i="1">
                                  <a:solidFill>
                                    <a:schemeClr val="accent1"/>
                                  </a:solidFill>
                                  <a:latin typeface="Cambria Math" panose="02040503050406030204" pitchFamily="18" charset="0"/>
                                </a:rPr>
                                <m:t>𝜌</m:t>
                              </m:r>
                            </m:e>
                            <m:sub>
                              <m:r>
                                <a:rPr lang="en-US" altLang="zh-CN" sz="1600" b="0" i="1" smtClean="0">
                                  <a:solidFill>
                                    <a:schemeClr val="accent1"/>
                                  </a:solidFill>
                                  <a:latin typeface="Cambria Math" panose="02040503050406030204" pitchFamily="18" charset="0"/>
                                </a:rPr>
                                <m:t>2</m:t>
                              </m:r>
                            </m:sub>
                          </m:sSub>
                        </m:den>
                      </m:f>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b="0" i="1" smtClean="0">
                                  <a:latin typeface="Cambria Math" panose="02040503050406030204" pitchFamily="18" charset="0"/>
                                </a:rPr>
                                <m:t>1</m:t>
                              </m:r>
                            </m:sub>
                          </m:sSub>
                        </m:num>
                        <m:den>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𝜌</m:t>
                              </m:r>
                            </m:e>
                            <m:sub>
                              <m:r>
                                <a:rPr lang="en-US" altLang="zh-CN" sz="1600" b="0" i="1" smtClean="0">
                                  <a:latin typeface="Cambria Math" panose="02040503050406030204" pitchFamily="18" charset="0"/>
                                </a:rPr>
                                <m:t>1</m:t>
                              </m:r>
                            </m:sub>
                          </m:sSub>
                        </m:den>
                      </m:f>
                      <m:sSub>
                        <m:sSubPr>
                          <m:ctrlPr>
                            <a:rPr lang="en-US" altLang="zh-CN" sz="1600" i="1">
                              <a:solidFill>
                                <a:schemeClr val="accent2"/>
                              </a:solidFill>
                              <a:latin typeface="Cambria Math" panose="02040503050406030204" pitchFamily="18" charset="0"/>
                            </a:rPr>
                          </m:ctrlPr>
                        </m:sSubPr>
                        <m:e>
                          <m:r>
                            <a:rPr lang="en-US" altLang="zh-CN" sz="1600" i="1">
                              <a:solidFill>
                                <a:schemeClr val="accent2"/>
                              </a:solidFill>
                              <a:latin typeface="Cambria Math" panose="02040503050406030204" pitchFamily="18" charset="0"/>
                            </a:rPr>
                            <m:t>𝑝</m:t>
                          </m:r>
                        </m:e>
                        <m:sub>
                          <m:r>
                            <a:rPr lang="en-US" altLang="zh-CN" sz="1600" b="0" i="1" smtClean="0">
                              <a:solidFill>
                                <a:schemeClr val="accent2"/>
                              </a:solidFill>
                              <a:latin typeface="Cambria Math" panose="02040503050406030204" pitchFamily="18" charset="0"/>
                            </a:rPr>
                            <m:t>1</m:t>
                          </m:r>
                        </m:sub>
                      </m:sSub>
                      <m:r>
                        <m:rPr>
                          <m:sty m:val="p"/>
                        </m:rP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b="0" i="1" smtClean="0">
                              <a:latin typeface="Cambria Math" panose="02040503050406030204" pitchFamily="18" charset="0"/>
                            </a:rPr>
                            <m:t>21</m:t>
                          </m:r>
                        </m:sub>
                      </m:sSub>
                    </m:oMath>
                  </m:oMathPara>
                </a14:m>
                <a:endParaRPr lang="en-US" altLang="zh-CN" sz="1600" dirty="0"/>
              </a:p>
            </p:txBody>
          </p:sp>
        </mc:Choice>
        <mc:Fallback>
          <p:sp>
            <p:nvSpPr>
              <p:cNvPr id="89" name="内容占位符 88">
                <a:extLst>
                  <a:ext uri="{FF2B5EF4-FFF2-40B4-BE49-F238E27FC236}">
                    <a16:creationId xmlns:a16="http://schemas.microsoft.com/office/drawing/2014/main" id="{863BD18E-EA56-4FFF-8D74-4AADEB58D10F}"/>
                  </a:ext>
                </a:extLst>
              </p:cNvPr>
              <p:cNvSpPr>
                <a:spLocks noGrp="1" noRot="1" noChangeAspect="1" noMove="1" noResize="1" noEditPoints="1" noAdjustHandles="1" noChangeArrowheads="1" noChangeShapeType="1" noTextEdit="1"/>
              </p:cNvSpPr>
              <p:nvPr>
                <p:ph sz="half" idx="2"/>
              </p:nvPr>
            </p:nvSpPr>
            <p:spPr>
              <a:xfrm>
                <a:off x="8210687" y="4112609"/>
                <a:ext cx="2857257" cy="2320379"/>
              </a:xfrm>
              <a:prstGeom prst="rect">
                <a:avLst/>
              </a:prstGeom>
              <a:blipFill>
                <a:blip r:embed="rId13"/>
                <a:stretch>
                  <a:fillRect b="-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矩形 89">
                <a:extLst>
                  <a:ext uri="{FF2B5EF4-FFF2-40B4-BE49-F238E27FC236}">
                    <a16:creationId xmlns:a16="http://schemas.microsoft.com/office/drawing/2014/main" id="{4EDCEC71-A821-459E-A68F-7FB18F8843E5}"/>
                  </a:ext>
                </a:extLst>
              </p:cNvPr>
              <p:cNvSpPr/>
              <p:nvPr/>
            </p:nvSpPr>
            <p:spPr>
              <a:xfrm>
                <a:off x="8837341" y="1748246"/>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90" name="矩形 89">
                <a:extLst>
                  <a:ext uri="{FF2B5EF4-FFF2-40B4-BE49-F238E27FC236}">
                    <a16:creationId xmlns:a16="http://schemas.microsoft.com/office/drawing/2014/main" id="{4EDCEC71-A821-459E-A68F-7FB18F8843E5}"/>
                  </a:ext>
                </a:extLst>
              </p:cNvPr>
              <p:cNvSpPr>
                <a:spLocks noRot="1" noChangeAspect="1" noMove="1" noResize="1" noEditPoints="1" noAdjustHandles="1" noChangeArrowheads="1" noChangeShapeType="1" noTextEdit="1"/>
              </p:cNvSpPr>
              <p:nvPr/>
            </p:nvSpPr>
            <p:spPr>
              <a:xfrm>
                <a:off x="8837341" y="1748246"/>
                <a:ext cx="2832057" cy="638765"/>
              </a:xfrm>
              <a:prstGeom prst="rect">
                <a:avLst/>
              </a:prstGeom>
              <a:blipFill>
                <a:blip r:embed="rId14"/>
                <a:stretch>
                  <a:fillRect/>
                </a:stretch>
              </a:blipFill>
            </p:spPr>
            <p:txBody>
              <a:bodyPr/>
              <a:lstStyle/>
              <a:p>
                <a:r>
                  <a:rPr lang="zh-CN" altLang="en-US">
                    <a:noFill/>
                  </a:rPr>
                  <a:t> </a:t>
                </a:r>
              </a:p>
            </p:txBody>
          </p:sp>
        </mc:Fallback>
      </mc:AlternateContent>
      <p:sp>
        <p:nvSpPr>
          <p:cNvPr id="91" name="矩形: 圆角 90">
            <a:extLst>
              <a:ext uri="{FF2B5EF4-FFF2-40B4-BE49-F238E27FC236}">
                <a16:creationId xmlns:a16="http://schemas.microsoft.com/office/drawing/2014/main" id="{4FBE2CBF-EFA7-4A35-8ADC-D91911133128}"/>
              </a:ext>
            </a:extLst>
          </p:cNvPr>
          <p:cNvSpPr/>
          <p:nvPr/>
        </p:nvSpPr>
        <p:spPr>
          <a:xfrm>
            <a:off x="4223823" y="2979317"/>
            <a:ext cx="739859" cy="668810"/>
          </a:xfrm>
          <a:prstGeom prst="roundRect">
            <a:avLst/>
          </a:prstGeom>
          <a:noFill/>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93" name="连接符: 肘形 92">
            <a:extLst>
              <a:ext uri="{FF2B5EF4-FFF2-40B4-BE49-F238E27FC236}">
                <a16:creationId xmlns:a16="http://schemas.microsoft.com/office/drawing/2014/main" id="{D785C946-EA62-4E30-8DDC-368E140197E1}"/>
              </a:ext>
            </a:extLst>
          </p:cNvPr>
          <p:cNvCxnSpPr>
            <a:cxnSpLocks/>
          </p:cNvCxnSpPr>
          <p:nvPr/>
        </p:nvCxnSpPr>
        <p:spPr>
          <a:xfrm rot="5400000">
            <a:off x="10772025" y="5423435"/>
            <a:ext cx="763981" cy="399566"/>
          </a:xfrm>
          <a:prstGeom prst="bentConnector3">
            <a:avLst>
              <a:gd name="adj1" fmla="val 9807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76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黏力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黏力只依赖于速度差，不依赖绝对速度</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𝜇</m:t>
                    </m:r>
                    <m:nary>
                      <m:naryPr>
                        <m:chr m:val="∑"/>
                        <m:supHide m:val="on"/>
                        <m:ctrlPr>
                          <a:rPr lang="zh-CN" altLang="en-US"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86BEED-6763-4606-8A6D-21AB9111EAEA}"/>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86BEED-6763-4606-8A6D-21AB9111EAEA}"/>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64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体积力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2B2F55-BF91-40E3-98AC-AB28767165C0}"/>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2B2F55-BF91-40E3-98AC-AB28767165C0}"/>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412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核函数的选取</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稳定性</a:t>
                </a:r>
                <a:endParaRPr lang="en-US" altLang="zh-CN" dirty="0"/>
              </a:p>
              <a:p>
                <a:r>
                  <a:rPr lang="zh-CN" altLang="en-US" dirty="0"/>
                  <a:t>准确性</a:t>
                </a:r>
                <a:endParaRPr lang="en-US" altLang="zh-CN" dirty="0"/>
              </a:p>
              <a:p>
                <a:r>
                  <a:rPr lang="zh-CN" altLang="en-US" dirty="0"/>
                  <a:t>速度</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𝑝𝑜𝑙𝑦</m:t>
                        </m:r>
                        <m:r>
                          <a:rPr lang="en-US" altLang="zh-CN" b="0" i="1" smtClean="0">
                            <a:latin typeface="Cambria Math" panose="02040503050406030204" pitchFamily="18" charset="0"/>
                          </a:rPr>
                          <m:t>6</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315</m:t>
                        </m:r>
                      </m:num>
                      <m:den>
                        <m:r>
                          <a:rPr lang="en-US" altLang="zh-CN" b="0" i="1" smtClean="0">
                            <a:latin typeface="Cambria Math" panose="02040503050406030204" pitchFamily="18" charset="0"/>
                          </a:rPr>
                          <m:t>64</m:t>
                        </m:r>
                        <m:r>
                          <a:rPr lang="zh-CN" altLang="en-US"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9</m:t>
                            </m:r>
                          </m:sup>
                        </m:sSup>
                      </m:den>
                    </m:f>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 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h</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r>
                      <a:rPr lang="en-US" altLang="zh-CN" b="0" i="1" smtClean="0">
                        <a:latin typeface="Cambria Math" panose="02040503050406030204" pitchFamily="18" charset="0"/>
                      </a:rPr>
                      <m:t> </m:t>
                    </m:r>
                  </m:oMath>
                </a14:m>
                <a:endParaRPr lang="en-US" altLang="zh-CN" b="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𝑠𝑝𝑖𝑘𝑦</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h</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15</m:t>
                        </m:r>
                      </m:num>
                      <m:den>
                        <m:r>
                          <a:rPr lang="zh-CN" altLang="en-US" i="1">
                            <a:latin typeface="Cambria Math" panose="02040503050406030204" pitchFamily="18" charset="0"/>
                          </a:rPr>
                          <m:t>𝜋</m:t>
                        </m:r>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b="0" i="1" smtClean="0">
                                <a:latin typeface="Cambria Math" panose="02040503050406030204" pitchFamily="18" charset="0"/>
                              </a:rPr>
                              <m:t>6</m:t>
                            </m:r>
                          </m:sup>
                        </m:sSup>
                      </m:den>
                    </m:f>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𝑟</m:t>
                                </m:r>
                                <m:r>
                                  <a:rPr lang="en-US" altLang="zh-CN" i="1">
                                    <a:latin typeface="Cambria Math" panose="02040503050406030204" pitchFamily="18" charset="0"/>
                                  </a:rPr>
                                  <m:t>)</m:t>
                                </m:r>
                              </m:e>
                              <m:sup>
                                <m:r>
                                  <a:rPr lang="en-US" altLang="zh-CN" i="1">
                                    <a:latin typeface="Cambria Math" panose="02040503050406030204" pitchFamily="18" charset="0"/>
                                  </a:rPr>
                                  <m:t>3</m:t>
                                </m:r>
                              </m:sup>
                            </m:sSup>
                            <m:r>
                              <a:rPr lang="en-US" altLang="zh-CN" i="1">
                                <a:latin typeface="Cambria Math" panose="02040503050406030204" pitchFamily="18" charset="0"/>
                              </a:rPr>
                              <m:t>, 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h</m:t>
                            </m:r>
                          </m:e>
                          <m:e>
                            <m:r>
                              <a:rPr lang="en-US" altLang="zh-CN" i="1">
                                <a:latin typeface="Cambria Math" panose="02040503050406030204" pitchFamily="18" charset="0"/>
                              </a:rPr>
                              <m:t>0, </m:t>
                            </m:r>
                            <m:r>
                              <a:rPr lang="en-US" altLang="zh-CN" i="1">
                                <a:latin typeface="Cambria Math" panose="02040503050406030204" pitchFamily="18" charset="0"/>
                              </a:rPr>
                              <m:t>𝑜𝑡h𝑒𝑟𝑤𝑖𝑠𝑒</m:t>
                            </m:r>
                          </m:e>
                        </m:eqArr>
                      </m:e>
                    </m:d>
                  </m:oMath>
                </a14:m>
                <a:endParaRPr lang="en-US" altLang="zh-CN" b="0"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66E30B0-0DDA-452D-8580-06DEC19716AF}"/>
              </a:ext>
            </a:extLst>
          </p:cNvPr>
          <p:cNvPicPr>
            <a:picLocks noChangeAspect="1"/>
          </p:cNvPicPr>
          <p:nvPr/>
        </p:nvPicPr>
        <p:blipFill>
          <a:blip r:embed="rId3"/>
          <a:stretch>
            <a:fillRect/>
          </a:stretch>
        </p:blipFill>
        <p:spPr>
          <a:xfrm>
            <a:off x="7985760" y="4549925"/>
            <a:ext cx="2324100" cy="1874854"/>
          </a:xfrm>
          <a:prstGeom prst="rect">
            <a:avLst/>
          </a:prstGeom>
        </p:spPr>
      </p:pic>
      <p:pic>
        <p:nvPicPr>
          <p:cNvPr id="6" name="图片 5">
            <a:extLst>
              <a:ext uri="{FF2B5EF4-FFF2-40B4-BE49-F238E27FC236}">
                <a16:creationId xmlns:a16="http://schemas.microsoft.com/office/drawing/2014/main" id="{60A45555-F215-403F-8298-6A7EC742A247}"/>
              </a:ext>
            </a:extLst>
          </p:cNvPr>
          <p:cNvPicPr>
            <a:picLocks noChangeAspect="1"/>
          </p:cNvPicPr>
          <p:nvPr/>
        </p:nvPicPr>
        <p:blipFill>
          <a:blip r:embed="rId4"/>
          <a:stretch>
            <a:fillRect/>
          </a:stretch>
        </p:blipFill>
        <p:spPr>
          <a:xfrm>
            <a:off x="7985760" y="2587965"/>
            <a:ext cx="2324100" cy="1847660"/>
          </a:xfrm>
          <a:prstGeom prst="rect">
            <a:avLst/>
          </a:prstGeom>
        </p:spPr>
      </p:pic>
    </p:spTree>
    <p:extLst>
      <p:ext uri="{BB962C8B-B14F-4D97-AF65-F5344CB8AC3E}">
        <p14:creationId xmlns:p14="http://schemas.microsoft.com/office/powerpoint/2010/main" val="1176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速度和位移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normAutofit/>
              </a:bodyPr>
              <a:lstStyle/>
              <a:p>
                <a:r>
                  <a:rPr lang="zh-CN" altLang="en-US" dirty="0"/>
                  <a:t>合力：</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oMath>
                </a14:m>
                <a:endParaRPr lang="en-US" altLang="zh-CN" dirty="0"/>
              </a:p>
              <a:p>
                <a:r>
                  <a:rPr lang="zh-CN" altLang="en-US" dirty="0"/>
                  <a:t>加速度：</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速度：</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m:rPr>
                        <m:lit/>
                      </m:rP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r>
                  <a:rPr lang="zh-CN" altLang="en-US" dirty="0"/>
                  <a:t>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769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5D1E856-F550-49B8-9ECA-A3F69500C308}"/>
              </a:ext>
            </a:extLst>
          </p:cNvPr>
          <p:cNvSpPr/>
          <p:nvPr/>
        </p:nvSpPr>
        <p:spPr>
          <a:xfrm>
            <a:off x="851025" y="2278380"/>
            <a:ext cx="3960000" cy="3600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FB4514-1069-4E50-AA7A-5BD6C8042889}"/>
              </a:ext>
            </a:extLst>
          </p:cNvPr>
          <p:cNvSpPr/>
          <p:nvPr/>
        </p:nvSpPr>
        <p:spPr>
          <a:xfrm>
            <a:off x="966788" y="2682874"/>
            <a:ext cx="3729037"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DE1553-EF5B-403C-800C-FE659BCE3D4A}"/>
              </a:ext>
            </a:extLst>
          </p:cNvPr>
          <p:cNvSpPr/>
          <p:nvPr/>
        </p:nvSpPr>
        <p:spPr>
          <a:xfrm>
            <a:off x="966225" y="3349494"/>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C83028E-850A-4AA5-B403-E2DB426B545D}"/>
              </a:ext>
            </a:extLst>
          </p:cNvPr>
          <p:cNvSpPr/>
          <p:nvPr/>
        </p:nvSpPr>
        <p:spPr>
          <a:xfrm>
            <a:off x="966225" y="4934733"/>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612A73-8120-416A-A4C7-106DE2087BCE}"/>
              </a:ext>
            </a:extLst>
          </p:cNvPr>
          <p:cNvSpPr/>
          <p:nvPr/>
        </p:nvSpPr>
        <p:spPr>
          <a:xfrm>
            <a:off x="973845" y="4268114"/>
            <a:ext cx="3729600"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D117BC9-142B-4C62-884B-85FD49546BFA}"/>
                  </a:ext>
                </a:extLst>
              </p:cNvPr>
              <p:cNvSpPr>
                <a:spLocks noGrp="1"/>
              </p:cNvSpPr>
              <p:nvPr>
                <p:ph sz="half" idx="1"/>
              </p:nvPr>
            </p:nvSpPr>
            <p:spPr/>
            <p:txBody>
              <a:bodyPr>
                <a:normAutofit fontScale="85000" lnSpcReduction="10000"/>
              </a:bodyPr>
              <a:lstStyle/>
              <a:p>
                <a:pPr marL="0" indent="0">
                  <a:buNone/>
                </a:pPr>
                <a:r>
                  <a:rPr lang="zh-CN" altLang="en-US" b="1" dirty="0"/>
                  <a:t>伪代码：</a:t>
                </a:r>
                <a:endParaRPr lang="en-US" altLang="zh-CN" b="1" dirty="0"/>
              </a:p>
              <a:p>
                <a:pPr marL="0" indent="0">
                  <a:buNone/>
                </a:pPr>
                <a:r>
                  <a:rPr lang="en-US" altLang="zh-CN" b="1" dirty="0"/>
                  <a:t>while</a:t>
                </a:r>
                <a:r>
                  <a:rPr lang="en-US" altLang="zh-CN" dirty="0"/>
                  <a:t> animating </a:t>
                </a:r>
                <a:r>
                  <a:rPr lang="en-US" altLang="zh-CN" b="1" dirty="0"/>
                  <a:t>do</a:t>
                </a:r>
              </a:p>
              <a:p>
                <a:pPr marL="457200" lvl="1" indent="0">
                  <a:buNone/>
                </a:pPr>
                <a:r>
                  <a:rPr lang="en-US" altLang="zh-CN" b="1" dirty="0"/>
                  <a:t>for all  </a:t>
                </a:r>
                <a14:m>
                  <m:oMath xmlns:m="http://schemas.openxmlformats.org/officeDocument/2006/math">
                    <m:r>
                      <a:rPr lang="en-US" altLang="zh-CN" b="1" i="1" smtClean="0">
                        <a:latin typeface="Cambria Math" panose="02040503050406030204" pitchFamily="18" charset="0"/>
                      </a:rPr>
                      <m:t>𝒊</m:t>
                    </m:r>
                  </m:oMath>
                </a14:m>
                <a:r>
                  <a:rPr lang="en-US" altLang="zh-CN" b="1" dirty="0"/>
                  <a:t> do</a:t>
                </a:r>
              </a:p>
              <a:p>
                <a:pPr marL="914400" lvl="2" indent="0">
                  <a:buNone/>
                </a:pPr>
                <a:r>
                  <a:rPr lang="en-US" altLang="zh-CN" dirty="0"/>
                  <a:t>find neighborhoods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forces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p>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𝑒𝑥𝑡</m:t>
                        </m:r>
                      </m:sup>
                    </m:s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new velocity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new position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p:txBody>
          </p:sp>
        </mc:Choice>
        <mc:Fallback>
          <p:sp>
            <p:nvSpPr>
              <p:cNvPr id="3" name="内容占位符 2">
                <a:extLst>
                  <a:ext uri="{FF2B5EF4-FFF2-40B4-BE49-F238E27FC236}">
                    <a16:creationId xmlns:a16="http://schemas.microsoft.com/office/drawing/2014/main" id="{6D117BC9-142B-4C62-884B-85FD49546BFA}"/>
                  </a:ext>
                </a:extLst>
              </p:cNvPr>
              <p:cNvSpPr>
                <a:spLocks noGrp="1" noRot="1" noChangeAspect="1" noMove="1" noResize="1" noEditPoints="1" noAdjustHandles="1" noChangeArrowheads="1" noChangeShapeType="1" noTextEdit="1"/>
              </p:cNvSpPr>
              <p:nvPr>
                <p:ph sz="half" idx="1"/>
              </p:nvPr>
            </p:nvSpPr>
            <p:spPr>
              <a:blipFill>
                <a:blip r:embed="rId3"/>
                <a:stretch>
                  <a:fillRect l="-1882" t="-19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9ADAD52-D4AF-4A43-B2BD-BF419ACD84E9}"/>
              </a:ext>
            </a:extLst>
          </p:cNvPr>
          <p:cNvSpPr>
            <a:spLocks noGrp="1"/>
          </p:cNvSpPr>
          <p:nvPr>
            <p:ph type="title"/>
          </p:nvPr>
        </p:nvSpPr>
        <p:spPr/>
        <p:txBody>
          <a:bodyPr/>
          <a:lstStyle/>
          <a:p>
            <a:r>
              <a:rPr lang="en-US" altLang="zh-CN" dirty="0"/>
              <a:t>SPH——</a:t>
            </a:r>
            <a:r>
              <a:rPr lang="zh-CN" altLang="en-US" dirty="0"/>
              <a:t>算法</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546B8444-AA5F-4E86-B01A-D42AF3557B27}"/>
                  </a:ext>
                </a:extLst>
              </p:cNvPr>
              <p:cNvSpPr>
                <a:spLocks noGrp="1"/>
              </p:cNvSpPr>
              <p:nvPr>
                <p:ph sz="half" idx="2"/>
              </p:nvPr>
            </p:nvSpPr>
            <p:spPr/>
            <p:txBody>
              <a:bodyPr>
                <a:normAutofit fontScale="85000" lnSpcReduction="10000"/>
              </a:bodyPr>
              <a:lstStyle/>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i="1">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num>
                          <m:den>
                            <m:r>
                              <a:rPr lang="en-US" altLang="zh-CN" i="1">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𝑣𝑖𝑠𝑐𝑜𝑠𝑖𝑡𝑦</m:t>
                        </m:r>
                      </m:sup>
                    </m:sSubSup>
                    <m:r>
                      <a:rPr lang="en-US" altLang="zh-CN" i="1">
                        <a:latin typeface="Cambria Math" panose="02040503050406030204" pitchFamily="18" charset="0"/>
                      </a:rPr>
                      <m:t>=</m:t>
                    </m:r>
                    <m:r>
                      <a:rPr lang="zh-CN" altLang="en-US" i="1">
                        <a:latin typeface="Cambria Math" panose="02040503050406030204" pitchFamily="18" charset="0"/>
                      </a:rPr>
                      <m:t>𝜇</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𝑔𝑟𝑎𝑣𝑖𝑡𝑦</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a:p>
                <a:endParaRPr lang="zh-CN" altLang="en-US" dirty="0"/>
              </a:p>
            </p:txBody>
          </p:sp>
        </mc:Choice>
        <mc:Fallback>
          <p:sp>
            <p:nvSpPr>
              <p:cNvPr id="4" name="内容占位符 3">
                <a:extLst>
                  <a:ext uri="{FF2B5EF4-FFF2-40B4-BE49-F238E27FC236}">
                    <a16:creationId xmlns:a16="http://schemas.microsoft.com/office/drawing/2014/main" id="{546B8444-AA5F-4E86-B01A-D42AF3557B27}"/>
                  </a:ext>
                </a:extLst>
              </p:cNvPr>
              <p:cNvSpPr>
                <a:spLocks noGrp="1" noRot="1" noChangeAspect="1" noMove="1" noResize="1" noEditPoints="1" noAdjustHandles="1" noChangeArrowheads="1" noChangeShapeType="1" noTextEdit="1"/>
              </p:cNvSpPr>
              <p:nvPr>
                <p:ph sz="half" idx="2"/>
              </p:nvPr>
            </p:nvSpPr>
            <p:spPr>
              <a:blipFill>
                <a:blip r:embed="rId4"/>
                <a:stretch>
                  <a:fillRect l="-1647" t="-13725"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5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邻域搜索</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solidFill>
                  <a:srgbClr val="C00000"/>
                </a:solidFill>
              </a:rPr>
              <a:t>最耗性能的部分</a:t>
            </a:r>
            <a:endParaRPr lang="en-US" altLang="zh-CN" dirty="0">
              <a:solidFill>
                <a:srgbClr val="C00000"/>
              </a:solidFill>
            </a:endParaRPr>
          </a:p>
          <a:p>
            <a:r>
              <a:rPr lang="zh-CN" altLang="en-US" dirty="0"/>
              <a:t>将空间划分成大小为</a:t>
            </a:r>
            <a:r>
              <a:rPr lang="en-US" altLang="zh-CN" dirty="0"/>
              <a:t>h</a:t>
            </a:r>
            <a:r>
              <a:rPr lang="zh-CN" altLang="en-US" dirty="0"/>
              <a:t>的单元</a:t>
            </a:r>
            <a:endParaRPr lang="en-US" altLang="zh-CN" dirty="0"/>
          </a:p>
          <a:p>
            <a:r>
              <a:rPr lang="zh-CN" altLang="en-US" dirty="0"/>
              <a:t>只需搜索</a:t>
            </a:r>
            <a:r>
              <a:rPr lang="en-US" altLang="zh-CN" dirty="0"/>
              <a:t>27</a:t>
            </a:r>
            <a:r>
              <a:rPr lang="zh-CN" altLang="en-US" dirty="0"/>
              <a:t>个单元</a:t>
            </a:r>
            <a:endParaRPr lang="en-US" altLang="zh-CN" dirty="0"/>
          </a:p>
          <a:p>
            <a:r>
              <a:rPr lang="zh-CN" altLang="en-US" dirty="0"/>
              <a:t>步骤</a:t>
            </a:r>
            <a:endParaRPr lang="en-US" altLang="zh-CN" dirty="0"/>
          </a:p>
          <a:p>
            <a:pPr lvl="1"/>
            <a:r>
              <a:rPr lang="zh-CN" altLang="en-US" dirty="0"/>
              <a:t>创建网格</a:t>
            </a:r>
            <a:endParaRPr lang="en-US" altLang="zh-CN" dirty="0"/>
          </a:p>
          <a:p>
            <a:pPr lvl="1"/>
            <a:r>
              <a:rPr lang="zh-CN" altLang="en-US" dirty="0"/>
              <a:t>插入粒子</a:t>
            </a:r>
            <a:endParaRPr lang="en-US" altLang="zh-CN" dirty="0"/>
          </a:p>
          <a:p>
            <a:pPr lvl="1"/>
            <a:r>
              <a:rPr lang="zh-CN" altLang="en-US" dirty="0"/>
              <a:t>计算邻域</a:t>
            </a:r>
          </a:p>
        </p:txBody>
      </p:sp>
      <p:grpSp>
        <p:nvGrpSpPr>
          <p:cNvPr id="45" name="组合 44">
            <a:extLst>
              <a:ext uri="{FF2B5EF4-FFF2-40B4-BE49-F238E27FC236}">
                <a16:creationId xmlns:a16="http://schemas.microsoft.com/office/drawing/2014/main" id="{35EF603D-F657-45F9-9F0B-115DC0656C53}"/>
              </a:ext>
            </a:extLst>
          </p:cNvPr>
          <p:cNvGrpSpPr/>
          <p:nvPr/>
        </p:nvGrpSpPr>
        <p:grpSpPr>
          <a:xfrm>
            <a:off x="6757786" y="2356710"/>
            <a:ext cx="4382114" cy="3600000"/>
            <a:chOff x="6757786" y="2356710"/>
            <a:chExt cx="4382114" cy="3600000"/>
          </a:xfrm>
        </p:grpSpPr>
        <p:grpSp>
          <p:nvGrpSpPr>
            <p:cNvPr id="42" name="组合 41">
              <a:extLst>
                <a:ext uri="{FF2B5EF4-FFF2-40B4-BE49-F238E27FC236}">
                  <a16:creationId xmlns:a16="http://schemas.microsoft.com/office/drawing/2014/main" id="{D77FC19A-F5AA-4E37-AB01-B176C70805AB}"/>
                </a:ext>
              </a:extLst>
            </p:cNvPr>
            <p:cNvGrpSpPr/>
            <p:nvPr/>
          </p:nvGrpSpPr>
          <p:grpSpPr>
            <a:xfrm>
              <a:off x="6757786" y="2356710"/>
              <a:ext cx="4382114" cy="3600000"/>
              <a:chOff x="6978766" y="3072990"/>
              <a:chExt cx="4382114" cy="3600000"/>
            </a:xfrm>
          </p:grpSpPr>
          <p:cxnSp>
            <p:nvCxnSpPr>
              <p:cNvPr id="5" name="直接连接符 4">
                <a:extLst>
                  <a:ext uri="{FF2B5EF4-FFF2-40B4-BE49-F238E27FC236}">
                    <a16:creationId xmlns:a16="http://schemas.microsoft.com/office/drawing/2014/main" id="{B7BEF889-1EDD-4E80-B49B-2B5477B5982D}"/>
                  </a:ext>
                </a:extLst>
              </p:cNvPr>
              <p:cNvCxnSpPr/>
              <p:nvPr/>
            </p:nvCxnSpPr>
            <p:spPr>
              <a:xfrm>
                <a:off x="7040880" y="342900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25CDC2-2BD4-4A75-8F37-224AC54C5FA3}"/>
                  </a:ext>
                </a:extLst>
              </p:cNvPr>
              <p:cNvCxnSpPr/>
              <p:nvPr/>
            </p:nvCxnSpPr>
            <p:spPr>
              <a:xfrm>
                <a:off x="7040880" y="415099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46AA97-21FE-44EA-9A12-C8EBDFAB04E8}"/>
                  </a:ext>
                </a:extLst>
              </p:cNvPr>
              <p:cNvCxnSpPr/>
              <p:nvPr/>
            </p:nvCxnSpPr>
            <p:spPr>
              <a:xfrm>
                <a:off x="7040880" y="487299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3F9981A-9FB2-441F-B659-E32CFDD99499}"/>
                  </a:ext>
                </a:extLst>
              </p:cNvPr>
              <p:cNvCxnSpPr/>
              <p:nvPr/>
            </p:nvCxnSpPr>
            <p:spPr>
              <a:xfrm>
                <a:off x="7040880" y="559498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46D421-BAD2-452F-9298-2E3D1622622C}"/>
                  </a:ext>
                </a:extLst>
              </p:cNvPr>
              <p:cNvCxnSpPr/>
              <p:nvPr/>
            </p:nvCxnSpPr>
            <p:spPr>
              <a:xfrm>
                <a:off x="7040880" y="631698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4A4450-CE8A-4E2B-9DE5-0550626BD957}"/>
                  </a:ext>
                </a:extLst>
              </p:cNvPr>
              <p:cNvCxnSpPr>
                <a:cxnSpLocks/>
              </p:cNvCxnSpPr>
              <p:nvPr/>
            </p:nvCxnSpPr>
            <p:spPr>
              <a:xfrm rot="5400000">
                <a:off x="573972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C6836DB-F4AA-48C3-9186-F40138B47CB6}"/>
                  </a:ext>
                </a:extLst>
              </p:cNvPr>
              <p:cNvCxnSpPr>
                <a:cxnSpLocks/>
              </p:cNvCxnSpPr>
              <p:nvPr/>
            </p:nvCxnSpPr>
            <p:spPr>
              <a:xfrm rot="5400000">
                <a:off x="6459048"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CD6B3CE-D259-46F4-A91D-E1393B3E0B9A}"/>
                  </a:ext>
                </a:extLst>
              </p:cNvPr>
              <p:cNvCxnSpPr>
                <a:cxnSpLocks/>
              </p:cNvCxnSpPr>
              <p:nvPr/>
            </p:nvCxnSpPr>
            <p:spPr>
              <a:xfrm rot="5400000">
                <a:off x="7178376"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73D33E-7EF2-4CDF-A162-E54E4F362A70}"/>
                  </a:ext>
                </a:extLst>
              </p:cNvPr>
              <p:cNvCxnSpPr>
                <a:cxnSpLocks/>
              </p:cNvCxnSpPr>
              <p:nvPr/>
            </p:nvCxnSpPr>
            <p:spPr>
              <a:xfrm rot="5400000">
                <a:off x="7897704"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0202C40-FFFC-4B78-8913-641CE8A2FE6D}"/>
                  </a:ext>
                </a:extLst>
              </p:cNvPr>
              <p:cNvCxnSpPr>
                <a:cxnSpLocks/>
              </p:cNvCxnSpPr>
              <p:nvPr/>
            </p:nvCxnSpPr>
            <p:spPr>
              <a:xfrm rot="5400000">
                <a:off x="8617032"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F2BF0FB-3DEE-4A44-8F3D-45050869DC37}"/>
                  </a:ext>
                </a:extLst>
              </p:cNvPr>
              <p:cNvCxnSpPr>
                <a:cxnSpLocks/>
              </p:cNvCxnSpPr>
              <p:nvPr/>
            </p:nvCxnSpPr>
            <p:spPr>
              <a:xfrm rot="5400000">
                <a:off x="933636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A627AB4-5FFA-4423-AC60-AED09A8D6A35}"/>
                  </a:ext>
                </a:extLst>
              </p:cNvPr>
              <p:cNvSpPr/>
              <p:nvPr/>
            </p:nvSpPr>
            <p:spPr>
              <a:xfrm>
                <a:off x="8260080" y="3429000"/>
                <a:ext cx="2165983" cy="2165983"/>
              </a:xfrm>
              <a:prstGeom prst="rect">
                <a:avLst/>
              </a:prstGeom>
              <a:solidFill>
                <a:srgbClr val="F18BC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917D265-B480-4749-96AE-5B846D7C20CE}"/>
                  </a:ext>
                </a:extLst>
              </p:cNvPr>
              <p:cNvSpPr/>
              <p:nvPr/>
            </p:nvSpPr>
            <p:spPr>
              <a:xfrm>
                <a:off x="9265919" y="4465320"/>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88DD006-7CC6-4952-A317-73107AA71494}"/>
                  </a:ext>
                </a:extLst>
              </p:cNvPr>
              <p:cNvSpPr/>
              <p:nvPr/>
            </p:nvSpPr>
            <p:spPr>
              <a:xfrm>
                <a:off x="9142141" y="53378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EA3B5C0-5289-43F2-9BF9-EA929080FCD0}"/>
                  </a:ext>
                </a:extLst>
              </p:cNvPr>
              <p:cNvSpPr/>
              <p:nvPr/>
            </p:nvSpPr>
            <p:spPr>
              <a:xfrm>
                <a:off x="9944853" y="501499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1D986146-A922-4416-A996-705A35CD992C}"/>
                  </a:ext>
                </a:extLst>
              </p:cNvPr>
              <p:cNvSpPr/>
              <p:nvPr/>
            </p:nvSpPr>
            <p:spPr>
              <a:xfrm>
                <a:off x="8838684" y="366656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D3E8A81-5BCC-4DA7-8330-3A4A2DB66D95}"/>
                  </a:ext>
                </a:extLst>
              </p:cNvPr>
              <p:cNvSpPr/>
              <p:nvPr/>
            </p:nvSpPr>
            <p:spPr>
              <a:xfrm>
                <a:off x="10156513" y="371799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6C0358-2DB4-422E-871F-9162A12240B5}"/>
                  </a:ext>
                </a:extLst>
              </p:cNvPr>
              <p:cNvSpPr/>
              <p:nvPr/>
            </p:nvSpPr>
            <p:spPr>
              <a:xfrm>
                <a:off x="7753535" y="506158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64B7123B-B70D-4857-919D-EF19BD8CD680}"/>
                  </a:ext>
                </a:extLst>
              </p:cNvPr>
              <p:cNvSpPr/>
              <p:nvPr/>
            </p:nvSpPr>
            <p:spPr>
              <a:xfrm>
                <a:off x="8579125" y="4581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51D058F-C968-476D-85F5-E67BAC01C4B8}"/>
                  </a:ext>
                </a:extLst>
              </p:cNvPr>
              <p:cNvSpPr/>
              <p:nvPr/>
            </p:nvSpPr>
            <p:spPr>
              <a:xfrm>
                <a:off x="10171550" y="439275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DD1BFEB9-B7B2-43EA-8808-F28464AE50D9}"/>
                  </a:ext>
                </a:extLst>
              </p:cNvPr>
              <p:cNvSpPr/>
              <p:nvPr/>
            </p:nvSpPr>
            <p:spPr>
              <a:xfrm>
                <a:off x="10762761" y="436907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577ACB27-9200-46EE-9DD8-B00D4961C92D}"/>
                  </a:ext>
                </a:extLst>
              </p:cNvPr>
              <p:cNvSpPr/>
              <p:nvPr/>
            </p:nvSpPr>
            <p:spPr>
              <a:xfrm>
                <a:off x="10669188" y="58139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3B591BF-1539-469E-9B42-62A175189A5E}"/>
                  </a:ext>
                </a:extLst>
              </p:cNvPr>
              <p:cNvCxnSpPr/>
              <p:nvPr/>
            </p:nvCxnSpPr>
            <p:spPr>
              <a:xfrm>
                <a:off x="7286964" y="4162144"/>
                <a:ext cx="0" cy="7200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F6B40579-7348-48E8-877E-E2FC9CCAAD88}"/>
                      </a:ext>
                    </a:extLst>
                  </p:cNvPr>
                  <p:cNvSpPr/>
                  <p:nvPr/>
                </p:nvSpPr>
                <p:spPr>
                  <a:xfrm>
                    <a:off x="6978766" y="4316654"/>
                    <a:ext cx="3793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h</m:t>
                          </m:r>
                        </m:oMath>
                      </m:oMathPara>
                    </a14:m>
                    <a:endParaRPr lang="zh-CN" altLang="en-US" dirty="0">
                      <a:solidFill>
                        <a:schemeClr val="accent1"/>
                      </a:solidFill>
                    </a:endParaRPr>
                  </a:p>
                </p:txBody>
              </p:sp>
            </mc:Choice>
            <mc:Fallback>
              <p:sp>
                <p:nvSpPr>
                  <p:cNvPr id="39" name="矩形 38">
                    <a:extLst>
                      <a:ext uri="{FF2B5EF4-FFF2-40B4-BE49-F238E27FC236}">
                        <a16:creationId xmlns:a16="http://schemas.microsoft.com/office/drawing/2014/main" id="{F6B40579-7348-48E8-877E-E2FC9CCAAD88}"/>
                      </a:ext>
                    </a:extLst>
                  </p:cNvPr>
                  <p:cNvSpPr>
                    <a:spLocks noRot="1" noChangeAspect="1" noMove="1" noResize="1" noEditPoints="1" noAdjustHandles="1" noChangeArrowheads="1" noChangeShapeType="1" noTextEdit="1"/>
                  </p:cNvSpPr>
                  <p:nvPr/>
                </p:nvSpPr>
                <p:spPr>
                  <a:xfrm>
                    <a:off x="6978766" y="4316654"/>
                    <a:ext cx="379399" cy="369332"/>
                  </a:xfrm>
                  <a:prstGeom prst="rect">
                    <a:avLst/>
                  </a:prstGeom>
                  <a:blipFill>
                    <a:blip r:embed="rId3"/>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A39A1BE4-416A-4A84-B0FA-FE399688F39A}"/>
                  </a:ext>
                </a:extLst>
              </p:cNvPr>
              <p:cNvSpPr/>
              <p:nvPr/>
            </p:nvSpPr>
            <p:spPr>
              <a:xfrm>
                <a:off x="9445549" y="4653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A6E48E5-A6DB-43F7-8ECE-59DBE8870A4D}"/>
                  </a:ext>
                </a:extLst>
              </p:cNvPr>
              <p:cNvSpPr/>
              <p:nvPr/>
            </p:nvSpPr>
            <p:spPr>
              <a:xfrm>
                <a:off x="8699976" y="505597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a:extLst>
                <a:ext uri="{FF2B5EF4-FFF2-40B4-BE49-F238E27FC236}">
                  <a16:creationId xmlns:a16="http://schemas.microsoft.com/office/drawing/2014/main" id="{9C26C8CB-2E8C-4EA9-A60D-EE528E6F3483}"/>
                </a:ext>
              </a:extLst>
            </p:cNvPr>
            <p:cNvSpPr/>
            <p:nvPr/>
          </p:nvSpPr>
          <p:spPr>
            <a:xfrm>
              <a:off x="8374767" y="3079700"/>
              <a:ext cx="1440000" cy="1440000"/>
            </a:xfrm>
            <a:prstGeom prst="ellipse">
              <a:avLst/>
            </a:prstGeom>
            <a:solidFill>
              <a:schemeClr val="accent1">
                <a:alpha val="1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490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修正密度计算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noAutofit/>
              </a:bodyPr>
              <a:lstStyle/>
              <a:p>
                <a:r>
                  <a:rPr lang="zh-CN" altLang="en-US" sz="1800" dirty="0"/>
                  <a:t>边界粒子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oMath>
                </a14:m>
                <a:r>
                  <a:rPr lang="zh-CN" altLang="en-US" sz="1800" dirty="0"/>
                  <a:t>的体积：</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𝑉</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sub>
                        </m:sSub>
                      </m:num>
                      <m:den>
                        <m:sSub>
                          <m:sSubPr>
                            <m:ctrlPr>
                              <a:rPr lang="en-US" altLang="zh-CN" sz="1800" i="1">
                                <a:latin typeface="Cambria Math" panose="02040503050406030204" pitchFamily="18" charset="0"/>
                              </a:rPr>
                            </m:ctrlPr>
                          </m:sSubPr>
                          <m:e>
                            <m:r>
                              <a:rPr lang="zh-CN" altLang="en-US" sz="1800" i="1" smtClean="0">
                                <a:latin typeface="Cambria Math" panose="02040503050406030204" pitchFamily="18" charset="0"/>
                              </a:rPr>
                              <m:t>𝜌</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sub>
                        </m:sSub>
                      </m:den>
                    </m:f>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sub>
                        </m:sSub>
                      </m:num>
                      <m:den>
                        <m:nary>
                          <m:naryPr>
                            <m:chr m:val="∑"/>
                            <m:supHide m:val="on"/>
                            <m:ctrlPr>
                              <a:rPr lang="en-US" altLang="zh-CN" sz="180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𝑘</m:t>
                            </m:r>
                          </m:sub>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b="0" i="1" smtClean="0">
                                        <a:latin typeface="Cambria Math" panose="02040503050406030204" pitchFamily="18" charset="0"/>
                                      </a:rPr>
                                      <m:t>𝑘</m:t>
                                    </m:r>
                                  </m:sub>
                                </m:sSub>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𝑊</m:t>
                                </m:r>
                              </m:e>
                              <m:sub>
                                <m:r>
                                  <a:rPr lang="en-US" altLang="zh-CN" sz="1800" b="0" i="1" smtClean="0">
                                    <a:latin typeface="Cambria Math" panose="02040503050406030204" pitchFamily="18" charset="0"/>
                                  </a:rPr>
                                  <m:t>𝑖𝑘</m:t>
                                </m:r>
                              </m:sub>
                            </m:sSub>
                          </m:e>
                        </m:nary>
                      </m:den>
                    </m:f>
                  </m:oMath>
                </a14:m>
                <a:endParaRPr lang="en-US" altLang="zh-CN" sz="1800" dirty="0"/>
              </a:p>
              <a:p>
                <a:r>
                  <a:rPr lang="zh-CN" altLang="en-US" sz="1800" dirty="0"/>
                  <a:t>流体粒子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oMath>
                </a14:m>
                <a:r>
                  <a:rPr lang="zh-CN" altLang="en-US" sz="1800" dirty="0"/>
                  <a:t>的密度：</a:t>
                </a:r>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sub>
                    </m:sSub>
                    <m:r>
                      <a:rPr lang="en-US" altLang="zh-CN" sz="1800" b="0" i="1" smtClean="0">
                        <a:latin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oMath>
                </a14:m>
                <a:r>
                  <a:rPr lang="en-US" altLang="zh-CN" sz="1800" dirty="0"/>
                  <a:t> </a:t>
                </a:r>
                <a14:m>
                  <m:oMath xmlns:m="http://schemas.openxmlformats.org/officeDocument/2006/math">
                    <m:nary>
                      <m:naryPr>
                        <m:chr m:val="∑"/>
                        <m:supHide m:val="on"/>
                        <m:ctrlPr>
                          <a:rPr lang="en-US" altLang="zh-CN" sz="1800" i="1">
                            <a:latin typeface="Cambria Math" panose="02040503050406030204" pitchFamily="18" charset="0"/>
                          </a:rPr>
                        </m:ctrlPr>
                      </m:naryPr>
                      <m:sub>
                        <m:r>
                          <m:rPr>
                            <m:brk m:alnAt="7"/>
                          </m:rPr>
                          <a:rPr lang="en-US" altLang="zh-CN" sz="1800" b="0" i="1" smtClean="0">
                            <a:latin typeface="Cambria Math" panose="02040503050406030204" pitchFamily="18" charset="0"/>
                          </a:rPr>
                          <m:t>𝑗</m:t>
                        </m:r>
                      </m:sub>
                      <m:sup/>
                      <m:e>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b="0" i="1" smtClean="0">
                                <a:latin typeface="Cambria Math" panose="02040503050406030204" pitchFamily="18" charset="0"/>
                              </a:rPr>
                              <m:t>𝑖𝑗</m:t>
                            </m:r>
                          </m:sub>
                        </m:sSub>
                      </m:e>
                    </m:nary>
                    <m:r>
                      <a:rPr lang="en-US" altLang="zh-CN" sz="1800" b="0" i="1" smtClean="0">
                        <a:latin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oMath>
                </a14:m>
                <a:r>
                  <a:rPr lang="en-US" altLang="zh-CN" sz="1800" dirty="0"/>
                  <a:t> </a:t>
                </a:r>
                <a14:m>
                  <m:oMath xmlns:m="http://schemas.openxmlformats.org/officeDocument/2006/math">
                    <m:nary>
                      <m:naryPr>
                        <m:chr m:val="∑"/>
                        <m:supHide m:val="on"/>
                        <m:ctrlPr>
                          <a:rPr lang="en-US" altLang="zh-CN" sz="1800" i="1">
                            <a:latin typeface="Cambria Math" panose="02040503050406030204" pitchFamily="18" charset="0"/>
                          </a:rPr>
                        </m:ctrlPr>
                      </m:naryPr>
                      <m:sub>
                        <m:r>
                          <a:rPr lang="en-US" altLang="zh-CN" sz="1800" b="0" i="1" smtClean="0">
                            <a:latin typeface="Cambria Math" panose="02040503050406030204" pitchFamily="18" charset="0"/>
                          </a:rPr>
                          <m:t>𝑘</m:t>
                        </m:r>
                      </m:sub>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r>
                              <a:rPr lang="en-US" altLang="zh-CN" sz="1800" b="0" i="1" smtClean="0">
                                <a:latin typeface="Cambria Math" panose="02040503050406030204" pitchFamily="18" charset="0"/>
                              </a:rPr>
                              <m:t>𝑘</m:t>
                            </m:r>
                          </m:sub>
                        </m:sSub>
                      </m:e>
                    </m:nary>
                  </m:oMath>
                </a14:m>
                <a:endParaRPr lang="en-US" altLang="zh-CN" sz="1800" dirty="0"/>
              </a:p>
              <a:p>
                <a:r>
                  <a:rPr lang="zh-CN" altLang="en-US" sz="1800" dirty="0"/>
                  <a:t>边界粒子体积大小对液体密度的影响：</a:t>
                </a:r>
                <a14:m>
                  <m:oMath xmlns:m="http://schemas.openxmlformats.org/officeDocument/2006/math">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Ψ</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r>
                              <a:rPr lang="en-US" altLang="zh-CN" sz="1800" i="1">
                                <a:latin typeface="Cambria Math" panose="02040503050406030204" pitchFamily="18" charset="0"/>
                              </a:rPr>
                              <m:t>0</m:t>
                            </m:r>
                          </m:sub>
                        </m:sSub>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r>
                          <a:rPr lang="en-US" altLang="zh-CN" sz="1800" i="1">
                            <a:latin typeface="Cambria Math" panose="02040503050406030204" pitchFamily="18" charset="0"/>
                          </a:rPr>
                          <m:t>0</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𝑉</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𝑖</m:t>
                            </m:r>
                          </m:sub>
                        </m:sSub>
                      </m:sub>
                    </m:sSub>
                  </m:oMath>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r>
                      <a:rPr lang="en-US" altLang="zh-CN" sz="1800" i="1">
                        <a:latin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oMath>
                </a14:m>
                <a:r>
                  <a:rPr lang="en-US" altLang="zh-CN" sz="1800" dirty="0"/>
                  <a:t> </a:t>
                </a:r>
                <a14:m>
                  <m:oMath xmlns:m="http://schemas.openxmlformats.org/officeDocument/2006/math">
                    <m:nary>
                      <m:naryPr>
                        <m:chr m:val="∑"/>
                        <m:supHide m:val="on"/>
                        <m:ctrlPr>
                          <a:rPr lang="en-US" altLang="zh-CN" sz="1800" i="1">
                            <a:latin typeface="Cambria Math" panose="02040503050406030204" pitchFamily="18" charset="0"/>
                          </a:rPr>
                        </m:ctrlPr>
                      </m:naryPr>
                      <m:sub>
                        <m:r>
                          <m:rPr>
                            <m:brk m:alnAt="7"/>
                          </m:rPr>
                          <a:rPr lang="en-US" altLang="zh-CN" sz="1800" i="1">
                            <a:latin typeface="Cambria Math" panose="02040503050406030204" pitchFamily="18" charset="0"/>
                          </a:rPr>
                          <m:t>𝑗</m:t>
                        </m:r>
                      </m:sub>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𝑖𝑗</m:t>
                            </m:r>
                          </m:sub>
                        </m:sSub>
                      </m:e>
                    </m:nary>
                    <m:r>
                      <a:rPr lang="en-US" altLang="zh-CN" sz="1800" i="1">
                        <a:latin typeface="Cambria Math" panose="02040503050406030204" pitchFamily="18" charset="0"/>
                      </a:rPr>
                      <m:t>+</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oMath>
                </a14:m>
                <a:r>
                  <a:rPr lang="en-US" altLang="zh-CN" sz="1800" dirty="0"/>
                  <a:t> </a:t>
                </a:r>
                <a14:m>
                  <m:oMath xmlns:m="http://schemas.openxmlformats.org/officeDocument/2006/math">
                    <m:nary>
                      <m:naryPr>
                        <m:chr m:val="∑"/>
                        <m:supHide m:val="on"/>
                        <m:ctrlPr>
                          <a:rPr lang="en-US" altLang="zh-CN" sz="1800" i="1">
                            <a:latin typeface="Cambria Math" panose="02040503050406030204" pitchFamily="18" charset="0"/>
                          </a:rPr>
                        </m:ctrlPr>
                      </m:naryPr>
                      <m:sub>
                        <m:r>
                          <a:rPr lang="en-US" altLang="zh-CN" sz="1800" i="1">
                            <a:latin typeface="Cambria Math" panose="02040503050406030204" pitchFamily="18" charset="0"/>
                          </a:rPr>
                          <m:t>𝑘</m:t>
                        </m:r>
                      </m:sub>
                      <m:sup/>
                      <m:e>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Ψ</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b="0" i="1" smtClean="0">
                                    <a:latin typeface="Cambria Math" panose="02040503050406030204" pitchFamily="18" charset="0"/>
                                  </a:rPr>
                                  <m:t>𝑘</m:t>
                                </m:r>
                              </m:sub>
                            </m:sSub>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r>
                                  <a:rPr lang="en-US" altLang="zh-CN" sz="1800" i="1">
                                    <a:latin typeface="Cambria Math" panose="02040503050406030204" pitchFamily="18" charset="0"/>
                                  </a:rPr>
                                  <m:t>0</m:t>
                                </m:r>
                              </m:sub>
                            </m:sSub>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𝑊</m:t>
                            </m:r>
                          </m:e>
                          <m:sub>
                            <m:r>
                              <a:rPr lang="en-US" altLang="zh-CN" sz="1800" i="1">
                                <a:latin typeface="Cambria Math" panose="02040503050406030204" pitchFamily="18" charset="0"/>
                              </a:rPr>
                              <m:t>𝑖</m:t>
                            </m:r>
                            <m:r>
                              <a:rPr lang="en-US" altLang="zh-CN" sz="1800" i="1">
                                <a:latin typeface="Cambria Math" panose="02040503050406030204" pitchFamily="18" charset="0"/>
                              </a:rPr>
                              <m:t>𝑘</m:t>
                            </m:r>
                          </m:sub>
                        </m:sSub>
                      </m:e>
                    </m:nary>
                  </m:oMath>
                </a14:m>
                <a:endParaRPr lang="en-US" altLang="zh-CN" sz="1800" dirty="0"/>
              </a:p>
              <a:p>
                <a:r>
                  <a:rPr lang="zh-CN" altLang="en-US" sz="1800" dirty="0"/>
                  <a:t>两个液体粒子之间的压力：</a:t>
                </a:r>
                <a14:m>
                  <m:oMath xmlns:m="http://schemas.openxmlformats.org/officeDocument/2006/math">
                    <m:sSubSup>
                      <m:sSubSupPr>
                        <m:ctrlPr>
                          <a:rPr lang="en-US" altLang="zh-CN" sz="1800" i="1" smtClean="0">
                            <a:latin typeface="Cambria Math" panose="02040503050406030204" pitchFamily="18" charset="0"/>
                          </a:rPr>
                        </m:ctrlPr>
                      </m:sSubSupPr>
                      <m:e>
                        <m:acc>
                          <m:accPr>
                            <m:chr m:val="⃗"/>
                            <m:ctrlPr>
                              <a:rPr lang="en-US" altLang="zh-CN" sz="1800" i="1" smtClean="0">
                                <a:latin typeface="Cambria Math" panose="02040503050406030204" pitchFamily="18" charset="0"/>
                              </a:rPr>
                            </m:ctrlPr>
                          </m:accPr>
                          <m:e>
                            <m:r>
                              <a:rPr lang="en-US" altLang="zh-CN" sz="1800" b="0" i="1" smtClean="0">
                                <a:latin typeface="Cambria Math" panose="02040503050406030204" pitchFamily="18" charset="0"/>
                              </a:rPr>
                              <m:t>𝐹</m:t>
                            </m:r>
                          </m:e>
                        </m:acc>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up>
                        <m:r>
                          <a:rPr lang="en-US" altLang="zh-CN" sz="1800" b="0" i="1" smtClean="0">
                            <a:latin typeface="Cambria Math" panose="02040503050406030204" pitchFamily="18" charset="0"/>
                          </a:rPr>
                          <m:t>𝑝</m:t>
                        </m:r>
                      </m:sup>
                    </m:sSubSup>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b="0" i="1" smtClean="0">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𝑗</m:t>
                            </m:r>
                          </m:sub>
                        </m:sSub>
                      </m:num>
                      <m:den>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𝜌</m:t>
                            </m:r>
                          </m:e>
                          <m:sub>
                            <m:r>
                              <a:rPr lang="en-US" altLang="zh-CN" sz="1800" b="0" i="1" smtClean="0">
                                <a:latin typeface="Cambria Math" panose="02040503050406030204" pitchFamily="18" charset="0"/>
                              </a:rPr>
                              <m:t>𝑖</m:t>
                            </m:r>
                          </m:sub>
                        </m:sSub>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r>
                              <a:rPr lang="en-US" altLang="zh-CN" sz="1800" b="0" i="1" smtClean="0">
                                <a:latin typeface="Cambria Math" panose="02040503050406030204" pitchFamily="18" charset="0"/>
                              </a:rPr>
                              <m:t>𝑗</m:t>
                            </m:r>
                          </m:sub>
                        </m:sSub>
                      </m:den>
                    </m:f>
                    <m:r>
                      <a:rPr lang="en-US" altLang="zh-CN" sz="1800" b="0" i="1" smtClean="0">
                        <a:latin typeface="Cambria Math" panose="02040503050406030204" pitchFamily="18" charset="0"/>
                      </a:rPr>
                      <m:t>)</m:t>
                    </m:r>
                    <m:r>
                      <m:rPr>
                        <m:sty m:val="p"/>
                      </m:rP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𝑊</m:t>
                        </m:r>
                      </m:e>
                      <m:sub>
                        <m:r>
                          <a:rPr lang="en-US" altLang="zh-CN" sz="1800" b="0" i="1" smtClean="0">
                            <a:latin typeface="Cambria Math" panose="02040503050406030204" pitchFamily="18" charset="0"/>
                            <a:ea typeface="Cambria Math" panose="02040503050406030204" pitchFamily="18" charset="0"/>
                          </a:rPr>
                          <m:t>𝑖𝑗</m:t>
                        </m:r>
                      </m:sub>
                    </m:sSub>
                  </m:oMath>
                </a14:m>
                <a:r>
                  <a:rPr lang="en-US" altLang="zh-CN" sz="1800" dirty="0"/>
                  <a:t>= </a:t>
                </a:r>
                <a14:m>
                  <m:oMath xmlns:m="http://schemas.openxmlformats.org/officeDocument/2006/math">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b="0" i="1" smtClean="0">
                                <a:latin typeface="Cambria Math" panose="02040503050406030204" pitchFamily="18" charset="0"/>
                              </a:rPr>
                              <m:t>𝑥</m:t>
                            </m:r>
                          </m:sub>
                        </m:sSub>
                      </m:num>
                      <m:den>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𝜌</m:t>
                            </m:r>
                          </m:e>
                          <m:sub>
                            <m:r>
                              <a:rPr lang="en-US" altLang="zh-CN" sz="1800" i="1">
                                <a:latin typeface="Cambria Math" panose="02040503050406030204" pitchFamily="18" charset="0"/>
                              </a:rPr>
                              <m:t>𝑥</m:t>
                            </m:r>
                          </m:sub>
                          <m:sup>
                            <m:r>
                              <a:rPr lang="en-US" altLang="zh-CN" sz="1800" i="1">
                                <a:latin typeface="Cambria Math" panose="02040503050406030204" pitchFamily="18" charset="0"/>
                              </a:rPr>
                              <m:t>2</m:t>
                            </m:r>
                          </m:sup>
                        </m:sSubSup>
                      </m:den>
                    </m:f>
                    <m:r>
                      <a:rPr lang="en-US" altLang="zh-CN" sz="1800" i="1">
                        <a:latin typeface="Cambria Math" panose="02040503050406030204" pitchFamily="18" charset="0"/>
                      </a:rPr>
                      <m:t>)</m:t>
                    </m:r>
                    <m:r>
                      <m:rPr>
                        <m:sty m:val="p"/>
                      </m:rP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𝑊</m:t>
                        </m:r>
                      </m:e>
                      <m:sub>
                        <m:r>
                          <a:rPr lang="en-US" altLang="zh-CN" sz="1800" i="1">
                            <a:latin typeface="Cambria Math" panose="02040503050406030204" pitchFamily="18" charset="0"/>
                            <a:ea typeface="Cambria Math" panose="02040503050406030204" pitchFamily="18" charset="0"/>
                          </a:rPr>
                          <m:t>𝑖𝑗</m:t>
                        </m:r>
                      </m:sub>
                    </m:sSub>
                  </m:oMath>
                </a14:m>
                <a:endParaRPr lang="en-US" altLang="zh-CN" sz="1800" dirty="0"/>
              </a:p>
              <a:p>
                <a:r>
                  <a:rPr lang="zh-CN" altLang="en-US" sz="1800" dirty="0"/>
                  <a:t>边界粒子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b="0" i="1" smtClean="0">
                            <a:latin typeface="Cambria Math" panose="02040503050406030204" pitchFamily="18" charset="0"/>
                          </a:rPr>
                          <m:t>𝑗</m:t>
                        </m:r>
                      </m:sub>
                    </m:sSub>
                  </m:oMath>
                </a14:m>
                <a:r>
                  <a:rPr lang="zh-CN" altLang="en-US" sz="1800" dirty="0"/>
                  <a:t>对流体粒子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oMath>
                </a14:m>
                <a:r>
                  <a:rPr lang="zh-CN" altLang="en-US" sz="1800" dirty="0"/>
                  <a:t>的压力：</a:t>
                </a:r>
                <a:r>
                  <a:rPr lang="en-US" altLang="zh-CN" sz="1800" dirty="0"/>
                  <a:t> </a:t>
                </a:r>
                <a14:m>
                  <m:oMath xmlns:m="http://schemas.openxmlformats.org/officeDocument/2006/math">
                    <m:sSubSup>
                      <m:sSubSupPr>
                        <m:ctrlPr>
                          <a:rPr lang="en-US" altLang="zh-CN" sz="1800" i="1">
                            <a:latin typeface="Cambria Math" panose="02040503050406030204" pitchFamily="18" charset="0"/>
                          </a:rPr>
                        </m:ctrlPr>
                      </m:sSubSup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𝐹</m:t>
                            </m:r>
                          </m:e>
                        </m:acc>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sub>
                      <m:sup>
                        <m:r>
                          <a:rPr lang="en-US" altLang="zh-CN" sz="1800" i="1">
                            <a:latin typeface="Cambria Math" panose="02040503050406030204" pitchFamily="18" charset="0"/>
                          </a:rPr>
                          <m:t>𝑝</m:t>
                        </m:r>
                      </m:sup>
                    </m:sSub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sSub>
                      <m:sSubPr>
                        <m:ctrlPr>
                          <a:rPr lang="en-US" altLang="zh-CN" sz="1800" i="1">
                            <a:latin typeface="Cambria Math" panose="02040503050406030204" pitchFamily="18" charset="0"/>
                          </a:rPr>
                        </m:ctrlPr>
                      </m:sSubPr>
                      <m:e>
                        <m:r>
                          <m:rPr>
                            <m:sty m:val="p"/>
                          </m:rPr>
                          <a:rPr lang="el-GR" altLang="zh-CN" sz="1800" i="1">
                            <a:latin typeface="Cambria Math" panose="02040503050406030204" pitchFamily="18" charset="0"/>
                            <a:ea typeface="Cambria Math" panose="02040503050406030204" pitchFamily="18" charset="0"/>
                          </a:rPr>
                          <m:t>Ψ</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𝜌</m:t>
                            </m:r>
                          </m:e>
                          <m:sub>
                            <m:r>
                              <a:rPr lang="en-US" altLang="zh-CN" sz="1800" i="1">
                                <a:latin typeface="Cambria Math" panose="02040503050406030204" pitchFamily="18" charset="0"/>
                              </a:rPr>
                              <m:t>0</m:t>
                            </m:r>
                          </m:sub>
                        </m:sSub>
                      </m:e>
                    </m:d>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Sub>
                      </m:num>
                      <m:den>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𝜌</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up>
                            <m:r>
                              <a:rPr lang="en-US" altLang="zh-CN" sz="1800" i="1">
                                <a:latin typeface="Cambria Math" panose="02040503050406030204" pitchFamily="18" charset="0"/>
                              </a:rPr>
                              <m:t>2</m:t>
                            </m:r>
                          </m:sup>
                        </m:sSubSup>
                      </m:den>
                    </m:f>
                    <m:r>
                      <a:rPr lang="en-US" altLang="zh-CN" sz="1800" i="1">
                        <a:latin typeface="Cambria Math" panose="02040503050406030204" pitchFamily="18" charset="0"/>
                      </a:rPr>
                      <m:t>)</m:t>
                    </m:r>
                    <m:r>
                      <m:rPr>
                        <m:sty m:val="p"/>
                      </m:rP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𝑊</m:t>
                        </m:r>
                      </m:e>
                      <m:sub>
                        <m:r>
                          <a:rPr lang="en-US" altLang="zh-CN" sz="1800" i="1">
                            <a:latin typeface="Cambria Math" panose="02040503050406030204" pitchFamily="18" charset="0"/>
                            <a:ea typeface="Cambria Math" panose="02040503050406030204" pitchFamily="18" charset="0"/>
                          </a:rPr>
                          <m:t>𝑖𝑗</m:t>
                        </m:r>
                      </m:sub>
                    </m:sSub>
                  </m:oMath>
                </a14:m>
                <a:endParaRPr lang="en-US" altLang="zh-CN" sz="1800" dirty="0"/>
              </a:p>
              <a:p>
                <a:r>
                  <a:rPr lang="zh-CN" altLang="en-US" sz="1800" dirty="0"/>
                  <a:t>液体粒子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oMath>
                </a14:m>
                <a:r>
                  <a:rPr lang="zh-CN" altLang="en-US" sz="1800" dirty="0"/>
                  <a:t>对边界粒子</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oMath>
                </a14:m>
                <a:r>
                  <a:rPr lang="zh-CN" altLang="en-US" sz="1800" dirty="0"/>
                  <a:t>的压力：</a:t>
                </a:r>
                <a:r>
                  <a:rPr lang="en-US" altLang="zh-CN" sz="1800" dirty="0"/>
                  <a:t> </a:t>
                </a:r>
                <a14:m>
                  <m:oMath xmlns:m="http://schemas.openxmlformats.org/officeDocument/2006/math">
                    <m:sSubSup>
                      <m:sSubSupPr>
                        <m:ctrlPr>
                          <a:rPr lang="en-US" altLang="zh-CN" sz="1800" i="1">
                            <a:latin typeface="Cambria Math" panose="02040503050406030204" pitchFamily="18" charset="0"/>
                          </a:rPr>
                        </m:ctrlPr>
                      </m:sSubSup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𝐹</m:t>
                            </m:r>
                          </m:e>
                        </m:acc>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sub>
                      <m:sup>
                        <m:r>
                          <a:rPr lang="en-US" altLang="zh-CN" sz="1800" i="1">
                            <a:latin typeface="Cambria Math" panose="02040503050406030204" pitchFamily="18" charset="0"/>
                          </a:rPr>
                          <m:t>𝑝</m:t>
                        </m:r>
                      </m:sup>
                    </m:sSubSup>
                  </m:oMath>
                </a14:m>
                <a:r>
                  <a:rPr lang="en-US" altLang="zh-CN" sz="1800" dirty="0"/>
                  <a:t>=</a:t>
                </a:r>
                <a14:m>
                  <m:oMath xmlns:m="http://schemas.openxmlformats.org/officeDocument/2006/math">
                    <m:r>
                      <a:rPr lang="en-US" altLang="zh-CN" sz="1800" b="0" i="0" smtClean="0">
                        <a:latin typeface="Cambria Math" panose="02040503050406030204" pitchFamily="18" charset="0"/>
                      </a:rPr>
                      <m:t>−</m:t>
                    </m:r>
                    <m:sSubSup>
                      <m:sSubSupPr>
                        <m:ctrlPr>
                          <a:rPr lang="en-US" altLang="zh-CN" sz="1800" i="1">
                            <a:latin typeface="Cambria Math" panose="02040503050406030204" pitchFamily="18" charset="0"/>
                          </a:rPr>
                        </m:ctrlPr>
                      </m:sSubSup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𝐹</m:t>
                            </m:r>
                          </m:e>
                        </m:acc>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𝑓</m:t>
                            </m:r>
                          </m:e>
                          <m:sub>
                            <m:r>
                              <a:rPr lang="en-US" altLang="zh-CN" sz="1800" i="1">
                                <a:latin typeface="Cambria Math" panose="02040503050406030204" pitchFamily="18" charset="0"/>
                              </a:rPr>
                              <m:t>𝑖</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Sub>
                      </m:sub>
                      <m:sup>
                        <m:r>
                          <a:rPr lang="en-US" altLang="zh-CN" sz="1800" i="1">
                            <a:latin typeface="Cambria Math" panose="02040503050406030204" pitchFamily="18" charset="0"/>
                          </a:rPr>
                          <m:t>𝑝</m:t>
                        </m:r>
                      </m:sup>
                    </m:sSubSup>
                  </m:oMath>
                </a14:m>
                <a:endParaRPr lang="en-US" altLang="zh-CN" sz="1800" dirty="0"/>
              </a:p>
              <a:p>
                <a:endParaRPr lang="zh-CN" altLang="en-US" sz="1800"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3"/>
                <a:stretch>
                  <a:fillRect l="-406" t="-18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0AF0629-AFF8-4986-BAE4-FF62A9D70443}"/>
              </a:ext>
            </a:extLst>
          </p:cNvPr>
          <p:cNvPicPr>
            <a:picLocks noChangeAspect="1"/>
          </p:cNvPicPr>
          <p:nvPr/>
        </p:nvPicPr>
        <p:blipFill>
          <a:blip r:embed="rId4"/>
          <a:stretch>
            <a:fillRect/>
          </a:stretch>
        </p:blipFill>
        <p:spPr>
          <a:xfrm>
            <a:off x="6758940" y="1825625"/>
            <a:ext cx="4876800" cy="1958110"/>
          </a:xfrm>
          <a:prstGeom prst="rect">
            <a:avLst/>
          </a:prstGeom>
        </p:spPr>
      </p:pic>
    </p:spTree>
    <p:extLst>
      <p:ext uri="{BB962C8B-B14F-4D97-AF65-F5344CB8AC3E}">
        <p14:creationId xmlns:p14="http://schemas.microsoft.com/office/powerpoint/2010/main" val="401891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i="1">
                        <a:latin typeface="Cambria Math" panose="02040503050406030204" pitchFamily="18" charset="0"/>
                      </a:rPr>
                      <m:t>𝐴</m:t>
                    </m:r>
                  </m:oMath>
                </a14:m>
                <a:r>
                  <a:rPr lang="zh-CN" altLang="en-US" dirty="0"/>
                  <a:t>为</a:t>
                </a:r>
                <a:r>
                  <a:rPr lang="zh-CN" altLang="en-US" dirty="0">
                    <a:solidFill>
                      <a:srgbClr val="FF0000"/>
                    </a:solidFill>
                  </a:rPr>
                  <a:t>无源场</a:t>
                </a:r>
                <a:endParaRPr lang="en-US" altLang="zh-CN" dirty="0"/>
              </a:p>
              <a:p>
                <a:r>
                  <a:rPr lang="zh-CN" altLang="en-US" dirty="0"/>
                  <a:t>高斯散度定理</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CC2ABAAA-6D69-4D53-97B8-5419A0948ECD}"/>
              </a:ext>
            </a:extLst>
          </p:cNvPr>
          <p:cNvGrpSpPr/>
          <p:nvPr/>
        </p:nvGrpSpPr>
        <p:grpSpPr>
          <a:xfrm>
            <a:off x="8876912" y="3066115"/>
            <a:ext cx="1867288" cy="1511300"/>
            <a:chOff x="9265532" y="3218515"/>
            <a:chExt cx="1867288" cy="1511300"/>
          </a:xfrm>
        </p:grpSpPr>
        <p:sp>
          <p:nvSpPr>
            <p:cNvPr id="4" name="椭圆 3">
              <a:extLst>
                <a:ext uri="{FF2B5EF4-FFF2-40B4-BE49-F238E27FC236}">
                  <a16:creationId xmlns:a16="http://schemas.microsoft.com/office/drawing/2014/main" id="{0C9886A2-1C7F-4FA3-93C4-ADB2A9F334C1}"/>
                </a:ext>
              </a:extLst>
            </p:cNvPr>
            <p:cNvSpPr/>
            <p:nvPr/>
          </p:nvSpPr>
          <p:spPr>
            <a:xfrm>
              <a:off x="9271707" y="321851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271707" y="382102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265532" y="381277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271707" y="382102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493032" y="343984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9969301" y="398487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86B3879-479E-425F-807D-F5F94A219A81}"/>
                    </a:ext>
                  </a:extLst>
                </p:cNvPr>
                <p:cNvSpPr/>
                <p:nvPr/>
              </p:nvSpPr>
              <p:spPr>
                <a:xfrm>
                  <a:off x="9416154" y="358406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416154" y="358406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0D9FB42-E3B3-4218-AE5A-44F935A9D3A9}"/>
                    </a:ext>
                  </a:extLst>
                </p:cNvPr>
                <p:cNvSpPr/>
                <p:nvPr/>
              </p:nvSpPr>
              <p:spPr>
                <a:xfrm>
                  <a:off x="9885768" y="367850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9885768" y="367850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6A01D50-E229-46D8-9E47-F0D476D10CAA}"/>
                    </a:ext>
                  </a:extLst>
                </p:cNvPr>
                <p:cNvSpPr/>
                <p:nvPr/>
              </p:nvSpPr>
              <p:spPr>
                <a:xfrm>
                  <a:off x="10654356" y="362413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654356" y="3624135"/>
                  <a:ext cx="478464" cy="369332"/>
                </a:xfrm>
                <a:prstGeom prst="rect">
                  <a:avLst/>
                </a:prstGeom>
                <a:blipFill>
                  <a:blip r:embed="rId6"/>
                  <a:stretch>
                    <a:fillRect/>
                  </a:stretch>
                </a:blipFill>
              </p:spPr>
              <p:txBody>
                <a:bodyPr/>
                <a:lstStyle/>
                <a:p>
                  <a:r>
                    <a:rPr lang="zh-CN" altLang="en-US">
                      <a:noFill/>
                    </a:rPr>
                    <a:t> </a:t>
                  </a:r>
                </a:p>
              </p:txBody>
            </p:sp>
          </mc:Fallback>
        </mc:AlternateContent>
      </p:grpSp>
      <p:pic>
        <p:nvPicPr>
          <p:cNvPr id="13" name="图片 12">
            <a:extLst>
              <a:ext uri="{FF2B5EF4-FFF2-40B4-BE49-F238E27FC236}">
                <a16:creationId xmlns:a16="http://schemas.microsoft.com/office/drawing/2014/main" id="{F14A5CD4-F358-4056-91BC-AD295FE9FC6C}"/>
              </a:ext>
            </a:extLst>
          </p:cNvPr>
          <p:cNvPicPr>
            <a:picLocks noChangeAspect="1"/>
          </p:cNvPicPr>
          <p:nvPr/>
        </p:nvPicPr>
        <p:blipFill>
          <a:blip r:embed="rId7"/>
          <a:stretch>
            <a:fillRect/>
          </a:stretch>
        </p:blipFill>
        <p:spPr>
          <a:xfrm>
            <a:off x="8543507" y="4689121"/>
            <a:ext cx="3444457" cy="1803754"/>
          </a:xfrm>
          <a:prstGeom prst="rect">
            <a:avLst/>
          </a:prstGeom>
        </p:spPr>
      </p:pic>
    </p:spTree>
    <p:extLst>
      <p:ext uri="{BB962C8B-B14F-4D97-AF65-F5344CB8AC3E}">
        <p14:creationId xmlns:p14="http://schemas.microsoft.com/office/powerpoint/2010/main" val="17853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，其</m:t>
                    </m:r>
                  </m:oMath>
                </a14:m>
                <a:r>
                  <a:rPr lang="zh-CN" altLang="en-US" dirty="0"/>
                  <a:t>旋度定义为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𝑨</m:t>
                      </m:r>
                    </m:oMath>
                  </m:oMathPara>
                </a14:m>
                <a:endParaRPr lang="en-US" altLang="zh-CN" b="1" dirty="0"/>
              </a:p>
              <a:p>
                <a:r>
                  <a:rPr lang="zh-CN" altLang="en-US" dirty="0"/>
                  <a:t>绕单位向量</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oMath>
                </a14:m>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14:m>
                  <m:oMath xmlns:m="http://schemas.openxmlformats.org/officeDocument/2006/math">
                    <m:r>
                      <a:rPr lang="en-US" altLang="zh-CN" b="1" i="1">
                        <a:latin typeface="Cambria Math" panose="02040503050406030204" pitchFamily="18" charset="0"/>
                      </a:rPr>
                      <m:t>𝑨</m:t>
                    </m:r>
                  </m:oMath>
                </a14:m>
                <a:r>
                  <a:rPr lang="zh-CN" altLang="en-US" dirty="0"/>
                  <a:t>处处有</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b="1" i="1">
                        <a:latin typeface="Cambria Math" panose="02040503050406030204" pitchFamily="18" charset="0"/>
                      </a:rPr>
                      <m:t>𝑨</m:t>
                    </m:r>
                  </m:oMath>
                </a14:m>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5973931" y="3383280"/>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r>
              <a:rPr lang="en-US" altLang="zh-CN" dirty="0"/>
              <a:t>(</a:t>
            </a:r>
            <a:r>
              <a:rPr lang="en-US" altLang="zh-CN" b="0" dirty="0"/>
              <a:t>material derivative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normAutofit fontScale="92500"/>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t>，速度场</a:t>
                </a:r>
                <a14:m>
                  <m:oMath xmlns:m="http://schemas.openxmlformats.org/officeDocument/2006/math">
                    <m:r>
                      <a:rPr lang="en-US" altLang="zh-CN" b="1" i="1" smtClean="0">
                        <a:latin typeface="Cambria Math" panose="02040503050406030204" pitchFamily="18" charset="0"/>
                      </a:rPr>
                      <m:t>𝑽</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𝑢</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𝑤</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𝑄</m:t>
                    </m:r>
                  </m:oMath>
                </a14:m>
                <a:endParaRPr lang="en-US" altLang="zh-CN" dirty="0">
                  <a:solidFill>
                    <a:srgbClr val="C00000"/>
                  </a:solidFill>
                </a:endParaRPr>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num>
                      <m:den>
                        <m:r>
                          <a:rPr lang="en-US" altLang="zh-CN" i="1">
                            <a:latin typeface="Cambria Math" panose="02040503050406030204" pitchFamily="18" charset="0"/>
                          </a:rPr>
                          <m:t>𝐷𝑡</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当地</m:t>
                    </m:r>
                    <m:r>
                      <a:rPr lang="zh-CN" altLang="en-US" i="1" smtClean="0">
                        <a:solidFill>
                          <a:srgbClr val="92D050"/>
                        </a:solidFill>
                        <a:latin typeface="Cambria Math" panose="02040503050406030204" pitchFamily="18" charset="0"/>
                      </a:rPr>
                      <m:t>导数</m:t>
                    </m:r>
                    <m:r>
                      <a:rPr lang="en-US" altLang="zh-CN" b="0" i="1" smtClean="0">
                        <a:solidFill>
                          <a:srgbClr val="92D050"/>
                        </a:solidFill>
                        <a:latin typeface="Cambria Math" panose="02040503050406030204" pitchFamily="18" charset="0"/>
                      </a:rPr>
                      <m:t>)</m:t>
                    </m:r>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r>
                      <a:rPr lang="zh-CN" altLang="en-US" i="1">
                        <a:solidFill>
                          <a:srgbClr val="C00000"/>
                        </a:solidFill>
                        <a:latin typeface="Cambria Math" panose="02040503050406030204" pitchFamily="18" charset="0"/>
                        <a:ea typeface="Cambria Math" panose="02040503050406030204" pitchFamily="18" charset="0"/>
                      </a:rPr>
                      <m:t>迁移</m:t>
                    </m:r>
                    <m:r>
                      <a:rPr lang="zh-CN" altLang="en-US" i="1" smtClean="0">
                        <a:solidFill>
                          <a:srgbClr val="C00000"/>
                        </a:solidFill>
                        <a:latin typeface="Cambria Math" panose="02040503050406030204" pitchFamily="18" charset="0"/>
                        <a:ea typeface="Cambria Math" panose="02040503050406030204" pitchFamily="18" charset="0"/>
                      </a:rPr>
                      <m:t>导数</m:t>
                    </m:r>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en-US" altLang="zh-CN" dirty="0"/>
              </a:p>
              <a:p>
                <a:r>
                  <a:rPr lang="zh-CN" altLang="en-US" dirty="0"/>
                  <a:t>对时间的全导数</a:t>
                </a:r>
                <a:endParaRPr lang="en-US" altLang="zh-CN" dirty="0"/>
              </a:p>
              <a:p>
                <a:pPr lvl="1"/>
                <a14:m>
                  <m:oMath xmlns:m="http://schemas.openxmlformats.org/officeDocument/2006/math">
                    <m:r>
                      <a:rPr lang="en-US" altLang="zh-CN" b="0" i="1" smtClean="0">
                        <a:latin typeface="Cambria Math" panose="02040503050406030204" pitchFamily="18" charset="0"/>
                      </a:rPr>
                      <m:t>𝑑𝑄</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𝑑𝑡</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i="1">
                        <a:latin typeface="Cambria Math" panose="02040503050406030204" pitchFamily="18" charset="0"/>
                      </a:rPr>
                      <m:t>𝑑</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i="1">
                        <a:latin typeface="Cambria Math" panose="02040503050406030204" pitchFamily="18" charset="0"/>
                      </a:rPr>
                      <m:t>𝑑</m:t>
                    </m:r>
                    <m:r>
                      <a:rPr lang="en-US" altLang="zh-CN" b="0" i="1" smtClean="0">
                        <a:latin typeface="Cambria Math" panose="02040503050406030204" pitchFamily="18" charset="0"/>
                      </a:rPr>
                      <m:t>𝑧</m:t>
                    </m:r>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𝑑𝑄</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𝑑𝑥</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𝑦</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𝑧</m:t>
                        </m:r>
                      </m:num>
                      <m:den>
                        <m:r>
                          <a:rPr lang="en-US" altLang="zh-CN" i="1">
                            <a:latin typeface="Cambria Math" panose="02040503050406030204" pitchFamily="18" charset="0"/>
                          </a:rPr>
                          <m:t>𝑑𝑡</m:t>
                        </m:r>
                      </m:den>
                    </m:f>
                  </m:oMath>
                </a14:m>
                <a:endParaRPr lang="en-US" altLang="zh-CN" dirty="0"/>
              </a:p>
              <a:p>
                <a:pPr lvl="1"/>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b="0" i="1" smtClean="0">
                        <a:latin typeface="Cambria Math" panose="02040503050406030204" pitchFamily="18" charset="0"/>
                      </a:rPr>
                      <m:t>𝑣</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b="0" i="1" smtClean="0">
                        <a:latin typeface="Cambria Math" panose="02040503050406030204" pitchFamily="18" charset="0"/>
                      </a:rPr>
                      <m:t>𝑤</m:t>
                    </m:r>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928" t="-1261"/>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60241A97-FF8B-4BE0-9E8F-C1EC45589B78}"/>
              </a:ext>
            </a:extLst>
          </p:cNvPr>
          <p:cNvCxnSpPr>
            <a:cxnSpLocks/>
          </p:cNvCxnSpPr>
          <p:nvPr/>
        </p:nvCxnSpPr>
        <p:spPr>
          <a:xfrm>
            <a:off x="9426924" y="4265615"/>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A2407C-3B96-4251-AC50-56A8F688ED33}"/>
              </a:ext>
            </a:extLst>
          </p:cNvPr>
          <p:cNvCxnSpPr>
            <a:cxnSpLocks/>
          </p:cNvCxnSpPr>
          <p:nvPr/>
        </p:nvCxnSpPr>
        <p:spPr>
          <a:xfrm rot="-5400000">
            <a:off x="8346924" y="3185614"/>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6EB948-EDAD-4447-AFD8-D61C743798CB}"/>
              </a:ext>
            </a:extLst>
          </p:cNvPr>
          <p:cNvCxnSpPr>
            <a:cxnSpLocks/>
          </p:cNvCxnSpPr>
          <p:nvPr/>
        </p:nvCxnSpPr>
        <p:spPr>
          <a:xfrm rot="8100000">
            <a:off x="8197804" y="4774731"/>
            <a:ext cx="14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155FE4-F332-43B0-A68E-8F028A000F23}"/>
              </a:ext>
            </a:extLst>
          </p:cNvPr>
          <p:cNvCxnSpPr>
            <a:cxnSpLocks/>
          </p:cNvCxnSpPr>
          <p:nvPr/>
        </p:nvCxnSpPr>
        <p:spPr>
          <a:xfrm>
            <a:off x="9426924" y="426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19A5E59-4A4E-45E5-BCE1-0D955C8B6E5F}"/>
              </a:ext>
            </a:extLst>
          </p:cNvPr>
          <p:cNvCxnSpPr>
            <a:cxnSpLocks/>
          </p:cNvCxnSpPr>
          <p:nvPr/>
        </p:nvCxnSpPr>
        <p:spPr>
          <a:xfrm rot="-5400000">
            <a:off x="9156921" y="399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92B90AE-862A-4C41-97B4-31856D102354}"/>
              </a:ext>
            </a:extLst>
          </p:cNvPr>
          <p:cNvCxnSpPr>
            <a:cxnSpLocks/>
          </p:cNvCxnSpPr>
          <p:nvPr/>
        </p:nvCxnSpPr>
        <p:spPr>
          <a:xfrm rot="8100000">
            <a:off x="8966003" y="4456532"/>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B27F53C-DF10-4AC7-8C2A-369A608CA389}"/>
                  </a:ext>
                </a:extLst>
              </p:cNvPr>
              <p:cNvSpPr/>
              <p:nvPr/>
            </p:nvSpPr>
            <p:spPr>
              <a:xfrm>
                <a:off x="9288607" y="4214480"/>
                <a:ext cx="408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𝑂</m:t>
                      </m:r>
                    </m:oMath>
                  </m:oMathPara>
                </a14:m>
                <a:endParaRPr lang="zh-CN" altLang="en-US" dirty="0">
                  <a:solidFill>
                    <a:schemeClr val="accent1">
                      <a:lumMod val="75000"/>
                    </a:schemeClr>
                  </a:solidFill>
                </a:endParaRPr>
              </a:p>
            </p:txBody>
          </p:sp>
        </mc:Choice>
        <mc:Fallback xmlns="">
          <p:sp>
            <p:nvSpPr>
              <p:cNvPr id="13" name="矩形 12">
                <a:extLst>
                  <a:ext uri="{FF2B5EF4-FFF2-40B4-BE49-F238E27FC236}">
                    <a16:creationId xmlns:a16="http://schemas.microsoft.com/office/drawing/2014/main" id="{CB27F53C-DF10-4AC7-8C2A-369A608CA389}"/>
                  </a:ext>
                </a:extLst>
              </p:cNvPr>
              <p:cNvSpPr>
                <a:spLocks noRot="1" noChangeAspect="1" noMove="1" noResize="1" noEditPoints="1" noAdjustHandles="1" noChangeArrowheads="1" noChangeShapeType="1" noTextEdit="1"/>
              </p:cNvSpPr>
              <p:nvPr/>
            </p:nvSpPr>
            <p:spPr>
              <a:xfrm>
                <a:off x="9288607" y="4214480"/>
                <a:ext cx="4083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7B831F8-545E-4F49-A4FC-FCE93E96AA37}"/>
                  </a:ext>
                </a:extLst>
              </p:cNvPr>
              <p:cNvSpPr/>
              <p:nvPr/>
            </p:nvSpPr>
            <p:spPr>
              <a:xfrm>
                <a:off x="11344320" y="4214480"/>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dirty="0">
                  <a:solidFill>
                    <a:schemeClr val="accent1">
                      <a:lumMod val="75000"/>
                    </a:schemeClr>
                  </a:solidFill>
                </a:endParaRPr>
              </a:p>
            </p:txBody>
          </p:sp>
        </mc:Choice>
        <mc:Fallback xmlns="">
          <p:sp>
            <p:nvSpPr>
              <p:cNvPr id="14" name="矩形 13">
                <a:extLst>
                  <a:ext uri="{FF2B5EF4-FFF2-40B4-BE49-F238E27FC236}">
                    <a16:creationId xmlns:a16="http://schemas.microsoft.com/office/drawing/2014/main" id="{37B831F8-545E-4F49-A4FC-FCE93E96AA37}"/>
                  </a:ext>
                </a:extLst>
              </p:cNvPr>
              <p:cNvSpPr>
                <a:spLocks noRot="1" noChangeAspect="1" noMove="1" noResize="1" noEditPoints="1" noAdjustHandles="1" noChangeArrowheads="1" noChangeShapeType="1" noTextEdit="1"/>
              </p:cNvSpPr>
              <p:nvPr/>
            </p:nvSpPr>
            <p:spPr>
              <a:xfrm>
                <a:off x="11344320" y="4214480"/>
                <a:ext cx="37760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7DB132-6610-4B8A-8FF1-6352EFA9C775}"/>
                  </a:ext>
                </a:extLst>
              </p:cNvPr>
              <p:cNvSpPr/>
              <p:nvPr/>
            </p:nvSpPr>
            <p:spPr>
              <a:xfrm>
                <a:off x="8175563" y="5150316"/>
                <a:ext cx="363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157DB132-6610-4B8A-8FF1-6352EFA9C775}"/>
                  </a:ext>
                </a:extLst>
              </p:cNvPr>
              <p:cNvSpPr>
                <a:spLocks noRot="1" noChangeAspect="1" noMove="1" noResize="1" noEditPoints="1" noAdjustHandles="1" noChangeArrowheads="1" noChangeShapeType="1" noTextEdit="1"/>
              </p:cNvSpPr>
              <p:nvPr/>
            </p:nvSpPr>
            <p:spPr>
              <a:xfrm>
                <a:off x="8175563" y="5150316"/>
                <a:ext cx="36336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39643E6-40C9-4614-8439-AAB997E82327}"/>
                  </a:ext>
                </a:extLst>
              </p:cNvPr>
              <p:cNvSpPr/>
              <p:nvPr/>
            </p:nvSpPr>
            <p:spPr>
              <a:xfrm>
                <a:off x="9099805" y="1971177"/>
                <a:ext cx="3810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dirty="0">
                  <a:solidFill>
                    <a:schemeClr val="accent1">
                      <a:lumMod val="75000"/>
                    </a:schemeClr>
                  </a:solidFill>
                </a:endParaRPr>
              </a:p>
            </p:txBody>
          </p:sp>
        </mc:Choice>
        <mc:Fallback xmlns="">
          <p:sp>
            <p:nvSpPr>
              <p:cNvPr id="17" name="矩形 16">
                <a:extLst>
                  <a:ext uri="{FF2B5EF4-FFF2-40B4-BE49-F238E27FC236}">
                    <a16:creationId xmlns:a16="http://schemas.microsoft.com/office/drawing/2014/main" id="{D39643E6-40C9-4614-8439-AAB997E82327}"/>
                  </a:ext>
                </a:extLst>
              </p:cNvPr>
              <p:cNvSpPr>
                <a:spLocks noRot="1" noChangeAspect="1" noMove="1" noResize="1" noEditPoints="1" noAdjustHandles="1" noChangeArrowheads="1" noChangeShapeType="1" noTextEdit="1"/>
              </p:cNvSpPr>
              <p:nvPr/>
            </p:nvSpPr>
            <p:spPr>
              <a:xfrm>
                <a:off x="9099805" y="1971177"/>
                <a:ext cx="381002" cy="369332"/>
              </a:xfrm>
              <a:prstGeom prst="rect">
                <a:avLst/>
              </a:prstGeom>
              <a:blipFill>
                <a:blip r:embed="rId7"/>
                <a:stretch>
                  <a:fillRect b="-6557"/>
                </a:stretch>
              </a:blipFill>
            </p:spPr>
            <p:txBody>
              <a:bodyPr/>
              <a:lstStyle/>
              <a:p>
                <a:r>
                  <a:rPr lang="zh-CN" altLang="en-US">
                    <a:noFill/>
                  </a:rPr>
                  <a:t> </a:t>
                </a:r>
              </a:p>
            </p:txBody>
          </p:sp>
        </mc:Fallback>
      </mc:AlternateContent>
      <p:sp>
        <p:nvSpPr>
          <p:cNvPr id="37" name="任意多边形: 形状 36">
            <a:extLst>
              <a:ext uri="{FF2B5EF4-FFF2-40B4-BE49-F238E27FC236}">
                <a16:creationId xmlns:a16="http://schemas.microsoft.com/office/drawing/2014/main" id="{2AB3F854-69AD-4535-9F05-60213C45CEC8}"/>
              </a:ext>
            </a:extLst>
          </p:cNvPr>
          <p:cNvSpPr/>
          <p:nvPr/>
        </p:nvSpPr>
        <p:spPr>
          <a:xfrm>
            <a:off x="8874177" y="2968052"/>
            <a:ext cx="2203554" cy="1761298"/>
          </a:xfrm>
          <a:custGeom>
            <a:avLst/>
            <a:gdLst>
              <a:gd name="connsiteX0" fmla="*/ 0 w 2203554"/>
              <a:gd name="connsiteY0" fmla="*/ 0 h 1761298"/>
              <a:gd name="connsiteX1" fmla="*/ 337279 w 2203554"/>
              <a:gd name="connsiteY1" fmla="*/ 479686 h 1761298"/>
              <a:gd name="connsiteX2" fmla="*/ 1094282 w 2203554"/>
              <a:gd name="connsiteY2" fmla="*/ 914400 h 1761298"/>
              <a:gd name="connsiteX3" fmla="*/ 1671403 w 2203554"/>
              <a:gd name="connsiteY3" fmla="*/ 1656414 h 1761298"/>
              <a:gd name="connsiteX4" fmla="*/ 2203554 w 2203554"/>
              <a:gd name="connsiteY4" fmla="*/ 1738859 h 176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554" h="1761298">
                <a:moveTo>
                  <a:pt x="0" y="0"/>
                </a:moveTo>
                <a:cubicBezTo>
                  <a:pt x="77449" y="163643"/>
                  <a:pt x="154899" y="327286"/>
                  <a:pt x="337279" y="479686"/>
                </a:cubicBezTo>
                <a:cubicBezTo>
                  <a:pt x="519659" y="632086"/>
                  <a:pt x="871928" y="718279"/>
                  <a:pt x="1094282" y="914400"/>
                </a:cubicBezTo>
                <a:cubicBezTo>
                  <a:pt x="1316636" y="1110521"/>
                  <a:pt x="1486525" y="1519004"/>
                  <a:pt x="1671403" y="1656414"/>
                </a:cubicBezTo>
                <a:cubicBezTo>
                  <a:pt x="1856281" y="1793824"/>
                  <a:pt x="2029917" y="1766341"/>
                  <a:pt x="2203554" y="1738859"/>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E469E6A-C286-430D-83CC-DB592FB4D45D}"/>
              </a:ext>
            </a:extLst>
          </p:cNvPr>
          <p:cNvGrpSpPr/>
          <p:nvPr/>
        </p:nvGrpSpPr>
        <p:grpSpPr>
          <a:xfrm>
            <a:off x="8418713" y="2643520"/>
            <a:ext cx="1435038" cy="837139"/>
            <a:chOff x="8418713" y="2643520"/>
            <a:chExt cx="1435038" cy="837139"/>
          </a:xfrm>
        </p:grpSpPr>
        <p:grpSp>
          <p:nvGrpSpPr>
            <p:cNvPr id="25" name="组合 24">
              <a:extLst>
                <a:ext uri="{FF2B5EF4-FFF2-40B4-BE49-F238E27FC236}">
                  <a16:creationId xmlns:a16="http://schemas.microsoft.com/office/drawing/2014/main" id="{2C9CCDB4-E98F-4059-9383-623696DD685F}"/>
                </a:ext>
              </a:extLst>
            </p:cNvPr>
            <p:cNvGrpSpPr/>
            <p:nvPr/>
          </p:nvGrpSpPr>
          <p:grpSpPr>
            <a:xfrm>
              <a:off x="8618254" y="2643520"/>
              <a:ext cx="1235497" cy="837139"/>
              <a:chOff x="8712380" y="2338188"/>
              <a:chExt cx="1235497" cy="837139"/>
            </a:xfrm>
          </p:grpSpPr>
          <p:sp>
            <p:nvSpPr>
              <p:cNvPr id="18" name="立方体 17">
                <a:extLst>
                  <a:ext uri="{FF2B5EF4-FFF2-40B4-BE49-F238E27FC236}">
                    <a16:creationId xmlns:a16="http://schemas.microsoft.com/office/drawing/2014/main" id="{73E7C04B-91F6-4133-BA8A-C851DDE02E09}"/>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63A6002B-0422-439F-BCBE-823779249FA0}"/>
                  </a:ext>
                </a:extLst>
              </p:cNvPr>
              <p:cNvCxnSpPr/>
              <p:nvPr/>
            </p:nvCxnSpPr>
            <p:spPr>
              <a:xfrm>
                <a:off x="8976924" y="2677555"/>
                <a:ext cx="720000" cy="0"/>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ACB88AC1-5F48-4440-9952-330210AB292C}"/>
                      </a:ext>
                    </a:extLst>
                  </p:cNvPr>
                  <p:cNvSpPr/>
                  <p:nvPr/>
                </p:nvSpPr>
                <p:spPr>
                  <a:xfrm>
                    <a:off x="8712380" y="2805995"/>
                    <a:ext cx="437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3" name="矩形 22">
                    <a:extLst>
                      <a:ext uri="{FF2B5EF4-FFF2-40B4-BE49-F238E27FC236}">
                        <a16:creationId xmlns:a16="http://schemas.microsoft.com/office/drawing/2014/main" id="{ACB88AC1-5F48-4440-9952-330210AB292C}"/>
                      </a:ext>
                    </a:extLst>
                  </p:cNvPr>
                  <p:cNvSpPr>
                    <a:spLocks noRot="1" noChangeAspect="1" noMove="1" noResize="1" noEditPoints="1" noAdjustHandles="1" noChangeArrowheads="1" noChangeShapeType="1" noTextEdit="1"/>
                  </p:cNvSpPr>
                  <p:nvPr/>
                </p:nvSpPr>
                <p:spPr>
                  <a:xfrm>
                    <a:off x="8712380" y="2805995"/>
                    <a:ext cx="4371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082C3E5-DF14-404C-98C6-4E5C4CD6E0F2}"/>
                      </a:ext>
                    </a:extLst>
                  </p:cNvPr>
                  <p:cNvSpPr/>
                  <p:nvPr/>
                </p:nvSpPr>
                <p:spPr>
                  <a:xfrm>
                    <a:off x="9449599" y="2338188"/>
                    <a:ext cx="4982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4" name="矩形 23">
                    <a:extLst>
                      <a:ext uri="{FF2B5EF4-FFF2-40B4-BE49-F238E27FC236}">
                        <a16:creationId xmlns:a16="http://schemas.microsoft.com/office/drawing/2014/main" id="{9082C3E5-DF14-404C-98C6-4E5C4CD6E0F2}"/>
                      </a:ext>
                    </a:extLst>
                  </p:cNvPr>
                  <p:cNvSpPr>
                    <a:spLocks noRot="1" noChangeAspect="1" noMove="1" noResize="1" noEditPoints="1" noAdjustHandles="1" noChangeArrowheads="1" noChangeShapeType="1" noTextEdit="1"/>
                  </p:cNvSpPr>
                  <p:nvPr/>
                </p:nvSpPr>
                <p:spPr>
                  <a:xfrm>
                    <a:off x="9449599" y="2338188"/>
                    <a:ext cx="498278" cy="36933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01F606A-B990-4E3C-A222-14EF14EDEC60}"/>
                    </a:ext>
                  </a:extLst>
                </p:cNvPr>
                <p:cNvSpPr/>
                <p:nvPr/>
              </p:nvSpPr>
              <p:spPr>
                <a:xfrm>
                  <a:off x="8418713" y="2646640"/>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1</m:t>
                        </m:r>
                      </m:oMath>
                    </m:oMathPara>
                  </a14:m>
                  <a:endParaRPr lang="zh-CN" altLang="en-US" dirty="0">
                    <a:solidFill>
                      <a:schemeClr val="accent1">
                        <a:lumMod val="75000"/>
                      </a:schemeClr>
                    </a:solidFill>
                  </a:endParaRPr>
                </a:p>
              </p:txBody>
            </p:sp>
          </mc:Choice>
          <mc:Fallback xmlns="">
            <p:sp>
              <p:nvSpPr>
                <p:cNvPr id="38" name="矩形 37">
                  <a:extLst>
                    <a:ext uri="{FF2B5EF4-FFF2-40B4-BE49-F238E27FC236}">
                      <a16:creationId xmlns:a16="http://schemas.microsoft.com/office/drawing/2014/main" id="{901F606A-B990-4E3C-A222-14EF14EDEC60}"/>
                    </a:ext>
                  </a:extLst>
                </p:cNvPr>
                <p:cNvSpPr>
                  <a:spLocks noRot="1" noChangeAspect="1" noMove="1" noResize="1" noEditPoints="1" noAdjustHandles="1" noChangeArrowheads="1" noChangeShapeType="1" noTextEdit="1"/>
                </p:cNvSpPr>
                <p:nvPr/>
              </p:nvSpPr>
              <p:spPr>
                <a:xfrm>
                  <a:off x="8418713" y="2646640"/>
                  <a:ext cx="375423"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B6042F7A-565A-468D-9364-5C9797D8967D}"/>
              </a:ext>
            </a:extLst>
          </p:cNvPr>
          <p:cNvGrpSpPr/>
          <p:nvPr/>
        </p:nvGrpSpPr>
        <p:grpSpPr>
          <a:xfrm>
            <a:off x="10677403" y="4265613"/>
            <a:ext cx="1312794" cy="936611"/>
            <a:chOff x="10677403" y="4265613"/>
            <a:chExt cx="1312794" cy="936611"/>
          </a:xfrm>
        </p:grpSpPr>
        <p:grpSp>
          <p:nvGrpSpPr>
            <p:cNvPr id="26" name="组合 25">
              <a:extLst>
                <a:ext uri="{FF2B5EF4-FFF2-40B4-BE49-F238E27FC236}">
                  <a16:creationId xmlns:a16="http://schemas.microsoft.com/office/drawing/2014/main" id="{D2437CCC-857A-4D56-BBA8-CB09658183C4}"/>
                </a:ext>
              </a:extLst>
            </p:cNvPr>
            <p:cNvGrpSpPr/>
            <p:nvPr/>
          </p:nvGrpSpPr>
          <p:grpSpPr>
            <a:xfrm>
              <a:off x="10803539" y="4463560"/>
              <a:ext cx="1186658" cy="738664"/>
              <a:chOff x="8712380" y="2436663"/>
              <a:chExt cx="1186658" cy="738664"/>
            </a:xfrm>
          </p:grpSpPr>
          <p:sp>
            <p:nvSpPr>
              <p:cNvPr id="27" name="立方体 26">
                <a:extLst>
                  <a:ext uri="{FF2B5EF4-FFF2-40B4-BE49-F238E27FC236}">
                    <a16:creationId xmlns:a16="http://schemas.microsoft.com/office/drawing/2014/main" id="{2A859B68-49D0-4CCC-9B3A-FB705023034F}"/>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7F62385-64EF-4181-9EFE-22BF47C1B611}"/>
                  </a:ext>
                </a:extLst>
              </p:cNvPr>
              <p:cNvCxnSpPr>
                <a:cxnSpLocks/>
              </p:cNvCxnSpPr>
              <p:nvPr/>
            </p:nvCxnSpPr>
            <p:spPr>
              <a:xfrm>
                <a:off x="8976924" y="2677555"/>
                <a:ext cx="720000" cy="225512"/>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F4B3A70F-7811-4011-AE6A-730D9F08CF72}"/>
                      </a:ext>
                    </a:extLst>
                  </p:cNvPr>
                  <p:cNvSpPr/>
                  <p:nvPr/>
                </p:nvSpPr>
                <p:spPr>
                  <a:xfrm>
                    <a:off x="8712380" y="2805995"/>
                    <a:ext cx="442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29" name="矩形 28">
                    <a:extLst>
                      <a:ext uri="{FF2B5EF4-FFF2-40B4-BE49-F238E27FC236}">
                        <a16:creationId xmlns:a16="http://schemas.microsoft.com/office/drawing/2014/main" id="{F4B3A70F-7811-4011-AE6A-730D9F08CF72}"/>
                      </a:ext>
                    </a:extLst>
                  </p:cNvPr>
                  <p:cNvSpPr>
                    <a:spLocks noRot="1" noChangeAspect="1" noMove="1" noResize="1" noEditPoints="1" noAdjustHandles="1" noChangeArrowheads="1" noChangeShapeType="1" noTextEdit="1"/>
                  </p:cNvSpPr>
                  <p:nvPr/>
                </p:nvSpPr>
                <p:spPr>
                  <a:xfrm>
                    <a:off x="8712380" y="2805995"/>
                    <a:ext cx="44249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6C013957-2ED8-472A-AF09-4999F25F0196}"/>
                      </a:ext>
                    </a:extLst>
                  </p:cNvPr>
                  <p:cNvSpPr/>
                  <p:nvPr/>
                </p:nvSpPr>
                <p:spPr>
                  <a:xfrm>
                    <a:off x="9395439" y="2532026"/>
                    <a:ext cx="503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30" name="矩形 29">
                    <a:extLst>
                      <a:ext uri="{FF2B5EF4-FFF2-40B4-BE49-F238E27FC236}">
                        <a16:creationId xmlns:a16="http://schemas.microsoft.com/office/drawing/2014/main" id="{6C013957-2ED8-472A-AF09-4999F25F0196}"/>
                      </a:ext>
                    </a:extLst>
                  </p:cNvPr>
                  <p:cNvSpPr>
                    <a:spLocks noRot="1" noChangeAspect="1" noMove="1" noResize="1" noEditPoints="1" noAdjustHandles="1" noChangeArrowheads="1" noChangeShapeType="1" noTextEdit="1"/>
                  </p:cNvSpPr>
                  <p:nvPr/>
                </p:nvSpPr>
                <p:spPr>
                  <a:xfrm>
                    <a:off x="9395439" y="2532026"/>
                    <a:ext cx="50359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CD1866A-531E-4B6B-B103-EC57206AD458}"/>
                    </a:ext>
                  </a:extLst>
                </p:cNvPr>
                <p:cNvSpPr/>
                <p:nvPr/>
              </p:nvSpPr>
              <p:spPr>
                <a:xfrm>
                  <a:off x="10677403" y="4265613"/>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2</m:t>
                        </m:r>
                      </m:oMath>
                    </m:oMathPara>
                  </a14:m>
                  <a:endParaRPr lang="zh-CN" altLang="en-US" dirty="0">
                    <a:solidFill>
                      <a:schemeClr val="accent1">
                        <a:lumMod val="75000"/>
                      </a:schemeClr>
                    </a:solidFill>
                  </a:endParaRPr>
                </a:p>
              </p:txBody>
            </p:sp>
          </mc:Choice>
          <mc:Fallback xmlns="">
            <p:sp>
              <p:nvSpPr>
                <p:cNvPr id="39" name="矩形 38">
                  <a:extLst>
                    <a:ext uri="{FF2B5EF4-FFF2-40B4-BE49-F238E27FC236}">
                      <a16:creationId xmlns:a16="http://schemas.microsoft.com/office/drawing/2014/main" id="{8CD1866A-531E-4B6B-B103-EC57206AD458}"/>
                    </a:ext>
                  </a:extLst>
                </p:cNvPr>
                <p:cNvSpPr>
                  <a:spLocks noRot="1" noChangeAspect="1" noMove="1" noResize="1" noEditPoints="1" noAdjustHandles="1" noChangeArrowheads="1" noChangeShapeType="1" noTextEdit="1"/>
                </p:cNvSpPr>
                <p:nvPr/>
              </p:nvSpPr>
              <p:spPr>
                <a:xfrm>
                  <a:off x="10677403" y="4265613"/>
                  <a:ext cx="375423" cy="369332"/>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185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10338</TotalTime>
  <Words>4177</Words>
  <Application>Microsoft Office PowerPoint</Application>
  <PresentationFormat>宽屏</PresentationFormat>
  <Paragraphs>481</Paragraphs>
  <Slides>33</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Varela Round</vt:lpstr>
      <vt:lpstr>等线</vt:lpstr>
      <vt:lpstr>微软雅黑</vt:lpstr>
      <vt:lpstr>微软雅黑 Light</vt:lpstr>
      <vt:lpstr>Arial</vt:lpstr>
      <vt:lpstr>Cambria Math</vt:lpstr>
      <vt:lpstr>Wingdings</vt:lpstr>
      <vt:lpstr>Office 主题​​</vt:lpstr>
      <vt:lpstr>流体是什么？</vt:lpstr>
      <vt:lpstr>观察视角</vt:lpstr>
      <vt:lpstr>几个重要的数学算子</vt:lpstr>
      <vt:lpstr>Nabla算子</vt:lpstr>
      <vt:lpstr>梯度 (Gradient)</vt:lpstr>
      <vt:lpstr>散度 (Divergence)</vt:lpstr>
      <vt:lpstr>旋度 (Curl)</vt:lpstr>
      <vt:lpstr>拉普拉斯算子(Laplacian)</vt:lpstr>
      <vt:lpstr>物质导数(material derivative)</vt:lpstr>
      <vt:lpstr>速度散度</vt:lpstr>
      <vt:lpstr>Navier-Stokes 方程</vt:lpstr>
      <vt:lpstr>动量方程</vt:lpstr>
      <vt:lpstr>动量方程</vt:lpstr>
      <vt:lpstr>质量守恒方程</vt:lpstr>
      <vt:lpstr>NS方程的分步求解</vt:lpstr>
      <vt:lpstr>NS方程的分步求解</vt:lpstr>
      <vt:lpstr>NS方程的分步求解</vt:lpstr>
      <vt:lpstr>NS方程的分步求解——对流项</vt:lpstr>
      <vt:lpstr>NS方程的分步求解——压力项</vt:lpstr>
      <vt:lpstr>NS方程的分步求解——压力项</vt:lpstr>
      <vt:lpstr>SPH近似求解NS方程</vt:lpstr>
      <vt:lpstr>SPH</vt:lpstr>
      <vt:lpstr>SPH</vt:lpstr>
      <vt:lpstr>SPH</vt:lpstr>
      <vt:lpstr>SPH——密度</vt:lpstr>
      <vt:lpstr>SPH——压力</vt:lpstr>
      <vt:lpstr>SPH——黏力</vt:lpstr>
      <vt:lpstr>SPH——体积力</vt:lpstr>
      <vt:lpstr>SPH——核函数的选取</vt:lpstr>
      <vt:lpstr>SPH——速度和位移</vt:lpstr>
      <vt:lpstr>SPH——算法</vt:lpstr>
      <vt:lpstr>SPH——邻域搜索</vt:lpstr>
      <vt:lpstr>SPH——修正密度计算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T101575</cp:lastModifiedBy>
  <cp:revision>253</cp:revision>
  <dcterms:created xsi:type="dcterms:W3CDTF">2021-05-31T06:56:37Z</dcterms:created>
  <dcterms:modified xsi:type="dcterms:W3CDTF">2021-06-15T08:52:53Z</dcterms:modified>
</cp:coreProperties>
</file>