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57" r:id="rId5"/>
    <p:sldId id="260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F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0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3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8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692CF-48D0-40C9-9597-82DF229C760F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2A5AD-7328-4830-A2AB-D1AB0374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ccord Heavy SF" pitchFamily="34" charset="0"/>
              </a:rPr>
              <a:t>Collaborative analyzing of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ccord Heavy SF" pitchFamily="34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ccord Heavy SF" pitchFamily="34" charset="0"/>
              </a:rPr>
              <a:t>key public documents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ccord Heavy SF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Like Budget Book, a Bill’s draft, a report, …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Any PDF document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7961" y="6553200"/>
            <a:ext cx="241854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Please see in Slideshow mode!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" y="55052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Concept note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Nikhil VJ, Pune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Email: nikhil.js@gmail.com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Phone: 9665831250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scratch\creative commons attrbution-noncommer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6303475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4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dirty="0" smtClean="0"/>
              <a:t>tool to </a:t>
            </a:r>
            <a:r>
              <a:rPr lang="en-US" dirty="0"/>
              <a:t>collaboratively analyze important government documents which are published as PDFs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Most basic requirement</a:t>
            </a:r>
          </a:p>
          <a:p>
            <a:r>
              <a:rPr lang="en-US" b="1" dirty="0"/>
              <a:t>We need a website that opens up a PDF into its individual pages, and lets people post their comments for every page.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-152400"/>
            <a:ext cx="4572000" cy="735379"/>
          </a:xfrm>
        </p:spPr>
        <p:txBody>
          <a:bodyPr/>
          <a:lstStyle/>
          <a:p>
            <a:pPr algn="ctr"/>
            <a:r>
              <a:rPr lang="en-US" dirty="0"/>
              <a:t>How this platform can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609600"/>
            <a:ext cx="45720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Collaboratively read</a:t>
            </a:r>
            <a:r>
              <a:rPr lang="en-US" dirty="0" smtClean="0"/>
              <a:t>, </a:t>
            </a:r>
            <a:r>
              <a:rPr lang="en-US" dirty="0" err="1" smtClean="0"/>
              <a:t>analyse</a:t>
            </a:r>
            <a:r>
              <a:rPr lang="en-US" dirty="0" smtClean="0"/>
              <a:t>, </a:t>
            </a:r>
            <a:r>
              <a:rPr lang="en-US" dirty="0" smtClean="0"/>
              <a:t>critique and demystify essential public interest documents like budget statements, policies, laws, reports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Do the same for parties’ manifestos, statements by leaders, companies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Group study of </a:t>
            </a:r>
            <a:r>
              <a:rPr lang="en-US" dirty="0" err="1"/>
              <a:t>e</a:t>
            </a:r>
            <a:r>
              <a:rPr lang="en-US" dirty="0" err="1" smtClean="0"/>
              <a:t>books</a:t>
            </a:r>
            <a:r>
              <a:rPr lang="en-US" dirty="0" smtClean="0"/>
              <a:t>, reference material</a:t>
            </a:r>
          </a:p>
          <a:p>
            <a:r>
              <a:rPr lang="en-US" dirty="0" smtClean="0"/>
              <a:t>Easily pinpoint and share the “devil in the details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Bring out explanations in layman’s terms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-152400"/>
            <a:ext cx="4572000" cy="735379"/>
          </a:xfrm>
        </p:spPr>
        <p:txBody>
          <a:bodyPr/>
          <a:lstStyle/>
          <a:p>
            <a:pPr algn="ctr"/>
            <a:r>
              <a:rPr lang="en-US" dirty="0" smtClean="0"/>
              <a:t>Who would benefit from 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0" y="609600"/>
            <a:ext cx="4572000" cy="6248400"/>
          </a:xfrm>
        </p:spPr>
        <p:txBody>
          <a:bodyPr/>
          <a:lstStyle/>
          <a:p>
            <a:r>
              <a:rPr lang="en-US" dirty="0" smtClean="0"/>
              <a:t>Policy, budget analysts and advocates</a:t>
            </a:r>
          </a:p>
          <a:p>
            <a:r>
              <a:rPr lang="en-US" dirty="0" smtClean="0"/>
              <a:t>Journalists</a:t>
            </a:r>
          </a:p>
          <a:p>
            <a:r>
              <a:rPr lang="en-US" dirty="0" smtClean="0"/>
              <a:t>NGOs, civil rights movements</a:t>
            </a:r>
          </a:p>
          <a:p>
            <a:r>
              <a:rPr lang="en-US" dirty="0" smtClean="0"/>
              <a:t>Clean politics movements</a:t>
            </a:r>
          </a:p>
          <a:p>
            <a:r>
              <a:rPr lang="en-US" dirty="0" smtClean="0"/>
              <a:t>Citizens who need information, advice on complex issues</a:t>
            </a:r>
          </a:p>
          <a:p>
            <a:r>
              <a:rPr lang="en-US" dirty="0" smtClean="0"/>
              <a:t>Students and educators</a:t>
            </a:r>
            <a:endParaRPr lang="en-US" dirty="0" smtClean="0"/>
          </a:p>
          <a:p>
            <a:r>
              <a:rPr lang="en-US" dirty="0" smtClean="0"/>
              <a:t>Collaborative online learning </a:t>
            </a:r>
            <a:r>
              <a:rPr lang="en-US" dirty="0" smtClean="0"/>
              <a:t>courses</a:t>
            </a:r>
          </a:p>
          <a:p>
            <a:r>
              <a:rPr lang="en-US" dirty="0" smtClean="0"/>
              <a:t>Independent researchers looking for peer review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51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ECH\CEE\Budget\images\b-19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24"/>
          <a:stretch/>
        </p:blipFill>
        <p:spPr bwMode="auto">
          <a:xfrm>
            <a:off x="1295400" y="97626"/>
            <a:ext cx="7772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806355"/>
            <a:ext cx="8382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56/121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7755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8" y="762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304800"/>
            <a:ext cx="7543800" cy="4876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50402" y="43434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10200" y="3810000"/>
            <a:ext cx="228600" cy="228600"/>
          </a:xfrm>
          <a:prstGeom prst="ellipse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649" y="1600200"/>
            <a:ext cx="111626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Bookmarks:</a:t>
            </a:r>
          </a:p>
          <a:p>
            <a:r>
              <a:rPr lang="en-US" sz="1200" dirty="0" smtClean="0"/>
              <a:t>Start (1)</a:t>
            </a:r>
          </a:p>
          <a:p>
            <a:r>
              <a:rPr lang="en-US" sz="1200" dirty="0" smtClean="0"/>
              <a:t>1. chap1 (3)</a:t>
            </a:r>
          </a:p>
          <a:p>
            <a:r>
              <a:rPr lang="en-US" sz="1200" dirty="0" smtClean="0"/>
              <a:t>2. chap2 (13)</a:t>
            </a:r>
          </a:p>
          <a:p>
            <a:r>
              <a:rPr lang="en-US" sz="1200" dirty="0" smtClean="0"/>
              <a:t>3. chap3 (21)</a:t>
            </a:r>
          </a:p>
          <a:p>
            <a:r>
              <a:rPr lang="en-US" sz="1200" dirty="0" smtClean="0"/>
              <a:t>3.1. </a:t>
            </a:r>
            <a:r>
              <a:rPr lang="en-US" sz="1200" dirty="0" err="1" smtClean="0"/>
              <a:t>wseer</a:t>
            </a:r>
            <a:r>
              <a:rPr lang="en-US" sz="1200" dirty="0" smtClean="0"/>
              <a:t> (24)</a:t>
            </a:r>
          </a:p>
          <a:p>
            <a:r>
              <a:rPr lang="en-US" sz="1200" dirty="0" smtClean="0"/>
              <a:t>3.2. </a:t>
            </a:r>
            <a:r>
              <a:rPr lang="en-US" sz="1200" dirty="0" err="1" smtClean="0"/>
              <a:t>dsfd</a:t>
            </a:r>
            <a:r>
              <a:rPr lang="en-US" sz="1200" dirty="0" smtClean="0"/>
              <a:t> (26)</a:t>
            </a:r>
          </a:p>
          <a:p>
            <a:r>
              <a:rPr lang="en-US" sz="1200" dirty="0" smtClean="0"/>
              <a:t>4. chap4 (32)</a:t>
            </a:r>
          </a:p>
          <a:p>
            <a:r>
              <a:rPr lang="en-US" sz="1200" b="1" dirty="0" smtClean="0"/>
              <a:t>5. chap5 (54)</a:t>
            </a:r>
          </a:p>
          <a:p>
            <a:r>
              <a:rPr lang="en-US" sz="1200" dirty="0" smtClean="0"/>
              <a:t>6. chap6 (67)</a:t>
            </a:r>
          </a:p>
          <a:p>
            <a:r>
              <a:rPr lang="en-US" sz="1200" dirty="0" smtClean="0"/>
              <a:t>7. chap7 (98)</a:t>
            </a:r>
          </a:p>
          <a:p>
            <a:r>
              <a:rPr lang="en-US" sz="1200" dirty="0" smtClean="0"/>
              <a:t>8. chap8 (101)</a:t>
            </a:r>
          </a:p>
          <a:p>
            <a:r>
              <a:rPr lang="en-US" sz="1200" dirty="0" smtClean="0"/>
              <a:t>9. chap9 (115)</a:t>
            </a:r>
          </a:p>
          <a:p>
            <a:r>
              <a:rPr lang="en-US" sz="1200" dirty="0" smtClean="0"/>
              <a:t>End (121)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0"/>
            <a:ext cx="327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[Title of document]  </a:t>
            </a:r>
            <a:r>
              <a:rPr lang="en-US" sz="1050" dirty="0" smtClean="0"/>
              <a:t>(click to see doc’s details)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7942" y="0"/>
            <a:ext cx="3643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Other details :: </a:t>
            </a:r>
            <a:r>
              <a:rPr lang="en-US" sz="1100" dirty="0" err="1" smtClean="0"/>
              <a:t>uploader</a:t>
            </a:r>
            <a:r>
              <a:rPr lang="en-US" sz="1100" dirty="0" smtClean="0"/>
              <a:t>-profile :: Sign Up :: Sign In :: Log Out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" y="4419600"/>
            <a:ext cx="1366882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cs typeface="Mangal"/>
              </a:rPr>
              <a:t>Suggest a bookmark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40167" y="76200"/>
            <a:ext cx="1331433" cy="609600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Logo, </a:t>
            </a:r>
          </a:p>
          <a:p>
            <a:r>
              <a:rPr lang="en-US" sz="1000" dirty="0" smtClean="0"/>
              <a:t>click to go to  Home page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8001000" y="1524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1443082" y="5410200"/>
            <a:ext cx="7091318" cy="990600"/>
          </a:xfrm>
          <a:prstGeom prst="wedgeRectCallout">
            <a:avLst>
              <a:gd name="adj1" fmla="val -34638"/>
              <a:gd name="adj2" fmla="val 721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 section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1143000"/>
            <a:ext cx="1455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573088">
              <a:buFont typeface="Wingdings" pitchFamily="2" charset="2"/>
              <a:buChar char="q"/>
              <a:tabLst>
                <a:tab pos="860425" algn="l"/>
              </a:tabLst>
            </a:pPr>
            <a:r>
              <a:rPr lang="en-US" sz="1000" dirty="0" smtClean="0"/>
              <a:t>Load adjoining page also</a:t>
            </a:r>
            <a:endParaRPr lang="en-US" sz="1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495800" y="5001904"/>
            <a:ext cx="1418123" cy="353704"/>
            <a:chOff x="4495800" y="5001904"/>
            <a:chExt cx="1418123" cy="353704"/>
          </a:xfrm>
        </p:grpSpPr>
        <p:sp>
          <p:nvSpPr>
            <p:cNvPr id="19" name="TextBox 18"/>
            <p:cNvSpPr txBox="1"/>
            <p:nvPr/>
          </p:nvSpPr>
          <p:spPr>
            <a:xfrm>
              <a:off x="4495800" y="5029200"/>
              <a:ext cx="223638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+</a:t>
              </a:r>
              <a:endParaRPr lang="en-US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5029200"/>
              <a:ext cx="229585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Mangal"/>
                  <a:cs typeface="Mangal"/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5400" y="5029202"/>
              <a:ext cx="338919" cy="30366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400" b="1" dirty="0" smtClean="0">
                <a:latin typeface="Mangal"/>
                <a:cs typeface="Mang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28481" y="5029200"/>
              <a:ext cx="338919" cy="30366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400" b="1" dirty="0" smtClean="0">
                <a:latin typeface="Mangal"/>
                <a:cs typeface="Mang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60504" y="5017054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actual</a:t>
              </a:r>
            </a:p>
            <a:p>
              <a:pPr algn="ctr"/>
              <a:r>
                <a:rPr lang="en-US" sz="800" dirty="0" smtClean="0"/>
                <a:t>size</a:t>
              </a:r>
              <a:endParaRPr lang="en-US" sz="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98425" y="500190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z</a:t>
              </a:r>
              <a:r>
                <a:rPr lang="en-US" sz="800" dirty="0" smtClean="0"/>
                <a:t>oom</a:t>
              </a:r>
            </a:p>
            <a:p>
              <a:pPr algn="ctr"/>
              <a:r>
                <a:rPr lang="en-US" sz="800" dirty="0" smtClean="0"/>
                <a:t>to fit</a:t>
              </a:r>
              <a:endParaRPr lang="en-US" sz="8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99472" y="6553200"/>
            <a:ext cx="254505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Go to next slide for explanations</a:t>
            </a:r>
            <a:endParaRPr lang="en-US" sz="1400" dirty="0"/>
          </a:p>
        </p:txBody>
      </p:sp>
      <p:pic>
        <p:nvPicPr>
          <p:cNvPr id="41" name="Picture 3" descr="D:\scratch\screenshots\s76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52" y="1314736"/>
            <a:ext cx="258763" cy="29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2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ECH\CEE\Budget\images\b-19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24"/>
          <a:stretch/>
        </p:blipFill>
        <p:spPr bwMode="auto">
          <a:xfrm>
            <a:off x="1295400" y="97626"/>
            <a:ext cx="7772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806355"/>
            <a:ext cx="8382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56/121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7755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8" y="762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304800"/>
            <a:ext cx="7543800" cy="4876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50402" y="43434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10200" y="3810000"/>
            <a:ext cx="228600" cy="228600"/>
          </a:xfrm>
          <a:prstGeom prst="ellipse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3043038" y="2361063"/>
            <a:ext cx="3244144" cy="1185649"/>
          </a:xfrm>
          <a:prstGeom prst="wedgeRectCallout">
            <a:avLst>
              <a:gd name="adj1" fmla="val 25123"/>
              <a:gd name="adj2" fmla="val 71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Placemarks</a:t>
            </a:r>
            <a:endParaRPr lang="en-US" sz="1200" dirty="0" smtClean="0"/>
          </a:p>
          <a:p>
            <a:r>
              <a:rPr lang="en-US" sz="1200" dirty="0" smtClean="0"/>
              <a:t>Clicking on one darkens/highlights it, and brings up the comment: either popup, or highlights it in comments section below, or open in new window with reply trail. Can color-code based on comment type.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649" y="1600200"/>
            <a:ext cx="111626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Bookmarks:</a:t>
            </a:r>
          </a:p>
          <a:p>
            <a:r>
              <a:rPr lang="en-US" sz="1200" dirty="0" smtClean="0"/>
              <a:t>Start (1)</a:t>
            </a:r>
          </a:p>
          <a:p>
            <a:r>
              <a:rPr lang="en-US" sz="1200" dirty="0" smtClean="0"/>
              <a:t>1. chap1 (3)</a:t>
            </a:r>
          </a:p>
          <a:p>
            <a:r>
              <a:rPr lang="en-US" sz="1200" dirty="0" smtClean="0"/>
              <a:t>2. chap2 (13)</a:t>
            </a:r>
          </a:p>
          <a:p>
            <a:r>
              <a:rPr lang="en-US" sz="1200" dirty="0" smtClean="0"/>
              <a:t>3. chap3 (21)</a:t>
            </a:r>
          </a:p>
          <a:p>
            <a:r>
              <a:rPr lang="en-US" sz="1200" dirty="0" smtClean="0"/>
              <a:t>3.1. </a:t>
            </a:r>
            <a:r>
              <a:rPr lang="en-US" sz="1200" dirty="0" err="1" smtClean="0"/>
              <a:t>wseer</a:t>
            </a:r>
            <a:r>
              <a:rPr lang="en-US" sz="1200" dirty="0" smtClean="0"/>
              <a:t> (24)</a:t>
            </a:r>
          </a:p>
          <a:p>
            <a:r>
              <a:rPr lang="en-US" sz="1200" dirty="0" smtClean="0"/>
              <a:t>3.2. </a:t>
            </a:r>
            <a:r>
              <a:rPr lang="en-US" sz="1200" dirty="0" err="1" smtClean="0"/>
              <a:t>dsfd</a:t>
            </a:r>
            <a:r>
              <a:rPr lang="en-US" sz="1200" dirty="0" smtClean="0"/>
              <a:t> (26)</a:t>
            </a:r>
          </a:p>
          <a:p>
            <a:r>
              <a:rPr lang="en-US" sz="1200" dirty="0" smtClean="0"/>
              <a:t>4. chap4 (32)</a:t>
            </a:r>
          </a:p>
          <a:p>
            <a:r>
              <a:rPr lang="en-US" sz="1200" b="1" dirty="0" smtClean="0"/>
              <a:t>5. chap5 (54)</a:t>
            </a:r>
          </a:p>
          <a:p>
            <a:r>
              <a:rPr lang="en-US" sz="1200" dirty="0" smtClean="0"/>
              <a:t>6. chap6 (67)</a:t>
            </a:r>
          </a:p>
          <a:p>
            <a:r>
              <a:rPr lang="en-US" sz="1200" dirty="0" smtClean="0"/>
              <a:t>7. chap7 (98)</a:t>
            </a:r>
          </a:p>
          <a:p>
            <a:r>
              <a:rPr lang="en-US" sz="1200" dirty="0" smtClean="0"/>
              <a:t>8. chap8 (101)</a:t>
            </a:r>
          </a:p>
          <a:p>
            <a:r>
              <a:rPr lang="en-US" sz="1200" dirty="0" smtClean="0"/>
              <a:t>9. chap9 (115)</a:t>
            </a:r>
          </a:p>
          <a:p>
            <a:r>
              <a:rPr lang="en-US" sz="1200" dirty="0" smtClean="0"/>
              <a:t>End (121)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0"/>
            <a:ext cx="327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[Title of document]  </a:t>
            </a:r>
            <a:r>
              <a:rPr lang="en-US" sz="1050" dirty="0" smtClean="0"/>
              <a:t>(click to see doc’s details)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7942" y="0"/>
            <a:ext cx="3643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Other details :: </a:t>
            </a:r>
            <a:r>
              <a:rPr lang="en-US" sz="1100" dirty="0" err="1" smtClean="0"/>
              <a:t>uploader</a:t>
            </a:r>
            <a:r>
              <a:rPr lang="en-US" sz="1100" dirty="0" smtClean="0"/>
              <a:t>-profile :: Sign Up :: Sign In :: Log Out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" y="4419600"/>
            <a:ext cx="1366882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cs typeface="Mangal"/>
              </a:rPr>
              <a:t>Suggest a bookmark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1066800" y="3502152"/>
            <a:ext cx="1621702" cy="612648"/>
          </a:xfrm>
          <a:prstGeom prst="wedgeRectCallout">
            <a:avLst>
              <a:gd name="adj1" fmla="val -54496"/>
              <a:gd name="adj2" fmla="val -88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H</a:t>
            </a:r>
            <a:r>
              <a:rPr lang="en-US" sz="1050" dirty="0" smtClean="0"/>
              <a:t>ighlight current page's or most recent bookmark</a:t>
            </a:r>
            <a:endParaRPr lang="en-US" sz="1050" dirty="0"/>
          </a:p>
        </p:txBody>
      </p:sp>
      <p:sp>
        <p:nvSpPr>
          <p:cNvPr id="26" name="Rectangular Callout 25"/>
          <p:cNvSpPr/>
          <p:nvPr/>
        </p:nvSpPr>
        <p:spPr>
          <a:xfrm>
            <a:off x="7842380" y="4300876"/>
            <a:ext cx="1119508" cy="605259"/>
          </a:xfrm>
          <a:prstGeom prst="wedgeRectCallout">
            <a:avLst>
              <a:gd name="adj1" fmla="val 44326"/>
              <a:gd name="adj2" fmla="val 87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Scrollbars to move the page about</a:t>
            </a:r>
            <a:endParaRPr lang="en-US" sz="1100" dirty="0"/>
          </a:p>
        </p:txBody>
      </p:sp>
      <p:sp>
        <p:nvSpPr>
          <p:cNvPr id="25" name="Parallelogram 24"/>
          <p:cNvSpPr/>
          <p:nvPr/>
        </p:nvSpPr>
        <p:spPr>
          <a:xfrm>
            <a:off x="40167" y="76200"/>
            <a:ext cx="1331433" cy="609600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Logo, </a:t>
            </a:r>
          </a:p>
          <a:p>
            <a:r>
              <a:rPr lang="en-US" sz="1000" dirty="0" smtClean="0"/>
              <a:t>click to go to  Home page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8001000" y="1524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1443082" y="5410200"/>
            <a:ext cx="7091318" cy="990600"/>
          </a:xfrm>
          <a:prstGeom prst="wedgeRectCallout">
            <a:avLst>
              <a:gd name="adj1" fmla="val -34638"/>
              <a:gd name="adj2" fmla="val 721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 section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87182" y="5510070"/>
            <a:ext cx="2769245" cy="921437"/>
          </a:xfrm>
          <a:prstGeom prst="wedgeRectCallout">
            <a:avLst>
              <a:gd name="adj1" fmla="val -22949"/>
              <a:gd name="adj2" fmla="val -97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Keep viewing box height slightly smaller than full height of browser. User should be able to see the title of  comments section, then </a:t>
            </a:r>
            <a:r>
              <a:rPr lang="en-US" dirty="0" err="1" smtClean="0"/>
              <a:t>scoll</a:t>
            </a:r>
            <a:r>
              <a:rPr lang="en-US" dirty="0" smtClean="0"/>
              <a:t> down for more.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1143000"/>
            <a:ext cx="1455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573088">
              <a:buFont typeface="Wingdings" pitchFamily="2" charset="2"/>
              <a:buChar char="q"/>
              <a:tabLst>
                <a:tab pos="860425" algn="l"/>
              </a:tabLst>
            </a:pPr>
            <a:r>
              <a:rPr lang="en-US" sz="1000" dirty="0" smtClean="0"/>
              <a:t>Load adjoining page also</a:t>
            </a:r>
            <a:endParaRPr lang="en-US" sz="1000" dirty="0"/>
          </a:p>
        </p:txBody>
      </p:sp>
      <p:sp>
        <p:nvSpPr>
          <p:cNvPr id="17" name="Rectangular Callout 16"/>
          <p:cNvSpPr/>
          <p:nvPr/>
        </p:nvSpPr>
        <p:spPr>
          <a:xfrm>
            <a:off x="1814561" y="4647188"/>
            <a:ext cx="835841" cy="605259"/>
          </a:xfrm>
          <a:prstGeom prst="wedgeRectCallout">
            <a:avLst>
              <a:gd name="adj1" fmla="val -122399"/>
              <a:gd name="adj2" fmla="val -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Scrollbar if more bookmarks</a:t>
            </a:r>
            <a:endParaRPr lang="en-US" sz="1100" dirty="0"/>
          </a:p>
        </p:txBody>
      </p:sp>
      <p:sp>
        <p:nvSpPr>
          <p:cNvPr id="32" name="Rectangular Callout 31"/>
          <p:cNvSpPr/>
          <p:nvPr/>
        </p:nvSpPr>
        <p:spPr>
          <a:xfrm>
            <a:off x="100468" y="5334000"/>
            <a:ext cx="1271132" cy="1371600"/>
          </a:xfrm>
          <a:prstGeom prst="wedgeRectCallout">
            <a:avLst>
              <a:gd name="adj1" fmla="val -22054"/>
              <a:gd name="adj2" fmla="val -100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Other users can give a simple text suggestion to add bookmark at current page; will be </a:t>
            </a:r>
            <a:r>
              <a:rPr lang="en-US" sz="1100" dirty="0" err="1" smtClean="0"/>
              <a:t>mesg’d</a:t>
            </a:r>
            <a:r>
              <a:rPr lang="en-US" sz="1100" dirty="0" smtClean="0"/>
              <a:t> to owner</a:t>
            </a:r>
            <a:endParaRPr lang="en-US" sz="1100" dirty="0"/>
          </a:p>
        </p:txBody>
      </p:sp>
      <p:sp>
        <p:nvSpPr>
          <p:cNvPr id="33" name="Rectangular Callout 32"/>
          <p:cNvSpPr/>
          <p:nvPr/>
        </p:nvSpPr>
        <p:spPr>
          <a:xfrm>
            <a:off x="1551408" y="1175266"/>
            <a:ext cx="2182392" cy="1034534"/>
          </a:xfrm>
          <a:prstGeom prst="wedgeRectCallout">
            <a:avLst>
              <a:gd name="adj1" fmla="val -70640"/>
              <a:gd name="adj2" fmla="val -27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Checkbox, In case of table stretching across two adjoining pages</a:t>
            </a:r>
          </a:p>
          <a:p>
            <a:r>
              <a:rPr lang="en-US" sz="1050" dirty="0" smtClean="0"/>
              <a:t>In this case, if ticked, pg57 is loaded on the right side of this page, user can zoom out / move the page to see it.</a:t>
            </a:r>
            <a:endParaRPr lang="en-US" sz="1050" dirty="0"/>
          </a:p>
        </p:txBody>
      </p:sp>
      <p:sp>
        <p:nvSpPr>
          <p:cNvPr id="34" name="Rectangular Callout 33"/>
          <p:cNvSpPr/>
          <p:nvPr/>
        </p:nvSpPr>
        <p:spPr>
          <a:xfrm>
            <a:off x="1932408" y="381000"/>
            <a:ext cx="1110630" cy="579243"/>
          </a:xfrm>
          <a:prstGeom prst="wedgeRectCallout">
            <a:avLst>
              <a:gd name="adj1" fmla="val -127395"/>
              <a:gd name="adj2" fmla="val 38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Can type in page number here to directly jump</a:t>
            </a:r>
            <a:endParaRPr lang="en-US" sz="105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495800" y="5001904"/>
            <a:ext cx="1418123" cy="353704"/>
            <a:chOff x="4495800" y="5001904"/>
            <a:chExt cx="1418123" cy="353704"/>
          </a:xfrm>
        </p:grpSpPr>
        <p:sp>
          <p:nvSpPr>
            <p:cNvPr id="19" name="TextBox 18"/>
            <p:cNvSpPr txBox="1"/>
            <p:nvPr/>
          </p:nvSpPr>
          <p:spPr>
            <a:xfrm>
              <a:off x="4495800" y="5029200"/>
              <a:ext cx="223638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+</a:t>
              </a:r>
              <a:endParaRPr lang="en-US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5029200"/>
              <a:ext cx="229585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Mangal"/>
                  <a:cs typeface="Mangal"/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5400" y="5029202"/>
              <a:ext cx="338919" cy="30366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400" b="1" dirty="0" smtClean="0">
                <a:latin typeface="Mangal"/>
                <a:cs typeface="Mang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28481" y="5029200"/>
              <a:ext cx="338919" cy="30366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400" b="1" dirty="0" smtClean="0">
                <a:latin typeface="Mangal"/>
                <a:cs typeface="Mang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60504" y="5017054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actual</a:t>
              </a:r>
            </a:p>
            <a:p>
              <a:pPr algn="ctr"/>
              <a:r>
                <a:rPr lang="en-US" sz="800" dirty="0" smtClean="0"/>
                <a:t>size</a:t>
              </a:r>
              <a:endParaRPr lang="en-US" sz="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98425" y="500190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z</a:t>
              </a:r>
              <a:r>
                <a:rPr lang="en-US" sz="800" dirty="0" smtClean="0"/>
                <a:t>oom</a:t>
              </a:r>
            </a:p>
            <a:p>
              <a:pPr algn="ctr"/>
              <a:r>
                <a:rPr lang="en-US" sz="800" dirty="0" smtClean="0"/>
                <a:t>to fit</a:t>
              </a:r>
              <a:endParaRPr lang="en-US" sz="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968100" y="6553200"/>
            <a:ext cx="320780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Comments section explained in next slide</a:t>
            </a:r>
            <a:endParaRPr lang="en-US" sz="1400" dirty="0"/>
          </a:p>
        </p:txBody>
      </p:sp>
      <p:pic>
        <p:nvPicPr>
          <p:cNvPr id="2051" name="Picture 3" descr="D:\scratch\screenshots\s76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52" y="1314736"/>
            <a:ext cx="258763" cy="29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78355" y="1146046"/>
            <a:ext cx="2013045" cy="987554"/>
          </a:xfrm>
          <a:prstGeom prst="wedgeRectCallout">
            <a:avLst>
              <a:gd name="adj1" fmla="val -77079"/>
              <a:gd name="adj2" fmla="val -19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Page viewing </a:t>
            </a:r>
            <a:r>
              <a:rPr lang="en-US" dirty="0" smtClean="0"/>
              <a:t>area.</a:t>
            </a:r>
          </a:p>
          <a:p>
            <a:r>
              <a:rPr lang="en-US" dirty="0" smtClean="0"/>
              <a:t>Mouse default </a:t>
            </a:r>
            <a:r>
              <a:rPr lang="en-US" dirty="0" err="1" smtClean="0"/>
              <a:t>behaviour</a:t>
            </a:r>
            <a:r>
              <a:rPr lang="en-US" dirty="0" smtClean="0"/>
              <a:t>: click and drag to move page around, like it’s done in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73" y="1510605"/>
            <a:ext cx="13323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View by type 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/>
              <a:t>All</a:t>
            </a:r>
          </a:p>
          <a:p>
            <a:pPr marL="177800" indent="-177800">
              <a:buFont typeface="Wingdings" pitchFamily="2" charset="2"/>
              <a:buChar char="q"/>
            </a:pPr>
            <a:r>
              <a:rPr lang="en-US" sz="1400" dirty="0" err="1" smtClean="0"/>
              <a:t>QnA</a:t>
            </a:r>
            <a:endParaRPr lang="en-US" sz="1400" dirty="0" smtClean="0"/>
          </a:p>
          <a:p>
            <a:pPr marL="177800" indent="-177800">
              <a:buFont typeface="Wingdings" pitchFamily="2" charset="2"/>
              <a:buChar char="q"/>
            </a:pPr>
            <a:r>
              <a:rPr lang="en-US" sz="1400" dirty="0" smtClean="0"/>
              <a:t>Suggestions</a:t>
            </a:r>
          </a:p>
          <a:p>
            <a:pPr marL="177800" indent="-177800">
              <a:buFont typeface="Wingdings" pitchFamily="2" charset="2"/>
              <a:buChar char="q"/>
            </a:pPr>
            <a:r>
              <a:rPr lang="en-US" sz="1400" dirty="0" smtClean="0"/>
              <a:t>Criticisms</a:t>
            </a:r>
          </a:p>
          <a:p>
            <a:pPr marL="177800" indent="-177800">
              <a:buFont typeface="Wingdings" pitchFamily="2" charset="2"/>
              <a:buChar char="q"/>
            </a:pPr>
            <a:r>
              <a:rPr lang="en-US" sz="1400" dirty="0" smtClean="0"/>
              <a:t>Compliments</a:t>
            </a:r>
          </a:p>
          <a:p>
            <a:pPr marL="177800" indent="-177800">
              <a:buFont typeface="Wingdings" pitchFamily="2" charset="2"/>
              <a:buChar char="q"/>
            </a:pPr>
            <a:r>
              <a:rPr lang="en-US" sz="1400" dirty="0" smtClean="0"/>
              <a:t>Other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9551" y="3348251"/>
            <a:ext cx="11809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Sort by:</a:t>
            </a:r>
          </a:p>
          <a:p>
            <a:pPr marL="109538" indent="-109538">
              <a:buFont typeface="Courier New" pitchFamily="49" charset="0"/>
              <a:buChar char="o"/>
            </a:pPr>
            <a:r>
              <a:rPr lang="en-US" sz="1400" dirty="0" smtClean="0"/>
              <a:t>Popularity</a:t>
            </a:r>
          </a:p>
          <a:p>
            <a:pPr marL="109538" indent="-109538">
              <a:buFont typeface="Courier New" pitchFamily="49" charset="0"/>
              <a:buChar char="o"/>
            </a:pPr>
            <a:r>
              <a:rPr lang="en-US" sz="1400" dirty="0" smtClean="0"/>
              <a:t>Date posted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51" y="4111823"/>
            <a:ext cx="1402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Wingdings" pitchFamily="2" charset="2"/>
              <a:buChar char="ü"/>
            </a:pPr>
            <a:r>
              <a:rPr lang="en-US" sz="1400" dirty="0" smtClean="0"/>
              <a:t>Reverse 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295400"/>
            <a:ext cx="6629400" cy="3581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Comments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Reply to each comment.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 or down voting for each comment.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QnA</a:t>
            </a:r>
            <a:r>
              <a:rPr lang="en-US" dirty="0" smtClean="0"/>
              <a:t>, assuming replies would be answers.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this all seems too complex, just keep a simple comments feed like </a:t>
            </a:r>
            <a:r>
              <a:rPr lang="en-US" dirty="0" err="1" smtClean="0"/>
              <a:t>Disqus</a:t>
            </a:r>
            <a:r>
              <a:rPr lang="en-US" dirty="0" smtClean="0"/>
              <a:t>, and ensure that every page in the PDF gets its own separate comments feed.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seeing document’s properties, “activity feed” displays in which all pages new comments have come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654" y="4962393"/>
            <a:ext cx="134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a comment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57400" y="5269383"/>
            <a:ext cx="4572000" cy="8082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2440" y="5270170"/>
            <a:ext cx="150336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Type (dropdown list) 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5696592"/>
            <a:ext cx="45397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003947" y="6123801"/>
            <a:ext cx="6687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Tip: for adding a comment to a specific point on the page, right-click on the point to add one there itself.</a:t>
            </a:r>
            <a:endParaRPr lang="en-US" sz="1200" dirty="0"/>
          </a:p>
        </p:txBody>
      </p:sp>
      <p:pic>
        <p:nvPicPr>
          <p:cNvPr id="15" name="Picture 2" descr="D:\TECH\CEE\Budget\images\b-19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544" b="60124"/>
          <a:stretch/>
        </p:blipFill>
        <p:spPr bwMode="auto">
          <a:xfrm>
            <a:off x="1219200" y="0"/>
            <a:ext cx="777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371600" y="-152400"/>
            <a:ext cx="7543800" cy="1197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486" y="311527"/>
            <a:ext cx="1753427" cy="983873"/>
          </a:xfrm>
          <a:prstGeom prst="cloudCallout">
            <a:avLst>
              <a:gd name="adj1" fmla="val -55859"/>
              <a:gd name="adj2" fmla="val -595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Scrolling down in the same window, </a:t>
            </a:r>
            <a:endParaRPr lang="en-US" sz="1200" dirty="0"/>
          </a:p>
        </p:txBody>
      </p:sp>
      <p:cxnSp>
        <p:nvCxnSpPr>
          <p:cNvPr id="32" name="Elbow Connector 31"/>
          <p:cNvCxnSpPr>
            <a:endCxn id="11" idx="3"/>
          </p:cNvCxnSpPr>
          <p:nvPr/>
        </p:nvCxnSpPr>
        <p:spPr>
          <a:xfrm>
            <a:off x="1340515" y="1676400"/>
            <a:ext cx="6965285" cy="3732270"/>
          </a:xfrm>
          <a:prstGeom prst="bentConnector3">
            <a:avLst>
              <a:gd name="adj1" fmla="val 109356"/>
            </a:avLst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343400" y="838200"/>
            <a:ext cx="1418123" cy="353704"/>
            <a:chOff x="4495800" y="5001904"/>
            <a:chExt cx="1418123" cy="353704"/>
          </a:xfrm>
        </p:grpSpPr>
        <p:sp>
          <p:nvSpPr>
            <p:cNvPr id="39" name="TextBox 38"/>
            <p:cNvSpPr txBox="1"/>
            <p:nvPr/>
          </p:nvSpPr>
          <p:spPr>
            <a:xfrm>
              <a:off x="4495800" y="5029200"/>
              <a:ext cx="223638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+</a:t>
              </a:r>
              <a:endParaRPr lang="en-US" sz="1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00600" y="5029200"/>
              <a:ext cx="229585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Mangal"/>
                  <a:cs typeface="Mangal"/>
                </a:rPr>
                <a:t>-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05400" y="5029202"/>
              <a:ext cx="338919" cy="30366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400" b="1" dirty="0" smtClean="0">
                <a:latin typeface="Mangal"/>
                <a:cs typeface="Mangal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28481" y="5029200"/>
              <a:ext cx="338919" cy="30366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400" b="1" dirty="0" smtClean="0">
                <a:latin typeface="Mangal"/>
                <a:cs typeface="Manga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60504" y="5017054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actual</a:t>
              </a:r>
            </a:p>
            <a:p>
              <a:pPr algn="ctr"/>
              <a:r>
                <a:rPr lang="en-US" sz="800" dirty="0" smtClean="0"/>
                <a:t>size</a:t>
              </a:r>
              <a:endParaRPr 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8425" y="500190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z</a:t>
              </a:r>
              <a:r>
                <a:rPr lang="en-US" sz="800" dirty="0" smtClean="0"/>
                <a:t>oom</a:t>
              </a:r>
            </a:p>
            <a:p>
              <a:pPr algn="ctr"/>
              <a:r>
                <a:rPr lang="en-US" sz="800" dirty="0" smtClean="0"/>
                <a:t>to fit</a:t>
              </a:r>
              <a:endParaRPr lang="en-US" sz="8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83667" y="6553200"/>
            <a:ext cx="145033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Go to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3512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ECH\CEE\Budget\images\b-19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24"/>
          <a:stretch/>
        </p:blipFill>
        <p:spPr bwMode="auto">
          <a:xfrm>
            <a:off x="1295400" y="97626"/>
            <a:ext cx="7772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4992874" y="2005064"/>
            <a:ext cx="2628900" cy="1785277"/>
          </a:xfrm>
          <a:prstGeom prst="roundRect">
            <a:avLst>
              <a:gd name="adj" fmla="val 80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04800"/>
            <a:ext cx="7543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38400" y="200506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5762" y="2173387"/>
            <a:ext cx="1595238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Add a new:</a:t>
            </a:r>
          </a:p>
          <a:p>
            <a:r>
              <a:rPr lang="en-US" sz="1400" dirty="0" smtClean="0"/>
              <a:t>Question</a:t>
            </a:r>
          </a:p>
          <a:p>
            <a:r>
              <a:rPr lang="en-US" sz="1400" dirty="0" smtClean="0"/>
              <a:t>Suggestion</a:t>
            </a:r>
          </a:p>
          <a:p>
            <a:r>
              <a:rPr lang="en-US" sz="1400" dirty="0" smtClean="0"/>
              <a:t>Criticism</a:t>
            </a:r>
          </a:p>
          <a:p>
            <a:r>
              <a:rPr lang="en-US" sz="1400" dirty="0" smtClean="0"/>
              <a:t>Compliment</a:t>
            </a:r>
          </a:p>
          <a:p>
            <a:r>
              <a:rPr lang="en-US" sz="1400" dirty="0" smtClean="0"/>
              <a:t>Other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 rot="13500000">
            <a:off x="3310475" y="2555075"/>
            <a:ext cx="228600" cy="1905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52400" y="3902612"/>
            <a:ext cx="2057400" cy="669387"/>
          </a:xfrm>
          <a:prstGeom prst="wedgeRectCallout">
            <a:avLst>
              <a:gd name="adj1" fmla="val 62617"/>
              <a:gd name="adj2" fmla="val -29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Right-clicking at a point on the page viewer opens up a custom context menu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218992" y="2524932"/>
            <a:ext cx="1819157" cy="1132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/>
              <a:t>Text</a:t>
            </a:r>
            <a:endParaRPr lang="en-U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89830" y="3352420"/>
            <a:ext cx="45397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</a:t>
            </a:r>
            <a:endParaRPr lang="en-US" sz="1200" dirty="0"/>
          </a:p>
        </p:txBody>
      </p:sp>
      <p:cxnSp>
        <p:nvCxnSpPr>
          <p:cNvPr id="19" name="Elbow Connector 18"/>
          <p:cNvCxnSpPr>
            <a:endCxn id="14" idx="1"/>
          </p:cNvCxnSpPr>
          <p:nvPr/>
        </p:nvCxnSpPr>
        <p:spPr>
          <a:xfrm>
            <a:off x="3572952" y="2628040"/>
            <a:ext cx="1646040" cy="4632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37722" y="23747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495800" y="5001904"/>
            <a:ext cx="1418123" cy="353704"/>
            <a:chOff x="4495800" y="5001904"/>
            <a:chExt cx="1418123" cy="353704"/>
          </a:xfrm>
        </p:grpSpPr>
        <p:sp>
          <p:nvSpPr>
            <p:cNvPr id="29" name="TextBox 28"/>
            <p:cNvSpPr txBox="1"/>
            <p:nvPr/>
          </p:nvSpPr>
          <p:spPr>
            <a:xfrm>
              <a:off x="4495800" y="5029200"/>
              <a:ext cx="223638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+</a:t>
              </a:r>
              <a:endParaRPr 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00600" y="5029200"/>
              <a:ext cx="229585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Mangal"/>
                  <a:cs typeface="Mangal"/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05400" y="5029202"/>
              <a:ext cx="338919" cy="30366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400" b="1" dirty="0" smtClean="0">
                <a:latin typeface="Mangal"/>
                <a:cs typeface="Mang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28481" y="5029200"/>
              <a:ext cx="338919" cy="30366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400" b="1" dirty="0" smtClean="0">
                <a:latin typeface="Mangal"/>
                <a:cs typeface="Mang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0504" y="5017054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actual</a:t>
              </a:r>
            </a:p>
            <a:p>
              <a:pPr algn="ctr"/>
              <a:r>
                <a:rPr lang="en-US" sz="800" dirty="0" smtClean="0"/>
                <a:t>size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98425" y="500190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z</a:t>
              </a:r>
              <a:r>
                <a:rPr lang="en-US" sz="800" dirty="0" smtClean="0"/>
                <a:t>oom</a:t>
              </a:r>
            </a:p>
            <a:p>
              <a:pPr algn="ctr"/>
              <a:r>
                <a:rPr lang="en-US" sz="800" dirty="0" smtClean="0"/>
                <a:t>to fit</a:t>
              </a:r>
              <a:endParaRPr lang="en-US" sz="800" dirty="0"/>
            </a:p>
          </p:txBody>
        </p:sp>
      </p:grpSp>
      <p:sp>
        <p:nvSpPr>
          <p:cNvPr id="36" name="Rectangular Callout 35"/>
          <p:cNvSpPr/>
          <p:nvPr/>
        </p:nvSpPr>
        <p:spPr>
          <a:xfrm>
            <a:off x="1443082" y="5410200"/>
            <a:ext cx="7091318" cy="990600"/>
          </a:xfrm>
          <a:prstGeom prst="wedgeRectCallout">
            <a:avLst>
              <a:gd name="adj1" fmla="val -34638"/>
              <a:gd name="adj2" fmla="val 721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 section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486" y="311527"/>
            <a:ext cx="2476914" cy="983873"/>
          </a:xfrm>
          <a:prstGeom prst="cloudCallout">
            <a:avLst>
              <a:gd name="adj1" fmla="val -55859"/>
              <a:gd name="adj2" fmla="val -595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Just demonstrating the adding-</a:t>
            </a:r>
            <a:r>
              <a:rPr lang="en-US" sz="1200" dirty="0" err="1" smtClean="0"/>
              <a:t>placemark</a:t>
            </a:r>
            <a:r>
              <a:rPr lang="en-US" sz="1200" dirty="0" smtClean="0"/>
              <a:t> feature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493947" y="6553200"/>
            <a:ext cx="405925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THE END! Thanks for taking a look. So let’s make this!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5222544" y="2185935"/>
            <a:ext cx="1819157" cy="25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 smtClean="0"/>
              <a:t>Title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3842747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1809</TotalTime>
  <Words>833</Words>
  <Application>Microsoft Office PowerPoint</Application>
  <PresentationFormat>On-screen Show (4:3)</PresentationFormat>
  <Paragraphs>152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Collaborative analyzing of  key public documents</vt:lpstr>
      <vt:lpstr>Mission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analyzing of documents</dc:title>
  <dc:creator>DEF</dc:creator>
  <cp:lastModifiedBy>DEF</cp:lastModifiedBy>
  <cp:revision>40</cp:revision>
  <dcterms:created xsi:type="dcterms:W3CDTF">2014-11-27T16:52:20Z</dcterms:created>
  <dcterms:modified xsi:type="dcterms:W3CDTF">2014-12-01T03:13:05Z</dcterms:modified>
</cp:coreProperties>
</file>