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843" y="1195462"/>
            <a:ext cx="278828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128" y="62345"/>
            <a:ext cx="8615904" cy="14713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843" y="1195462"/>
            <a:ext cx="45529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144" y="2042640"/>
            <a:ext cx="8127365" cy="406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23473" y="6367569"/>
            <a:ext cx="24765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eksforgeeks.org/dfd-for-food-ordering-system/" TargetMode="External"/><Relationship Id="rId3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eksforgeeks.org/" TargetMode="External"/><Relationship Id="rId3" Type="http://schemas.openxmlformats.org/officeDocument/2006/relationships/hyperlink" Target="https://docs.flutter.dev/get-started/web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70350" y="6369631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B8B8B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344" y="1981038"/>
            <a:ext cx="48031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6605" algn="l"/>
              </a:tabLst>
            </a:pPr>
            <a:r>
              <a:rPr dirty="0" sz="2800" b="1">
                <a:solidFill>
                  <a:srgbClr val="C0504D"/>
                </a:solidFill>
                <a:latin typeface="Times New Roman"/>
                <a:cs typeface="Times New Roman"/>
              </a:rPr>
              <a:t>Project</a:t>
            </a:r>
            <a:r>
              <a:rPr dirty="0" sz="2800" spc="-95" b="1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C0504D"/>
                </a:solidFill>
                <a:latin typeface="Times New Roman"/>
                <a:cs typeface="Times New Roman"/>
              </a:rPr>
              <a:t>Title:</a:t>
            </a:r>
            <a:r>
              <a:rPr dirty="0" sz="2800" spc="-40" b="1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C0504D"/>
                </a:solidFill>
                <a:latin typeface="Times New Roman"/>
                <a:cs typeface="Times New Roman"/>
              </a:rPr>
              <a:t>&lt;</a:t>
            </a:r>
            <a:r>
              <a:rPr dirty="0" sz="2800" spc="-50" b="1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C0504D"/>
                </a:solidFill>
                <a:latin typeface="Times New Roman"/>
                <a:cs typeface="Times New Roman"/>
              </a:rPr>
              <a:t>----------------</a:t>
            </a:r>
            <a:r>
              <a:rPr dirty="0" sz="2800" spc="-50" b="1">
                <a:solidFill>
                  <a:srgbClr val="C0504D"/>
                </a:solidFill>
                <a:latin typeface="Times New Roman"/>
                <a:cs typeface="Times New Roman"/>
              </a:rPr>
              <a:t>-</a:t>
            </a:r>
            <a:r>
              <a:rPr dirty="0" sz="2800" b="1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dirty="0" sz="2800" spc="-50" b="1">
                <a:solidFill>
                  <a:srgbClr val="C0504D"/>
                </a:solidFill>
                <a:latin typeface="Times New Roman"/>
                <a:cs typeface="Times New Roman"/>
              </a:rPr>
              <a:t>&gt;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11580" y="4625248"/>
            <a:ext cx="2729865" cy="8299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65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Guide: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&lt;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-----</a:t>
            </a:r>
            <a:r>
              <a:rPr dirty="0" sz="2800">
                <a:latin typeface="Arial MT"/>
                <a:cs typeface="Arial MT"/>
              </a:rPr>
              <a:t>-</a:t>
            </a:r>
            <a:r>
              <a:rPr dirty="0" sz="2800" spc="-50">
                <a:latin typeface="Arial MT"/>
                <a:cs typeface="Arial MT"/>
              </a:rPr>
              <a:t> &gt;</a:t>
            </a:r>
            <a:endParaRPr sz="2800">
              <a:latin typeface="Arial MT"/>
              <a:cs typeface="Arial MT"/>
            </a:endParaRPr>
          </a:p>
          <a:p>
            <a:pPr marL="51435">
              <a:lnSpc>
                <a:spcPts val="3165"/>
              </a:lnSpc>
            </a:pPr>
            <a:r>
              <a:rPr dirty="0" sz="2800">
                <a:latin typeface="Arial MT"/>
                <a:cs typeface="Arial MT"/>
              </a:rPr>
              <a:t>Group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Members: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Objectives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2240" marR="5080">
              <a:lnSpc>
                <a:spcPct val="119800"/>
              </a:lnSpc>
              <a:spcBef>
                <a:spcPts val="95"/>
              </a:spcBef>
            </a:pPr>
            <a:r>
              <a:rPr dirty="0" spc="100"/>
              <a:t>Use</a:t>
            </a:r>
            <a:r>
              <a:rPr dirty="0" spc="125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 spc="70"/>
              <a:t>following</a:t>
            </a:r>
            <a:r>
              <a:rPr dirty="0" spc="125"/>
              <a:t> </a:t>
            </a:r>
            <a:r>
              <a:rPr dirty="0"/>
              <a:t>words</a:t>
            </a:r>
            <a:r>
              <a:rPr dirty="0" spc="125"/>
              <a:t> </a:t>
            </a:r>
            <a:r>
              <a:rPr dirty="0"/>
              <a:t>to</a:t>
            </a:r>
            <a:r>
              <a:rPr dirty="0" spc="125"/>
              <a:t> </a:t>
            </a:r>
            <a:r>
              <a:rPr dirty="0"/>
              <a:t>describe</a:t>
            </a:r>
            <a:r>
              <a:rPr dirty="0" spc="125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 spc="-10"/>
              <a:t>objectives: </a:t>
            </a:r>
            <a:r>
              <a:rPr dirty="0"/>
              <a:t>To</a:t>
            </a:r>
            <a:r>
              <a:rPr dirty="0" spc="-105"/>
              <a:t> </a:t>
            </a:r>
            <a:r>
              <a:rPr dirty="0" spc="50"/>
              <a:t>develop</a:t>
            </a:r>
          </a:p>
          <a:p>
            <a:pPr marL="142240" marR="5687695">
              <a:lnSpc>
                <a:spcPts val="4020"/>
              </a:lnSpc>
              <a:spcBef>
                <a:spcPts val="110"/>
              </a:spcBef>
            </a:pPr>
            <a:r>
              <a:rPr dirty="0"/>
              <a:t>To</a:t>
            </a:r>
            <a:r>
              <a:rPr dirty="0" spc="-105"/>
              <a:t> </a:t>
            </a:r>
            <a:r>
              <a:rPr dirty="0" spc="-10"/>
              <a:t>Implement </a:t>
            </a:r>
            <a:r>
              <a:rPr dirty="0"/>
              <a:t>To</a:t>
            </a:r>
            <a:r>
              <a:rPr dirty="0" spc="-105"/>
              <a:t> </a:t>
            </a:r>
            <a:r>
              <a:rPr dirty="0"/>
              <a:t>create</a:t>
            </a:r>
            <a:r>
              <a:rPr dirty="0" spc="-100"/>
              <a:t> </a:t>
            </a:r>
            <a:r>
              <a:rPr dirty="0" spc="135"/>
              <a:t>etc…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735" algn="l"/>
              </a:tabLst>
            </a:pPr>
            <a:r>
              <a:rPr dirty="0"/>
              <a:t>Objectives</a:t>
            </a:r>
            <a:r>
              <a:rPr dirty="0" spc="-60"/>
              <a:t> </a:t>
            </a:r>
            <a:r>
              <a:rPr dirty="0" spc="-50"/>
              <a:t>–</a:t>
            </a:r>
            <a:r>
              <a:rPr dirty="0"/>
              <a:t>	</a:t>
            </a:r>
            <a:r>
              <a:rPr dirty="0" spc="-10"/>
              <a:t>sample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93067" y="2103259"/>
            <a:ext cx="8100059" cy="32791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20040" marR="13335" indent="-307975">
              <a:lnSpc>
                <a:spcPts val="2590"/>
              </a:lnSpc>
              <a:spcBef>
                <a:spcPts val="425"/>
              </a:spcBef>
              <a:buClr>
                <a:srgbClr val="000000"/>
              </a:buClr>
              <a:buSzPct val="75000"/>
              <a:buFont typeface="Arial MT"/>
              <a:buChar char="•"/>
              <a:tabLst>
                <a:tab pos="321310" algn="l"/>
              </a:tabLst>
            </a:pP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To</a:t>
            </a:r>
            <a:r>
              <a:rPr dirty="0" sz="2400" spc="54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 spc="50">
                <a:solidFill>
                  <a:srgbClr val="0070C0"/>
                </a:solidFill>
                <a:latin typeface="Cambria"/>
                <a:cs typeface="Cambria"/>
              </a:rPr>
              <a:t>develop</a:t>
            </a:r>
            <a:r>
              <a:rPr dirty="0" sz="2400" spc="54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a</a:t>
            </a:r>
            <a:r>
              <a:rPr dirty="0" sz="2400" spc="54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 spc="-10">
                <a:solidFill>
                  <a:srgbClr val="0070C0"/>
                </a:solidFill>
                <a:latin typeface="Cambria"/>
                <a:cs typeface="Cambria"/>
              </a:rPr>
              <a:t>user-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friendly</a:t>
            </a:r>
            <a:r>
              <a:rPr dirty="0" sz="2400" spc="54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platform</a:t>
            </a:r>
            <a:r>
              <a:rPr dirty="0" sz="2400" spc="54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for</a:t>
            </a:r>
            <a:r>
              <a:rPr dirty="0" sz="2400" spc="54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 spc="-10">
                <a:solidFill>
                  <a:srgbClr val="0070C0"/>
                </a:solidFill>
                <a:latin typeface="Cambria"/>
                <a:cs typeface="Cambria"/>
              </a:rPr>
              <a:t>browsing </a:t>
            </a:r>
            <a:r>
              <a:rPr dirty="0" sz="2400" spc="-1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restaurants,</a:t>
            </a:r>
            <a:r>
              <a:rPr dirty="0" sz="2400" spc="15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400" spc="45">
                <a:solidFill>
                  <a:srgbClr val="0070C0"/>
                </a:solidFill>
                <a:latin typeface="Cambria"/>
                <a:cs typeface="Cambria"/>
              </a:rPr>
              <a:t>placing</a:t>
            </a:r>
            <a:r>
              <a:rPr dirty="0" sz="2400" spc="15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orders,</a:t>
            </a:r>
            <a:r>
              <a:rPr dirty="0" sz="2400" spc="15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400" spc="6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400" spc="15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tracking</a:t>
            </a:r>
            <a:r>
              <a:rPr dirty="0" sz="2400" spc="15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deliveries</a:t>
            </a:r>
            <a:r>
              <a:rPr dirty="0" sz="2400" spc="15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in</a:t>
            </a:r>
            <a:r>
              <a:rPr dirty="0" sz="2400" spc="19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400" spc="-20">
                <a:solidFill>
                  <a:srgbClr val="0070C0"/>
                </a:solidFill>
                <a:latin typeface="Cambria"/>
                <a:cs typeface="Cambria"/>
              </a:rPr>
              <a:t>real </a:t>
            </a:r>
            <a:r>
              <a:rPr dirty="0" sz="2400" spc="-2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400" spc="-10">
                <a:solidFill>
                  <a:srgbClr val="0070C0"/>
                </a:solidFill>
                <a:latin typeface="Cambria"/>
                <a:cs typeface="Cambria"/>
              </a:rPr>
              <a:t>time.</a:t>
            </a:r>
            <a:endParaRPr sz="2400">
              <a:latin typeface="Cambria"/>
              <a:cs typeface="Cambria"/>
            </a:endParaRPr>
          </a:p>
          <a:p>
            <a:pPr algn="just" marL="320040" marR="5080" indent="-307975">
              <a:lnSpc>
                <a:spcPts val="2590"/>
              </a:lnSpc>
              <a:spcBef>
                <a:spcPts val="1010"/>
              </a:spcBef>
              <a:buClr>
                <a:srgbClr val="000000"/>
              </a:buClr>
              <a:buSzPct val="75000"/>
              <a:buFont typeface="Arial MT"/>
              <a:buChar char="•"/>
              <a:tabLst>
                <a:tab pos="321310" algn="l"/>
              </a:tabLst>
            </a:pP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To</a:t>
            </a:r>
            <a:r>
              <a:rPr dirty="0" sz="2400" spc="32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implement</a:t>
            </a:r>
            <a:r>
              <a:rPr dirty="0" sz="2400" spc="32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secure</a:t>
            </a:r>
            <a:r>
              <a:rPr dirty="0" sz="2400" spc="32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 spc="65">
                <a:solidFill>
                  <a:srgbClr val="0070C0"/>
                </a:solidFill>
                <a:latin typeface="Cambria"/>
                <a:cs typeface="Cambria"/>
              </a:rPr>
              <a:t>login,</a:t>
            </a:r>
            <a:r>
              <a:rPr dirty="0" sz="2400" spc="32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smooth</a:t>
            </a:r>
            <a:r>
              <a:rPr dirty="0" sz="2400" spc="32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 spc="50">
                <a:solidFill>
                  <a:srgbClr val="0070C0"/>
                </a:solidFill>
                <a:latin typeface="Cambria"/>
                <a:cs typeface="Cambria"/>
              </a:rPr>
              <a:t>navigation,</a:t>
            </a:r>
            <a:r>
              <a:rPr dirty="0" sz="2400" spc="32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 spc="30">
                <a:solidFill>
                  <a:srgbClr val="0070C0"/>
                </a:solidFill>
                <a:latin typeface="Cambria"/>
                <a:cs typeface="Cambria"/>
              </a:rPr>
              <a:t>and </a:t>
            </a:r>
            <a:r>
              <a:rPr dirty="0" sz="2400" spc="3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hassle-free</a:t>
            </a:r>
            <a:r>
              <a:rPr dirty="0" sz="2400" spc="18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 spc="45">
                <a:solidFill>
                  <a:srgbClr val="0070C0"/>
                </a:solidFill>
                <a:latin typeface="Cambria"/>
                <a:cs typeface="Cambria"/>
              </a:rPr>
              <a:t>payment</a:t>
            </a:r>
            <a:r>
              <a:rPr dirty="0" sz="2400" spc="18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integration</a:t>
            </a:r>
            <a:r>
              <a:rPr dirty="0" sz="2400" spc="18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for</a:t>
            </a:r>
            <a:r>
              <a:rPr dirty="0" sz="2400" spc="18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a</a:t>
            </a:r>
            <a:r>
              <a:rPr dirty="0" sz="2400" spc="18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better</a:t>
            </a:r>
            <a:r>
              <a:rPr dirty="0" sz="2400" spc="18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 spc="-10">
                <a:solidFill>
                  <a:srgbClr val="0070C0"/>
                </a:solidFill>
                <a:latin typeface="Cambria"/>
                <a:cs typeface="Cambria"/>
              </a:rPr>
              <a:t>customer 	experience.</a:t>
            </a:r>
            <a:endParaRPr sz="2400">
              <a:latin typeface="Cambria"/>
              <a:cs typeface="Cambria"/>
            </a:endParaRPr>
          </a:p>
          <a:p>
            <a:pPr algn="just" marL="320040" marR="6350" indent="-307975">
              <a:lnSpc>
                <a:spcPts val="2590"/>
              </a:lnSpc>
              <a:spcBef>
                <a:spcPts val="1005"/>
              </a:spcBef>
              <a:buClr>
                <a:srgbClr val="000000"/>
              </a:buClr>
              <a:buSzPct val="75000"/>
              <a:buFont typeface="Arial MT"/>
              <a:buChar char="•"/>
              <a:tabLst>
                <a:tab pos="321310" algn="l"/>
              </a:tabLst>
            </a:pP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To</a:t>
            </a:r>
            <a:r>
              <a:rPr dirty="0" sz="2400" spc="17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enable</a:t>
            </a:r>
            <a:r>
              <a:rPr dirty="0" sz="2400" spc="18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live</a:t>
            </a:r>
            <a:r>
              <a:rPr dirty="0" sz="2400" spc="17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order</a:t>
            </a:r>
            <a:r>
              <a:rPr dirty="0" sz="2400" spc="18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tracking</a:t>
            </a:r>
            <a:r>
              <a:rPr dirty="0" sz="2400" spc="17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 spc="6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400" spc="17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efficient</a:t>
            </a:r>
            <a:r>
              <a:rPr dirty="0" sz="2400" spc="17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400" spc="-10">
                <a:solidFill>
                  <a:srgbClr val="0070C0"/>
                </a:solidFill>
                <a:latin typeface="Cambria"/>
                <a:cs typeface="Cambria"/>
              </a:rPr>
              <a:t>restaurant </a:t>
            </a:r>
            <a:r>
              <a:rPr dirty="0" sz="2400" spc="-1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management</a:t>
            </a:r>
            <a:r>
              <a:rPr dirty="0" sz="2400" spc="330">
                <a:solidFill>
                  <a:srgbClr val="0070C0"/>
                </a:solidFill>
                <a:latin typeface="Cambria"/>
                <a:cs typeface="Cambria"/>
              </a:rPr>
              <a:t> 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for</a:t>
            </a:r>
            <a:r>
              <a:rPr dirty="0" sz="2400" spc="335">
                <a:solidFill>
                  <a:srgbClr val="0070C0"/>
                </a:solidFill>
                <a:latin typeface="Cambria"/>
                <a:cs typeface="Cambria"/>
              </a:rPr>
              <a:t>   </a:t>
            </a:r>
            <a:r>
              <a:rPr dirty="0" sz="2400" spc="45">
                <a:solidFill>
                  <a:srgbClr val="0070C0"/>
                </a:solidFill>
                <a:latin typeface="Cambria"/>
                <a:cs typeface="Cambria"/>
              </a:rPr>
              <a:t>improved</a:t>
            </a:r>
            <a:r>
              <a:rPr dirty="0" sz="2400" spc="330">
                <a:solidFill>
                  <a:srgbClr val="0070C0"/>
                </a:solidFill>
                <a:latin typeface="Cambria"/>
                <a:cs typeface="Cambria"/>
              </a:rPr>
              <a:t>   </a:t>
            </a:r>
            <a:r>
              <a:rPr dirty="0" sz="2400">
                <a:solidFill>
                  <a:srgbClr val="0070C0"/>
                </a:solidFill>
                <a:latin typeface="Cambria"/>
                <a:cs typeface="Cambria"/>
              </a:rPr>
              <a:t>service</a:t>
            </a:r>
            <a:r>
              <a:rPr dirty="0" sz="2400" spc="335">
                <a:solidFill>
                  <a:srgbClr val="0070C0"/>
                </a:solidFill>
                <a:latin typeface="Cambria"/>
                <a:cs typeface="Cambria"/>
              </a:rPr>
              <a:t>   </a:t>
            </a:r>
            <a:r>
              <a:rPr dirty="0" sz="2400" spc="6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400" spc="330">
                <a:solidFill>
                  <a:srgbClr val="0070C0"/>
                </a:solidFill>
                <a:latin typeface="Cambria"/>
                <a:cs typeface="Cambria"/>
              </a:rPr>
              <a:t>   </a:t>
            </a:r>
            <a:r>
              <a:rPr dirty="0" sz="2400" spc="-10">
                <a:solidFill>
                  <a:srgbClr val="0070C0"/>
                </a:solidFill>
                <a:latin typeface="Cambria"/>
                <a:cs typeface="Cambria"/>
              </a:rPr>
              <a:t>customer 	satisfaction.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4376" y="1215579"/>
            <a:ext cx="378269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100"/>
              </a:spcBef>
              <a:buSzPct val="56818"/>
              <a:buFont typeface="Arial MT"/>
              <a:buChar char="•"/>
              <a:tabLst>
                <a:tab pos="127635" algn="l"/>
              </a:tabLst>
            </a:pPr>
            <a:r>
              <a:rPr dirty="0" sz="4400">
                <a:latin typeface="Times New Roman"/>
                <a:cs typeface="Times New Roman"/>
              </a:rPr>
              <a:t>literature</a:t>
            </a:r>
            <a:r>
              <a:rPr dirty="0" sz="4400" spc="-50">
                <a:latin typeface="Times New Roman"/>
                <a:cs typeface="Times New Roman"/>
              </a:rPr>
              <a:t> </a:t>
            </a:r>
            <a:r>
              <a:rPr dirty="0" sz="4400" spc="-10">
                <a:latin typeface="Times New Roman"/>
                <a:cs typeface="Times New Roman"/>
              </a:rPr>
              <a:t>survey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9400" y="2211982"/>
          <a:ext cx="8981440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/>
                <a:gridCol w="2480945"/>
                <a:gridCol w="2005330"/>
                <a:gridCol w="2362200"/>
                <a:gridCol w="1501140"/>
              </a:tblGrid>
              <a:tr h="100647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Author,</a:t>
                      </a:r>
                      <a:r>
                        <a:rPr dirty="0" sz="14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Year,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Publisher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50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Methodology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Dataset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etc….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Inferences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10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828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Shih-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Cheng</a:t>
                      </a:r>
                      <a:r>
                        <a:rPr dirty="0" sz="16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Huang</a:t>
                      </a:r>
                      <a:r>
                        <a:rPr dirty="0" sz="1600" spc="-1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et</a:t>
                      </a:r>
                      <a:r>
                        <a:rPr dirty="0" sz="1600" spc="-1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al.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Npj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Digital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Medicine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2023,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Springers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905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560705" algn="l"/>
                        </a:tabLst>
                      </a:pP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Self-supervised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learning</a:t>
                      </a:r>
                      <a:r>
                        <a:rPr dirty="0" sz="1600" spc="36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600" spc="36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medical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image</a:t>
                      </a:r>
                      <a:r>
                        <a:rPr dirty="0" sz="1600" spc="409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classification: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35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systematic</a:t>
                      </a:r>
                      <a:r>
                        <a:rPr dirty="0" sz="1600" spc="35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review 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implementation guidelines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96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Self</a:t>
                      </a:r>
                      <a:r>
                        <a:rPr dirty="0" sz="1600" spc="2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supervised</a:t>
                      </a:r>
                      <a:r>
                        <a:rPr dirty="0" sz="1600" spc="2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learning model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 marR="60325">
                        <a:lnSpc>
                          <a:spcPct val="100000"/>
                        </a:lnSpc>
                      </a:pPr>
                      <a:r>
                        <a:rPr dirty="0" sz="1600" spc="-5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DATASET:</a:t>
                      </a:r>
                      <a:r>
                        <a:rPr dirty="0" sz="1600" spc="-6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Clinical</a:t>
                      </a:r>
                      <a:r>
                        <a:rPr dirty="0" sz="1600" spc="-7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1600" spc="-2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905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196340" algn="l"/>
                        </a:tabLst>
                      </a:pP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Model Developed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Pre-operative scan.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4376" y="1215579"/>
            <a:ext cx="378269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100"/>
              </a:spcBef>
              <a:buSzPct val="56818"/>
              <a:buFont typeface="Arial MT"/>
              <a:buChar char="•"/>
              <a:tabLst>
                <a:tab pos="127635" algn="l"/>
              </a:tabLst>
            </a:pPr>
            <a:r>
              <a:rPr dirty="0" sz="4400">
                <a:latin typeface="Times New Roman"/>
                <a:cs typeface="Times New Roman"/>
              </a:rPr>
              <a:t>literature</a:t>
            </a:r>
            <a:r>
              <a:rPr dirty="0" sz="4400" spc="-50">
                <a:latin typeface="Times New Roman"/>
                <a:cs typeface="Times New Roman"/>
              </a:rPr>
              <a:t> </a:t>
            </a:r>
            <a:r>
              <a:rPr dirty="0" sz="4400" spc="-10">
                <a:latin typeface="Times New Roman"/>
                <a:cs typeface="Times New Roman"/>
              </a:rPr>
              <a:t>survey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9400" y="2211982"/>
          <a:ext cx="8981440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/>
                <a:gridCol w="2480945"/>
                <a:gridCol w="2005330"/>
                <a:gridCol w="2362200"/>
                <a:gridCol w="1501140"/>
              </a:tblGrid>
              <a:tr h="100647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Author,</a:t>
                      </a:r>
                      <a:r>
                        <a:rPr dirty="0" sz="14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Year,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Publisher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50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4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Methodology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Dataset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4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etc….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Inferences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10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828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Shih-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Cheng</a:t>
                      </a:r>
                      <a:r>
                        <a:rPr dirty="0" sz="1600" spc="-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Huang</a:t>
                      </a:r>
                      <a:r>
                        <a:rPr dirty="0" sz="1600" spc="-1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et</a:t>
                      </a:r>
                      <a:r>
                        <a:rPr dirty="0" sz="1600" spc="-1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al.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Npj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Digital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Medicine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2023,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Springers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905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560705" algn="l"/>
                        </a:tabLst>
                      </a:pP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Self-supervised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learning</a:t>
                      </a:r>
                      <a:r>
                        <a:rPr dirty="0" sz="1600" spc="36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600" spc="36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medical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image</a:t>
                      </a:r>
                      <a:r>
                        <a:rPr dirty="0" sz="1600" spc="409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classification: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35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systematic</a:t>
                      </a:r>
                      <a:r>
                        <a:rPr dirty="0" sz="1600" spc="35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review 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implementation guidelines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96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Self</a:t>
                      </a:r>
                      <a:r>
                        <a:rPr dirty="0" sz="1600" spc="2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supervised</a:t>
                      </a:r>
                      <a:r>
                        <a:rPr dirty="0" sz="1600" spc="2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learning model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 marR="60325">
                        <a:lnSpc>
                          <a:spcPct val="100000"/>
                        </a:lnSpc>
                      </a:pPr>
                      <a:r>
                        <a:rPr dirty="0" sz="1600" spc="-5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DATASET:</a:t>
                      </a:r>
                      <a:r>
                        <a:rPr dirty="0" sz="1600" spc="-6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Clinical</a:t>
                      </a:r>
                      <a:r>
                        <a:rPr dirty="0" sz="1600" spc="-7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dirty="0" sz="1600" spc="-2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905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196340" algn="l"/>
                        </a:tabLst>
                      </a:pP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Model Developed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dirty="0" sz="16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Pre-operative scan.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4376" y="1215579"/>
            <a:ext cx="430847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100"/>
              </a:spcBef>
              <a:buSzPct val="56818"/>
              <a:buFont typeface="Arial MT"/>
              <a:buChar char="•"/>
              <a:tabLst>
                <a:tab pos="127635" algn="l"/>
              </a:tabLst>
            </a:pPr>
            <a:r>
              <a:rPr dirty="0" sz="4400">
                <a:latin typeface="Times New Roman"/>
                <a:cs typeface="Times New Roman"/>
              </a:rPr>
              <a:t>Problem</a:t>
            </a:r>
            <a:r>
              <a:rPr dirty="0" sz="4400" spc="-185">
                <a:latin typeface="Times New Roman"/>
                <a:cs typeface="Times New Roman"/>
              </a:rPr>
              <a:t> </a:t>
            </a:r>
            <a:r>
              <a:rPr dirty="0" sz="4400" spc="-10">
                <a:latin typeface="Times New Roman"/>
                <a:cs typeface="Times New Roman"/>
              </a:rPr>
              <a:t>statement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8800" y="2096350"/>
            <a:ext cx="8100059" cy="83629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1163955" algn="l"/>
                <a:tab pos="2630170" algn="l"/>
                <a:tab pos="4246880" algn="l"/>
                <a:tab pos="6063615" algn="l"/>
                <a:tab pos="6683375" algn="l"/>
                <a:tab pos="7153909" algn="l"/>
              </a:tabLst>
            </a:pP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Write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specific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problem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identified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800" spc="-25">
                <a:solidFill>
                  <a:srgbClr val="0070C0"/>
                </a:solidFill>
                <a:latin typeface="Cambria"/>
                <a:cs typeface="Cambria"/>
              </a:rPr>
              <a:t>as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800" spc="-50">
                <a:solidFill>
                  <a:srgbClr val="0070C0"/>
                </a:solidFill>
                <a:latin typeface="Cambria"/>
                <a:cs typeface="Cambria"/>
              </a:rPr>
              <a:t>a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single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statement w.r.t.</a:t>
            </a:r>
            <a:r>
              <a:rPr dirty="0" sz="2800" spc="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literature</a:t>
            </a:r>
            <a:r>
              <a:rPr dirty="0" sz="2800" spc="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survey.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4376" y="885248"/>
            <a:ext cx="8326755" cy="3583940"/>
          </a:xfrm>
          <a:prstGeom prst="rect">
            <a:avLst/>
          </a:prstGeom>
        </p:spPr>
        <p:txBody>
          <a:bodyPr wrap="square" lIns="0" tIns="342900" rIns="0" bIns="0" rtlCol="0" vert="horz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2700"/>
              </a:spcBef>
              <a:buSzPct val="56818"/>
              <a:buFont typeface="Arial MT"/>
              <a:buChar char="•"/>
              <a:tabLst>
                <a:tab pos="127635" algn="l"/>
                <a:tab pos="4760595" algn="l"/>
              </a:tabLst>
            </a:pPr>
            <a:r>
              <a:rPr dirty="0" sz="4400">
                <a:latin typeface="Times New Roman"/>
                <a:cs typeface="Times New Roman"/>
              </a:rPr>
              <a:t>Problem</a:t>
            </a:r>
            <a:r>
              <a:rPr dirty="0" sz="4400" spc="-114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statement</a:t>
            </a:r>
            <a:r>
              <a:rPr dirty="0" sz="4400" spc="-114">
                <a:latin typeface="Times New Roman"/>
                <a:cs typeface="Times New Roman"/>
              </a:rPr>
              <a:t> </a:t>
            </a:r>
            <a:r>
              <a:rPr dirty="0" sz="4400" spc="-50">
                <a:latin typeface="Times New Roman"/>
                <a:cs typeface="Times New Roman"/>
              </a:rPr>
              <a:t>-</a:t>
            </a:r>
            <a:r>
              <a:rPr dirty="0" sz="4400">
                <a:latin typeface="Times New Roman"/>
                <a:cs typeface="Times New Roman"/>
              </a:rPr>
              <a:t>	</a:t>
            </a:r>
            <a:r>
              <a:rPr dirty="0" sz="4400" spc="-10">
                <a:latin typeface="Times New Roman"/>
                <a:cs typeface="Times New Roman"/>
              </a:rPr>
              <a:t>Sample</a:t>
            </a:r>
            <a:endParaRPr sz="4400">
              <a:latin typeface="Times New Roman"/>
              <a:cs typeface="Times New Roman"/>
            </a:endParaRPr>
          </a:p>
          <a:p>
            <a:pPr algn="just" marL="207010" marR="5080">
              <a:lnSpc>
                <a:spcPts val="3020"/>
              </a:lnSpc>
              <a:spcBef>
                <a:spcPts val="2039"/>
              </a:spcBef>
            </a:pP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This</a:t>
            </a:r>
            <a:r>
              <a:rPr dirty="0" sz="2800" spc="9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project</a:t>
            </a:r>
            <a:r>
              <a:rPr dirty="0" sz="2800" spc="9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aims</a:t>
            </a:r>
            <a:r>
              <a:rPr dirty="0" sz="2800" spc="9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to</a:t>
            </a:r>
            <a:r>
              <a:rPr dirty="0" sz="2800" spc="9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develop</a:t>
            </a:r>
            <a:r>
              <a:rPr dirty="0" sz="2800" spc="9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a</a:t>
            </a:r>
            <a:r>
              <a:rPr dirty="0" sz="2800" spc="10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user-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friendly</a:t>
            </a:r>
            <a:r>
              <a:rPr dirty="0" sz="2800" spc="9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 spc="40">
                <a:solidFill>
                  <a:srgbClr val="0070C0"/>
                </a:solidFill>
                <a:latin typeface="Cambria"/>
                <a:cs typeface="Cambria"/>
              </a:rPr>
              <a:t>and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efficient</a:t>
            </a:r>
            <a:r>
              <a:rPr dirty="0" sz="2800" spc="17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 spc="75">
                <a:solidFill>
                  <a:srgbClr val="0070C0"/>
                </a:solidFill>
                <a:latin typeface="Cambria"/>
                <a:cs typeface="Cambria"/>
              </a:rPr>
              <a:t>food</a:t>
            </a:r>
            <a:r>
              <a:rPr dirty="0" sz="2800" spc="17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delivery</a:t>
            </a:r>
            <a:r>
              <a:rPr dirty="0" sz="2800" spc="17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application</a:t>
            </a:r>
            <a:r>
              <a:rPr dirty="0" sz="2800" spc="17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that</a:t>
            </a:r>
            <a:r>
              <a:rPr dirty="0" sz="2800" spc="17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simplifies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ordering,</a:t>
            </a:r>
            <a:r>
              <a:rPr dirty="0" sz="2800" spc="31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ensures</a:t>
            </a:r>
            <a:r>
              <a:rPr dirty="0" sz="2800" spc="31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secure</a:t>
            </a:r>
            <a:r>
              <a:rPr dirty="0" sz="2800" spc="31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transactions,</a:t>
            </a:r>
            <a:r>
              <a:rPr dirty="0" sz="2800" spc="31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integrates real-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time</a:t>
            </a:r>
            <a:r>
              <a:rPr dirty="0" sz="2800" spc="6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order</a:t>
            </a:r>
            <a:r>
              <a:rPr dirty="0" sz="2800" spc="6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tracking,</a:t>
            </a:r>
            <a:r>
              <a:rPr dirty="0" sz="2800" spc="6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 spc="7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800" spc="6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enhances</a:t>
            </a:r>
            <a:r>
              <a:rPr dirty="0" sz="2800" spc="6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restaurant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management</a:t>
            </a:r>
            <a:r>
              <a:rPr dirty="0" sz="2800" spc="254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for</a:t>
            </a:r>
            <a:r>
              <a:rPr dirty="0" sz="2800" spc="26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improved</a:t>
            </a:r>
            <a:r>
              <a:rPr dirty="0" sz="2800" spc="26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customer</a:t>
            </a:r>
            <a:r>
              <a:rPr dirty="0" sz="2800" spc="26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satisfaction </a:t>
            </a:r>
            <a:r>
              <a:rPr dirty="0" sz="2800" spc="7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800" spc="22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operational</a:t>
            </a:r>
            <a:r>
              <a:rPr dirty="0" sz="2800" spc="22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efficiency.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4843" y="1251774"/>
            <a:ext cx="7730490" cy="522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85570" indent="164465">
              <a:lnSpc>
                <a:spcPct val="100000"/>
              </a:lnSpc>
              <a:spcBef>
                <a:spcPts val="100"/>
              </a:spcBef>
              <a:buSzPct val="56818"/>
              <a:buFont typeface="Arial MT"/>
              <a:buChar char="•"/>
              <a:tabLst>
                <a:tab pos="177165" algn="l"/>
                <a:tab pos="2397125" algn="l"/>
                <a:tab pos="4598670" algn="l"/>
              </a:tabLst>
            </a:pPr>
            <a:r>
              <a:rPr dirty="0" sz="4400" spc="-10">
                <a:latin typeface="Times New Roman"/>
                <a:cs typeface="Times New Roman"/>
              </a:rPr>
              <a:t>Proposed</a:t>
            </a:r>
            <a:r>
              <a:rPr dirty="0" sz="4400">
                <a:latin typeface="Times New Roman"/>
                <a:cs typeface="Times New Roman"/>
              </a:rPr>
              <a:t>	System</a:t>
            </a:r>
            <a:r>
              <a:rPr dirty="0" sz="4400" spc="-160">
                <a:latin typeface="Times New Roman"/>
                <a:cs typeface="Times New Roman"/>
              </a:rPr>
              <a:t> </a:t>
            </a:r>
            <a:r>
              <a:rPr dirty="0" sz="4400" spc="-50">
                <a:latin typeface="Times New Roman"/>
                <a:cs typeface="Times New Roman"/>
              </a:rPr>
              <a:t>–</a:t>
            </a:r>
            <a:r>
              <a:rPr dirty="0" sz="4400">
                <a:latin typeface="Times New Roman"/>
                <a:cs typeface="Times New Roman"/>
              </a:rPr>
              <a:t>	</a:t>
            </a:r>
            <a:r>
              <a:rPr dirty="0" sz="4400" spc="-10">
                <a:latin typeface="Times New Roman"/>
                <a:cs typeface="Times New Roman"/>
              </a:rPr>
              <a:t>Discuss modules</a:t>
            </a:r>
            <a:endParaRPr sz="4400">
              <a:latin typeface="Times New Roman"/>
              <a:cs typeface="Times New Roman"/>
            </a:endParaRPr>
          </a:p>
          <a:p>
            <a:pPr marL="127000" marR="496570">
              <a:lnSpc>
                <a:spcPts val="3020"/>
              </a:lnSpc>
              <a:spcBef>
                <a:spcPts val="175"/>
              </a:spcBef>
            </a:pPr>
            <a:r>
              <a:rPr dirty="0" sz="2800" b="1">
                <a:solidFill>
                  <a:srgbClr val="0070C0"/>
                </a:solidFill>
                <a:latin typeface="Palatino Linotype"/>
                <a:cs typeface="Palatino Linotype"/>
              </a:rPr>
              <a:t>Users</a:t>
            </a:r>
            <a:r>
              <a:rPr dirty="0" sz="2800" spc="-15" b="1">
                <a:solidFill>
                  <a:srgbClr val="0070C0"/>
                </a:solidFill>
                <a:latin typeface="Palatino Linotype"/>
                <a:cs typeface="Palatino Linotype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interact</a:t>
            </a: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50">
                <a:solidFill>
                  <a:srgbClr val="0070C0"/>
                </a:solidFill>
                <a:latin typeface="Cambria"/>
                <a:cs typeface="Cambria"/>
              </a:rPr>
              <a:t>with</a:t>
            </a:r>
            <a:r>
              <a:rPr dirty="0" sz="2800" spc="6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55">
                <a:solidFill>
                  <a:srgbClr val="0070C0"/>
                </a:solidFill>
                <a:latin typeface="Cambria"/>
                <a:cs typeface="Cambria"/>
              </a:rPr>
              <a:t>Food</a:t>
            </a:r>
            <a:r>
              <a:rPr dirty="0" sz="2800" spc="6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70">
                <a:solidFill>
                  <a:srgbClr val="0070C0"/>
                </a:solidFill>
                <a:latin typeface="Cambria"/>
                <a:cs typeface="Cambria"/>
              </a:rPr>
              <a:t>Delivery</a:t>
            </a:r>
            <a:r>
              <a:rPr dirty="0" sz="2800" spc="-4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204">
                <a:solidFill>
                  <a:srgbClr val="0070C0"/>
                </a:solidFill>
                <a:latin typeface="Cambria"/>
                <a:cs typeface="Cambria"/>
              </a:rPr>
              <a:t>App</a:t>
            </a: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25">
                <a:solidFill>
                  <a:srgbClr val="0070C0"/>
                </a:solidFill>
                <a:latin typeface="Cambria"/>
                <a:cs typeface="Cambria"/>
              </a:rPr>
              <a:t>to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browse</a:t>
            </a:r>
            <a:r>
              <a:rPr dirty="0" sz="2800" spc="14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restaurants,</a:t>
            </a:r>
            <a:r>
              <a:rPr dirty="0" sz="2800" spc="14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place</a:t>
            </a:r>
            <a:r>
              <a:rPr dirty="0" sz="2800" spc="14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orders,</a:t>
            </a:r>
            <a:r>
              <a:rPr dirty="0" sz="2800" spc="14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7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800" spc="14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track deliveries.</a:t>
            </a:r>
            <a:endParaRPr sz="2800">
              <a:latin typeface="Cambria"/>
              <a:cs typeface="Cambria"/>
            </a:endParaRPr>
          </a:p>
          <a:p>
            <a:pPr marL="127000" marR="556260">
              <a:lnSpc>
                <a:spcPts val="3020"/>
              </a:lnSpc>
              <a:spcBef>
                <a:spcPts val="1010"/>
              </a:spcBef>
            </a:pPr>
            <a:r>
              <a:rPr dirty="0" sz="2800" b="1">
                <a:solidFill>
                  <a:srgbClr val="0070C0"/>
                </a:solidFill>
                <a:latin typeface="Palatino Linotype"/>
                <a:cs typeface="Palatino Linotype"/>
              </a:rPr>
              <a:t>Restaurants</a:t>
            </a:r>
            <a:r>
              <a:rPr dirty="0" sz="2800" spc="5" b="1">
                <a:solidFill>
                  <a:srgbClr val="0070C0"/>
                </a:solidFill>
                <a:latin typeface="Palatino Linotype"/>
                <a:cs typeface="Palatino Linotype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receive</a:t>
            </a:r>
            <a:r>
              <a:rPr dirty="0" sz="2800" spc="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orders</a:t>
            </a:r>
            <a:r>
              <a:rPr dirty="0" sz="2800" spc="70">
                <a:solidFill>
                  <a:srgbClr val="0070C0"/>
                </a:solidFill>
                <a:latin typeface="Cambria"/>
                <a:cs typeface="Cambria"/>
              </a:rPr>
              <a:t> and </a:t>
            </a:r>
            <a:r>
              <a:rPr dirty="0" sz="2800" spc="55">
                <a:solidFill>
                  <a:srgbClr val="0070C0"/>
                </a:solidFill>
                <a:latin typeface="Cambria"/>
                <a:cs typeface="Cambria"/>
              </a:rPr>
              <a:t>update</a:t>
            </a:r>
            <a:r>
              <a:rPr dirty="0" sz="2800" spc="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order status.</a:t>
            </a:r>
            <a:endParaRPr sz="2800">
              <a:latin typeface="Cambria"/>
              <a:cs typeface="Cambria"/>
            </a:endParaRPr>
          </a:p>
          <a:p>
            <a:pPr marL="127000" marR="381000">
              <a:lnSpc>
                <a:spcPts val="3020"/>
              </a:lnSpc>
              <a:spcBef>
                <a:spcPts val="1010"/>
              </a:spcBef>
            </a:pPr>
            <a:r>
              <a:rPr dirty="0" sz="2800" b="1">
                <a:solidFill>
                  <a:srgbClr val="0070C0"/>
                </a:solidFill>
                <a:latin typeface="Palatino Linotype"/>
                <a:cs typeface="Palatino Linotype"/>
              </a:rPr>
              <a:t>Delivery</a:t>
            </a:r>
            <a:r>
              <a:rPr dirty="0" sz="2800" spc="20" b="1">
                <a:solidFill>
                  <a:srgbClr val="0070C0"/>
                </a:solidFill>
                <a:latin typeface="Palatino Linotype"/>
                <a:cs typeface="Palatino Linotype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Personnel</a:t>
            </a:r>
            <a:r>
              <a:rPr dirty="0" sz="2800" spc="10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50">
                <a:solidFill>
                  <a:srgbClr val="0070C0"/>
                </a:solidFill>
                <a:latin typeface="Cambria"/>
                <a:cs typeface="Cambria"/>
              </a:rPr>
              <a:t>handle</a:t>
            </a:r>
            <a:r>
              <a:rPr dirty="0" sz="2800" spc="10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order</a:t>
            </a:r>
            <a:r>
              <a:rPr dirty="0" sz="2800" spc="10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pickups</a:t>
            </a:r>
            <a:r>
              <a:rPr dirty="0" sz="2800" spc="10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40">
                <a:solidFill>
                  <a:srgbClr val="0070C0"/>
                </a:solidFill>
                <a:latin typeface="Cambria"/>
                <a:cs typeface="Cambria"/>
              </a:rPr>
              <a:t>and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deliveries.</a:t>
            </a:r>
            <a:endParaRPr sz="2800">
              <a:latin typeface="Cambria"/>
              <a:cs typeface="Cambria"/>
            </a:endParaRPr>
          </a:p>
          <a:p>
            <a:pPr marL="127000" marR="5080">
              <a:lnSpc>
                <a:spcPts val="3020"/>
              </a:lnSpc>
              <a:spcBef>
                <a:spcPts val="1005"/>
              </a:spcBef>
            </a:pPr>
            <a:r>
              <a:rPr dirty="0" sz="2800" b="1">
                <a:solidFill>
                  <a:srgbClr val="0070C0"/>
                </a:solidFill>
                <a:latin typeface="Palatino Linotype"/>
                <a:cs typeface="Palatino Linotype"/>
              </a:rPr>
              <a:t>Payment</a:t>
            </a:r>
            <a:r>
              <a:rPr dirty="0" sz="2800" spc="-40" b="1">
                <a:solidFill>
                  <a:srgbClr val="0070C0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0070C0"/>
                </a:solidFill>
                <a:latin typeface="Palatino Linotype"/>
                <a:cs typeface="Palatino Linotype"/>
              </a:rPr>
              <a:t>Gateway</a:t>
            </a:r>
            <a:r>
              <a:rPr dirty="0" sz="2800" spc="-45" b="1">
                <a:solidFill>
                  <a:srgbClr val="0070C0"/>
                </a:solidFill>
                <a:latin typeface="Palatino Linotype"/>
                <a:cs typeface="Palatino Linotype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processes</a:t>
            </a:r>
            <a:r>
              <a:rPr dirty="0" sz="2800" spc="4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online</a:t>
            </a:r>
            <a:r>
              <a:rPr dirty="0" sz="2800" spc="4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transactions securely.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980" y="1602279"/>
            <a:ext cx="74593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315" algn="l"/>
              </a:tabLst>
            </a:pPr>
            <a:r>
              <a:rPr dirty="0" sz="3600" spc="-10"/>
              <a:t>Architecture</a:t>
            </a:r>
            <a:r>
              <a:rPr dirty="0" sz="3600" spc="-75"/>
              <a:t> </a:t>
            </a:r>
            <a:r>
              <a:rPr dirty="0" sz="3600"/>
              <a:t>/</a:t>
            </a:r>
            <a:r>
              <a:rPr dirty="0" sz="3600" spc="-60"/>
              <a:t> </a:t>
            </a:r>
            <a:r>
              <a:rPr dirty="0" sz="3600" spc="-25"/>
              <a:t>DFD</a:t>
            </a:r>
            <a:r>
              <a:rPr dirty="0" sz="3600"/>
              <a:t>	of</a:t>
            </a:r>
            <a:r>
              <a:rPr dirty="0" sz="3600" spc="-25"/>
              <a:t> </a:t>
            </a:r>
            <a:r>
              <a:rPr dirty="0" sz="3600"/>
              <a:t>Proposed</a:t>
            </a:r>
            <a:r>
              <a:rPr dirty="0" sz="3600" spc="-15"/>
              <a:t> </a:t>
            </a:r>
            <a:r>
              <a:rPr dirty="0" sz="3600" spc="-10"/>
              <a:t>System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558980" y="2303725"/>
            <a:ext cx="8027670" cy="122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dirty="0" sz="2800">
                <a:latin typeface="Arial MT"/>
                <a:cs typeface="Arial MT"/>
              </a:rPr>
              <a:t>Sample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3020"/>
              </a:lnSpc>
              <a:spcBef>
                <a:spcPts val="215"/>
              </a:spcBef>
            </a:pPr>
            <a:r>
              <a:rPr dirty="0" u="heavy" sz="28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https://www.geeksforgeeks.org/dfd-</a:t>
            </a:r>
            <a:r>
              <a:rPr dirty="0" u="heavy" sz="28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for-food-</a:t>
            </a:r>
            <a:r>
              <a:rPr dirty="0" u="heavy" sz="2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orderin</a:t>
            </a:r>
            <a:r>
              <a:rPr dirty="0" sz="2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heavy" sz="28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g-</a:t>
            </a:r>
            <a:r>
              <a:rPr dirty="0" u="heavy" sz="2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system/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6089" y="3439365"/>
            <a:ext cx="5151830" cy="313176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144" y="1197003"/>
            <a:ext cx="7620000" cy="2373630"/>
          </a:xfrm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/>
              <a:t>Hardware</a:t>
            </a:r>
            <a:r>
              <a:rPr dirty="0" spc="-50"/>
              <a:t> </a:t>
            </a:r>
            <a:r>
              <a:rPr dirty="0"/>
              <a:t>Software</a:t>
            </a:r>
            <a:r>
              <a:rPr dirty="0" spc="-40"/>
              <a:t> </a:t>
            </a:r>
            <a:r>
              <a:rPr dirty="0" spc="-10"/>
              <a:t>Requirements</a:t>
            </a:r>
          </a:p>
          <a:p>
            <a:pPr marL="15240" marR="1053465">
              <a:lnSpc>
                <a:spcPct val="119800"/>
              </a:lnSpc>
              <a:spcBef>
                <a:spcPts val="35"/>
              </a:spcBef>
            </a:pP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Frontend:</a:t>
            </a:r>
            <a:r>
              <a:rPr dirty="0" sz="2800" spc="13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Flutter</a:t>
            </a:r>
            <a:r>
              <a:rPr dirty="0" sz="2800" spc="13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315">
                <a:solidFill>
                  <a:srgbClr val="0070C0"/>
                </a:solidFill>
                <a:latin typeface="Cambria"/>
                <a:cs typeface="Cambria"/>
              </a:rPr>
              <a:t>/</a:t>
            </a:r>
            <a:r>
              <a:rPr dirty="0" sz="2800" spc="13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React</a:t>
            </a:r>
            <a:r>
              <a:rPr dirty="0" sz="2800" spc="13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80">
                <a:solidFill>
                  <a:srgbClr val="0070C0"/>
                </a:solidFill>
                <a:latin typeface="Cambria"/>
                <a:cs typeface="Cambria"/>
              </a:rPr>
              <a:t>Native</a:t>
            </a:r>
            <a:r>
              <a:rPr dirty="0" sz="2800" spc="70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Backend:</a:t>
            </a:r>
            <a:r>
              <a:rPr dirty="0" sz="2800" spc="11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Firebase</a:t>
            </a:r>
            <a:r>
              <a:rPr dirty="0" sz="2800" spc="11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315">
                <a:solidFill>
                  <a:srgbClr val="0070C0"/>
                </a:solidFill>
                <a:latin typeface="Cambria"/>
                <a:cs typeface="Cambria"/>
              </a:rPr>
              <a:t>/</a:t>
            </a:r>
            <a:r>
              <a:rPr dirty="0" sz="2800" spc="11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80">
                <a:solidFill>
                  <a:srgbClr val="0070C0"/>
                </a:solidFill>
                <a:latin typeface="Cambria"/>
                <a:cs typeface="Cambria"/>
              </a:rPr>
              <a:t>Node.js</a:t>
            </a:r>
            <a:r>
              <a:rPr dirty="0" sz="2800" spc="11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315">
                <a:solidFill>
                  <a:srgbClr val="0070C0"/>
                </a:solidFill>
                <a:latin typeface="Cambria"/>
                <a:cs typeface="Cambria"/>
              </a:rPr>
              <a:t>/</a:t>
            </a:r>
            <a:r>
              <a:rPr dirty="0" sz="2800" spc="11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65">
                <a:solidFill>
                  <a:srgbClr val="0070C0"/>
                </a:solidFill>
                <a:latin typeface="Cambria"/>
                <a:cs typeface="Cambria"/>
              </a:rPr>
              <a:t>Django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Database:</a:t>
            </a:r>
            <a:r>
              <a:rPr dirty="0" sz="2800" spc="10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Firebase</a:t>
            </a:r>
            <a:r>
              <a:rPr dirty="0" sz="2800" spc="11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315">
                <a:solidFill>
                  <a:srgbClr val="0070C0"/>
                </a:solidFill>
                <a:latin typeface="Cambria"/>
                <a:cs typeface="Cambria"/>
              </a:rPr>
              <a:t>/</a:t>
            </a:r>
            <a:r>
              <a:rPr dirty="0" sz="2800" spc="10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130">
                <a:solidFill>
                  <a:srgbClr val="0070C0"/>
                </a:solidFill>
                <a:latin typeface="Cambria"/>
                <a:cs typeface="Cambria"/>
              </a:rPr>
              <a:t>MongoDB</a:t>
            </a:r>
            <a:r>
              <a:rPr dirty="0" sz="2800" spc="11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315">
                <a:solidFill>
                  <a:srgbClr val="0070C0"/>
                </a:solidFill>
                <a:latin typeface="Cambria"/>
                <a:cs typeface="Cambria"/>
              </a:rPr>
              <a:t>/</a:t>
            </a:r>
            <a:r>
              <a:rPr dirty="0" sz="2800" spc="11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200">
                <a:solidFill>
                  <a:srgbClr val="0070C0"/>
                </a:solidFill>
                <a:latin typeface="Cambria"/>
                <a:cs typeface="Cambria"/>
              </a:rPr>
              <a:t>MySQL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82451" y="2047846"/>
            <a:ext cx="8206740" cy="418401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603250" indent="-59055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SzPct val="64285"/>
              <a:buFont typeface="Arial MT"/>
              <a:buAutoNum type="arabicPeriod"/>
              <a:tabLst>
                <a:tab pos="603250" algn="l"/>
              </a:tabLst>
            </a:pP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Efficient</a:t>
            </a:r>
            <a:r>
              <a:rPr dirty="0" sz="2800" spc="34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250">
                <a:solidFill>
                  <a:srgbClr val="0070C0"/>
                </a:solidFill>
                <a:latin typeface="Cambria"/>
                <a:cs typeface="Cambria"/>
              </a:rPr>
              <a:t>&amp;</a:t>
            </a:r>
            <a:r>
              <a:rPr dirty="0" sz="2800" spc="34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User-Friendly</a:t>
            </a:r>
            <a:r>
              <a:rPr dirty="0" sz="2800" spc="34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System</a:t>
            </a:r>
            <a:endParaRPr sz="2800">
              <a:latin typeface="Cambria"/>
              <a:cs typeface="Cambria"/>
            </a:endParaRPr>
          </a:p>
          <a:p>
            <a:pPr algn="just" marL="1003300" marR="6350">
              <a:lnSpc>
                <a:spcPts val="2160"/>
              </a:lnSpc>
              <a:spcBef>
                <a:spcPts val="545"/>
              </a:spcBef>
            </a:pP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dirty="0" sz="2000" spc="47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developed</a:t>
            </a:r>
            <a:r>
              <a:rPr dirty="0" sz="2000" spc="47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60">
                <a:solidFill>
                  <a:srgbClr val="0070C0"/>
                </a:solidFill>
                <a:latin typeface="Cambria"/>
                <a:cs typeface="Cambria"/>
              </a:rPr>
              <a:t>app</a:t>
            </a:r>
            <a:r>
              <a:rPr dirty="0" sz="2000" spc="48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provides</a:t>
            </a:r>
            <a:r>
              <a:rPr dirty="0" sz="2000" spc="4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a</a:t>
            </a:r>
            <a:r>
              <a:rPr dirty="0" sz="2000" spc="48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seamless</a:t>
            </a:r>
            <a:r>
              <a:rPr dirty="0" sz="2000" spc="47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platform</a:t>
            </a:r>
            <a:r>
              <a:rPr dirty="0" sz="2000" spc="4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for</a:t>
            </a:r>
            <a:r>
              <a:rPr dirty="0" sz="2000" spc="48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users</a:t>
            </a:r>
            <a:r>
              <a:rPr dirty="0" sz="2000" spc="47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0070C0"/>
                </a:solidFill>
                <a:latin typeface="Cambria"/>
                <a:cs typeface="Cambria"/>
              </a:rPr>
              <a:t>to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browse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restaurants,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place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orders,</a:t>
            </a:r>
            <a:r>
              <a:rPr dirty="0" sz="2000" spc="5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track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deliveries</a:t>
            </a:r>
            <a:r>
              <a:rPr dirty="0" sz="2000" spc="5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in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 spc="-20">
                <a:solidFill>
                  <a:srgbClr val="0070C0"/>
                </a:solidFill>
                <a:latin typeface="Cambria"/>
                <a:cs typeface="Cambria"/>
              </a:rPr>
              <a:t>real 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time.</a:t>
            </a:r>
            <a:endParaRPr sz="2000">
              <a:latin typeface="Cambria"/>
              <a:cs typeface="Cambria"/>
            </a:endParaRPr>
          </a:p>
          <a:p>
            <a:pPr marL="692150" indent="-67945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SzPct val="64285"/>
              <a:buFont typeface="Arial MT"/>
              <a:buAutoNum type="arabicPeriod" startAt="2"/>
              <a:tabLst>
                <a:tab pos="692150" algn="l"/>
              </a:tabLst>
            </a:pP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Improved</a:t>
            </a:r>
            <a:r>
              <a:rPr dirty="0" sz="2800" spc="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Order</a:t>
            </a:r>
            <a:r>
              <a:rPr dirty="0" sz="2800" spc="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Management</a:t>
            </a:r>
            <a:endParaRPr sz="2800">
              <a:latin typeface="Cambria"/>
              <a:cs typeface="Cambria"/>
            </a:endParaRPr>
          </a:p>
          <a:p>
            <a:pPr algn="just" marL="1003300" marR="5080">
              <a:lnSpc>
                <a:spcPts val="2160"/>
              </a:lnSpc>
              <a:spcBef>
                <a:spcPts val="545"/>
              </a:spcBef>
            </a:pP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Restaurants</a:t>
            </a:r>
            <a:r>
              <a:rPr dirty="0" sz="2000" spc="31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can</a:t>
            </a:r>
            <a:r>
              <a:rPr dirty="0" sz="2000" spc="32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efficiently</a:t>
            </a:r>
            <a:r>
              <a:rPr dirty="0" sz="2000" spc="32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manage</a:t>
            </a:r>
            <a:r>
              <a:rPr dirty="0" sz="2000" spc="3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orders,</a:t>
            </a:r>
            <a:r>
              <a:rPr dirty="0" sz="2000" spc="32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reducing</a:t>
            </a:r>
            <a:r>
              <a:rPr dirty="0" sz="2000" spc="3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delays</a:t>
            </a:r>
            <a:r>
              <a:rPr dirty="0" sz="2000" spc="31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0070C0"/>
                </a:solidFill>
                <a:latin typeface="Cambria"/>
                <a:cs typeface="Cambria"/>
              </a:rPr>
              <a:t>and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enhancing</a:t>
            </a:r>
            <a:r>
              <a:rPr dirty="0" sz="2000" spc="36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customer</a:t>
            </a:r>
            <a:r>
              <a:rPr dirty="0" sz="2000" spc="3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satisfaction</a:t>
            </a:r>
            <a:r>
              <a:rPr dirty="0" sz="2000" spc="36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through</a:t>
            </a:r>
            <a:r>
              <a:rPr dirty="0" sz="2000" spc="3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automated</a:t>
            </a:r>
            <a:r>
              <a:rPr dirty="0" sz="2000" spc="3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processing 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000" spc="13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live</a:t>
            </a:r>
            <a:r>
              <a:rPr dirty="0" sz="2000" spc="13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updates.</a:t>
            </a:r>
            <a:endParaRPr sz="2000">
              <a:latin typeface="Cambria"/>
              <a:cs typeface="Cambria"/>
            </a:endParaRPr>
          </a:p>
          <a:p>
            <a:pPr marL="692150" indent="-679450">
              <a:lnSpc>
                <a:spcPct val="100000"/>
              </a:lnSpc>
              <a:spcBef>
                <a:spcPts val="620"/>
              </a:spcBef>
              <a:buClr>
                <a:srgbClr val="000000"/>
              </a:buClr>
              <a:buSzPct val="64285"/>
              <a:buFont typeface="Arial MT"/>
              <a:buAutoNum type="arabicPeriod" startAt="3"/>
              <a:tabLst>
                <a:tab pos="692150" algn="l"/>
              </a:tabLst>
            </a:pP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Secure</a:t>
            </a:r>
            <a:r>
              <a:rPr dirty="0" sz="2800" spc="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Transactions</a:t>
            </a:r>
            <a:r>
              <a:rPr dirty="0" sz="2800" spc="3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250">
                <a:solidFill>
                  <a:srgbClr val="0070C0"/>
                </a:solidFill>
                <a:latin typeface="Cambria"/>
                <a:cs typeface="Cambria"/>
              </a:rPr>
              <a:t>&amp;</a:t>
            </a:r>
            <a:r>
              <a:rPr dirty="0" sz="2800" spc="3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Scalability</a:t>
            </a:r>
            <a:endParaRPr sz="2800">
              <a:latin typeface="Cambria"/>
              <a:cs typeface="Cambria"/>
            </a:endParaRPr>
          </a:p>
          <a:p>
            <a:pPr algn="just" marL="1003300" marR="6985">
              <a:lnSpc>
                <a:spcPts val="2160"/>
              </a:lnSpc>
              <a:spcBef>
                <a:spcPts val="545"/>
              </a:spcBef>
            </a:pP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Integrated</a:t>
            </a:r>
            <a:r>
              <a:rPr dirty="0" sz="2000" spc="45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payment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gateways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ensure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secure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transactions,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 spc="-25">
                <a:solidFill>
                  <a:srgbClr val="0070C0"/>
                </a:solidFill>
                <a:latin typeface="Cambria"/>
                <a:cs typeface="Cambria"/>
              </a:rPr>
              <a:t>and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dirty="0" sz="2000" spc="4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system</a:t>
            </a:r>
            <a:r>
              <a:rPr dirty="0" sz="2000" spc="4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is</a:t>
            </a:r>
            <a:r>
              <a:rPr dirty="0" sz="2000" spc="4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scalable</a:t>
            </a:r>
            <a:r>
              <a:rPr dirty="0" sz="2000" spc="4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for</a:t>
            </a:r>
            <a:r>
              <a:rPr dirty="0" sz="2000" spc="47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future</a:t>
            </a:r>
            <a:r>
              <a:rPr dirty="0" sz="2000" spc="4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enhancements</a:t>
            </a:r>
            <a:r>
              <a:rPr dirty="0" sz="2000" spc="4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like</a:t>
            </a:r>
            <a:r>
              <a:rPr dirty="0" sz="2000" spc="39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AI-driven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recommendations</a:t>
            </a:r>
            <a:r>
              <a:rPr dirty="0" sz="2000" spc="20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000" spc="20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analytics</a:t>
            </a:r>
            <a:r>
              <a:rPr dirty="0" sz="1600" spc="-1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138" y="1602138"/>
            <a:ext cx="6853555" cy="836294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2224405" marR="5080" indent="-2212340">
              <a:lnSpc>
                <a:spcPts val="3020"/>
              </a:lnSpc>
              <a:spcBef>
                <a:spcPts val="480"/>
              </a:spcBef>
            </a:pPr>
            <a:r>
              <a:rPr dirty="0" sz="2800" spc="-60"/>
              <a:t>DEPARTMENT</a:t>
            </a:r>
            <a:r>
              <a:rPr dirty="0" sz="2800" spc="-114"/>
              <a:t> </a:t>
            </a:r>
            <a:r>
              <a:rPr dirty="0" sz="2800"/>
              <a:t>OF</a:t>
            </a:r>
            <a:r>
              <a:rPr dirty="0" sz="2800" spc="-110"/>
              <a:t> </a:t>
            </a:r>
            <a:r>
              <a:rPr dirty="0" sz="2800" spc="-10"/>
              <a:t>COMPUTER</a:t>
            </a:r>
            <a:r>
              <a:rPr dirty="0" sz="2800" spc="-90"/>
              <a:t> </a:t>
            </a:r>
            <a:r>
              <a:rPr dirty="0" sz="2800"/>
              <a:t>SCIENCE</a:t>
            </a:r>
            <a:r>
              <a:rPr dirty="0" sz="2800" spc="-90"/>
              <a:t> </a:t>
            </a:r>
            <a:r>
              <a:rPr dirty="0" sz="2800" spc="-60"/>
              <a:t>&amp; </a:t>
            </a:r>
            <a:r>
              <a:rPr dirty="0" sz="2800" spc="-10"/>
              <a:t>ENGINEERING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00500" y="2446858"/>
            <a:ext cx="8644890" cy="370205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3154045">
              <a:lnSpc>
                <a:spcPct val="100000"/>
              </a:lnSpc>
              <a:spcBef>
                <a:spcPts val="1195"/>
              </a:spcBef>
            </a:pPr>
            <a:r>
              <a:rPr dirty="0" sz="2100" spc="-10">
                <a:latin typeface="Times New Roman"/>
                <a:cs typeface="Times New Roman"/>
              </a:rPr>
              <a:t>Vision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Department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36300"/>
              </a:lnSpc>
              <a:spcBef>
                <a:spcPts val="155"/>
              </a:spcBef>
            </a:pPr>
            <a:r>
              <a:rPr dirty="0" sz="170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reating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eminent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ethical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leaders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domain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Computational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quality professional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education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focus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holistic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learning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excellence.</a:t>
            </a:r>
            <a:endParaRPr sz="1800">
              <a:latin typeface="Times New Roman"/>
              <a:cs typeface="Times New Roman"/>
            </a:endParaRPr>
          </a:p>
          <a:p>
            <a:pPr marL="3108325">
              <a:lnSpc>
                <a:spcPct val="100000"/>
              </a:lnSpc>
              <a:spcBef>
                <a:spcPts val="745"/>
              </a:spcBef>
            </a:pPr>
            <a:r>
              <a:rPr dirty="0" sz="2100">
                <a:latin typeface="Times New Roman"/>
                <a:cs typeface="Times New Roman"/>
              </a:rPr>
              <a:t>Mission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Department</a:t>
            </a:r>
            <a:endParaRPr sz="2100">
              <a:latin typeface="Times New Roman"/>
              <a:cs typeface="Times New Roman"/>
            </a:endParaRPr>
          </a:p>
          <a:p>
            <a:pPr marL="469265" marR="332105" indent="-303530">
              <a:lnSpc>
                <a:spcPct val="139000"/>
              </a:lnSpc>
              <a:spcBef>
                <a:spcPts val="5"/>
              </a:spcBef>
              <a:buChar char="•"/>
              <a:tabLst>
                <a:tab pos="498475" algn="l"/>
              </a:tabLst>
            </a:pPr>
            <a:r>
              <a:rPr dirty="0" sz="1700" spc="-20">
                <a:latin typeface="Times New Roman"/>
                <a:cs typeface="Times New Roman"/>
              </a:rPr>
              <a:t>To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create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technically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competent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ethically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conscious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graduates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field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Computer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Science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Engineering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by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encouraging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holistic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learning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excellence.</a:t>
            </a:r>
            <a:endParaRPr sz="1700">
              <a:latin typeface="Times New Roman"/>
              <a:cs typeface="Times New Roman"/>
            </a:endParaRPr>
          </a:p>
          <a:p>
            <a:pPr marL="469265" indent="-303530">
              <a:lnSpc>
                <a:spcPts val="1939"/>
              </a:lnSpc>
              <a:spcBef>
                <a:spcPts val="795"/>
              </a:spcBef>
              <a:buChar char="•"/>
              <a:tabLst>
                <a:tab pos="469265" algn="l"/>
              </a:tabLst>
            </a:pPr>
            <a:r>
              <a:rPr dirty="0" sz="1700" spc="-20">
                <a:latin typeface="Times New Roman"/>
                <a:cs typeface="Times New Roman"/>
              </a:rPr>
              <a:t>To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prepare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students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careers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Industry,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Academia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Government.</a:t>
            </a:r>
            <a:endParaRPr sz="1700">
              <a:latin typeface="Times New Roman"/>
              <a:cs typeface="Times New Roman"/>
            </a:endParaRPr>
          </a:p>
          <a:p>
            <a:pPr marL="469265" indent="-303530">
              <a:lnSpc>
                <a:spcPts val="1939"/>
              </a:lnSpc>
              <a:buChar char="•"/>
              <a:tabLst>
                <a:tab pos="469265" algn="l"/>
              </a:tabLst>
            </a:pPr>
            <a:r>
              <a:rPr dirty="0" sz="1700" spc="-20">
                <a:latin typeface="Times New Roman"/>
                <a:cs typeface="Times New Roman"/>
              </a:rPr>
              <a:t>To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instill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Entrepreneurial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Orientation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research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motivation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among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students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800"/>
              </a:spcBef>
            </a:pPr>
            <a:r>
              <a:rPr dirty="0" sz="1700" spc="-10">
                <a:latin typeface="Times New Roman"/>
                <a:cs typeface="Times New Roman"/>
              </a:rPr>
              <a:t>department.</a:t>
            </a:r>
            <a:endParaRPr sz="1700">
              <a:latin typeface="Times New Roman"/>
              <a:cs typeface="Times New Roman"/>
            </a:endParaRPr>
          </a:p>
          <a:p>
            <a:pPr marL="469265" indent="-303530">
              <a:lnSpc>
                <a:spcPct val="100000"/>
              </a:lnSpc>
              <a:spcBef>
                <a:spcPts val="795"/>
              </a:spcBef>
              <a:buChar char="•"/>
              <a:tabLst>
                <a:tab pos="469265" algn="l"/>
              </a:tabLst>
            </a:pPr>
            <a:r>
              <a:rPr dirty="0" sz="1700" spc="-20">
                <a:latin typeface="Times New Roman"/>
                <a:cs typeface="Times New Roman"/>
              </a:rPr>
              <a:t>To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emerge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leader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education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region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by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encouraging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teaching,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learning,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industry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6275" y="6224124"/>
            <a:ext cx="18288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societal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connect.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15265" y="6351930"/>
            <a:ext cx="1174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0"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392497"/>
            <a:ext cx="2506980" cy="10909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155"/>
              </a:lnSpc>
              <a:spcBef>
                <a:spcPts val="100"/>
              </a:spcBef>
            </a:pPr>
            <a:r>
              <a:rPr dirty="0" spc="-10"/>
              <a:t>References</a:t>
            </a:r>
          </a:p>
          <a:p>
            <a:pPr marL="12700">
              <a:lnSpc>
                <a:spcPts val="3235"/>
              </a:lnSpc>
            </a:pP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Sample: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2989939"/>
            <a:ext cx="8251190" cy="210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22860" indent="-2286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41300" algn="l"/>
                <a:tab pos="378460" algn="l"/>
              </a:tabLst>
            </a:pPr>
            <a:r>
              <a:rPr dirty="0" sz="2000" spc="7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70">
                <a:solidFill>
                  <a:srgbClr val="0070C0"/>
                </a:solidFill>
                <a:latin typeface="Cambria"/>
                <a:cs typeface="Cambria"/>
              </a:rPr>
              <a:t>Cormen,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T.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0070C0"/>
                </a:solidFill>
                <a:latin typeface="Cambria"/>
                <a:cs typeface="Cambria"/>
              </a:rPr>
              <a:t>H.;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Leiserson,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0070C0"/>
                </a:solidFill>
                <a:latin typeface="Cambria"/>
                <a:cs typeface="Cambria"/>
              </a:rPr>
              <a:t>C.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E.;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Rivest,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145">
                <a:solidFill>
                  <a:srgbClr val="0070C0"/>
                </a:solidFill>
                <a:latin typeface="Cambria"/>
                <a:cs typeface="Cambria"/>
              </a:rPr>
              <a:t>D.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65">
                <a:solidFill>
                  <a:srgbClr val="0070C0"/>
                </a:solidFill>
                <a:latin typeface="Cambria"/>
                <a:cs typeface="Cambria"/>
              </a:rPr>
              <a:t>L.;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Stein,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180">
                <a:solidFill>
                  <a:srgbClr val="0070C0"/>
                </a:solidFill>
                <a:latin typeface="Cambria"/>
                <a:cs typeface="Cambria"/>
              </a:rPr>
              <a:t>C.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Introduction</a:t>
            </a:r>
            <a:r>
              <a:rPr dirty="0" sz="2000" spc="19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0070C0"/>
                </a:solidFill>
                <a:latin typeface="Cambria"/>
                <a:cs typeface="Cambria"/>
              </a:rPr>
              <a:t>to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algorithms.</a:t>
            </a:r>
            <a:r>
              <a:rPr dirty="0" sz="2000" spc="2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Second</a:t>
            </a:r>
            <a:r>
              <a:rPr dirty="0" sz="2000" spc="2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Edition.</a:t>
            </a:r>
            <a:r>
              <a:rPr dirty="0" sz="2000" spc="2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60">
                <a:solidFill>
                  <a:srgbClr val="0070C0"/>
                </a:solidFill>
                <a:latin typeface="Cambria"/>
                <a:cs typeface="Cambria"/>
              </a:rPr>
              <a:t>2001.</a:t>
            </a:r>
            <a:r>
              <a:rPr dirty="0" sz="2000" spc="2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90">
                <a:solidFill>
                  <a:srgbClr val="0070C0"/>
                </a:solidFill>
                <a:latin typeface="Cambria"/>
                <a:cs typeface="Cambria"/>
              </a:rPr>
              <a:t>ISBN</a:t>
            </a:r>
            <a:r>
              <a:rPr dirty="0" sz="2000" spc="2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80">
                <a:solidFill>
                  <a:srgbClr val="0070C0"/>
                </a:solidFill>
                <a:latin typeface="Cambria"/>
                <a:cs typeface="Cambria"/>
              </a:rPr>
              <a:t>0-262-</a:t>
            </a:r>
            <a:r>
              <a:rPr dirty="0" sz="2000" spc="-90">
                <a:solidFill>
                  <a:srgbClr val="0070C0"/>
                </a:solidFill>
                <a:latin typeface="Cambria"/>
                <a:cs typeface="Cambria"/>
              </a:rPr>
              <a:t>03293-</a:t>
            </a:r>
            <a:r>
              <a:rPr dirty="0" sz="2000" spc="-25">
                <a:solidFill>
                  <a:srgbClr val="0070C0"/>
                </a:solidFill>
                <a:latin typeface="Cambria"/>
                <a:cs typeface="Cambria"/>
              </a:rPr>
              <a:t>7.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AutoNum type="arabicPlain"/>
              <a:tabLst>
                <a:tab pos="241300" algn="l"/>
                <a:tab pos="517525" algn="l"/>
                <a:tab pos="874394" algn="l"/>
                <a:tab pos="1745614" algn="l"/>
                <a:tab pos="2384425" algn="l"/>
                <a:tab pos="2826385" algn="l"/>
                <a:tab pos="3848100" algn="l"/>
                <a:tab pos="4776470" algn="l"/>
                <a:tab pos="5919470" algn="l"/>
                <a:tab pos="6451600" algn="l"/>
                <a:tab pos="7549515" algn="l"/>
              </a:tabLst>
            </a:pPr>
            <a:r>
              <a:rPr dirty="0" sz="2000" spc="4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40">
                <a:solidFill>
                  <a:srgbClr val="0070C0"/>
                </a:solidFill>
                <a:latin typeface="Cambria"/>
                <a:cs typeface="Cambria"/>
              </a:rPr>
              <a:t>J.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Smith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25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65">
                <a:solidFill>
                  <a:srgbClr val="0070C0"/>
                </a:solidFill>
                <a:latin typeface="Cambria"/>
                <a:cs typeface="Cambria"/>
              </a:rPr>
              <a:t>R.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Brown,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85">
                <a:solidFill>
                  <a:srgbClr val="0070C0"/>
                </a:solidFill>
                <a:latin typeface="Cambria"/>
                <a:cs typeface="Cambria"/>
              </a:rPr>
              <a:t>“Deep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learning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-25">
                <a:solidFill>
                  <a:srgbClr val="0070C0"/>
                </a:solidFill>
                <a:latin typeface="Cambria"/>
                <a:cs typeface="Cambria"/>
              </a:rPr>
              <a:t>for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medical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40">
                <a:solidFill>
                  <a:srgbClr val="0070C0"/>
                </a:solidFill>
                <a:latin typeface="Cambria"/>
                <a:cs typeface="Cambria"/>
              </a:rPr>
              <a:t>image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segmentation,”</a:t>
            </a:r>
            <a:r>
              <a:rPr dirty="0" sz="2000" spc="3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IEEE</a:t>
            </a:r>
            <a:r>
              <a:rPr dirty="0" sz="2000" spc="35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Transactions</a:t>
            </a:r>
            <a:r>
              <a:rPr dirty="0" sz="2000" spc="3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on</a:t>
            </a:r>
            <a:r>
              <a:rPr dirty="0" sz="2000" spc="3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55">
                <a:solidFill>
                  <a:srgbClr val="0070C0"/>
                </a:solidFill>
                <a:latin typeface="Cambria"/>
                <a:cs typeface="Cambria"/>
              </a:rPr>
              <a:t>Medical</a:t>
            </a:r>
            <a:r>
              <a:rPr dirty="0" sz="2000" spc="36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60">
                <a:solidFill>
                  <a:srgbClr val="0070C0"/>
                </a:solidFill>
                <a:latin typeface="Cambria"/>
                <a:cs typeface="Cambria"/>
              </a:rPr>
              <a:t>Imaging,</a:t>
            </a:r>
            <a:r>
              <a:rPr dirty="0" sz="2000" spc="3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65">
                <a:solidFill>
                  <a:srgbClr val="0070C0"/>
                </a:solidFill>
                <a:latin typeface="Cambria"/>
                <a:cs typeface="Cambria"/>
              </a:rPr>
              <a:t>vol.</a:t>
            </a:r>
            <a:r>
              <a:rPr dirty="0" sz="2000" spc="36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39,</a:t>
            </a:r>
            <a:r>
              <a:rPr dirty="0" sz="2000" spc="3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50">
                <a:solidFill>
                  <a:srgbClr val="0070C0"/>
                </a:solidFill>
                <a:latin typeface="Cambria"/>
                <a:cs typeface="Cambria"/>
              </a:rPr>
              <a:t>no.</a:t>
            </a:r>
            <a:r>
              <a:rPr dirty="0" sz="2000" spc="36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25">
                <a:solidFill>
                  <a:srgbClr val="0070C0"/>
                </a:solidFill>
                <a:latin typeface="Cambria"/>
                <a:cs typeface="Cambria"/>
              </a:rPr>
              <a:t>5,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dirty="0" sz="2000" spc="85">
                <a:solidFill>
                  <a:srgbClr val="0070C0"/>
                </a:solidFill>
                <a:latin typeface="Cambria"/>
                <a:cs typeface="Cambria"/>
              </a:rPr>
              <a:t>pp.</a:t>
            </a:r>
            <a:r>
              <a:rPr dirty="0" sz="2000" spc="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75">
                <a:solidFill>
                  <a:srgbClr val="0070C0"/>
                </a:solidFill>
                <a:latin typeface="Cambria"/>
                <a:cs typeface="Cambria"/>
              </a:rPr>
              <a:t>1234–1245,</a:t>
            </a:r>
            <a:r>
              <a:rPr dirty="0" sz="2000" spc="3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114">
                <a:solidFill>
                  <a:srgbClr val="0070C0"/>
                </a:solidFill>
                <a:latin typeface="Cambria"/>
                <a:cs typeface="Cambria"/>
              </a:rPr>
              <a:t>May</a:t>
            </a:r>
            <a:r>
              <a:rPr dirty="0" sz="2000" spc="3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60">
                <a:solidFill>
                  <a:srgbClr val="0070C0"/>
                </a:solidFill>
                <a:latin typeface="Cambria"/>
                <a:cs typeface="Cambria"/>
              </a:rPr>
              <a:t>2020.</a:t>
            </a:r>
            <a:r>
              <a:rPr dirty="0" sz="2000" spc="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110">
                <a:solidFill>
                  <a:srgbClr val="0070C0"/>
                </a:solidFill>
                <a:latin typeface="Cambria"/>
                <a:cs typeface="Cambria"/>
              </a:rPr>
              <a:t>DOI:</a:t>
            </a:r>
            <a:r>
              <a:rPr dirty="0" sz="2000" spc="3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10.1109/TMI.2020.2991234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20">
                <a:solidFill>
                  <a:srgbClr val="0070C0"/>
                </a:solidFill>
                <a:latin typeface="Cambria"/>
                <a:cs typeface="Cambria"/>
              </a:rPr>
              <a:t>[3]</a:t>
            </a:r>
            <a:r>
              <a:rPr dirty="0" sz="2000" spc="10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GeeksforGeeks.</a:t>
            </a:r>
            <a:r>
              <a:rPr dirty="0" sz="2000" spc="90">
                <a:solidFill>
                  <a:srgbClr val="0070C0"/>
                </a:solidFill>
                <a:latin typeface="Cambria"/>
                <a:cs typeface="Cambria"/>
              </a:rPr>
              <a:t>  </a:t>
            </a:r>
            <a:r>
              <a:rPr dirty="0" u="heavy" sz="2000" spc="-1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Cambria"/>
                <a:cs typeface="Cambria"/>
                <a:hlinkClick r:id="rId2"/>
              </a:rPr>
              <a:t>https://www.geeksforgeeks.org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5199740"/>
            <a:ext cx="539877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tabLst>
                <a:tab pos="1097280" algn="l"/>
                <a:tab pos="2860040" algn="l"/>
                <a:tab pos="4122420" algn="l"/>
              </a:tabLst>
            </a:pPr>
            <a:r>
              <a:rPr dirty="0" sz="2000" spc="-25">
                <a:solidFill>
                  <a:srgbClr val="0070C0"/>
                </a:solidFill>
                <a:latin typeface="Cambria"/>
                <a:cs typeface="Cambria"/>
              </a:rPr>
              <a:t>[4]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Building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-25">
                <a:solidFill>
                  <a:srgbClr val="0070C0"/>
                </a:solidFill>
                <a:latin typeface="Cambria"/>
                <a:cs typeface="Cambria"/>
              </a:rPr>
              <a:t>web</a:t>
            </a:r>
            <a:r>
              <a:rPr dirty="0" sz="20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application </a:t>
            </a:r>
            <a:r>
              <a:rPr dirty="0" u="heavy" sz="200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Cambria"/>
                <a:cs typeface="Cambria"/>
                <a:hlinkClick r:id="rId3"/>
              </a:rPr>
              <a:t>https://docs.flutter.dev/get-</a:t>
            </a:r>
            <a:r>
              <a:rPr dirty="0" u="heavy" sz="2000" spc="-1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Cambria"/>
                <a:cs typeface="Cambria"/>
                <a:hlinkClick r:id="rId3"/>
              </a:rPr>
              <a:t>started/web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06299" y="5199740"/>
            <a:ext cx="5422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0070C0"/>
                </a:solidFill>
                <a:latin typeface="Cambria"/>
                <a:cs typeface="Cambria"/>
              </a:rPr>
              <a:t>with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11372" y="5199740"/>
            <a:ext cx="7696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0070C0"/>
                </a:solidFill>
                <a:latin typeface="Cambria"/>
                <a:cs typeface="Cambria"/>
              </a:rPr>
              <a:t>flutter.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708" y="1539138"/>
            <a:ext cx="62109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Programme</a:t>
            </a:r>
            <a:r>
              <a:rPr dirty="0" sz="2800" spc="-50"/>
              <a:t> </a:t>
            </a:r>
            <a:r>
              <a:rPr dirty="0" sz="2800"/>
              <a:t>Educational</a:t>
            </a:r>
            <a:r>
              <a:rPr dirty="0" sz="2800" spc="-50"/>
              <a:t> </a:t>
            </a:r>
            <a:r>
              <a:rPr dirty="0" sz="2800"/>
              <a:t>Objectives</a:t>
            </a:r>
            <a:r>
              <a:rPr dirty="0" sz="2800" spc="-50"/>
              <a:t> </a:t>
            </a:r>
            <a:r>
              <a:rPr dirty="0" sz="2800" spc="-10"/>
              <a:t>(PEOs)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2478938"/>
            <a:ext cx="8588375" cy="409702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236854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graduates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shall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knowledge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Mathematics,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Engineering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2700" marR="1179195">
              <a:lnSpc>
                <a:spcPts val="1939"/>
              </a:lnSpc>
              <a:spcBef>
                <a:spcPts val="1030"/>
              </a:spcBef>
            </a:pPr>
            <a:r>
              <a:rPr dirty="0" sz="1800" spc="-10">
                <a:latin typeface="Times New Roman"/>
                <a:cs typeface="Times New Roman"/>
              </a:rPr>
              <a:t>Management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able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offer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practical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hardware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solutions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problems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Times New Roman"/>
                <a:cs typeface="Times New Roman"/>
              </a:rPr>
              <a:t>industry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society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large.</a:t>
            </a:r>
            <a:endParaRPr sz="1800">
              <a:latin typeface="Times New Roman"/>
              <a:cs typeface="Times New Roman"/>
            </a:endParaRPr>
          </a:p>
          <a:p>
            <a:pPr marL="12700" marR="1153795" indent="224154">
              <a:lnSpc>
                <a:spcPts val="1939"/>
              </a:lnSpc>
              <a:spcBef>
                <a:spcPts val="1030"/>
              </a:spcBef>
              <a:buAutoNum type="arabicPeriod" startAt="2"/>
              <a:tabLst>
                <a:tab pos="236854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graduates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shall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able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establish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themselves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practicing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professionals, researchers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12700" marR="511175">
              <a:lnSpc>
                <a:spcPts val="2940"/>
              </a:lnSpc>
              <a:spcBef>
                <a:spcPts val="210"/>
              </a:spcBef>
            </a:pPr>
            <a:r>
              <a:rPr dirty="0" sz="1800" spc="-10">
                <a:latin typeface="Times New Roman"/>
                <a:cs typeface="Times New Roman"/>
              </a:rPr>
              <a:t>Entrepreneurs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computer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allied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areas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shall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able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pursue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higher </a:t>
            </a:r>
            <a:r>
              <a:rPr dirty="0" sz="1800">
                <a:latin typeface="Times New Roman"/>
                <a:cs typeface="Times New Roman"/>
              </a:rPr>
              <a:t>education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reputed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institutes.</a:t>
            </a:r>
            <a:endParaRPr sz="1800">
              <a:latin typeface="Times New Roman"/>
              <a:cs typeface="Times New Roman"/>
            </a:endParaRPr>
          </a:p>
          <a:p>
            <a:pPr marL="12700" marR="537845" indent="224154">
              <a:lnSpc>
                <a:spcPts val="1939"/>
              </a:lnSpc>
              <a:spcBef>
                <a:spcPts val="805"/>
              </a:spcBef>
              <a:buAutoNum type="arabicPeriod" startAt="3"/>
              <a:tabLst>
                <a:tab pos="236854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graduates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shall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able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communicate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effectively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multidisciplinary teams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team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spirit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demonstrating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value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driven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ethical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leadership.</a:t>
            </a: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115"/>
              </a:spcBef>
            </a:pPr>
            <a:r>
              <a:rPr dirty="0" sz="1300" spc="-50">
                <a:latin typeface="Arial MT"/>
                <a:cs typeface="Arial MT"/>
              </a:rPr>
              <a:t>3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9603" y="1490176"/>
            <a:ext cx="34423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Programme</a:t>
            </a:r>
            <a:r>
              <a:rPr dirty="0" u="heavy" sz="2800" spc="-1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5100" y="1958619"/>
            <a:ext cx="8714105" cy="289433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latin typeface="Times New Roman"/>
                <a:cs typeface="Times New Roman"/>
              </a:rPr>
              <a:t>Engineering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Graduates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to:</a:t>
            </a:r>
            <a:endParaRPr sz="1400">
              <a:latin typeface="Times New Roman"/>
              <a:cs typeface="Times New Roman"/>
            </a:endParaRPr>
          </a:p>
          <a:p>
            <a:pPr algn="just" marL="292100" marR="15240" indent="191770">
              <a:lnSpc>
                <a:spcPts val="2070"/>
              </a:lnSpc>
              <a:spcBef>
                <a:spcPts val="90"/>
              </a:spcBef>
              <a:buFont typeface="Times New Roman"/>
              <a:buAutoNum type="arabicPeriod"/>
              <a:tabLst>
                <a:tab pos="483870" algn="l"/>
              </a:tabLst>
            </a:pPr>
            <a:r>
              <a:rPr dirty="0" sz="1500" b="1">
                <a:latin typeface="Times New Roman"/>
                <a:cs typeface="Times New Roman"/>
              </a:rPr>
              <a:t>Engineering</a:t>
            </a:r>
            <a:r>
              <a:rPr dirty="0" sz="1500" spc="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knowledge:</a:t>
            </a:r>
            <a:r>
              <a:rPr dirty="0" sz="1500" spc="-7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Apply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knowledge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mathematics,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science,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engineering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fundamentals,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 </a:t>
            </a:r>
            <a:r>
              <a:rPr dirty="0" sz="1500">
                <a:latin typeface="Times New Roman"/>
                <a:cs typeface="Times New Roman"/>
              </a:rPr>
              <a:t>engineering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specialization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 the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solution of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complex engineering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problems.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algn="just" marL="292100" marR="5080" indent="242570">
              <a:lnSpc>
                <a:spcPct val="114999"/>
              </a:lnSpc>
              <a:spcBef>
                <a:spcPts val="5"/>
              </a:spcBef>
              <a:buFont typeface="Times New Roman"/>
              <a:buAutoNum type="arabicPeriod"/>
              <a:tabLst>
                <a:tab pos="534670" algn="l"/>
              </a:tabLst>
            </a:pPr>
            <a:r>
              <a:rPr dirty="0" sz="1500" b="1">
                <a:latin typeface="Times New Roman"/>
                <a:cs typeface="Times New Roman"/>
              </a:rPr>
              <a:t>Problem</a:t>
            </a:r>
            <a:r>
              <a:rPr dirty="0" sz="1500" spc="38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analysis:</a:t>
            </a:r>
            <a:r>
              <a:rPr dirty="0" sz="1500" spc="38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Identify,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formulate,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review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research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literature,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analyze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complex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engineering </a:t>
            </a:r>
            <a:r>
              <a:rPr dirty="0" sz="1500">
                <a:latin typeface="Times New Roman"/>
                <a:cs typeface="Times New Roman"/>
              </a:rPr>
              <a:t>problems</a:t>
            </a:r>
            <a:r>
              <a:rPr dirty="0" sz="1500" spc="3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reaching</a:t>
            </a:r>
            <a:r>
              <a:rPr dirty="0" sz="1500" spc="3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substantiated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conclusions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using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first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principles</a:t>
            </a:r>
            <a:r>
              <a:rPr dirty="0" sz="1500" spc="3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3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mathematics,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natural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sciences,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>
                <a:latin typeface="Times New Roman"/>
                <a:cs typeface="Times New Roman"/>
              </a:rPr>
              <a:t>engineering </a:t>
            </a:r>
            <a:r>
              <a:rPr dirty="0" sz="1500" spc="-10">
                <a:latin typeface="Times New Roman"/>
                <a:cs typeface="Times New Roman"/>
              </a:rPr>
              <a:t>sciences.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algn="just" marL="292100" marR="6985" indent="198120">
              <a:lnSpc>
                <a:spcPct val="114999"/>
              </a:lnSpc>
              <a:spcBef>
                <a:spcPts val="5"/>
              </a:spcBef>
              <a:buFont typeface="Times New Roman"/>
              <a:buAutoNum type="arabicPeriod"/>
              <a:tabLst>
                <a:tab pos="490220" algn="l"/>
              </a:tabLst>
            </a:pPr>
            <a:r>
              <a:rPr dirty="0" sz="1500" b="1">
                <a:latin typeface="Times New Roman"/>
                <a:cs typeface="Times New Roman"/>
              </a:rPr>
              <a:t>Design/development</a:t>
            </a:r>
            <a:r>
              <a:rPr dirty="0" sz="1500" spc="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of</a:t>
            </a:r>
            <a:r>
              <a:rPr dirty="0" sz="1500" spc="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solutions:</a:t>
            </a:r>
            <a:r>
              <a:rPr dirty="0" sz="1500" spc="4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Design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solutions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complex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engineering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problems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design</a:t>
            </a:r>
            <a:r>
              <a:rPr dirty="0" sz="1500" spc="4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system </a:t>
            </a:r>
            <a:r>
              <a:rPr dirty="0" sz="1500">
                <a:latin typeface="Times New Roman"/>
                <a:cs typeface="Times New Roman"/>
              </a:rPr>
              <a:t>components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processes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that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meet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specified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needs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appropriate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consideration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public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health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safety,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cultural,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societal,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environmental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considerations.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5090371"/>
            <a:ext cx="8435340" cy="160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229870">
              <a:lnSpc>
                <a:spcPct val="114999"/>
              </a:lnSpc>
              <a:spcBef>
                <a:spcPts val="100"/>
              </a:spcBef>
              <a:buFont typeface="Times New Roman"/>
              <a:buAutoNum type="arabicPeriod" startAt="4"/>
              <a:tabLst>
                <a:tab pos="242570" algn="l"/>
              </a:tabLst>
            </a:pPr>
            <a:r>
              <a:rPr dirty="0" sz="1500" b="1">
                <a:latin typeface="Times New Roman"/>
                <a:cs typeface="Times New Roman"/>
              </a:rPr>
              <a:t>Conduct</a:t>
            </a:r>
            <a:r>
              <a:rPr dirty="0" sz="1500" spc="28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investigations</a:t>
            </a:r>
            <a:r>
              <a:rPr dirty="0" sz="1500" spc="28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of</a:t>
            </a:r>
            <a:r>
              <a:rPr dirty="0" sz="1500" spc="28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complex</a:t>
            </a:r>
            <a:r>
              <a:rPr dirty="0" sz="1500" spc="28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problems:</a:t>
            </a:r>
            <a:r>
              <a:rPr dirty="0" sz="1500" spc="29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Use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research-based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knowledge</a:t>
            </a:r>
            <a:r>
              <a:rPr dirty="0" sz="1500" spc="2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research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methods </a:t>
            </a:r>
            <a:r>
              <a:rPr dirty="0" sz="1500">
                <a:latin typeface="Times New Roman"/>
                <a:cs typeface="Times New Roman"/>
              </a:rPr>
              <a:t>including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design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experiments,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analysis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interpretation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data,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synthesis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information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>
                <a:latin typeface="Times New Roman"/>
                <a:cs typeface="Times New Roman"/>
              </a:rPr>
              <a:t>provide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valid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conclusions.</a:t>
            </a:r>
            <a:endParaRPr sz="1500">
              <a:latin typeface="Times New Roman"/>
              <a:cs typeface="Times New Roman"/>
            </a:endParaRPr>
          </a:p>
          <a:p>
            <a:pPr algn="just" marL="12700" marR="6985" indent="204470">
              <a:lnSpc>
                <a:spcPct val="114999"/>
              </a:lnSpc>
              <a:buFont typeface="Times New Roman"/>
              <a:buAutoNum type="arabicPeriod" startAt="4"/>
              <a:tabLst>
                <a:tab pos="217170" algn="l"/>
              </a:tabLst>
            </a:pPr>
            <a:r>
              <a:rPr dirty="0" sz="1500" b="1">
                <a:latin typeface="Times New Roman"/>
                <a:cs typeface="Times New Roman"/>
              </a:rPr>
              <a:t>Modern</a:t>
            </a:r>
            <a:r>
              <a:rPr dirty="0" sz="1500" spc="9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tool</a:t>
            </a:r>
            <a:r>
              <a:rPr dirty="0" sz="1500" spc="9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usage:</a:t>
            </a:r>
            <a:r>
              <a:rPr dirty="0" sz="1500" spc="105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Create,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select,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apply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appropriate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techniques,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resources,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modern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engineering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IT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tools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including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prediction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modeling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complex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engineering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activities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understanding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 spc="-10">
                <a:latin typeface="Times New Roman"/>
                <a:cs typeface="Times New Roman"/>
              </a:rPr>
              <a:t>limitations.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15265" y="6351930"/>
            <a:ext cx="1174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0">
                <a:latin typeface="Arial MT"/>
                <a:cs typeface="Arial MT"/>
              </a:rPr>
              <a:t>4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1620" y="1503995"/>
            <a:ext cx="8616950" cy="444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0480" indent="185420">
              <a:lnSpc>
                <a:spcPct val="114999"/>
              </a:lnSpc>
              <a:spcBef>
                <a:spcPts val="100"/>
              </a:spcBef>
              <a:buFont typeface="Times New Roman"/>
              <a:buAutoNum type="arabicPeriod" startAt="6"/>
              <a:tabLst>
                <a:tab pos="198120" algn="l"/>
              </a:tabLst>
            </a:pP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engineer and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society: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Apply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reasoning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informed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contextual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knowledge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assess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societal,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health,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safety, </a:t>
            </a:r>
            <a:r>
              <a:rPr dirty="0" sz="1400">
                <a:latin typeface="Times New Roman"/>
                <a:cs typeface="Times New Roman"/>
              </a:rPr>
              <a:t>legal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cultural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issues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consequent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responsibilities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relevant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professional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engineering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practice.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algn="just" marL="12700" marR="17780" indent="198120">
              <a:lnSpc>
                <a:spcPct val="114999"/>
              </a:lnSpc>
              <a:buFont typeface="Times New Roman"/>
              <a:buAutoNum type="arabicPeriod" startAt="6"/>
              <a:tabLst>
                <a:tab pos="210820" algn="l"/>
              </a:tabLst>
            </a:pPr>
            <a:r>
              <a:rPr dirty="0" sz="1400" b="1">
                <a:latin typeface="Times New Roman"/>
                <a:cs typeface="Times New Roman"/>
              </a:rPr>
              <a:t>Environment</a:t>
            </a:r>
            <a:r>
              <a:rPr dirty="0" sz="1400" spc="1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1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sustainability:</a:t>
            </a:r>
            <a:r>
              <a:rPr dirty="0" sz="1400" spc="10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Understand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impact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professional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engineering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solutions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societal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 spc="-10">
                <a:latin typeface="Times New Roman"/>
                <a:cs typeface="Times New Roman"/>
              </a:rPr>
              <a:t>environmental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contexts,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demonstrate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knowledge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sustainable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development.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algn="just" marL="12700" marR="15875" indent="186055">
              <a:lnSpc>
                <a:spcPct val="114999"/>
              </a:lnSpc>
              <a:spcBef>
                <a:spcPts val="5"/>
              </a:spcBef>
              <a:buFont typeface="Times New Roman"/>
              <a:buAutoNum type="arabicPeriod" startAt="6"/>
              <a:tabLst>
                <a:tab pos="198755" algn="l"/>
              </a:tabLst>
            </a:pPr>
            <a:r>
              <a:rPr dirty="0" sz="1400" b="1">
                <a:latin typeface="Times New Roman"/>
                <a:cs typeface="Times New Roman"/>
              </a:rPr>
              <a:t>Ethics: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Apply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ethical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principles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commit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professional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ethics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responsibilities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norms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engineering practice.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algn="just" marL="12700" marR="5080" indent="179705">
              <a:lnSpc>
                <a:spcPct val="114999"/>
              </a:lnSpc>
              <a:buFont typeface="Times New Roman"/>
              <a:buAutoNum type="arabicPeriod" startAt="6"/>
              <a:tabLst>
                <a:tab pos="192405" algn="l"/>
              </a:tabLst>
            </a:pPr>
            <a:r>
              <a:rPr dirty="0" sz="1400" b="1">
                <a:latin typeface="Times New Roman"/>
                <a:cs typeface="Times New Roman"/>
              </a:rPr>
              <a:t>Individual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team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work: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effectively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individual,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member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leader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diverse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teams,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in </a:t>
            </a:r>
            <a:r>
              <a:rPr dirty="0" sz="1400">
                <a:latin typeface="Times New Roman"/>
                <a:cs typeface="Times New Roman"/>
              </a:rPr>
              <a:t>multidisciplinary </a:t>
            </a:r>
            <a:r>
              <a:rPr dirty="0" sz="1400" spc="-10">
                <a:latin typeface="Times New Roman"/>
                <a:cs typeface="Times New Roman"/>
              </a:rPr>
              <a:t>settings.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algn="just" marL="12700" marR="7620" indent="273685">
              <a:lnSpc>
                <a:spcPct val="114999"/>
              </a:lnSpc>
              <a:buFont typeface="Times New Roman"/>
              <a:buAutoNum type="arabicPeriod" startAt="6"/>
              <a:tabLst>
                <a:tab pos="286385" algn="l"/>
              </a:tabLst>
            </a:pPr>
            <a:r>
              <a:rPr dirty="0" sz="1400" b="1">
                <a:latin typeface="Times New Roman"/>
                <a:cs typeface="Times New Roman"/>
              </a:rPr>
              <a:t>Communication: </a:t>
            </a:r>
            <a:r>
              <a:rPr dirty="0" sz="1400">
                <a:latin typeface="Times New Roman"/>
                <a:cs typeface="Times New Roman"/>
              </a:rPr>
              <a:t>Communicate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effectively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complex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engineering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activities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engineering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community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society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large,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as,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being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able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comprehend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write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effective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reports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documentation,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make </a:t>
            </a:r>
            <a:r>
              <a:rPr dirty="0" sz="1400" spc="-10">
                <a:latin typeface="Times New Roman"/>
                <a:cs typeface="Times New Roman"/>
              </a:rPr>
              <a:t>effective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presentations,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give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receive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clear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instructions.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Times New Roman"/>
              <a:buAutoNum type="arabicPeriod" startAt="6"/>
            </a:pPr>
            <a:endParaRPr sz="1400">
              <a:latin typeface="Times New Roman"/>
              <a:cs typeface="Times New Roman"/>
            </a:endParaRPr>
          </a:p>
          <a:p>
            <a:pPr algn="just" marL="12700" marR="9525" indent="262890">
              <a:lnSpc>
                <a:spcPct val="114999"/>
              </a:lnSpc>
              <a:buFont typeface="Times New Roman"/>
              <a:buAutoNum type="arabicPeriod" startAt="6"/>
              <a:tabLst>
                <a:tab pos="275590" algn="l"/>
              </a:tabLst>
            </a:pPr>
            <a:r>
              <a:rPr dirty="0" sz="1400" b="1">
                <a:latin typeface="Times New Roman"/>
                <a:cs typeface="Times New Roman"/>
              </a:rPr>
              <a:t>Project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management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finance: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Demonstrate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knowledge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understanding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engineering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management </a:t>
            </a:r>
            <a:r>
              <a:rPr dirty="0" sz="1400">
                <a:latin typeface="Times New Roman"/>
                <a:cs typeface="Times New Roman"/>
              </a:rPr>
              <a:t>principles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apply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one’s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own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work,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member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leader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team,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projects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1620" y="5920548"/>
            <a:ext cx="8622030" cy="7620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7596505" algn="l"/>
              </a:tabLst>
            </a:pPr>
            <a:r>
              <a:rPr dirty="0" sz="1400" spc="-10">
                <a:latin typeface="Times New Roman"/>
                <a:cs typeface="Times New Roman"/>
              </a:rPr>
              <a:t>multidisciplinary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-10">
                <a:latin typeface="Times New Roman"/>
                <a:cs typeface="Times New Roman"/>
              </a:rPr>
              <a:t>environments.</a:t>
            </a:r>
            <a:endParaRPr sz="1400">
              <a:latin typeface="Times New Roman"/>
              <a:cs typeface="Times New Roman"/>
            </a:endParaRPr>
          </a:p>
          <a:p>
            <a:pPr marL="12700" marR="27940">
              <a:lnSpc>
                <a:spcPct val="114999"/>
              </a:lnSpc>
            </a:pPr>
            <a:r>
              <a:rPr dirty="0" sz="1400">
                <a:latin typeface="Times New Roman"/>
                <a:cs typeface="Times New Roman"/>
              </a:rPr>
              <a:t>12.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Life-long</a:t>
            </a:r>
            <a:r>
              <a:rPr dirty="0" sz="1400" spc="17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learning:</a:t>
            </a:r>
            <a:r>
              <a:rPr dirty="0" sz="1400" spc="16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Recognize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for,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preparation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ability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engage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independent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life-long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learning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broadest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context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technological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change</a:t>
            </a:r>
            <a:r>
              <a:rPr dirty="0" sz="1300" spc="-1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15265" y="6351930"/>
            <a:ext cx="1174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0">
                <a:latin typeface="Arial MT"/>
                <a:cs typeface="Arial MT"/>
              </a:rPr>
              <a:t>5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200" y="1573276"/>
            <a:ext cx="58699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Programme</a:t>
            </a:r>
            <a:r>
              <a:rPr dirty="0" u="heavy" sz="2800" spc="-1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</a:t>
            </a:r>
            <a:r>
              <a:rPr dirty="0" u="heavy" sz="2800" spc="-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dirty="0" u="heavy" sz="2800" spc="-9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(PSOs)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07800" y="2524251"/>
            <a:ext cx="8770620" cy="31102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completion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Computer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Science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&amp;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Engineering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program,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students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will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possess:</a:t>
            </a:r>
            <a:endParaRPr sz="1600">
              <a:latin typeface="Times New Roman"/>
              <a:cs typeface="Times New Roman"/>
            </a:endParaRPr>
          </a:p>
          <a:p>
            <a:pPr algn="just" marL="660400" marR="10795" indent="-381000">
              <a:lnSpc>
                <a:spcPct val="114999"/>
              </a:lnSpc>
              <a:buAutoNum type="arabicPeriod"/>
              <a:tabLst>
                <a:tab pos="660400" algn="l"/>
              </a:tabLst>
            </a:pP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ability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apply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knowledge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structures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algorithms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appropriate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computational problems.</a:t>
            </a:r>
            <a:endParaRPr sz="1600">
              <a:latin typeface="Times New Roman"/>
              <a:cs typeface="Times New Roman"/>
            </a:endParaRPr>
          </a:p>
          <a:p>
            <a:pPr algn="just" marL="660400" marR="5080" indent="-381000">
              <a:lnSpc>
                <a:spcPct val="114999"/>
              </a:lnSpc>
              <a:buAutoNum type="arabicPeriod"/>
              <a:tabLst>
                <a:tab pos="660400" algn="l"/>
              </a:tabLst>
            </a:pP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ability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knowledge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operating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systems,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programming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languages,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management,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or </a:t>
            </a:r>
            <a:r>
              <a:rPr dirty="0" sz="1600">
                <a:latin typeface="Times New Roman"/>
                <a:cs typeface="Times New Roman"/>
              </a:rPr>
              <a:t>networking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principles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computational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assignments.</a:t>
            </a:r>
            <a:endParaRPr sz="1600">
              <a:latin typeface="Times New Roman"/>
              <a:cs typeface="Times New Roman"/>
            </a:endParaRPr>
          </a:p>
          <a:p>
            <a:pPr algn="just" marL="660400" marR="5080" indent="-381000">
              <a:lnSpc>
                <a:spcPct val="114999"/>
              </a:lnSpc>
              <a:buAutoNum type="arabicPeriod"/>
              <a:tabLst>
                <a:tab pos="660400" algn="l"/>
              </a:tabLst>
            </a:pP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ability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apply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design,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development,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maintenance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evaluation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software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engineering </a:t>
            </a:r>
            <a:r>
              <a:rPr dirty="0" sz="1600">
                <a:latin typeface="Times New Roman"/>
                <a:cs typeface="Times New Roman"/>
              </a:rPr>
              <a:t>principles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construction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computer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software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systems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varying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complexity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 spc="-10">
                <a:latin typeface="Times New Roman"/>
                <a:cs typeface="Times New Roman"/>
              </a:rPr>
              <a:t>quality.</a:t>
            </a:r>
            <a:endParaRPr sz="1600">
              <a:latin typeface="Times New Roman"/>
              <a:cs typeface="Times New Roman"/>
            </a:endParaRPr>
          </a:p>
          <a:p>
            <a:pPr algn="just" marL="660400" marR="5080" indent="-381000">
              <a:lnSpc>
                <a:spcPct val="114999"/>
              </a:lnSpc>
              <a:buAutoNum type="arabicPeriod"/>
              <a:tabLst>
                <a:tab pos="660400" algn="l"/>
              </a:tabLst>
            </a:pP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9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ability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understand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concepts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involved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modeling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design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computer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science applications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demonstrates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comprehension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fundamentals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trade-</a:t>
            </a:r>
            <a:r>
              <a:rPr dirty="0" sz="1600">
                <a:latin typeface="Times New Roman"/>
                <a:cs typeface="Times New Roman"/>
              </a:rPr>
              <a:t>offs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involved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design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choices.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43" y="1115373"/>
            <a:ext cx="20116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64376" y="2043150"/>
            <a:ext cx="6350635" cy="429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  <a:tab pos="2375535" algn="l"/>
              </a:tabLst>
            </a:pP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Introduction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	</a:t>
            </a:r>
            <a:r>
              <a:rPr dirty="0" sz="2800" spc="-300">
                <a:solidFill>
                  <a:srgbClr val="0070C0"/>
                </a:solidFill>
                <a:latin typeface="Cambria"/>
                <a:cs typeface="Cambria"/>
              </a:rPr>
              <a:t>½</a:t>
            </a:r>
            <a:r>
              <a:rPr dirty="0" sz="2800" spc="8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slides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Objectives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Literature</a:t>
            </a:r>
            <a:r>
              <a:rPr dirty="0" sz="2800" spc="7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65">
                <a:solidFill>
                  <a:srgbClr val="0070C0"/>
                </a:solidFill>
                <a:latin typeface="Cambria"/>
                <a:cs typeface="Cambria"/>
              </a:rPr>
              <a:t>Review</a:t>
            </a:r>
            <a:r>
              <a:rPr dirty="0" sz="2800" spc="7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90">
                <a:solidFill>
                  <a:srgbClr val="0070C0"/>
                </a:solidFill>
                <a:latin typeface="Cambria"/>
                <a:cs typeface="Cambria"/>
              </a:rPr>
              <a:t>(3</a:t>
            </a:r>
            <a:r>
              <a:rPr dirty="0" sz="2800" spc="7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Papers)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Problem</a:t>
            </a:r>
            <a:r>
              <a:rPr dirty="0" sz="2800" spc="25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statement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Proposed</a:t>
            </a:r>
            <a:r>
              <a:rPr dirty="0" sz="2800" spc="28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System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Architecture</a:t>
            </a:r>
            <a:r>
              <a:rPr dirty="0" sz="2800" spc="254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55">
                <a:solidFill>
                  <a:srgbClr val="0070C0"/>
                </a:solidFill>
                <a:latin typeface="Cambria"/>
                <a:cs typeface="Cambria"/>
              </a:rPr>
              <a:t>of</a:t>
            </a:r>
            <a:r>
              <a:rPr dirty="0" sz="2800" spc="2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Proposed</a:t>
            </a:r>
            <a:r>
              <a:rPr dirty="0" sz="2800" spc="2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System</a:t>
            </a:r>
            <a:r>
              <a:rPr dirty="0" sz="2800" spc="26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220">
                <a:solidFill>
                  <a:srgbClr val="0070C0"/>
                </a:solidFill>
                <a:latin typeface="Cambria"/>
                <a:cs typeface="Cambria"/>
              </a:rPr>
              <a:t>/DFD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Hardware</a:t>
            </a:r>
            <a:r>
              <a:rPr dirty="0" sz="2800" spc="11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7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dirty="0" sz="2800" spc="114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software</a:t>
            </a:r>
            <a:r>
              <a:rPr dirty="0" sz="2800" spc="114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requirements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dirty="0" sz="2800" spc="55">
                <a:solidFill>
                  <a:srgbClr val="0070C0"/>
                </a:solidFill>
                <a:latin typeface="Cambria"/>
                <a:cs typeface="Cambria"/>
              </a:rPr>
              <a:t>Applications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dirty="0" sz="2800" spc="60">
                <a:solidFill>
                  <a:srgbClr val="0070C0"/>
                </a:solidFill>
                <a:latin typeface="Cambria"/>
                <a:cs typeface="Cambria"/>
              </a:rPr>
              <a:t>Conclusion</a:t>
            </a:r>
            <a:endParaRPr sz="2800">
              <a:latin typeface="Cambria"/>
              <a:cs typeface="Cambria"/>
            </a:endParaRPr>
          </a:p>
          <a:p>
            <a:pPr marL="127635" indent="-123825">
              <a:lnSpc>
                <a:spcPct val="100000"/>
              </a:lnSpc>
              <a:buClr>
                <a:srgbClr val="000000"/>
              </a:buClr>
              <a:buSzPct val="89285"/>
              <a:buFont typeface="Arial MT"/>
              <a:buChar char="•"/>
              <a:tabLst>
                <a:tab pos="127635" algn="l"/>
              </a:tabLst>
            </a:pP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References</a:t>
            </a:r>
            <a:r>
              <a:rPr dirty="0" sz="2800" spc="18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[IEEE</a:t>
            </a:r>
            <a:r>
              <a:rPr dirty="0" sz="2800" spc="19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format]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8800" y="2096350"/>
            <a:ext cx="7458709" cy="836294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Write</a:t>
            </a:r>
            <a:r>
              <a:rPr dirty="0" sz="2800" spc="15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brief</a:t>
            </a:r>
            <a:r>
              <a:rPr dirty="0" sz="2800" spc="15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introduction</a:t>
            </a:r>
            <a:r>
              <a:rPr dirty="0" sz="2800" spc="15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about</a:t>
            </a:r>
            <a:r>
              <a:rPr dirty="0" sz="2800" spc="15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this</a:t>
            </a:r>
            <a:r>
              <a:rPr dirty="0" sz="2800" spc="15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presentation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specifically</a:t>
            </a:r>
            <a:r>
              <a:rPr dirty="0" sz="2800" spc="15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w.r.t.</a:t>
            </a:r>
            <a:r>
              <a:rPr dirty="0" sz="2800" spc="15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50">
                <a:solidFill>
                  <a:srgbClr val="0070C0"/>
                </a:solidFill>
                <a:latin typeface="Cambria"/>
                <a:cs typeface="Cambria"/>
              </a:rPr>
              <a:t>your</a:t>
            </a:r>
            <a:r>
              <a:rPr dirty="0" sz="2800" spc="15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70C0"/>
                </a:solidFill>
                <a:latin typeface="Cambria"/>
                <a:cs typeface="Cambria"/>
              </a:rPr>
              <a:t>project</a:t>
            </a:r>
            <a:r>
              <a:rPr dirty="0" sz="2800" spc="15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70C0"/>
                </a:solidFill>
                <a:latin typeface="Cambria"/>
                <a:cs typeface="Cambria"/>
              </a:rPr>
              <a:t>objective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843" y="1195462"/>
            <a:ext cx="5020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0" algn="l"/>
                <a:tab pos="3333750" algn="l"/>
              </a:tabLst>
            </a:pPr>
            <a:r>
              <a:rPr dirty="0" spc="-10"/>
              <a:t>Introduction</a:t>
            </a:r>
            <a:r>
              <a:rPr dirty="0"/>
              <a:t>	</a:t>
            </a:r>
            <a:r>
              <a:rPr dirty="0" spc="-50"/>
              <a:t>–</a:t>
            </a:r>
            <a:r>
              <a:rPr dirty="0"/>
              <a:t>	</a:t>
            </a:r>
            <a:r>
              <a:rPr dirty="0" spc="-10"/>
              <a:t>Sample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35"/>
              </a:lnSpc>
            </a:pPr>
            <a:fld id="{81D60167-4931-47E6-BA6A-407CBD079E47}" type="slidenum">
              <a:rPr dirty="0" spc="-25"/>
              <a:t>16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algn="just" marL="12700" marR="15240">
              <a:lnSpc>
                <a:spcPts val="2590"/>
              </a:lnSpc>
              <a:spcBef>
                <a:spcPts val="425"/>
              </a:spcBef>
            </a:pPr>
            <a:r>
              <a:rPr dirty="0" sz="2400" b="1">
                <a:latin typeface="Palatino Linotype"/>
                <a:cs typeface="Palatino Linotype"/>
              </a:rPr>
              <a:t>Food</a:t>
            </a:r>
            <a:r>
              <a:rPr dirty="0" sz="2400" spc="105" b="1">
                <a:latin typeface="Palatino Linotype"/>
                <a:cs typeface="Palatino Linotype"/>
              </a:rPr>
              <a:t>  </a:t>
            </a:r>
            <a:r>
              <a:rPr dirty="0" sz="2400" b="1">
                <a:latin typeface="Palatino Linotype"/>
                <a:cs typeface="Palatino Linotype"/>
              </a:rPr>
              <a:t>Ordering:</a:t>
            </a:r>
            <a:r>
              <a:rPr dirty="0" sz="2400" spc="110" b="1">
                <a:latin typeface="Palatino Linotype"/>
                <a:cs typeface="Palatino Linotype"/>
              </a:rPr>
              <a:t>  </a:t>
            </a:r>
            <a:r>
              <a:rPr dirty="0" sz="2400" spc="360"/>
              <a:t>A</a:t>
            </a:r>
            <a:r>
              <a:rPr dirty="0" sz="2400" spc="105"/>
              <a:t>  </a:t>
            </a:r>
            <a:r>
              <a:rPr dirty="0" sz="2400"/>
              <a:t>mobile-based</a:t>
            </a:r>
            <a:r>
              <a:rPr dirty="0" sz="2400" spc="175"/>
              <a:t>  </a:t>
            </a:r>
            <a:r>
              <a:rPr dirty="0" sz="2400"/>
              <a:t>application</a:t>
            </a:r>
            <a:r>
              <a:rPr dirty="0" sz="2400" spc="175"/>
              <a:t>  </a:t>
            </a:r>
            <a:r>
              <a:rPr dirty="0" sz="2400"/>
              <a:t>that</a:t>
            </a:r>
            <a:r>
              <a:rPr dirty="0" sz="2400" spc="175"/>
              <a:t>  </a:t>
            </a:r>
            <a:r>
              <a:rPr dirty="0" sz="2400" spc="-10"/>
              <a:t>allows </a:t>
            </a:r>
            <a:r>
              <a:rPr dirty="0" sz="2400"/>
              <a:t>users</a:t>
            </a:r>
            <a:r>
              <a:rPr dirty="0" sz="2400" spc="80"/>
              <a:t> </a:t>
            </a:r>
            <a:r>
              <a:rPr dirty="0" sz="2400"/>
              <a:t>to</a:t>
            </a:r>
            <a:r>
              <a:rPr dirty="0" sz="2400" spc="80"/>
              <a:t> </a:t>
            </a:r>
            <a:r>
              <a:rPr dirty="0" sz="2400"/>
              <a:t>browse</a:t>
            </a:r>
            <a:r>
              <a:rPr dirty="0" sz="2400" spc="85"/>
              <a:t> </a:t>
            </a:r>
            <a:r>
              <a:rPr dirty="0" sz="2400"/>
              <a:t>restaurants,</a:t>
            </a:r>
            <a:r>
              <a:rPr dirty="0" sz="2400" spc="80"/>
              <a:t> </a:t>
            </a:r>
            <a:r>
              <a:rPr dirty="0" sz="2400"/>
              <a:t>order</a:t>
            </a:r>
            <a:r>
              <a:rPr dirty="0" sz="2400" spc="85"/>
              <a:t> </a:t>
            </a:r>
            <a:r>
              <a:rPr dirty="0" sz="2400" spc="70"/>
              <a:t>food,</a:t>
            </a:r>
            <a:r>
              <a:rPr dirty="0" sz="2400" spc="80"/>
              <a:t> </a:t>
            </a:r>
            <a:r>
              <a:rPr dirty="0" sz="2400" spc="60"/>
              <a:t>and</a:t>
            </a:r>
            <a:r>
              <a:rPr dirty="0" sz="2400" spc="80"/>
              <a:t> </a:t>
            </a:r>
            <a:r>
              <a:rPr dirty="0" sz="2400"/>
              <a:t>track</a:t>
            </a:r>
            <a:r>
              <a:rPr dirty="0" sz="2400" spc="85"/>
              <a:t> </a:t>
            </a:r>
            <a:r>
              <a:rPr dirty="0" sz="2400" spc="-10"/>
              <a:t>deliveries </a:t>
            </a:r>
            <a:r>
              <a:rPr dirty="0" sz="2400"/>
              <a:t>in</a:t>
            </a:r>
            <a:r>
              <a:rPr dirty="0" sz="2400" spc="80"/>
              <a:t> </a:t>
            </a:r>
            <a:r>
              <a:rPr dirty="0" sz="2400"/>
              <a:t>real</a:t>
            </a:r>
            <a:r>
              <a:rPr dirty="0" sz="2400" spc="80"/>
              <a:t> </a:t>
            </a:r>
            <a:r>
              <a:rPr dirty="0" sz="2400" spc="-10"/>
              <a:t>time.</a:t>
            </a:r>
            <a:endParaRPr sz="2400">
              <a:latin typeface="Palatino Linotype"/>
              <a:cs typeface="Palatino Linotype"/>
            </a:endParaRPr>
          </a:p>
          <a:p>
            <a:pPr algn="just" marL="12700" marR="11430">
              <a:lnSpc>
                <a:spcPts val="2590"/>
              </a:lnSpc>
              <a:spcBef>
                <a:spcPts val="1010"/>
              </a:spcBef>
            </a:pPr>
            <a:r>
              <a:rPr dirty="0" sz="2400" b="1">
                <a:latin typeface="Palatino Linotype"/>
                <a:cs typeface="Palatino Linotype"/>
              </a:rPr>
              <a:t>Enhanced</a:t>
            </a:r>
            <a:r>
              <a:rPr dirty="0" sz="2400" spc="44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User</a:t>
            </a:r>
            <a:r>
              <a:rPr dirty="0" sz="2400" spc="44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Experience:</a:t>
            </a:r>
            <a:r>
              <a:rPr dirty="0" sz="2400" spc="459" b="1">
                <a:latin typeface="Palatino Linotype"/>
                <a:cs typeface="Palatino Linotype"/>
              </a:rPr>
              <a:t> </a:t>
            </a:r>
            <a:r>
              <a:rPr dirty="0" sz="2400"/>
              <a:t>Provides</a:t>
            </a:r>
            <a:r>
              <a:rPr dirty="0" sz="2400" spc="505"/>
              <a:t> </a:t>
            </a:r>
            <a:r>
              <a:rPr dirty="0" sz="2400"/>
              <a:t>a</a:t>
            </a:r>
            <a:r>
              <a:rPr dirty="0" sz="2400" spc="509"/>
              <a:t> </a:t>
            </a:r>
            <a:r>
              <a:rPr dirty="0" sz="2400"/>
              <a:t>seamless</a:t>
            </a:r>
            <a:r>
              <a:rPr dirty="0" sz="2400" spc="505"/>
              <a:t> </a:t>
            </a:r>
            <a:r>
              <a:rPr dirty="0" sz="2400" spc="-10"/>
              <a:t>interface </a:t>
            </a:r>
            <a:r>
              <a:rPr dirty="0" sz="2400"/>
              <a:t>with</a:t>
            </a:r>
            <a:r>
              <a:rPr dirty="0" sz="2400" spc="200"/>
              <a:t>  </a:t>
            </a:r>
            <a:r>
              <a:rPr dirty="0" sz="2400"/>
              <a:t>secure</a:t>
            </a:r>
            <a:r>
              <a:rPr dirty="0" sz="2400" spc="204"/>
              <a:t>  </a:t>
            </a:r>
            <a:r>
              <a:rPr dirty="0" sz="2400" spc="45"/>
              <a:t>payment</a:t>
            </a:r>
            <a:r>
              <a:rPr dirty="0" sz="2400" spc="200"/>
              <a:t>  </a:t>
            </a:r>
            <a:r>
              <a:rPr dirty="0" sz="2400"/>
              <a:t>options</a:t>
            </a:r>
            <a:r>
              <a:rPr dirty="0" sz="2400" spc="204"/>
              <a:t>  </a:t>
            </a:r>
            <a:r>
              <a:rPr dirty="0" sz="2400"/>
              <a:t>for</a:t>
            </a:r>
            <a:r>
              <a:rPr dirty="0" sz="2400" spc="204"/>
              <a:t>  </a:t>
            </a:r>
            <a:r>
              <a:rPr dirty="0" sz="2400"/>
              <a:t>a</a:t>
            </a:r>
            <a:r>
              <a:rPr dirty="0" sz="2400" spc="200"/>
              <a:t>  </a:t>
            </a:r>
            <a:r>
              <a:rPr dirty="0" sz="2400"/>
              <a:t>hassle-free</a:t>
            </a:r>
            <a:r>
              <a:rPr dirty="0" sz="2400" spc="204"/>
              <a:t>  </a:t>
            </a:r>
            <a:r>
              <a:rPr dirty="0" sz="2400" spc="-10"/>
              <a:t>ordering process.</a:t>
            </a:r>
            <a:endParaRPr sz="2400">
              <a:latin typeface="Palatino Linotype"/>
              <a:cs typeface="Palatino Linotype"/>
            </a:endParaRPr>
          </a:p>
          <a:p>
            <a:pPr algn="just" marL="12700" marR="5080">
              <a:lnSpc>
                <a:spcPts val="2590"/>
              </a:lnSpc>
              <a:spcBef>
                <a:spcPts val="1005"/>
              </a:spcBef>
            </a:pPr>
            <a:r>
              <a:rPr dirty="0" sz="2400" b="1">
                <a:latin typeface="Palatino Linotype"/>
                <a:cs typeface="Palatino Linotype"/>
              </a:rPr>
              <a:t>Key</a:t>
            </a:r>
            <a:r>
              <a:rPr dirty="0" sz="2400" spc="26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Features:</a:t>
            </a:r>
            <a:r>
              <a:rPr dirty="0" sz="2400" spc="270" b="1">
                <a:latin typeface="Palatino Linotype"/>
                <a:cs typeface="Palatino Linotype"/>
              </a:rPr>
              <a:t> </a:t>
            </a:r>
            <a:r>
              <a:rPr dirty="0" sz="2400"/>
              <a:t>Includes</a:t>
            </a:r>
            <a:r>
              <a:rPr dirty="0" sz="2400" spc="330"/>
              <a:t> </a:t>
            </a:r>
            <a:r>
              <a:rPr dirty="0" sz="2400"/>
              <a:t>restaurant</a:t>
            </a:r>
            <a:r>
              <a:rPr dirty="0" sz="2400" spc="335"/>
              <a:t> </a:t>
            </a:r>
            <a:r>
              <a:rPr dirty="0" sz="2400"/>
              <a:t>listings,</a:t>
            </a:r>
            <a:r>
              <a:rPr dirty="0" sz="2400" spc="335"/>
              <a:t> </a:t>
            </a:r>
            <a:r>
              <a:rPr dirty="0" sz="2400" spc="50"/>
              <a:t>menu</a:t>
            </a:r>
            <a:r>
              <a:rPr dirty="0" sz="2400" spc="335"/>
              <a:t> </a:t>
            </a:r>
            <a:r>
              <a:rPr dirty="0" sz="2400" spc="-10"/>
              <a:t>browsing, </a:t>
            </a:r>
            <a:r>
              <a:rPr dirty="0" sz="2400"/>
              <a:t>order</a:t>
            </a:r>
            <a:r>
              <a:rPr dirty="0" sz="2400" spc="340"/>
              <a:t>  </a:t>
            </a:r>
            <a:r>
              <a:rPr dirty="0" sz="2400"/>
              <a:t>placement,</a:t>
            </a:r>
            <a:r>
              <a:rPr dirty="0" sz="2400" spc="345"/>
              <a:t>  </a:t>
            </a:r>
            <a:r>
              <a:rPr dirty="0" sz="2400" spc="60"/>
              <a:t>and</a:t>
            </a:r>
            <a:r>
              <a:rPr dirty="0" sz="2400" spc="345"/>
              <a:t>  </a:t>
            </a:r>
            <a:r>
              <a:rPr dirty="0" sz="2400"/>
              <a:t>live</a:t>
            </a:r>
            <a:r>
              <a:rPr dirty="0" sz="2400" spc="345"/>
              <a:t>  </a:t>
            </a:r>
            <a:r>
              <a:rPr dirty="0" sz="2400"/>
              <a:t>tracking</a:t>
            </a:r>
            <a:r>
              <a:rPr dirty="0" sz="2400" spc="340"/>
              <a:t>  </a:t>
            </a:r>
            <a:r>
              <a:rPr dirty="0" sz="2400"/>
              <a:t>to</a:t>
            </a:r>
            <a:r>
              <a:rPr dirty="0" sz="2400" spc="340"/>
              <a:t>  </a:t>
            </a:r>
            <a:r>
              <a:rPr dirty="0" sz="2400"/>
              <a:t>improve</a:t>
            </a:r>
            <a:r>
              <a:rPr dirty="0" sz="2400" spc="345"/>
              <a:t>  </a:t>
            </a:r>
            <a:r>
              <a:rPr dirty="0" sz="2400" spc="-10"/>
              <a:t>service efficiency.</a:t>
            </a:r>
            <a:endParaRPr sz="2400">
              <a:latin typeface="Palatino Linotype"/>
              <a:cs typeface="Palatino Linotype"/>
            </a:endParaRPr>
          </a:p>
          <a:p>
            <a:pPr algn="just" marL="12700" marR="78740">
              <a:lnSpc>
                <a:spcPts val="2590"/>
              </a:lnSpc>
              <a:spcBef>
                <a:spcPts val="1005"/>
              </a:spcBef>
            </a:pPr>
            <a:r>
              <a:rPr dirty="0" sz="2400" b="1">
                <a:latin typeface="Palatino Linotype"/>
                <a:cs typeface="Palatino Linotype"/>
              </a:rPr>
              <a:t>Technology</a:t>
            </a:r>
            <a:r>
              <a:rPr dirty="0" sz="2400" spc="254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Stack:</a:t>
            </a:r>
            <a:r>
              <a:rPr dirty="0" sz="2400" spc="265" b="1">
                <a:latin typeface="Palatino Linotype"/>
                <a:cs typeface="Palatino Linotype"/>
              </a:rPr>
              <a:t> </a:t>
            </a:r>
            <a:r>
              <a:rPr dirty="0" sz="2400" spc="55"/>
              <a:t>Developed</a:t>
            </a:r>
            <a:r>
              <a:rPr dirty="0" sz="2400" spc="325"/>
              <a:t> </a:t>
            </a:r>
            <a:r>
              <a:rPr dirty="0" sz="2400" spc="60"/>
              <a:t>using</a:t>
            </a:r>
            <a:r>
              <a:rPr dirty="0" sz="2400" spc="325"/>
              <a:t> </a:t>
            </a:r>
            <a:r>
              <a:rPr dirty="0" sz="2400"/>
              <a:t>Flutter,</a:t>
            </a:r>
            <a:r>
              <a:rPr dirty="0" sz="2400" spc="325"/>
              <a:t> </a:t>
            </a:r>
            <a:r>
              <a:rPr dirty="0" sz="2400"/>
              <a:t>Firebase,</a:t>
            </a:r>
            <a:r>
              <a:rPr dirty="0" sz="2400" spc="325"/>
              <a:t> </a:t>
            </a:r>
            <a:r>
              <a:rPr dirty="0" sz="2400" spc="30"/>
              <a:t>and </a:t>
            </a:r>
            <a:r>
              <a:rPr dirty="0" sz="2400" spc="70"/>
              <a:t>Node.js,</a:t>
            </a:r>
            <a:r>
              <a:rPr dirty="0" sz="2400" spc="235"/>
              <a:t> </a:t>
            </a:r>
            <a:r>
              <a:rPr dirty="0" sz="2400"/>
              <a:t>ensuring</a:t>
            </a:r>
            <a:r>
              <a:rPr dirty="0" sz="2400" spc="235"/>
              <a:t> </a:t>
            </a:r>
            <a:r>
              <a:rPr dirty="0" sz="2400"/>
              <a:t>smooth</a:t>
            </a:r>
            <a:r>
              <a:rPr dirty="0" sz="2400" spc="240"/>
              <a:t> </a:t>
            </a:r>
            <a:r>
              <a:rPr dirty="0" sz="2400"/>
              <a:t>functionality</a:t>
            </a:r>
            <a:r>
              <a:rPr dirty="0" sz="2400" spc="235"/>
              <a:t> </a:t>
            </a:r>
            <a:r>
              <a:rPr dirty="0" sz="2400" spc="60"/>
              <a:t>and</a:t>
            </a:r>
            <a:r>
              <a:rPr dirty="0" sz="2400" spc="235"/>
              <a:t> </a:t>
            </a:r>
            <a:r>
              <a:rPr dirty="0" sz="2400" spc="-10"/>
              <a:t>scalability.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FirstReview.pptx</dc:title>
  <dcterms:created xsi:type="dcterms:W3CDTF">2025-02-20T15:57:42Z</dcterms:created>
  <dcterms:modified xsi:type="dcterms:W3CDTF">2025-02-20T15:57:42Z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2025-02-20T00:00:00Z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2025-02-20T00:00:00Z</vt:filetime>
  </property>
</Properties>
</file>