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843" y="1195462"/>
            <a:ext cx="278828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128" y="62345"/>
            <a:ext cx="8615904" cy="14713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843" y="1195462"/>
            <a:ext cx="45529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144" y="2042640"/>
            <a:ext cx="8127365" cy="406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3473" y="6367569"/>
            <a:ext cx="24765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3779662_Network_Scanning_Vulnerability_Assessment_with_Report_Gene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350" y="636963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B8B8B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344" y="1981038"/>
            <a:ext cx="76338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6605" algn="l"/>
              </a:tabLst>
            </a:pPr>
            <a:r>
              <a:rPr sz="2800" b="1" dirty="0">
                <a:solidFill>
                  <a:srgbClr val="C0504D"/>
                </a:solidFill>
                <a:latin typeface="Times New Roman"/>
                <a:cs typeface="Times New Roman"/>
              </a:rPr>
              <a:t>Project</a:t>
            </a:r>
            <a:r>
              <a:rPr sz="2800" b="1" spc="-9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0504D"/>
                </a:solidFill>
                <a:latin typeface="Times New Roman"/>
                <a:cs typeface="Times New Roman"/>
              </a:rPr>
              <a:t>Title:</a:t>
            </a:r>
            <a:r>
              <a:rPr sz="2800" b="1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/>
              <a:t>Python-Based Network Scanner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3276600"/>
            <a:ext cx="5257800" cy="2926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2800" dirty="0">
                <a:latin typeface="Arial MT"/>
                <a:cs typeface="Arial MT"/>
              </a:rPr>
              <a:t>Guide:</a:t>
            </a:r>
            <a:r>
              <a:rPr lang="en-IN" sz="2800" spc="-50" dirty="0">
                <a:latin typeface="Arial MT"/>
                <a:cs typeface="Arial MT"/>
              </a:rPr>
              <a:t> </a:t>
            </a:r>
          </a:p>
          <a:p>
            <a:pPr algn="l"/>
            <a:r>
              <a:rPr lang="en-IN" sz="2800" i="0" spc="-50" dirty="0">
                <a:solidFill>
                  <a:srgbClr val="333333"/>
                </a:solidFill>
                <a:effectLst/>
                <a:latin typeface="Arial MT"/>
              </a:rPr>
              <a:t>	</a:t>
            </a:r>
            <a:r>
              <a:rPr lang="en-IN" sz="24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Mr. Saju Jose </a:t>
            </a:r>
            <a:r>
              <a:rPr lang="en-IN" sz="24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Chitilapilly</a:t>
            </a:r>
            <a:endParaRPr lang="en-IN" sz="240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51435" algn="l">
              <a:lnSpc>
                <a:spcPts val="3165"/>
              </a:lnSpc>
            </a:pPr>
            <a:r>
              <a:rPr sz="2800" dirty="0">
                <a:latin typeface="Arial MT"/>
                <a:cs typeface="Arial MT"/>
              </a:rPr>
              <a:t>Group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Members:</a:t>
            </a:r>
            <a:endParaRPr lang="en-US" sz="2800" spc="-10" dirty="0">
              <a:latin typeface="Arial MT"/>
              <a:cs typeface="Arial MT"/>
            </a:endParaRPr>
          </a:p>
          <a:p>
            <a:pPr marL="51435" algn="l">
              <a:lnSpc>
                <a:spcPts val="3165"/>
              </a:lnSpc>
            </a:pPr>
            <a:r>
              <a:rPr lang="en-IN" sz="2800" spc="-10" dirty="0">
                <a:latin typeface="Arial MT"/>
                <a:cs typeface="Arial MT"/>
              </a:rPr>
              <a:t>	</a:t>
            </a:r>
            <a:r>
              <a:rPr lang="en-IN" sz="2400" spc="-10" dirty="0">
                <a:latin typeface="Arial MT"/>
                <a:cs typeface="Arial MT"/>
              </a:rPr>
              <a:t>Jeevan G</a:t>
            </a:r>
            <a:br>
              <a:rPr lang="en-IN" sz="2400" spc="-10" dirty="0">
                <a:latin typeface="Arial MT"/>
                <a:cs typeface="Arial MT"/>
              </a:rPr>
            </a:br>
            <a:r>
              <a:rPr lang="en-IN" sz="2400" spc="-10" dirty="0">
                <a:latin typeface="Arial MT"/>
                <a:cs typeface="Arial MT"/>
              </a:rPr>
              <a:t>	</a:t>
            </a:r>
            <a:r>
              <a:rPr lang="en-IN" sz="2400" spc="-10" dirty="0" err="1">
                <a:latin typeface="Arial MT"/>
                <a:cs typeface="Arial MT"/>
              </a:rPr>
              <a:t>Neljo</a:t>
            </a:r>
            <a:r>
              <a:rPr lang="en-IN" sz="2400" spc="-10" dirty="0">
                <a:latin typeface="Arial MT"/>
                <a:cs typeface="Arial MT"/>
              </a:rPr>
              <a:t> J</a:t>
            </a:r>
          </a:p>
          <a:p>
            <a:pPr marL="51435" algn="l">
              <a:lnSpc>
                <a:spcPts val="3165"/>
              </a:lnSpc>
            </a:pPr>
            <a:r>
              <a:rPr lang="en-IN" sz="2400" spc="-10" dirty="0">
                <a:latin typeface="Arial MT"/>
                <a:cs typeface="Arial MT"/>
              </a:rPr>
              <a:t>	Jesse J</a:t>
            </a:r>
            <a:br>
              <a:rPr lang="en-IN" sz="2400" spc="-10" dirty="0">
                <a:latin typeface="Arial MT"/>
                <a:cs typeface="Arial MT"/>
              </a:rPr>
            </a:br>
            <a:r>
              <a:rPr lang="en-IN" sz="2400" spc="-10" dirty="0">
                <a:latin typeface="Arial MT"/>
                <a:cs typeface="Arial MT"/>
              </a:rPr>
              <a:t>	K G Antony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76" y="1215579"/>
            <a:ext cx="3782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sz="4400" dirty="0">
                <a:latin typeface="Times New Roman"/>
                <a:cs typeface="Times New Roman"/>
              </a:rPr>
              <a:t>literature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survey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5468"/>
              </p:ext>
            </p:extLst>
          </p:nvPr>
        </p:nvGraphicFramePr>
        <p:xfrm>
          <a:off x="119400" y="2211982"/>
          <a:ext cx="8892540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Author,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Year,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Methodology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etc….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MT"/>
                          <a:cs typeface="Times New Roman"/>
                        </a:rPr>
                        <a:t>1</a:t>
                      </a: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2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G. Murali </a:t>
                      </a:r>
                      <a:r>
                        <a:rPr lang="en-IN" sz="1600" spc="-10" dirty="0" err="1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M.Pranavi</a:t>
                      </a: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IN" sz="1600" spc="-10" dirty="0" err="1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Y.Navateja</a:t>
                      </a: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IN" sz="1600" spc="-10" dirty="0" err="1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K.Bhargavi</a:t>
                      </a: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b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</a:b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2011,</a:t>
                      </a:r>
                      <a:b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</a:br>
                      <a:r>
                        <a:rPr lang="en-IN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IJCTA</a:t>
                      </a: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60705" algn="l"/>
                        </a:tabLs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latin typeface="Arial MT"/>
                        </a:rPr>
                        <a:t>NETWORK SECURITY SCANNER</a:t>
                      </a: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6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MT"/>
                        </a:rPr>
                        <a:t>Constructed using a variety of tools and subsequently deployed.</a:t>
                      </a:r>
                    </a:p>
                    <a:p>
                      <a:pPr marL="66040" marR="596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96340" algn="l"/>
                        </a:tabLs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MT"/>
                        </a:rPr>
                        <a:t>The functionalities done in Network Security Scanner were well implemented successfully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76" y="1215579"/>
            <a:ext cx="3782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sz="4400" dirty="0">
                <a:latin typeface="Times New Roman"/>
                <a:cs typeface="Times New Roman"/>
              </a:rPr>
              <a:t>literature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survey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789"/>
              </p:ext>
            </p:extLst>
          </p:nvPr>
        </p:nvGraphicFramePr>
        <p:xfrm>
          <a:off x="119400" y="2211982"/>
          <a:ext cx="8892540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Author,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Year,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Methodology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etc….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MT"/>
                          <a:cs typeface="Times New Roman"/>
                        </a:rPr>
                        <a:t>2</a:t>
                      </a:r>
                      <a:endParaRPr sz="1600" dirty="0">
                        <a:solidFill>
                          <a:srgbClr val="0000FF"/>
                        </a:solidFill>
                        <a:latin typeface="Arial M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  <a:t>Nikita Jhala,</a:t>
                      </a:r>
                      <a:br>
                        <a:rPr lang="en-IN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</a:br>
                      <a:r>
                        <a:rPr lang="en-IN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  <a:t>2014,</a:t>
                      </a:r>
                      <a:br>
                        <a:rPr lang="en-IN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</a:br>
                      <a:r>
                        <a:rPr lang="en-IN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  <a:t>ResearchGate</a:t>
                      </a: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60705" algn="l"/>
                        </a:tabLst>
                        <a:defRPr/>
                      </a:pP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Arial MT"/>
                          <a:ea typeface="+mn-ea"/>
                          <a:cs typeface="+mn-cs"/>
                        </a:rPr>
                        <a:t>Network Scanning &amp; Vulnerability Assessment with Report Generation</a:t>
                      </a: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6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Self</a:t>
                      </a:r>
                      <a:r>
                        <a:rPr sz="1600" spc="2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supervised</a:t>
                      </a:r>
                      <a:r>
                        <a:rPr sz="1600" spc="2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scanning and result analysis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96340" algn="l"/>
                        </a:tabLst>
                      </a:pPr>
                      <a:r>
                        <a:rPr lang="en-US" sz="16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Scanning Tool Developed and Tested Successfully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76" y="121557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sz="4400" dirty="0">
                <a:latin typeface="Times New Roman"/>
                <a:cs typeface="Times New Roman"/>
              </a:rPr>
              <a:t>Problem</a:t>
            </a:r>
            <a:r>
              <a:rPr sz="4400" spc="-18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2096350"/>
            <a:ext cx="8100059" cy="2754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163955" algn="l"/>
                <a:tab pos="2630170" algn="l"/>
                <a:tab pos="4246880" algn="l"/>
                <a:tab pos="6063615" algn="l"/>
                <a:tab pos="6683375" algn="l"/>
                <a:tab pos="7153909" algn="l"/>
              </a:tabLst>
            </a:pP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user-friendly and efficient Python-based network scanner that simplifies network monitoring, ensures accurate device identification, integrates real-time scanning capabilities, and enhances cybersecurity analysis for improved network management and security assessment.</a:t>
            </a:r>
            <a:endParaRPr sz="28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843" y="1251774"/>
            <a:ext cx="773049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5570" indent="16446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77165" algn="l"/>
                <a:tab pos="2397125" algn="l"/>
                <a:tab pos="4598670" algn="l"/>
              </a:tabLst>
            </a:pPr>
            <a:r>
              <a:rPr sz="4400" spc="-10" dirty="0">
                <a:latin typeface="Times New Roman"/>
                <a:cs typeface="Times New Roman"/>
              </a:rPr>
              <a:t>Proposed</a:t>
            </a:r>
            <a:r>
              <a:rPr sz="4400" dirty="0">
                <a:latin typeface="Times New Roman"/>
                <a:cs typeface="Times New Roman"/>
              </a:rPr>
              <a:t>	System</a:t>
            </a:r>
            <a:r>
              <a:rPr sz="4400" spc="-16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–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Discuss module</a:t>
            </a:r>
            <a:endParaRPr lang="en-US" sz="4400" spc="-10" dirty="0">
              <a:latin typeface="Times New Roman"/>
              <a:cs typeface="Times New Roman"/>
            </a:endParaRPr>
          </a:p>
          <a:p>
            <a:pPr marL="12700" marR="1385570">
              <a:lnSpc>
                <a:spcPct val="100000"/>
              </a:lnSpc>
              <a:spcBef>
                <a:spcPts val="100"/>
              </a:spcBef>
              <a:buSzPct val="56818"/>
              <a:tabLst>
                <a:tab pos="177165" algn="l"/>
                <a:tab pos="2397125" algn="l"/>
                <a:tab pos="4598670" algn="l"/>
              </a:tabLst>
            </a:pPr>
            <a:endParaRPr lang="en-IN" sz="4400" spc="-1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1F8EC1-FA50-E12C-4ED3-222FA79B0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82" y="2755374"/>
            <a:ext cx="83313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Provides a GUI for users to scan and monitor network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Network Scanning: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Detects active devices, retrieves IP/MAC addresses, and scans open 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Device Identification: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Uses an OUI database to recognize device manufacturers.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Logging &amp; Reporting: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Stores scan results for network monitoring and security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Security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Identifies unknown devices and potential vulnerabilities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80" y="1602279"/>
            <a:ext cx="745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315" algn="l"/>
              </a:tabLst>
            </a:pPr>
            <a:r>
              <a:rPr sz="3600" spc="-10" dirty="0"/>
              <a:t>Architecture</a:t>
            </a:r>
            <a:r>
              <a:rPr sz="3600" spc="-75" dirty="0"/>
              <a:t> </a:t>
            </a:r>
            <a:r>
              <a:rPr sz="3600" dirty="0"/>
              <a:t>/</a:t>
            </a:r>
            <a:r>
              <a:rPr sz="3600" spc="-60" dirty="0"/>
              <a:t> </a:t>
            </a:r>
            <a:r>
              <a:rPr sz="3600" spc="-25" dirty="0"/>
              <a:t>DFD</a:t>
            </a:r>
            <a:r>
              <a:rPr sz="3600" dirty="0"/>
              <a:t>	of</a:t>
            </a:r>
            <a:r>
              <a:rPr sz="3600" spc="-25" dirty="0"/>
              <a:t> </a:t>
            </a:r>
            <a:r>
              <a:rPr sz="3600" dirty="0"/>
              <a:t>Proposed</a:t>
            </a:r>
            <a:r>
              <a:rPr sz="3600" spc="-15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A2A1E-A0CC-05A8-3909-FC24A466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2" y="2514600"/>
            <a:ext cx="8000556" cy="37321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43" y="1197002"/>
            <a:ext cx="8267329" cy="285161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Hardware</a:t>
            </a:r>
            <a:r>
              <a:rPr spc="-50" dirty="0"/>
              <a:t> </a:t>
            </a:r>
            <a:r>
              <a:rPr dirty="0"/>
              <a:t>Software</a:t>
            </a:r>
            <a:r>
              <a:rPr spc="-40" dirty="0"/>
              <a:t> </a:t>
            </a:r>
            <a:r>
              <a:rPr spc="-10" dirty="0"/>
              <a:t>Requirements</a:t>
            </a:r>
          </a:p>
          <a:p>
            <a:pPr marL="15240" marR="1053465">
              <a:lnSpc>
                <a:spcPct val="119800"/>
              </a:lnSpc>
              <a:spcBef>
                <a:spcPts val="35"/>
              </a:spcBef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Frontend:</a:t>
            </a:r>
            <a:r>
              <a:rPr sz="2800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lang="en-US" sz="2800" spc="135" dirty="0">
                <a:solidFill>
                  <a:srgbClr val="0070C0"/>
                </a:solidFill>
                <a:latin typeface="Cambria"/>
                <a:cs typeface="Cambria"/>
              </a:rPr>
              <a:t>Python/ </a:t>
            </a:r>
            <a:r>
              <a:rPr lang="en-US" sz="2800" spc="135" dirty="0" err="1">
                <a:solidFill>
                  <a:srgbClr val="0070C0"/>
                </a:solidFill>
                <a:latin typeface="Cambria"/>
                <a:cs typeface="Cambria"/>
              </a:rPr>
              <a:t>CustomTkinter</a:t>
            </a:r>
            <a:r>
              <a:rPr lang="en-US" sz="2800" spc="135" dirty="0">
                <a:solidFill>
                  <a:srgbClr val="0070C0"/>
                </a:solidFill>
                <a:latin typeface="Cambria"/>
                <a:cs typeface="Cambria"/>
              </a:rPr>
              <a:t> Module</a:t>
            </a:r>
            <a:br>
              <a:rPr lang="en-US" sz="2800" spc="135" dirty="0">
                <a:solidFill>
                  <a:srgbClr val="0070C0"/>
                </a:solidFill>
                <a:latin typeface="Cambria"/>
                <a:cs typeface="Cambria"/>
              </a:rPr>
            </a:b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Backend:</a:t>
            </a:r>
            <a:r>
              <a:rPr sz="2800" spc="1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mbria"/>
                <a:cs typeface="Cambria"/>
              </a:rPr>
              <a:t>Python</a:t>
            </a:r>
            <a:r>
              <a:rPr sz="2800" spc="1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315" dirty="0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sz="2800" spc="1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lang="en-US" sz="2800" spc="80" dirty="0">
                <a:solidFill>
                  <a:srgbClr val="0070C0"/>
                </a:solidFill>
                <a:latin typeface="Cambria"/>
                <a:cs typeface="Cambria"/>
              </a:rPr>
              <a:t>Socket</a:t>
            </a:r>
            <a:r>
              <a:rPr sz="2800" spc="315" dirty="0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sz="2800" spc="1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lang="en-IN" sz="2800" spc="65" dirty="0" err="1">
                <a:solidFill>
                  <a:srgbClr val="0070C0"/>
                </a:solidFill>
                <a:latin typeface="Cambria"/>
                <a:cs typeface="Cambria"/>
              </a:rPr>
              <a:t>Scapy</a:t>
            </a:r>
            <a:r>
              <a:rPr lang="en-IN" sz="2800" spc="65" dirty="0">
                <a:solidFill>
                  <a:srgbClr val="0070C0"/>
                </a:solidFill>
                <a:latin typeface="Cambria"/>
                <a:cs typeface="Cambria"/>
              </a:rPr>
              <a:t> Modules</a:t>
            </a:r>
            <a:br>
              <a:rPr lang="en-IN" sz="2800" spc="65" dirty="0">
                <a:solidFill>
                  <a:srgbClr val="0070C0"/>
                </a:solidFill>
                <a:latin typeface="Cambria"/>
                <a:cs typeface="Cambria"/>
              </a:rPr>
            </a:br>
            <a:r>
              <a:rPr lang="en-IN" sz="2800" dirty="0">
                <a:solidFill>
                  <a:srgbClr val="0070C0"/>
                </a:solidFill>
                <a:latin typeface="Cambria"/>
                <a:cs typeface="Cambria"/>
              </a:rPr>
              <a:t>Database:</a:t>
            </a:r>
            <a:r>
              <a:rPr lang="en-IN" sz="2800" spc="10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mbria"/>
                <a:cs typeface="Cambria"/>
              </a:rPr>
              <a:t>Locally Saved DB from IEEE.org(OUI DB)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8630" y="2057400"/>
            <a:ext cx="8206740" cy="412420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Efficient &amp; User-Friendly Network Scanning</a:t>
            </a:r>
            <a:b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developed Python-based network scanner provides a seamless interface for users to scan their network, identify active devices, and analyze security vulnerabilities in real time.</a:t>
            </a:r>
          </a:p>
          <a:p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Enhanced Network Monitoring &amp; Security</a:t>
            </a:r>
            <a:b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automated device detection, port scanning, and MAC address identification, users can efficiently monitor their network, ensuring better visibility and proactive security measures.</a:t>
            </a:r>
          </a:p>
          <a:p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Scalability &amp; Future Enhancements</a:t>
            </a:r>
            <a:b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system is designed to be scalable, allowing for future integrations such as real-time alerts, AI-driven threat analysis, and advanced vulnerability assessments for improved cybersecurity.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392497"/>
            <a:ext cx="250698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6405" y="2480022"/>
            <a:ext cx="825119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286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  <a:tab pos="378460" algn="l"/>
              </a:tabLst>
            </a:pPr>
            <a:r>
              <a:rPr sz="2000" spc="70" dirty="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 Pranavi et al, Int. J. Comp. Tech. Appl., Vol 2 (6), 1800-1805 IJCTA | NOV-DEC 2011 Available online@www.ijcta.com 1800 ISSN:2229-6093</a:t>
            </a:r>
          </a:p>
          <a:p>
            <a:pPr marL="241300" marR="2286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  <a:tab pos="378460" algn="l"/>
              </a:tabLst>
            </a:pPr>
            <a:endParaRPr lang="en-IN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41300" marR="2286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  <a:tab pos="378460" algn="l"/>
              </a:tabLst>
            </a:pPr>
            <a:r>
              <a:rPr lang="en-IN" sz="2000" spc="40" dirty="0">
                <a:solidFill>
                  <a:srgbClr val="0070C0"/>
                </a:solidFill>
                <a:latin typeface="Cambria"/>
                <a:cs typeface="Cambria"/>
                <a:hlinkClick r:id="rId2"/>
              </a:rPr>
              <a:t>https://www.researchgate.net/publication/263779662_Network_Scanning_Vulnerability_Assessment_with_Report_Generation</a:t>
            </a:r>
            <a:endParaRPr lang="en-IN" sz="2000" spc="40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241300" marR="2286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  <a:tab pos="378460" algn="l"/>
              </a:tabLst>
            </a:pPr>
            <a:endParaRPr lang="en-IN" sz="2000" spc="40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12700" marR="22860">
              <a:lnSpc>
                <a:spcPct val="100000"/>
              </a:lnSpc>
              <a:spcBef>
                <a:spcPts val="100"/>
              </a:spcBef>
              <a:tabLst>
                <a:tab pos="241300" algn="l"/>
                <a:tab pos="378460" algn="l"/>
              </a:tabLst>
            </a:pPr>
            <a:r>
              <a:rPr sz="2000" spc="-20" dirty="0">
                <a:solidFill>
                  <a:srgbClr val="0070C0"/>
                </a:solidFill>
                <a:latin typeface="Cambria"/>
                <a:cs typeface="Cambria"/>
              </a:rPr>
              <a:t>[3]</a:t>
            </a:r>
            <a:r>
              <a:rPr sz="2000" spc="100" dirty="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ambria"/>
                <a:cs typeface="Cambria"/>
              </a:rPr>
              <a:t>DFD creation: https://www.drawio.com/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785831"/>
            <a:ext cx="5398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tabLst>
                <a:tab pos="1097280" algn="l"/>
                <a:tab pos="2860040" algn="l"/>
                <a:tab pos="4122420" algn="l"/>
              </a:tabLst>
            </a:pPr>
            <a:r>
              <a:rPr sz="2000" spc="-25" dirty="0">
                <a:solidFill>
                  <a:srgbClr val="0070C0"/>
                </a:solidFill>
                <a:latin typeface="Cambria"/>
                <a:cs typeface="Cambria"/>
              </a:rPr>
              <a:t>[4]</a:t>
            </a:r>
            <a:r>
              <a:rPr lang="en-US" sz="2000" spc="-25" dirty="0">
                <a:solidFill>
                  <a:srgbClr val="0070C0"/>
                </a:solidFill>
                <a:latin typeface="Cambria"/>
                <a:cs typeface="Cambria"/>
              </a:rPr>
              <a:t>  Python </a:t>
            </a:r>
            <a:r>
              <a:rPr lang="en-US" sz="2000" spc="-25" dirty="0" err="1">
                <a:solidFill>
                  <a:srgbClr val="0070C0"/>
                </a:solidFill>
                <a:latin typeface="Cambria"/>
                <a:cs typeface="Cambria"/>
              </a:rPr>
              <a:t>Scapy</a:t>
            </a:r>
            <a:r>
              <a:rPr lang="en-US" sz="2000" spc="-25" dirty="0">
                <a:solidFill>
                  <a:srgbClr val="0070C0"/>
                </a:solidFill>
                <a:latin typeface="Cambria"/>
                <a:cs typeface="Cambria"/>
              </a:rPr>
              <a:t> Modules : https://scapy.net/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138" y="1602138"/>
            <a:ext cx="685355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224405" marR="5080" indent="-2212340">
              <a:lnSpc>
                <a:spcPts val="3020"/>
              </a:lnSpc>
              <a:spcBef>
                <a:spcPts val="480"/>
              </a:spcBef>
            </a:pPr>
            <a:r>
              <a:rPr sz="2800" spc="-60" dirty="0"/>
              <a:t>DEPARTMENT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10" dirty="0"/>
              <a:t> </a:t>
            </a:r>
            <a:r>
              <a:rPr sz="2800" spc="-10" dirty="0"/>
              <a:t>COMPUTER</a:t>
            </a:r>
            <a:r>
              <a:rPr sz="2800" spc="-90" dirty="0"/>
              <a:t> </a:t>
            </a:r>
            <a:r>
              <a:rPr sz="2800" dirty="0"/>
              <a:t>SCIENCE</a:t>
            </a:r>
            <a:r>
              <a:rPr sz="2800" spc="-90" dirty="0"/>
              <a:t> </a:t>
            </a:r>
            <a:r>
              <a:rPr sz="2800" spc="-60" dirty="0"/>
              <a:t>&amp; </a:t>
            </a:r>
            <a:r>
              <a:rPr sz="2800" spc="-1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0500" y="2446858"/>
            <a:ext cx="8644890" cy="370205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154045">
              <a:lnSpc>
                <a:spcPct val="100000"/>
              </a:lnSpc>
              <a:spcBef>
                <a:spcPts val="1195"/>
              </a:spcBef>
            </a:pPr>
            <a:r>
              <a:rPr sz="2100" spc="-10" dirty="0">
                <a:latin typeface="Times New Roman"/>
                <a:cs typeface="Times New Roman"/>
              </a:rPr>
              <a:t>Vision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Department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6300"/>
              </a:lnSpc>
              <a:spcBef>
                <a:spcPts val="155"/>
              </a:spcBef>
            </a:pPr>
            <a:r>
              <a:rPr sz="170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reating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eminent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domain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Computational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quality professional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education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focus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holistic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excellence.</a:t>
            </a:r>
            <a:endParaRPr sz="1800">
              <a:latin typeface="Times New Roman"/>
              <a:cs typeface="Times New Roman"/>
            </a:endParaRPr>
          </a:p>
          <a:p>
            <a:pPr marL="3108325">
              <a:lnSpc>
                <a:spcPct val="100000"/>
              </a:lnSpc>
              <a:spcBef>
                <a:spcPts val="745"/>
              </a:spcBef>
            </a:pPr>
            <a:r>
              <a:rPr sz="2100" dirty="0">
                <a:latin typeface="Times New Roman"/>
                <a:cs typeface="Times New Roman"/>
              </a:rPr>
              <a:t>Mission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Department</a:t>
            </a:r>
            <a:endParaRPr sz="2100">
              <a:latin typeface="Times New Roman"/>
              <a:cs typeface="Times New Roman"/>
            </a:endParaRPr>
          </a:p>
          <a:p>
            <a:pPr marL="469265" marR="332105" indent="-303530">
              <a:lnSpc>
                <a:spcPct val="139000"/>
              </a:lnSpc>
              <a:spcBef>
                <a:spcPts val="5"/>
              </a:spcBef>
              <a:buChar char="•"/>
              <a:tabLst>
                <a:tab pos="498475" algn="l"/>
              </a:tabLst>
            </a:pP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technically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competent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ethically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conscious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graduates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field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Computer 	</a:t>
            </a:r>
            <a:r>
              <a:rPr sz="1700" dirty="0">
                <a:latin typeface="Times New Roman"/>
                <a:cs typeface="Times New Roman"/>
              </a:rPr>
              <a:t>Science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Engineering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encouraging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holistic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learning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excellence.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ts val="1939"/>
              </a:lnSpc>
              <a:spcBef>
                <a:spcPts val="795"/>
              </a:spcBef>
              <a:buChar char="•"/>
              <a:tabLst>
                <a:tab pos="469265" algn="l"/>
              </a:tabLst>
            </a:pP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prepare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careers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Industry,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Academia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Government.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ts val="1939"/>
              </a:lnSpc>
              <a:buChar char="•"/>
              <a:tabLst>
                <a:tab pos="469265" algn="l"/>
              </a:tabLst>
            </a:pP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instill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Entrepreneurial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Orientation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research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motivation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among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800"/>
              </a:spcBef>
            </a:pPr>
            <a:r>
              <a:rPr sz="1700" spc="-10" dirty="0">
                <a:latin typeface="Times New Roman"/>
                <a:cs typeface="Times New Roman"/>
              </a:rPr>
              <a:t>department.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ct val="100000"/>
              </a:lnSpc>
              <a:spcBef>
                <a:spcPts val="795"/>
              </a:spcBef>
              <a:buChar char="•"/>
              <a:tabLst>
                <a:tab pos="469265" algn="l"/>
              </a:tabLst>
            </a:pP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emerge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leader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education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region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encouraging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teaching,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learning,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industry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75" y="6224124"/>
            <a:ext cx="18288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societal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connect.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708" y="1539138"/>
            <a:ext cx="6210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Programme</a:t>
            </a:r>
            <a:r>
              <a:rPr sz="2800" spc="-50" dirty="0"/>
              <a:t> </a:t>
            </a:r>
            <a:r>
              <a:rPr sz="2800" dirty="0"/>
              <a:t>Educational</a:t>
            </a:r>
            <a:r>
              <a:rPr sz="2800" spc="-50" dirty="0"/>
              <a:t> </a:t>
            </a:r>
            <a:r>
              <a:rPr sz="2800" dirty="0"/>
              <a:t>Objectives</a:t>
            </a:r>
            <a:r>
              <a:rPr sz="2800" spc="-50" dirty="0"/>
              <a:t> </a:t>
            </a:r>
            <a:r>
              <a:rPr sz="2800" spc="-10" dirty="0"/>
              <a:t>(PEOs)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4500" y="2478938"/>
            <a:ext cx="8588375" cy="4097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graduates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shall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knowledge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Mathematics,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Engineering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 marR="1179195">
              <a:lnSpc>
                <a:spcPts val="1939"/>
              </a:lnSpc>
              <a:spcBef>
                <a:spcPts val="1030"/>
              </a:spcBef>
            </a:pPr>
            <a:r>
              <a:rPr sz="1800" spc="-10" dirty="0">
                <a:latin typeface="Times New Roman"/>
                <a:cs typeface="Times New Roman"/>
              </a:rPr>
              <a:t>Management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problems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Times New Roman"/>
                <a:cs typeface="Times New Roman"/>
              </a:rPr>
              <a:t>industry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society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large.</a:t>
            </a:r>
            <a:endParaRPr sz="1800">
              <a:latin typeface="Times New Roman"/>
              <a:cs typeface="Times New Roman"/>
            </a:endParaRPr>
          </a:p>
          <a:p>
            <a:pPr marL="12700" marR="1153795" indent="224154">
              <a:lnSpc>
                <a:spcPts val="1939"/>
              </a:lnSpc>
              <a:spcBef>
                <a:spcPts val="103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graduates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establish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themselves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professionals, researchers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12700" marR="511175">
              <a:lnSpc>
                <a:spcPts val="2940"/>
              </a:lnSpc>
              <a:spcBef>
                <a:spcPts val="210"/>
              </a:spcBef>
            </a:pPr>
            <a:r>
              <a:rPr sz="1800" spc="-10" dirty="0">
                <a:latin typeface="Times New Roman"/>
                <a:cs typeface="Times New Roman"/>
              </a:rPr>
              <a:t>Entrepreneurs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pursue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higher </a:t>
            </a:r>
            <a:r>
              <a:rPr sz="1800" dirty="0">
                <a:latin typeface="Times New Roman"/>
                <a:cs typeface="Times New Roman"/>
              </a:rPr>
              <a:t>education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reputed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institutes.</a:t>
            </a:r>
            <a:endParaRPr sz="1800">
              <a:latin typeface="Times New Roman"/>
              <a:cs typeface="Times New Roman"/>
            </a:endParaRPr>
          </a:p>
          <a:p>
            <a:pPr marL="12700" marR="537845" indent="224154">
              <a:lnSpc>
                <a:spcPts val="1939"/>
              </a:lnSpc>
              <a:spcBef>
                <a:spcPts val="805"/>
              </a:spcBef>
              <a:buAutoNum type="arabicPeriod" startAt="3"/>
              <a:tabLst>
                <a:tab pos="236854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graduates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multidisciplinary teams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spirit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demonstrating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leadership.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1300" spc="-50" dirty="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603" y="1490176"/>
            <a:ext cx="3442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</a:t>
            </a: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00" y="1958619"/>
            <a:ext cx="8714105" cy="2894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Graduates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marL="292100" marR="15240" indent="191770" algn="just">
              <a:lnSpc>
                <a:spcPts val="2070"/>
              </a:lnSpc>
              <a:spcBef>
                <a:spcPts val="90"/>
              </a:spcBef>
              <a:buFont typeface="Times New Roman"/>
              <a:buAutoNum type="arabicPeriod"/>
              <a:tabLst>
                <a:tab pos="483870" algn="l"/>
              </a:tabLst>
            </a:pPr>
            <a:r>
              <a:rPr sz="1500" b="1" dirty="0">
                <a:latin typeface="Times New Roman"/>
                <a:cs typeface="Times New Roman"/>
              </a:rPr>
              <a:t>Engineering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knowledge: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Apply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mathematics,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fundamentals,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engineering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specialization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solution 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complex engineering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problems.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92100" marR="5080" indent="242570" algn="just">
              <a:lnSpc>
                <a:spcPct val="114999"/>
              </a:lnSpc>
              <a:spcBef>
                <a:spcPts val="5"/>
              </a:spcBef>
              <a:buFont typeface="Times New Roman"/>
              <a:buAutoNum type="arabicPeriod"/>
              <a:tabLst>
                <a:tab pos="534670" algn="l"/>
              </a:tabLst>
            </a:pPr>
            <a:r>
              <a:rPr sz="1500" b="1" dirty="0">
                <a:latin typeface="Times New Roman"/>
                <a:cs typeface="Times New Roman"/>
              </a:rPr>
              <a:t>Problem</a:t>
            </a:r>
            <a:r>
              <a:rPr sz="1500" b="1" spc="38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analysis:</a:t>
            </a:r>
            <a:r>
              <a:rPr sz="1500" b="1" spc="3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Identify,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formulate,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review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literature,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analyze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complex</a:t>
            </a:r>
            <a:r>
              <a:rPr sz="1500" spc="3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engineering </a:t>
            </a:r>
            <a:r>
              <a:rPr sz="1500" dirty="0">
                <a:latin typeface="Times New Roman"/>
                <a:cs typeface="Times New Roman"/>
              </a:rPr>
              <a:t>problems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reaching</a:t>
            </a:r>
            <a:r>
              <a:rPr sz="1500" spc="3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substantiated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conclusions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first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principles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3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mathematics,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natural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sciences,</a:t>
            </a:r>
            <a:r>
              <a:rPr sz="1500" spc="3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engineering </a:t>
            </a:r>
            <a:r>
              <a:rPr sz="1500" spc="-10" dirty="0">
                <a:latin typeface="Times New Roman"/>
                <a:cs typeface="Times New Roman"/>
              </a:rPr>
              <a:t>sciences.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292100" marR="6985" indent="198120" algn="just">
              <a:lnSpc>
                <a:spcPct val="114999"/>
              </a:lnSpc>
              <a:spcBef>
                <a:spcPts val="5"/>
              </a:spcBef>
              <a:buFont typeface="Times New Roman"/>
              <a:buAutoNum type="arabicPeriod"/>
              <a:tabLst>
                <a:tab pos="490220" algn="l"/>
              </a:tabLst>
            </a:pPr>
            <a:r>
              <a:rPr sz="1500" b="1" dirty="0">
                <a:latin typeface="Times New Roman"/>
                <a:cs typeface="Times New Roman"/>
              </a:rPr>
              <a:t>Design/development</a:t>
            </a:r>
            <a:r>
              <a:rPr sz="1500" b="1" spc="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solutions:</a:t>
            </a:r>
            <a:r>
              <a:rPr sz="1500" b="1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Design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solutions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complex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engineering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problems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design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 </a:t>
            </a:r>
            <a:r>
              <a:rPr sz="1500" dirty="0">
                <a:latin typeface="Times New Roman"/>
                <a:cs typeface="Times New Roman"/>
              </a:rPr>
              <a:t>components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processes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meet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specified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needs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appropriate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consideration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public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health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safety,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cultural,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societal,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environmental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considerations.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090371"/>
            <a:ext cx="843534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 algn="just">
              <a:lnSpc>
                <a:spcPct val="114999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42570" algn="l"/>
              </a:tabLst>
            </a:pPr>
            <a:r>
              <a:rPr sz="1500" b="1" dirty="0">
                <a:latin typeface="Times New Roman"/>
                <a:cs typeface="Times New Roman"/>
              </a:rPr>
              <a:t>Conduct</a:t>
            </a:r>
            <a:r>
              <a:rPr sz="1500" b="1" spc="28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investigations</a:t>
            </a:r>
            <a:r>
              <a:rPr sz="1500" b="1" spc="28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28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complex</a:t>
            </a:r>
            <a:r>
              <a:rPr sz="1500" b="1" spc="28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problems:</a:t>
            </a:r>
            <a:r>
              <a:rPr sz="1500" b="1" spc="2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research-based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methods </a:t>
            </a:r>
            <a:r>
              <a:rPr sz="1500" dirty="0">
                <a:latin typeface="Times New Roman"/>
                <a:cs typeface="Times New Roman"/>
              </a:rPr>
              <a:t>including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design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experiments,</a:t>
            </a:r>
            <a:r>
              <a:rPr sz="1500" spc="2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analysis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interpretation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data,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synthesis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information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to </a:t>
            </a:r>
            <a:r>
              <a:rPr sz="1500" dirty="0">
                <a:latin typeface="Times New Roman"/>
                <a:cs typeface="Times New Roman"/>
              </a:rPr>
              <a:t>provide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valid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conclusions.</a:t>
            </a:r>
            <a:endParaRPr sz="1500">
              <a:latin typeface="Times New Roman"/>
              <a:cs typeface="Times New Roman"/>
            </a:endParaRPr>
          </a:p>
          <a:p>
            <a:pPr marL="12700" marR="6985" indent="204470" algn="just">
              <a:lnSpc>
                <a:spcPct val="114999"/>
              </a:lnSpc>
              <a:buFont typeface="Times New Roman"/>
              <a:buAutoNum type="arabicPeriod" startAt="4"/>
              <a:tabLst>
                <a:tab pos="217170" algn="l"/>
              </a:tabLst>
            </a:pPr>
            <a:r>
              <a:rPr sz="1500" b="1" dirty="0">
                <a:latin typeface="Times New Roman"/>
                <a:cs typeface="Times New Roman"/>
              </a:rPr>
              <a:t>Modern</a:t>
            </a:r>
            <a:r>
              <a:rPr sz="1500" b="1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tool</a:t>
            </a:r>
            <a:r>
              <a:rPr sz="1500" b="1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usage:</a:t>
            </a:r>
            <a:r>
              <a:rPr sz="1500" b="1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Create,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select,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apply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appropriate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techniques,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resources,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modern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engineering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tools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prediction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complex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activities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understanding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the </a:t>
            </a:r>
            <a:r>
              <a:rPr sz="1500" spc="-10" dirty="0">
                <a:latin typeface="Times New Roman"/>
                <a:cs typeface="Times New Roman"/>
              </a:rPr>
              <a:t>limitations.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503995"/>
            <a:ext cx="861695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 indent="185420" algn="just">
              <a:lnSpc>
                <a:spcPct val="114999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198120" algn="l"/>
              </a:tabLst>
            </a:pP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engineer and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society: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reasoning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contextual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societal,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health,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safety, </a:t>
            </a:r>
            <a:r>
              <a:rPr sz="1400" dirty="0">
                <a:latin typeface="Times New Roman"/>
                <a:cs typeface="Times New Roman"/>
              </a:rPr>
              <a:t>legal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cultural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issues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consequent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responsibilities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relevant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professional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marL="12700" marR="17780" indent="198120" algn="just">
              <a:lnSpc>
                <a:spcPct val="114999"/>
              </a:lnSpc>
              <a:buFont typeface="Times New Roman"/>
              <a:buAutoNum type="arabicPeriod" startAt="6"/>
              <a:tabLst>
                <a:tab pos="210820" algn="l"/>
              </a:tabLst>
            </a:pPr>
            <a:r>
              <a:rPr sz="1400" b="1" dirty="0">
                <a:latin typeface="Times New Roman"/>
                <a:cs typeface="Times New Roman"/>
              </a:rPr>
              <a:t>Environment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sustainability: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impact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professional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societal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environmental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contexts,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demonstrate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knowledge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sustainable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marL="12700" marR="15875" indent="186055" algn="just">
              <a:lnSpc>
                <a:spcPct val="114999"/>
              </a:lnSpc>
              <a:spcBef>
                <a:spcPts val="5"/>
              </a:spcBef>
              <a:buFont typeface="Times New Roman"/>
              <a:buAutoNum type="arabicPeriod" startAt="6"/>
              <a:tabLst>
                <a:tab pos="198755" algn="l"/>
              </a:tabLst>
            </a:pPr>
            <a:r>
              <a:rPr sz="1400" b="1" dirty="0">
                <a:latin typeface="Times New Roman"/>
                <a:cs typeface="Times New Roman"/>
              </a:rPr>
              <a:t>Ethics: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ethical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principles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professional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ethics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responsibilities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norms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engineering practice.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marL="12700" marR="5080" indent="179705" algn="just">
              <a:lnSpc>
                <a:spcPct val="114999"/>
              </a:lnSpc>
              <a:buFont typeface="Times New Roman"/>
              <a:buAutoNum type="arabicPeriod" startAt="6"/>
              <a:tabLst>
                <a:tab pos="192405" algn="l"/>
              </a:tabLst>
            </a:pPr>
            <a:r>
              <a:rPr sz="1400" b="1" dirty="0">
                <a:latin typeface="Times New Roman"/>
                <a:cs typeface="Times New Roman"/>
              </a:rPr>
              <a:t>Individual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team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work: </a:t>
            </a:r>
            <a:r>
              <a:rPr sz="1400" dirty="0">
                <a:latin typeface="Times New Roman"/>
                <a:cs typeface="Times New Roman"/>
              </a:rPr>
              <a:t>Function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individual,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diverse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teams,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multidisciplinary </a:t>
            </a:r>
            <a:r>
              <a:rPr sz="1400" spc="-10" dirty="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marL="12700" marR="7620" indent="273685" algn="just">
              <a:lnSpc>
                <a:spcPct val="114999"/>
              </a:lnSpc>
              <a:buFont typeface="Times New Roman"/>
              <a:buAutoNum type="arabicPeriod" startAt="6"/>
              <a:tabLst>
                <a:tab pos="286385" algn="l"/>
              </a:tabLst>
            </a:pPr>
            <a:r>
              <a:rPr sz="1400" b="1" dirty="0">
                <a:latin typeface="Times New Roman"/>
                <a:cs typeface="Times New Roman"/>
              </a:rPr>
              <a:t>Communication: </a:t>
            </a:r>
            <a:r>
              <a:rPr sz="1400" dirty="0">
                <a:latin typeface="Times New Roman"/>
                <a:cs typeface="Times New Roman"/>
              </a:rPr>
              <a:t>Communicate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society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large,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as,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able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comprehend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write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documentation,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10" dirty="0">
                <a:latin typeface="Times New Roman"/>
                <a:cs typeface="Times New Roman"/>
              </a:rPr>
              <a:t>effective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presentations,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clear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instructions.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marL="12700" marR="9525" indent="262890" algn="just">
              <a:lnSpc>
                <a:spcPct val="114999"/>
              </a:lnSpc>
              <a:buFont typeface="Times New Roman"/>
              <a:buAutoNum type="arabicPeriod" startAt="6"/>
              <a:tabLst>
                <a:tab pos="275590" algn="l"/>
              </a:tabLst>
            </a:pPr>
            <a:r>
              <a:rPr sz="1400" b="1" dirty="0">
                <a:latin typeface="Times New Roman"/>
                <a:cs typeface="Times New Roman"/>
              </a:rPr>
              <a:t>Project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management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finance: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Demonstrate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 </a:t>
            </a:r>
            <a:r>
              <a:rPr sz="1400" dirty="0">
                <a:latin typeface="Times New Roman"/>
                <a:cs typeface="Times New Roman"/>
              </a:rPr>
              <a:t>principles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apply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one’s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work,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leader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team,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5920548"/>
            <a:ext cx="8622030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7596505" algn="l"/>
              </a:tabLst>
            </a:pPr>
            <a:r>
              <a:rPr sz="1400" spc="-10" dirty="0">
                <a:latin typeface="Times New Roman"/>
                <a:cs typeface="Times New Roman"/>
              </a:rPr>
              <a:t>multidisciplinary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12700" marR="27940">
              <a:lnSpc>
                <a:spcPct val="114999"/>
              </a:lnSpc>
            </a:pPr>
            <a:r>
              <a:rPr sz="1400" dirty="0">
                <a:latin typeface="Times New Roman"/>
                <a:cs typeface="Times New Roman"/>
              </a:rPr>
              <a:t>12.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Life-long</a:t>
            </a:r>
            <a:r>
              <a:rPr sz="1400" b="1" spc="1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learning: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Recognize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for,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preparation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engage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independent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life-long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broadest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context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technological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</a:t>
            </a:r>
            <a:r>
              <a:rPr sz="1300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0" y="1573276"/>
            <a:ext cx="5869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</a:t>
            </a: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28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(PSOs)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7800" y="2524251"/>
            <a:ext cx="8770620" cy="31102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Science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Engineering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students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possess:</a:t>
            </a:r>
            <a:endParaRPr sz="1600">
              <a:latin typeface="Times New Roman"/>
              <a:cs typeface="Times New Roman"/>
            </a:endParaRPr>
          </a:p>
          <a:p>
            <a:pPr marL="660400" marR="10795" indent="-381000" algn="just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apply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structures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algorithms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appropriate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computational problems.</a:t>
            </a:r>
            <a:endParaRPr sz="1600">
              <a:latin typeface="Times New Roman"/>
              <a:cs typeface="Times New Roman"/>
            </a:endParaRPr>
          </a:p>
          <a:p>
            <a:pPr marL="660400" marR="5080" indent="-381000" algn="just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knowledge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programming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languages,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management,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networking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principles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computational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assignments.</a:t>
            </a:r>
            <a:endParaRPr sz="1600">
              <a:latin typeface="Times New Roman"/>
              <a:cs typeface="Times New Roman"/>
            </a:endParaRPr>
          </a:p>
          <a:p>
            <a:pPr marL="660400" marR="5080" indent="-381000" algn="just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apply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design,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development,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maintenance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evaluation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engineering </a:t>
            </a:r>
            <a:r>
              <a:rPr sz="1600" dirty="0">
                <a:latin typeface="Times New Roman"/>
                <a:cs typeface="Times New Roman"/>
              </a:rPr>
              <a:t>principles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construction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systems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varying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complexity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quality.</a:t>
            </a:r>
            <a:endParaRPr sz="1600">
              <a:latin typeface="Times New Roman"/>
              <a:cs typeface="Times New Roman"/>
            </a:endParaRPr>
          </a:p>
          <a:p>
            <a:pPr marL="660400" marR="5080" indent="-381000" algn="just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9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understand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concepts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involved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modeling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design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95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science applications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demonstrates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comprehension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fundamentals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trade-</a:t>
            </a:r>
            <a:r>
              <a:rPr sz="1600" dirty="0">
                <a:latin typeface="Times New Roman"/>
                <a:cs typeface="Times New Roman"/>
              </a:rPr>
              <a:t>offs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involved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choices.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43" y="1115373"/>
            <a:ext cx="201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64376" y="2043150"/>
            <a:ext cx="635063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  <a:tab pos="2375535" algn="l"/>
              </a:tabLst>
            </a:pP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Introduction</a:t>
            </a: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sz="2800" spc="-300" dirty="0">
                <a:solidFill>
                  <a:srgbClr val="0070C0"/>
                </a:solidFill>
                <a:latin typeface="Cambria"/>
                <a:cs typeface="Cambria"/>
              </a:rPr>
              <a:t>½</a:t>
            </a:r>
            <a:r>
              <a:rPr sz="2800" spc="8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slides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Objectives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Literature</a:t>
            </a:r>
            <a:r>
              <a:rPr sz="2800" spc="7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70C0"/>
                </a:solidFill>
                <a:latin typeface="Cambria"/>
                <a:cs typeface="Cambria"/>
              </a:rPr>
              <a:t>Review</a:t>
            </a:r>
            <a:r>
              <a:rPr sz="2800" spc="7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90" dirty="0">
                <a:solidFill>
                  <a:srgbClr val="0070C0"/>
                </a:solidFill>
                <a:latin typeface="Cambria"/>
                <a:cs typeface="Cambria"/>
              </a:rPr>
              <a:t>(3</a:t>
            </a:r>
            <a:r>
              <a:rPr sz="2800" spc="7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Papers)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Problem</a:t>
            </a:r>
            <a:r>
              <a:rPr sz="2800" spc="25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statement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Proposed</a:t>
            </a:r>
            <a:r>
              <a:rPr sz="2800" spc="28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Architecture</a:t>
            </a:r>
            <a:r>
              <a:rPr sz="2800" spc="254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70C0"/>
                </a:solidFill>
                <a:latin typeface="Cambria"/>
                <a:cs typeface="Cambria"/>
              </a:rPr>
              <a:t>of</a:t>
            </a:r>
            <a:r>
              <a:rPr sz="2800" spc="2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Proposed</a:t>
            </a:r>
            <a:r>
              <a:rPr sz="2800" spc="2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r>
              <a:rPr sz="2800" spc="2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220" dirty="0">
                <a:solidFill>
                  <a:srgbClr val="0070C0"/>
                </a:solidFill>
                <a:latin typeface="Cambria"/>
                <a:cs typeface="Cambria"/>
              </a:rPr>
              <a:t>/DFD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spc="60" dirty="0">
                <a:solidFill>
                  <a:srgbClr val="0070C0"/>
                </a:solidFill>
                <a:latin typeface="Cambria"/>
                <a:cs typeface="Cambria"/>
              </a:rPr>
              <a:t>Hardware</a:t>
            </a:r>
            <a:r>
              <a:rPr sz="2800" spc="1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sz="2800" spc="114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software</a:t>
            </a:r>
            <a:r>
              <a:rPr sz="2800" spc="114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requirements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spc="55" dirty="0">
                <a:solidFill>
                  <a:srgbClr val="0070C0"/>
                </a:solidFill>
                <a:latin typeface="Cambria"/>
                <a:cs typeface="Cambria"/>
              </a:rPr>
              <a:t>Applications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spc="60" dirty="0">
                <a:solidFill>
                  <a:srgbClr val="0070C0"/>
                </a:solidFill>
                <a:latin typeface="Cambria"/>
                <a:cs typeface="Cambria"/>
              </a:rPr>
              <a:t>Conclusion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References</a:t>
            </a:r>
            <a:r>
              <a:rPr sz="2800" spc="18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[IEEE</a:t>
            </a:r>
            <a:r>
              <a:rPr sz="2800" spc="19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mbria"/>
                <a:cs typeface="Cambria"/>
              </a:rPr>
              <a:t>format]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43" y="1195462"/>
            <a:ext cx="502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0" algn="l"/>
                <a:tab pos="3333750" algn="l"/>
              </a:tabLst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4844" y="2042639"/>
            <a:ext cx="8241666" cy="484042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200" b="1" dirty="0"/>
              <a:t>Network Scanner:</a:t>
            </a:r>
            <a:r>
              <a:rPr lang="en-US" sz="2200" dirty="0"/>
              <a:t> A Python-based tool designed to explore networks, identify active devices, detect open ports, and analyze network configurations to enhance security assessment.</a:t>
            </a:r>
          </a:p>
          <a:p>
            <a:r>
              <a:rPr lang="en-US" sz="2200" b="1" dirty="0"/>
              <a:t>Enhanced Network Visibility:</a:t>
            </a:r>
            <a:r>
              <a:rPr lang="en-US" sz="2200" dirty="0"/>
              <a:t> Provides a seamless interface for scanning networks, discovering connected devices, and identifying potential vulnerabilities for better network management.</a:t>
            </a:r>
          </a:p>
          <a:p>
            <a:r>
              <a:rPr lang="en-US" sz="2200" b="1" dirty="0"/>
              <a:t>Key Features:</a:t>
            </a:r>
            <a:r>
              <a:rPr lang="en-US" sz="2200" dirty="0"/>
              <a:t> Includes device discovery using ARP scanning, multi-threaded port scanning for efficiency, customizable network and port range selection, and result saving for detailed analysis.</a:t>
            </a:r>
          </a:p>
          <a:p>
            <a:r>
              <a:rPr lang="en-US" sz="2200" b="1" dirty="0"/>
              <a:t>Technology Stack:</a:t>
            </a:r>
            <a:r>
              <a:rPr lang="en-US" sz="2200" dirty="0"/>
              <a:t> Developed using Python with </a:t>
            </a:r>
            <a:r>
              <a:rPr lang="en-US" sz="2200" dirty="0" err="1"/>
              <a:t>Scapy</a:t>
            </a:r>
            <a:r>
              <a:rPr lang="en-US" sz="2200" dirty="0"/>
              <a:t> for network probing, threading for parallel scanning, and socket programming for port detection, ensuring accurate and efficient network exploration.</a:t>
            </a:r>
          </a:p>
          <a:p>
            <a:pPr marL="12700" marR="15240" algn="just">
              <a:lnSpc>
                <a:spcPts val="2590"/>
              </a:lnSpc>
              <a:spcBef>
                <a:spcPts val="425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735" algn="l"/>
              </a:tabLst>
            </a:pPr>
            <a:r>
              <a:rPr dirty="0"/>
              <a:t>Objectives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4843" y="1981200"/>
            <a:ext cx="8378283" cy="45110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0040" marR="13335" indent="-307975" algn="l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21310" algn="l"/>
              </a:tabLst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develop a Python-based network scanner capable of discovering active devices, identifying open ports, and analyzing network topology for security assessments.</a:t>
            </a:r>
            <a:b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implement efficient scanning techniques using ARP requests and multi-threaded port scanning to enhance speed and accuracy.</a:t>
            </a:r>
            <a:b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create a system that retrieves and displays device manufacturers using MAC address lookup from an OUI database.</a:t>
            </a:r>
            <a:b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enable result logging by saving scan outputs to a file for easier analysis and reporting.</a:t>
            </a:r>
            <a:b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enhance future capabilities by integrating AI/ML for anomaly detection and advanced network threat analysis.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1489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Cambria</vt:lpstr>
      <vt:lpstr>Palatino Linotype</vt:lpstr>
      <vt:lpstr>Times New Roman</vt:lpstr>
      <vt:lpstr>Verdana</vt:lpstr>
      <vt:lpstr>Office Theme</vt:lpstr>
      <vt:lpstr>Project Title: Python-Based Network Scanner</vt:lpstr>
      <vt:lpstr>DEPARTMENT OF COMPUTER SCIENCE &amp; ENGINEERING</vt:lpstr>
      <vt:lpstr>Programme Educational Objectives (PEOs)</vt:lpstr>
      <vt:lpstr>Programme Outcomes</vt:lpstr>
      <vt:lpstr>PowerPoint Presentation</vt:lpstr>
      <vt:lpstr>Programme Specific Outcomes (PSOs)</vt:lpstr>
      <vt:lpstr>Contents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Architecture / DFD of Proposed System</vt:lpstr>
      <vt:lpstr>Hardware Software Requirements Frontend: Python/ CustomTkinter Module Backend: Python / Socket/ Scapy Modules Database: Locally Saved DB from IEEE.org(OUI DB)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FirstReview.pptx</dc:title>
  <dc:creator>Kalathil Antony</dc:creator>
  <cp:lastModifiedBy>Kalathil Antony</cp:lastModifiedBy>
  <cp:revision>8</cp:revision>
  <dcterms:created xsi:type="dcterms:W3CDTF">2025-02-20T15:57:42Z</dcterms:created>
  <dcterms:modified xsi:type="dcterms:W3CDTF">2025-02-20T21:27:58Z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2025-02-20T00:00:00Z</vt:filetime>
  </property>
</Properties>
</file>