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6" autoAdjust="0"/>
    <p:restoredTop sz="94660"/>
  </p:normalViewPr>
  <p:slideViewPr>
    <p:cSldViewPr snapToGrid="0">
      <p:cViewPr varScale="1">
        <p:scale>
          <a:sx n="64" d="100"/>
          <a:sy n="64" d="100"/>
        </p:scale>
        <p:origin x="82" y="35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de_calcul_Microsoft_Excel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69496875000000002"/>
          <c:y val="0.25070483201864963"/>
          <c:w val="0.20737881397637795"/>
          <c:h val="0.51727555873058806"/>
        </c:manualLayout>
      </c:layout>
      <c:surface3DChart>
        <c:wireframe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EA-47A5-AEA3-297A351DAEB0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EA-47A5-AEA3-297A351DAEB0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FEA-47A5-AEA3-297A351DAEB0}"/>
            </c:ext>
          </c:extLst>
        </c:ser>
        <c:bandFmts/>
        <c:axId val="74132096"/>
        <c:axId val="110418176"/>
        <c:axId val="105987136"/>
      </c:surface3DChart>
      <c:catAx>
        <c:axId val="741320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10418176"/>
        <c:crosses val="autoZero"/>
        <c:auto val="1"/>
        <c:lblAlgn val="ctr"/>
        <c:lblOffset val="100"/>
        <c:noMultiLvlLbl val="0"/>
      </c:catAx>
      <c:valAx>
        <c:axId val="110418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4132096"/>
        <c:crosses val="autoZero"/>
        <c:crossBetween val="midCat"/>
      </c:valAx>
      <c:serAx>
        <c:axId val="105987136"/>
        <c:scaling>
          <c:orientation val="minMax"/>
        </c:scaling>
        <c:delete val="0"/>
        <c:axPos val="b"/>
        <c:majorTickMark val="out"/>
        <c:minorTickMark val="none"/>
        <c:tickLblPos val="nextTo"/>
        <c:crossAx val="110418176"/>
        <c:crosses val="autoZero"/>
      </c:serAx>
    </c:plotArea>
    <c:legend>
      <c:legendPos val="r"/>
      <c:layout/>
      <c:overlay val="0"/>
      <c:txPr>
        <a:bodyPr/>
        <a:lstStyle/>
        <a:p>
          <a:pPr rtl="0">
            <a:defRPr/>
          </a:pPr>
          <a:endParaRPr lang="fr-FR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TRIANGULAR TEST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SENSORY ANALYSIS</a:t>
            </a:r>
          </a:p>
          <a:p>
            <a:r>
              <a:rPr lang="fr-FR" dirty="0" smtClean="0"/>
              <a:t>By M. BEZARA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689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802759"/>
              </p:ext>
            </p:extLst>
          </p:nvPr>
        </p:nvGraphicFramePr>
        <p:xfrm>
          <a:off x="1450975" y="248920"/>
          <a:ext cx="9604376" cy="69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1570">
                  <a:extLst>
                    <a:ext uri="{9D8B030D-6E8A-4147-A177-3AD203B41FA5}">
                      <a16:colId xmlns:a16="http://schemas.microsoft.com/office/drawing/2014/main" val="4199583001"/>
                    </a:ext>
                  </a:extLst>
                </a:gridCol>
                <a:gridCol w="1700618">
                  <a:extLst>
                    <a:ext uri="{9D8B030D-6E8A-4147-A177-3AD203B41FA5}">
                      <a16:colId xmlns:a16="http://schemas.microsoft.com/office/drawing/2014/main" val="684269561"/>
                    </a:ext>
                  </a:extLst>
                </a:gridCol>
                <a:gridCol w="2401094">
                  <a:extLst>
                    <a:ext uri="{9D8B030D-6E8A-4147-A177-3AD203B41FA5}">
                      <a16:colId xmlns:a16="http://schemas.microsoft.com/office/drawing/2014/main" val="355074444"/>
                    </a:ext>
                  </a:extLst>
                </a:gridCol>
                <a:gridCol w="2401094">
                  <a:extLst>
                    <a:ext uri="{9D8B030D-6E8A-4147-A177-3AD203B41FA5}">
                      <a16:colId xmlns:a16="http://schemas.microsoft.com/office/drawing/2014/main" val="186595830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r>
                        <a:rPr lang="fr-FR" dirty="0" smtClean="0"/>
                        <a:t>Total </a:t>
                      </a:r>
                      <a:r>
                        <a:rPr lang="fr-FR" dirty="0" err="1" smtClean="0"/>
                        <a:t>number</a:t>
                      </a:r>
                      <a:r>
                        <a:rPr lang="fr-FR" dirty="0" smtClean="0"/>
                        <a:t> of </a:t>
                      </a:r>
                      <a:r>
                        <a:rPr lang="fr-FR" dirty="0" err="1" smtClean="0"/>
                        <a:t>response</a:t>
                      </a:r>
                      <a:endParaRPr lang="fr-F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fr-FR" dirty="0" smtClean="0"/>
                        <a:t>Correct </a:t>
                      </a:r>
                      <a:r>
                        <a:rPr lang="fr-FR" dirty="0" err="1" smtClean="0"/>
                        <a:t>response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necessire</a:t>
                      </a:r>
                      <a:r>
                        <a:rPr lang="fr-FR" baseline="0" dirty="0" smtClean="0"/>
                        <a:t> to </a:t>
                      </a:r>
                      <a:r>
                        <a:rPr lang="fr-FR" baseline="0" dirty="0" err="1" smtClean="0"/>
                        <a:t>conclude</a:t>
                      </a:r>
                      <a:r>
                        <a:rPr lang="fr-FR" baseline="0" dirty="0" smtClean="0"/>
                        <a:t> the </a:t>
                      </a:r>
                      <a:r>
                        <a:rPr lang="fr-FR" baseline="0" dirty="0" err="1" smtClean="0"/>
                        <a:t>diferenciation</a:t>
                      </a:r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490885"/>
                  </a:ext>
                </a:extLst>
              </a:tr>
              <a:tr h="332788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0,95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0,99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0,999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380350"/>
                  </a:ext>
                </a:extLst>
              </a:tr>
              <a:tr h="332788">
                <a:tc>
                  <a:txBody>
                    <a:bodyPr/>
                    <a:lstStyle/>
                    <a:p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017285"/>
                  </a:ext>
                </a:extLst>
              </a:tr>
              <a:tr h="332788"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76660"/>
                  </a:ext>
                </a:extLst>
              </a:tr>
              <a:tr h="332788">
                <a:tc>
                  <a:txBody>
                    <a:bodyPr/>
                    <a:lstStyle/>
                    <a:p>
                      <a:r>
                        <a:rPr lang="fr-FR" dirty="0" smtClean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37561"/>
                  </a:ext>
                </a:extLst>
              </a:tr>
              <a:tr h="332788">
                <a:tc>
                  <a:txBody>
                    <a:bodyPr/>
                    <a:lstStyle/>
                    <a:p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679316"/>
                  </a:ext>
                </a:extLst>
              </a:tr>
              <a:tr h="332788"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934239"/>
                  </a:ext>
                </a:extLst>
              </a:tr>
              <a:tr h="332788">
                <a:tc>
                  <a:txBody>
                    <a:bodyPr/>
                    <a:lstStyle/>
                    <a:p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711485"/>
                  </a:ext>
                </a:extLst>
              </a:tr>
              <a:tr h="332788">
                <a:tc>
                  <a:txBody>
                    <a:bodyPr/>
                    <a:lstStyle/>
                    <a:p>
                      <a:r>
                        <a:rPr lang="fr-FR" dirty="0" smtClean="0"/>
                        <a:t>13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21953"/>
                  </a:ext>
                </a:extLst>
              </a:tr>
              <a:tr h="332788">
                <a:tc>
                  <a:txBody>
                    <a:bodyPr/>
                    <a:lstStyle/>
                    <a:p>
                      <a:r>
                        <a:rPr lang="fr-FR" dirty="0" smtClean="0"/>
                        <a:t>14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245598"/>
                  </a:ext>
                </a:extLst>
              </a:tr>
              <a:tr h="332788">
                <a:tc>
                  <a:txBody>
                    <a:bodyPr/>
                    <a:lstStyle/>
                    <a:p>
                      <a:r>
                        <a:rPr lang="fr-FR" dirty="0" smtClean="0"/>
                        <a:t>15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940922"/>
                  </a:ext>
                </a:extLst>
              </a:tr>
              <a:tr h="332788">
                <a:tc>
                  <a:txBody>
                    <a:bodyPr/>
                    <a:lstStyle/>
                    <a:p>
                      <a:r>
                        <a:rPr lang="fr-FR" dirty="0" smtClean="0"/>
                        <a:t>16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310014"/>
                  </a:ext>
                </a:extLst>
              </a:tr>
              <a:tr h="332788">
                <a:tc>
                  <a:txBody>
                    <a:bodyPr/>
                    <a:lstStyle/>
                    <a:p>
                      <a:r>
                        <a:rPr lang="fr-FR" dirty="0" smtClean="0"/>
                        <a:t>17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13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972710"/>
                  </a:ext>
                </a:extLst>
              </a:tr>
              <a:tr h="332788">
                <a:tc>
                  <a:txBody>
                    <a:bodyPr/>
                    <a:lstStyle/>
                    <a:p>
                      <a:r>
                        <a:rPr lang="fr-FR" dirty="0" smtClean="0"/>
                        <a:t>18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13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924308"/>
                  </a:ext>
                </a:extLst>
              </a:tr>
              <a:tr h="332788">
                <a:tc>
                  <a:txBody>
                    <a:bodyPr/>
                    <a:lstStyle/>
                    <a:p>
                      <a:r>
                        <a:rPr lang="fr-FR" dirty="0" smtClean="0"/>
                        <a:t>19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14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58982"/>
                  </a:ext>
                </a:extLst>
              </a:tr>
              <a:tr h="332788">
                <a:tc>
                  <a:txBody>
                    <a:bodyPr/>
                    <a:lstStyle/>
                    <a:p>
                      <a:r>
                        <a:rPr lang="fr-FR" dirty="0" smtClean="0"/>
                        <a:t>20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14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249090"/>
                  </a:ext>
                </a:extLst>
              </a:tr>
              <a:tr h="332788">
                <a:tc>
                  <a:txBody>
                    <a:bodyPr/>
                    <a:lstStyle/>
                    <a:p>
                      <a:r>
                        <a:rPr lang="fr-FR" dirty="0" smtClean="0"/>
                        <a:t>25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17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678759"/>
                  </a:ext>
                </a:extLst>
              </a:tr>
              <a:tr h="332788">
                <a:tc>
                  <a:txBody>
                    <a:bodyPr/>
                    <a:lstStyle/>
                    <a:p>
                      <a:r>
                        <a:rPr lang="fr-FR" dirty="0" smtClean="0"/>
                        <a:t>30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19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154558"/>
                  </a:ext>
                </a:extLst>
              </a:tr>
              <a:tr h="332788">
                <a:tc>
                  <a:txBody>
                    <a:bodyPr/>
                    <a:lstStyle/>
                    <a:p>
                      <a:r>
                        <a:rPr lang="fr-FR" dirty="0" smtClean="0"/>
                        <a:t>40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24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707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03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Conclusion</a:t>
            </a:r>
            <a:br>
              <a:rPr lang="fr-FR" sz="3600" dirty="0" smtClean="0"/>
            </a:br>
            <a:r>
              <a:rPr lang="fr-FR" sz="3600" dirty="0"/>
              <a:t/>
            </a:r>
            <a:br>
              <a:rPr lang="fr-FR" sz="3600" dirty="0"/>
            </a:br>
            <a:r>
              <a:rPr lang="fr-FR" sz="3600" dirty="0"/>
              <a:t>AT THE 5% THRESHOLD WE ACCEPT  THE NULL HYPOTHESIS ACCORDING TO WHICH THE TWO PRODUCTS ARE NOTE </a:t>
            </a:r>
            <a:r>
              <a:rPr lang="fr-FR" sz="3600" dirty="0" smtClean="0"/>
              <a:t>DIFFERENCIETED</a:t>
            </a:r>
            <a:r>
              <a:rPr lang="fr-FR" sz="3600" dirty="0"/>
              <a:t> »</a:t>
            </a:r>
            <a:br>
              <a:rPr lang="fr-FR" sz="3600" dirty="0"/>
            </a:br>
            <a:endParaRPr lang="fr-FR" sz="3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51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SUMMARY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51580" y="2015732"/>
            <a:ext cx="5548828" cy="34506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- </a:t>
            </a:r>
            <a:r>
              <a:rPr lang="fr-FR" b="1" dirty="0" err="1" smtClean="0">
                <a:solidFill>
                  <a:schemeClr val="accent5">
                    <a:lumMod val="50000"/>
                  </a:schemeClr>
                </a:solidFill>
              </a:rPr>
              <a:t>Purpose</a:t>
            </a:r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 of the </a:t>
            </a:r>
            <a:r>
              <a:rPr lang="fr-FR" b="1" dirty="0" err="1" smtClean="0">
                <a:solidFill>
                  <a:schemeClr val="accent5">
                    <a:lumMod val="50000"/>
                  </a:schemeClr>
                </a:solidFill>
              </a:rPr>
              <a:t>method</a:t>
            </a:r>
            <a:endParaRPr lang="fr-FR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- </a:t>
            </a:r>
            <a:r>
              <a:rPr lang="fr-FR" b="1" dirty="0" err="1" smtClean="0">
                <a:solidFill>
                  <a:schemeClr val="accent5">
                    <a:lumMod val="50000"/>
                  </a:schemeClr>
                </a:solidFill>
              </a:rPr>
              <a:t>Organization</a:t>
            </a:r>
            <a:endParaRPr lang="fr-FR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- </a:t>
            </a:r>
            <a:r>
              <a:rPr lang="fr-FR" b="1" dirty="0" err="1" smtClean="0">
                <a:solidFill>
                  <a:schemeClr val="accent5">
                    <a:lumMod val="50000"/>
                  </a:schemeClr>
                </a:solidFill>
              </a:rPr>
              <a:t>Advice</a:t>
            </a:r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 in </a:t>
            </a:r>
            <a:r>
              <a:rPr lang="fr-FR" b="1" dirty="0" err="1" smtClean="0">
                <a:solidFill>
                  <a:schemeClr val="accent5">
                    <a:lumMod val="50000"/>
                  </a:schemeClr>
                </a:solidFill>
              </a:rPr>
              <a:t>organization</a:t>
            </a:r>
            <a:endParaRPr lang="fr-FR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- </a:t>
            </a:r>
            <a:r>
              <a:rPr lang="fr-FR" b="1" dirty="0" err="1" smtClean="0">
                <a:solidFill>
                  <a:schemeClr val="accent5">
                    <a:lumMod val="50000"/>
                  </a:schemeClr>
                </a:solidFill>
              </a:rPr>
              <a:t>Sheet</a:t>
            </a:r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 of </a:t>
            </a:r>
            <a:r>
              <a:rPr lang="fr-FR" b="1" dirty="0" err="1" smtClean="0">
                <a:solidFill>
                  <a:schemeClr val="accent5">
                    <a:lumMod val="50000"/>
                  </a:schemeClr>
                </a:solidFill>
              </a:rPr>
              <a:t>response</a:t>
            </a:r>
            <a:endParaRPr lang="fr-FR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-</a:t>
            </a:r>
            <a:r>
              <a:rPr lang="fr-FR" b="1" dirty="0" err="1" smtClean="0">
                <a:solidFill>
                  <a:schemeClr val="accent5">
                    <a:lumMod val="50000"/>
                  </a:schemeClr>
                </a:solidFill>
              </a:rPr>
              <a:t>Rule</a:t>
            </a:r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 of </a:t>
            </a:r>
            <a:r>
              <a:rPr lang="fr-FR" b="1" dirty="0" err="1" smtClean="0">
                <a:solidFill>
                  <a:schemeClr val="accent5">
                    <a:lumMod val="50000"/>
                  </a:schemeClr>
                </a:solidFill>
              </a:rPr>
              <a:t>decision</a:t>
            </a:r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-Binomial </a:t>
            </a:r>
            <a:r>
              <a:rPr lang="fr-FR" b="1" dirty="0" err="1" smtClean="0">
                <a:solidFill>
                  <a:schemeClr val="accent5">
                    <a:lumMod val="50000"/>
                  </a:schemeClr>
                </a:solidFill>
              </a:rPr>
              <a:t>law</a:t>
            </a:r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 and  </a:t>
            </a:r>
            <a:r>
              <a:rPr lang="fr-FR" b="1" dirty="0" err="1" smtClean="0">
                <a:solidFill>
                  <a:schemeClr val="accent5">
                    <a:lumMod val="50000"/>
                  </a:schemeClr>
                </a:solidFill>
              </a:rPr>
              <a:t>triangular</a:t>
            </a:r>
            <a:r>
              <a:rPr lang="fr-FR" b="1" dirty="0" smtClean="0">
                <a:solidFill>
                  <a:schemeClr val="accent5">
                    <a:lumMod val="50000"/>
                  </a:schemeClr>
                </a:solidFill>
              </a:rPr>
              <a:t> table,</a:t>
            </a:r>
            <a:endParaRPr lang="fr-FR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Graphique 3"/>
          <p:cNvGraphicFramePr/>
          <p:nvPr>
            <p:extLst>
              <p:ext uri="{D42A27DB-BD31-4B8C-83A1-F6EECF244321}">
                <p14:modId xmlns:p14="http://schemas.microsoft.com/office/powerpoint/2010/main" val="393994436"/>
              </p:ext>
            </p:extLst>
          </p:nvPr>
        </p:nvGraphicFramePr>
        <p:xfrm>
          <a:off x="4721901" y="329922"/>
          <a:ext cx="672725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140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17779" y="802299"/>
            <a:ext cx="8637073" cy="2271642"/>
          </a:xfrm>
        </p:spPr>
        <p:txBody>
          <a:bodyPr>
            <a:normAutofit/>
          </a:bodyPr>
          <a:lstStyle/>
          <a:p>
            <a:r>
              <a:rPr lang="fr-FR" sz="1800" dirty="0" smtClean="0"/>
              <a:t>Goal :</a:t>
            </a:r>
            <a:br>
              <a:rPr lang="fr-FR" sz="1800" dirty="0" smtClean="0"/>
            </a:b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dirty="0" smtClean="0"/>
              <a:t> To DETECT THE DIFFERENCE BETWEEN TWO PRODUCTS</a:t>
            </a:r>
            <a:br>
              <a:rPr lang="fr-FR" sz="1800" dirty="0" smtClean="0"/>
            </a:br>
            <a:r>
              <a:rPr lang="fr-FR" sz="1800" dirty="0" smtClean="0"/>
              <a:t/>
            </a:r>
            <a:br>
              <a:rPr lang="fr-FR" sz="1800" dirty="0" smtClean="0"/>
            </a:br>
            <a:r>
              <a:rPr lang="fr-FR" sz="1800" dirty="0" err="1" smtClean="0"/>
              <a:t>Context</a:t>
            </a:r>
            <a:r>
              <a:rPr lang="fr-FR" sz="1800" dirty="0" smtClean="0"/>
              <a:t> : </a:t>
            </a:r>
            <a:br>
              <a:rPr lang="fr-FR" sz="1800" dirty="0" smtClean="0"/>
            </a:br>
            <a:r>
              <a:rPr lang="fr-FR" sz="1800" dirty="0"/>
              <a:t/>
            </a:r>
            <a:br>
              <a:rPr lang="fr-FR" sz="1800" dirty="0"/>
            </a:br>
            <a:r>
              <a:rPr lang="fr-FR" sz="1800" dirty="0" smtClean="0"/>
              <a:t>This </a:t>
            </a:r>
            <a:r>
              <a:rPr lang="fr-FR" sz="1800" dirty="0" err="1" smtClean="0"/>
              <a:t>difference</a:t>
            </a:r>
            <a:r>
              <a:rPr lang="fr-FR" sz="1800" dirty="0" smtClean="0"/>
              <a:t> </a:t>
            </a:r>
            <a:r>
              <a:rPr lang="fr-FR" sz="1800" dirty="0" err="1" smtClean="0"/>
              <a:t>is</a:t>
            </a:r>
            <a:r>
              <a:rPr lang="fr-FR" sz="1800" dirty="0" smtClean="0"/>
              <a:t> </a:t>
            </a:r>
            <a:r>
              <a:rPr lang="fr-FR" sz="1800" dirty="0" err="1" smtClean="0"/>
              <a:t>often</a:t>
            </a:r>
            <a:r>
              <a:rPr lang="fr-FR" sz="1800" dirty="0" smtClean="0"/>
              <a:t> </a:t>
            </a:r>
            <a:r>
              <a:rPr lang="fr-FR" sz="1800" dirty="0" err="1" smtClean="0"/>
              <a:t>very</a:t>
            </a:r>
            <a:r>
              <a:rPr lang="fr-FR" sz="1800" dirty="0" smtClean="0"/>
              <a:t> </a:t>
            </a:r>
            <a:r>
              <a:rPr lang="fr-FR" sz="1800" dirty="0" err="1" smtClean="0"/>
              <a:t>low</a:t>
            </a:r>
            <a:r>
              <a:rPr lang="fr-FR" sz="1800" dirty="0" smtClean="0"/>
              <a:t> and </a:t>
            </a:r>
            <a:r>
              <a:rPr lang="fr-FR" sz="1800" dirty="0" err="1" smtClean="0"/>
              <a:t>it</a:t>
            </a:r>
            <a:r>
              <a:rPr lang="fr-FR" sz="1800" dirty="0" smtClean="0"/>
              <a:t> </a:t>
            </a:r>
            <a:r>
              <a:rPr lang="fr-FR" sz="1800" dirty="0" err="1" smtClean="0"/>
              <a:t>is</a:t>
            </a:r>
            <a:r>
              <a:rPr lang="fr-FR" sz="1800" dirty="0" smtClean="0"/>
              <a:t> not </a:t>
            </a:r>
            <a:r>
              <a:rPr lang="fr-FR" sz="1800" dirty="0" err="1" smtClean="0"/>
              <a:t>known</a:t>
            </a:r>
            <a:r>
              <a:rPr lang="fr-FR" sz="1800" dirty="0" smtClean="0"/>
              <a:t> by </a:t>
            </a:r>
            <a:r>
              <a:rPr lang="fr-FR" sz="1800" dirty="0" err="1" smtClean="0"/>
              <a:t>tastemakers</a:t>
            </a:r>
            <a:r>
              <a:rPr lang="fr-FR" sz="1800" dirty="0"/>
              <a:t/>
            </a:r>
            <a:br>
              <a:rPr lang="fr-FR" sz="1800" dirty="0"/>
            </a:b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57085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                  </a:t>
            </a:r>
            <a:r>
              <a:rPr lang="fr-FR" dirty="0" err="1" smtClean="0"/>
              <a:t>Principle</a:t>
            </a:r>
            <a:r>
              <a:rPr lang="fr-FR" dirty="0" smtClean="0"/>
              <a:t> of the test</a:t>
            </a:r>
            <a:br>
              <a:rPr lang="fr-FR" dirty="0" smtClean="0"/>
            </a:br>
            <a:r>
              <a:rPr lang="fr-FR" dirty="0"/>
              <a:t> </a:t>
            </a:r>
            <a:r>
              <a:rPr lang="fr-FR" dirty="0" smtClean="0"/>
              <a:t>                         </a:t>
            </a:r>
            <a:r>
              <a:rPr lang="fr-FR" sz="1800" dirty="0" smtClean="0"/>
              <a:t>( </a:t>
            </a:r>
            <a:r>
              <a:rPr lang="fr-FR" sz="1800" dirty="0" err="1" smtClean="0"/>
              <a:t>sheet</a:t>
            </a:r>
            <a:r>
              <a:rPr lang="fr-FR" sz="1800" dirty="0" smtClean="0"/>
              <a:t> of </a:t>
            </a:r>
            <a:r>
              <a:rPr lang="fr-FR" sz="1800" dirty="0" err="1" smtClean="0"/>
              <a:t>response</a:t>
            </a:r>
            <a:r>
              <a:rPr lang="fr-FR" sz="1800" dirty="0" smtClean="0"/>
              <a:t>)</a:t>
            </a:r>
            <a:endParaRPr lang="fr-FR" sz="1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92613" y="2081719"/>
            <a:ext cx="9362241" cy="3093396"/>
          </a:xfrm>
        </p:spPr>
        <p:txBody>
          <a:bodyPr/>
          <a:lstStyle/>
          <a:p>
            <a:pPr marL="0" indent="0">
              <a:buNone/>
            </a:pPr>
            <a:r>
              <a:rPr lang="fr-FR" sz="2800" dirty="0" smtClean="0"/>
              <a:t>3 </a:t>
            </a:r>
            <a:r>
              <a:rPr lang="fr-FR" sz="2800" dirty="0" err="1" smtClean="0"/>
              <a:t>products</a:t>
            </a:r>
            <a:r>
              <a:rPr lang="fr-FR" sz="2800" dirty="0" smtClean="0"/>
              <a:t>  </a:t>
            </a:r>
            <a:r>
              <a:rPr lang="fr-FR" sz="2800" dirty="0" err="1" smtClean="0"/>
              <a:t>including</a:t>
            </a:r>
            <a:r>
              <a:rPr lang="fr-FR" sz="2800" dirty="0" smtClean="0"/>
              <a:t> 2 </a:t>
            </a:r>
            <a:r>
              <a:rPr lang="fr-FR" sz="2800" dirty="0" err="1" smtClean="0"/>
              <a:t>identical</a:t>
            </a:r>
            <a:r>
              <a:rPr lang="fr-FR" sz="2800" dirty="0" smtClean="0"/>
              <a:t> are </a:t>
            </a:r>
            <a:r>
              <a:rPr lang="fr-FR" sz="2800" dirty="0" err="1" smtClean="0"/>
              <a:t>offered</a:t>
            </a:r>
            <a:r>
              <a:rPr lang="fr-FR" sz="2800" dirty="0" smtClean="0"/>
              <a:t> to N </a:t>
            </a:r>
            <a:r>
              <a:rPr lang="fr-FR" sz="2800" dirty="0" err="1" smtClean="0"/>
              <a:t>judges</a:t>
            </a:r>
            <a:r>
              <a:rPr lang="fr-FR" sz="2800" dirty="0" smtClean="0"/>
              <a:t>,</a:t>
            </a:r>
            <a:endParaRPr lang="fr-FR" sz="2800" dirty="0"/>
          </a:p>
        </p:txBody>
      </p:sp>
      <p:sp>
        <p:nvSpPr>
          <p:cNvPr id="6" name="Ellipse 5"/>
          <p:cNvSpPr/>
          <p:nvPr/>
        </p:nvSpPr>
        <p:spPr>
          <a:xfrm>
            <a:off x="2762655" y="3822671"/>
            <a:ext cx="739302" cy="710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4043463" y="3822671"/>
            <a:ext cx="742545" cy="710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5327515" y="3822671"/>
            <a:ext cx="800912" cy="710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2762656" y="5194291"/>
            <a:ext cx="73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512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4043463" y="5194291"/>
            <a:ext cx="74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440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327515" y="5194291"/>
            <a:ext cx="800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102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83660" y="5175115"/>
            <a:ext cx="163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(  CODE)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7412477" y="3691291"/>
            <a:ext cx="3642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Mark </a:t>
            </a:r>
            <a:r>
              <a:rPr lang="fr-FR" dirty="0" err="1" smtClean="0"/>
              <a:t>here</a:t>
            </a:r>
            <a:r>
              <a:rPr lang="fr-FR" dirty="0" smtClean="0"/>
              <a:t> the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product</a:t>
            </a:r>
            <a:endParaRPr lang="fr-FR" dirty="0"/>
          </a:p>
        </p:txBody>
      </p:sp>
      <p:sp>
        <p:nvSpPr>
          <p:cNvPr id="16" name="Ellipse 15"/>
          <p:cNvSpPr/>
          <p:nvPr/>
        </p:nvSpPr>
        <p:spPr>
          <a:xfrm>
            <a:off x="8579796" y="4079799"/>
            <a:ext cx="797668" cy="745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6669934" y="5563623"/>
            <a:ext cx="552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judge</a:t>
            </a:r>
            <a:r>
              <a:rPr lang="fr-FR" dirty="0" smtClean="0"/>
              <a:t> must </a:t>
            </a:r>
            <a:r>
              <a:rPr lang="fr-FR" dirty="0" err="1" smtClean="0"/>
              <a:t>indicate</a:t>
            </a:r>
            <a:r>
              <a:rPr lang="fr-FR" dirty="0" smtClean="0"/>
              <a:t> </a:t>
            </a: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unspotted</a:t>
            </a:r>
            <a:r>
              <a:rPr lang="fr-FR" dirty="0" smtClean="0"/>
              <a:t> </a:t>
            </a:r>
            <a:r>
              <a:rPr lang="fr-FR" dirty="0" err="1" smtClean="0"/>
              <a:t>product</a:t>
            </a:r>
            <a:r>
              <a:rPr lang="fr-FR" dirty="0" smtClean="0"/>
              <a:t>,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555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      </a:t>
            </a:r>
            <a:r>
              <a:rPr lang="fr-FR" dirty="0" err="1" smtClean="0"/>
              <a:t>Advice</a:t>
            </a:r>
            <a:r>
              <a:rPr lang="fr-FR" dirty="0" smtClean="0"/>
              <a:t> on the </a:t>
            </a:r>
            <a:r>
              <a:rPr lang="fr-FR" dirty="0" err="1" smtClean="0"/>
              <a:t>organization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6 POSSIBLE PRESENTATIONS OF THE THREE SAMPLES</a:t>
            </a:r>
          </a:p>
          <a:p>
            <a:r>
              <a:rPr lang="fr-FR" dirty="0" smtClean="0"/>
              <a:t>       </a:t>
            </a:r>
          </a:p>
          <a:p>
            <a:r>
              <a:rPr lang="fr-FR" dirty="0" smtClean="0"/>
              <a:t>     AAB           ABA         BAA           BBA             BAB            ABB</a:t>
            </a:r>
          </a:p>
          <a:p>
            <a:endParaRPr lang="fr-FR" dirty="0"/>
          </a:p>
          <a:p>
            <a:r>
              <a:rPr lang="fr-FR" dirty="0" smtClean="0"/>
              <a:t>It  </a:t>
            </a:r>
            <a:r>
              <a:rPr lang="fr-FR" dirty="0" err="1" smtClean="0"/>
              <a:t>is</a:t>
            </a:r>
            <a:r>
              <a:rPr lang="fr-FR" dirty="0" smtClean="0"/>
              <a:t> important </a:t>
            </a:r>
            <a:r>
              <a:rPr lang="fr-FR" dirty="0" err="1" smtClean="0"/>
              <a:t>because</a:t>
            </a:r>
            <a:r>
              <a:rPr lang="fr-FR" dirty="0" smtClean="0"/>
              <a:t>  the </a:t>
            </a:r>
            <a:r>
              <a:rPr lang="fr-FR" dirty="0" err="1" smtClean="0"/>
              <a:t>sample</a:t>
            </a:r>
            <a:r>
              <a:rPr lang="fr-FR" dirty="0" smtClean="0"/>
              <a:t> of the medium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often</a:t>
            </a:r>
            <a:r>
              <a:rPr lang="fr-FR" dirty="0" smtClean="0"/>
              <a:t> </a:t>
            </a:r>
            <a:r>
              <a:rPr lang="fr-FR" dirty="0" err="1" smtClean="0"/>
              <a:t>chosen</a:t>
            </a:r>
            <a:r>
              <a:rPr lang="fr-FR" dirty="0" smtClean="0"/>
              <a:t> in case of </a:t>
            </a:r>
            <a:r>
              <a:rPr lang="fr-FR" dirty="0" err="1" smtClean="0"/>
              <a:t>uncertainty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445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89499" y="953312"/>
            <a:ext cx="10583692" cy="914399"/>
          </a:xfrm>
        </p:spPr>
        <p:txBody>
          <a:bodyPr>
            <a:normAutofit/>
          </a:bodyPr>
          <a:lstStyle/>
          <a:p>
            <a:r>
              <a:rPr lang="fr-FR" sz="4400" i="1" dirty="0" smtClean="0"/>
              <a:t>          Questionnaire’ S </a:t>
            </a:r>
            <a:r>
              <a:rPr lang="fr-FR" sz="4400" i="1" dirty="0" err="1" smtClean="0"/>
              <a:t>defilar</a:t>
            </a:r>
            <a:endParaRPr lang="fr-FR" sz="4400" i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17780" y="2101174"/>
            <a:ext cx="8637072" cy="3385226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Total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response</a:t>
            </a:r>
            <a:r>
              <a:rPr lang="fr-FR" dirty="0" smtClean="0"/>
              <a:t>                                               7        </a:t>
            </a:r>
          </a:p>
          <a:p>
            <a:r>
              <a:rPr lang="fr-FR" dirty="0" err="1" smtClean="0"/>
              <a:t>Number</a:t>
            </a:r>
            <a:r>
              <a:rPr lang="fr-FR" dirty="0" smtClean="0"/>
              <a:t> of good </a:t>
            </a:r>
            <a:r>
              <a:rPr lang="fr-FR" dirty="0" err="1" smtClean="0"/>
              <a:t>answer</a:t>
            </a:r>
            <a:r>
              <a:rPr lang="fr-FR" dirty="0" smtClean="0"/>
              <a:t>                                                 4</a:t>
            </a:r>
          </a:p>
          <a:p>
            <a:r>
              <a:rPr lang="fr-FR" dirty="0" err="1" smtClean="0"/>
              <a:t>Number</a:t>
            </a:r>
            <a:r>
              <a:rPr lang="fr-FR" dirty="0" smtClean="0"/>
              <a:t> of  </a:t>
            </a:r>
            <a:r>
              <a:rPr lang="fr-FR" dirty="0" err="1" smtClean="0"/>
              <a:t>bad</a:t>
            </a:r>
            <a:r>
              <a:rPr lang="fr-FR" dirty="0" smtClean="0"/>
              <a:t> </a:t>
            </a:r>
            <a:r>
              <a:rPr lang="fr-FR" dirty="0" err="1" smtClean="0"/>
              <a:t>answer</a:t>
            </a:r>
            <a:r>
              <a:rPr lang="fr-FR" dirty="0" smtClean="0"/>
              <a:t>                                                    3</a:t>
            </a:r>
            <a:endParaRPr lang="fr-FR" dirty="0"/>
          </a:p>
          <a:p>
            <a:endParaRPr lang="fr-FR" dirty="0" smtClean="0"/>
          </a:p>
          <a:p>
            <a:r>
              <a:rPr lang="fr-FR" b="1" u="sng" dirty="0" smtClean="0"/>
              <a:t>Questions </a:t>
            </a:r>
            <a:r>
              <a:rPr lang="fr-FR" dirty="0" smtClean="0"/>
              <a:t>: « 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/>
              <a:t>The </a:t>
            </a:r>
            <a:r>
              <a:rPr lang="fr-FR" dirty="0" err="1"/>
              <a:t>majority</a:t>
            </a:r>
            <a:r>
              <a:rPr lang="fr-FR" dirty="0"/>
              <a:t> of </a:t>
            </a:r>
            <a:r>
              <a:rPr lang="fr-FR" dirty="0" err="1"/>
              <a:t>judges</a:t>
            </a:r>
            <a:r>
              <a:rPr lang="fr-FR" dirty="0" smtClean="0"/>
              <a:t> </a:t>
            </a:r>
            <a:r>
              <a:rPr lang="fr-FR" dirty="0" err="1" smtClean="0"/>
              <a:t>arrived</a:t>
            </a:r>
            <a:r>
              <a:rPr lang="fr-FR" dirty="0" smtClean="0"/>
              <a:t> to </a:t>
            </a:r>
            <a:r>
              <a:rPr lang="fr-FR" dirty="0" err="1" smtClean="0"/>
              <a:t>identify</a:t>
            </a:r>
            <a:r>
              <a:rPr lang="fr-FR" dirty="0" smtClean="0"/>
              <a:t> the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product</a:t>
            </a:r>
            <a:r>
              <a:rPr lang="fr-FR" dirty="0" smtClean="0"/>
              <a:t>? »</a:t>
            </a:r>
          </a:p>
          <a:p>
            <a:r>
              <a:rPr lang="fr-FR" b="1" u="sng" dirty="0" err="1" smtClean="0"/>
              <a:t>Hypothesis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null</a:t>
            </a:r>
            <a:r>
              <a:rPr lang="fr-FR" b="1" u="sng" dirty="0" smtClean="0"/>
              <a:t> </a:t>
            </a:r>
            <a:r>
              <a:rPr lang="fr-FR" dirty="0" smtClean="0"/>
              <a:t>: «  </a:t>
            </a:r>
            <a:r>
              <a:rPr lang="fr-FR" dirty="0" err="1" smtClean="0"/>
              <a:t>products</a:t>
            </a:r>
            <a:r>
              <a:rPr lang="fr-FR" dirty="0" smtClean="0"/>
              <a:t> are not </a:t>
            </a:r>
            <a:r>
              <a:rPr lang="fr-FR" dirty="0" err="1" smtClean="0"/>
              <a:t>differenciated</a:t>
            </a:r>
            <a:r>
              <a:rPr lang="fr-FR" dirty="0" smtClean="0"/>
              <a:t>  »</a:t>
            </a:r>
          </a:p>
          <a:p>
            <a:r>
              <a:rPr lang="fr-FR" dirty="0" smtClean="0"/>
              <a:t>That </a:t>
            </a:r>
            <a:r>
              <a:rPr lang="fr-FR" dirty="0" err="1" smtClean="0"/>
              <a:t>is</a:t>
            </a:r>
            <a:r>
              <a:rPr lang="fr-FR" dirty="0" smtClean="0"/>
              <a:t> to </a:t>
            </a:r>
            <a:r>
              <a:rPr lang="fr-FR" dirty="0" err="1" smtClean="0"/>
              <a:t>say</a:t>
            </a:r>
            <a:r>
              <a:rPr lang="fr-FR" dirty="0" smtClean="0"/>
              <a:t> : « the   good  </a:t>
            </a:r>
            <a:r>
              <a:rPr lang="fr-FR" dirty="0" err="1" smtClean="0"/>
              <a:t>answers</a:t>
            </a:r>
            <a:r>
              <a:rPr lang="fr-FR" dirty="0" smtClean="0"/>
              <a:t> </a:t>
            </a:r>
            <a:r>
              <a:rPr lang="fr-FR" dirty="0" err="1" smtClean="0"/>
              <a:t>were</a:t>
            </a:r>
            <a:r>
              <a:rPr lang="fr-FR" dirty="0" smtClean="0"/>
              <a:t> </a:t>
            </a:r>
            <a:r>
              <a:rPr lang="fr-FR" dirty="0" err="1" smtClean="0"/>
              <a:t>given</a:t>
            </a:r>
            <a:r>
              <a:rPr lang="fr-FR" dirty="0" smtClean="0"/>
              <a:t> at </a:t>
            </a:r>
            <a:r>
              <a:rPr lang="fr-FR" dirty="0" err="1" smtClean="0"/>
              <a:t>random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 </a:t>
            </a:r>
            <a:r>
              <a:rPr lang="fr-FR" dirty="0" err="1" smtClean="0"/>
              <a:t>probability</a:t>
            </a:r>
            <a:r>
              <a:rPr lang="fr-FR" dirty="0" smtClean="0"/>
              <a:t>  over   p  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41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17780" y="447472"/>
            <a:ext cx="8637072" cy="4061353"/>
          </a:xfrm>
        </p:spPr>
        <p:txBody>
          <a:bodyPr/>
          <a:lstStyle/>
          <a:p>
            <a:r>
              <a:rPr lang="fr-FR" dirty="0" smtClean="0"/>
              <a:t>Or </a:t>
            </a:r>
            <a:r>
              <a:rPr lang="fr-FR" dirty="0" err="1" smtClean="0"/>
              <a:t>when</a:t>
            </a:r>
            <a:r>
              <a:rPr lang="fr-FR" dirty="0" smtClean="0"/>
              <a:t>  </a:t>
            </a:r>
            <a:r>
              <a:rPr lang="fr-FR" dirty="0" err="1" smtClean="0"/>
              <a:t>answers</a:t>
            </a:r>
            <a:r>
              <a:rPr lang="fr-FR" dirty="0" smtClean="0"/>
              <a:t> are </a:t>
            </a:r>
            <a:r>
              <a:rPr lang="fr-FR" dirty="0" err="1" smtClean="0"/>
              <a:t>given</a:t>
            </a:r>
            <a:r>
              <a:rPr lang="fr-FR" dirty="0" smtClean="0"/>
              <a:t> </a:t>
            </a:r>
            <a:r>
              <a:rPr lang="fr-FR" dirty="0" err="1" smtClean="0"/>
              <a:t>randomly</a:t>
            </a:r>
            <a:r>
              <a:rPr lang="fr-FR" dirty="0" smtClean="0"/>
              <a:t>:</a:t>
            </a:r>
          </a:p>
          <a:p>
            <a:r>
              <a:rPr lang="fr-FR" dirty="0" smtClean="0"/>
              <a:t>P( Good </a:t>
            </a:r>
            <a:r>
              <a:rPr lang="fr-FR" dirty="0" err="1" smtClean="0"/>
              <a:t>answer</a:t>
            </a:r>
            <a:r>
              <a:rPr lang="fr-FR" dirty="0" smtClean="0"/>
              <a:t>) = 1/3</a:t>
            </a:r>
          </a:p>
          <a:p>
            <a:r>
              <a:rPr lang="fr-FR" dirty="0" smtClean="0"/>
              <a:t>P(Bad </a:t>
            </a:r>
            <a:r>
              <a:rPr lang="fr-FR" dirty="0" err="1" smtClean="0"/>
              <a:t>answer</a:t>
            </a:r>
            <a:r>
              <a:rPr lang="fr-FR" dirty="0" smtClean="0"/>
              <a:t>) = 2/3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process</a:t>
            </a:r>
            <a:r>
              <a:rPr lang="fr-FR" dirty="0" smtClean="0"/>
              <a:t> in binomial LAWS 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parameter</a:t>
            </a:r>
            <a:r>
              <a:rPr lang="fr-FR" dirty="0" smtClean="0"/>
              <a:t> n= 7,  AND p= 1/3,</a:t>
            </a:r>
          </a:p>
          <a:p>
            <a:endParaRPr lang="fr-FR" dirty="0"/>
          </a:p>
          <a:p>
            <a:r>
              <a:rPr lang="fr-FR" dirty="0" smtClean="0"/>
              <a:t>   for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example</a:t>
            </a:r>
            <a:r>
              <a:rPr lang="fr-FR" dirty="0" smtClean="0"/>
              <a:t>  </a:t>
            </a:r>
            <a:r>
              <a:rPr lang="fr-FR" dirty="0" err="1" smtClean="0"/>
              <a:t>Calculation</a:t>
            </a:r>
            <a:r>
              <a:rPr lang="fr-FR" dirty="0" smtClean="0"/>
              <a:t> </a:t>
            </a:r>
            <a:r>
              <a:rPr lang="fr-FR" dirty="0" err="1" smtClean="0"/>
              <a:t>gives</a:t>
            </a:r>
            <a:r>
              <a:rPr lang="fr-FR" dirty="0" smtClean="0"/>
              <a:t> :      P( x = 4 ) = 0,128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059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1045957"/>
          </a:xfrm>
        </p:spPr>
        <p:txBody>
          <a:bodyPr>
            <a:normAutofit/>
          </a:bodyPr>
          <a:lstStyle/>
          <a:p>
            <a:pPr algn="ctr"/>
            <a:r>
              <a:rPr lang="fr-FR" sz="3200" dirty="0" smtClean="0"/>
              <a:t>RULE OF </a:t>
            </a:r>
            <a:r>
              <a:rPr lang="fr-FR" sz="3200" dirty="0" err="1" smtClean="0"/>
              <a:t>decision</a:t>
            </a:r>
            <a:endParaRPr lang="fr-FR" sz="3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17780" y="2178996"/>
            <a:ext cx="8637072" cy="3852153"/>
          </a:xfrm>
        </p:spPr>
        <p:txBody>
          <a:bodyPr/>
          <a:lstStyle/>
          <a:p>
            <a:r>
              <a:rPr lang="fr-FR" b="1" u="sng" dirty="0" smtClean="0"/>
              <a:t>A-  By the binomial </a:t>
            </a:r>
            <a:r>
              <a:rPr lang="fr-FR" b="1" u="sng" dirty="0" err="1" smtClean="0"/>
              <a:t>law</a:t>
            </a:r>
            <a:r>
              <a:rPr lang="fr-FR" b="1" u="sng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fr-FR" dirty="0" err="1" smtClean="0"/>
              <a:t>When</a:t>
            </a:r>
            <a:r>
              <a:rPr lang="fr-FR" dirty="0" smtClean="0"/>
              <a:t> the p-value </a:t>
            </a:r>
            <a:r>
              <a:rPr lang="fr-FR" dirty="0" err="1" smtClean="0"/>
              <a:t>is</a:t>
            </a:r>
            <a:r>
              <a:rPr lang="fr-FR" dirty="0" smtClean="0"/>
              <a:t> over 0,05,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/>
              <a:t> </a:t>
            </a:r>
            <a:r>
              <a:rPr lang="fr-FR" dirty="0" smtClean="0"/>
              <a:t>‘T  </a:t>
            </a:r>
            <a:r>
              <a:rPr lang="fr-FR" dirty="0" err="1" smtClean="0"/>
              <a:t>rEJECT</a:t>
            </a:r>
            <a:r>
              <a:rPr lang="fr-FR" dirty="0" smtClean="0"/>
              <a:t> ho, </a:t>
            </a:r>
          </a:p>
          <a:p>
            <a:r>
              <a:rPr lang="fr-FR" dirty="0" smtClean="0"/>
              <a:t>IN OUR CASE  </a:t>
            </a:r>
            <a:r>
              <a:rPr lang="fr-FR" dirty="0" err="1" smtClean="0"/>
              <a:t>it</a:t>
            </a:r>
            <a:r>
              <a:rPr lang="fr-FR" dirty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pobability</a:t>
            </a:r>
            <a:r>
              <a:rPr lang="fr-FR" dirty="0" smtClean="0"/>
              <a:t> OF GETTING AT LEAST 4 SUCCESSES BY CHANCE : </a:t>
            </a:r>
          </a:p>
          <a:p>
            <a:r>
              <a:rPr lang="fr-FR" dirty="0" smtClean="0"/>
              <a:t> x = B ( 7 ;1/3)  </a:t>
            </a:r>
            <a:r>
              <a:rPr lang="fr-FR" dirty="0" err="1" smtClean="0"/>
              <a:t>calculation</a:t>
            </a:r>
            <a:r>
              <a:rPr lang="fr-FR" dirty="0" smtClean="0"/>
              <a:t> </a:t>
            </a:r>
            <a:r>
              <a:rPr lang="fr-FR" dirty="0" err="1" smtClean="0"/>
              <a:t>gives</a:t>
            </a:r>
            <a:r>
              <a:rPr lang="fr-FR" dirty="0" smtClean="0"/>
              <a:t> </a:t>
            </a:r>
          </a:p>
          <a:p>
            <a:r>
              <a:rPr lang="fr-FR" dirty="0" smtClean="0"/>
              <a:t> P [  X ≥ 4  ]  = 0,173,  </a:t>
            </a:r>
          </a:p>
          <a:p>
            <a:r>
              <a:rPr lang="fr-FR" b="1" u="sng" dirty="0" smtClean="0"/>
              <a:t>B- BY THE TRIANGULAR TABLE</a:t>
            </a: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43037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17780" y="525294"/>
            <a:ext cx="8637072" cy="3983531"/>
          </a:xfrm>
        </p:spPr>
        <p:txBody>
          <a:bodyPr/>
          <a:lstStyle/>
          <a:p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933464"/>
              </p:ext>
            </p:extLst>
          </p:nvPr>
        </p:nvGraphicFramePr>
        <p:xfrm>
          <a:off x="5194571" y="839450"/>
          <a:ext cx="3210126" cy="4990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0042">
                  <a:extLst>
                    <a:ext uri="{9D8B030D-6E8A-4147-A177-3AD203B41FA5}">
                      <a16:colId xmlns:a16="http://schemas.microsoft.com/office/drawing/2014/main" val="4224367866"/>
                    </a:ext>
                  </a:extLst>
                </a:gridCol>
                <a:gridCol w="1070042">
                  <a:extLst>
                    <a:ext uri="{9D8B030D-6E8A-4147-A177-3AD203B41FA5}">
                      <a16:colId xmlns:a16="http://schemas.microsoft.com/office/drawing/2014/main" val="1307696526"/>
                    </a:ext>
                  </a:extLst>
                </a:gridCol>
                <a:gridCol w="1070042">
                  <a:extLst>
                    <a:ext uri="{9D8B030D-6E8A-4147-A177-3AD203B41FA5}">
                      <a16:colId xmlns:a16="http://schemas.microsoft.com/office/drawing/2014/main" val="162148289"/>
                    </a:ext>
                  </a:extLst>
                </a:gridCol>
              </a:tblGrid>
              <a:tr h="509665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P( X≥0)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176414"/>
                  </a:ext>
                </a:extLst>
              </a:tr>
              <a:tr h="583660"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P( X≥0)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0,941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146685"/>
                  </a:ext>
                </a:extLst>
              </a:tr>
              <a:tr h="583660"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P( X≥2)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0,737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297689"/>
                  </a:ext>
                </a:extLst>
              </a:tr>
              <a:tr h="583660"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P( X≥3)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0,429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942422"/>
                  </a:ext>
                </a:extLst>
              </a:tr>
              <a:tr h="583660"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P( X≥4)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0,173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5985"/>
                  </a:ext>
                </a:extLst>
              </a:tr>
              <a:tr h="583660">
                <a:tc>
                  <a:txBody>
                    <a:bodyPr/>
                    <a:lstStyle/>
                    <a:p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rgbClr val="0070C0"/>
                          </a:solidFill>
                        </a:rPr>
                        <a:t>P( X≥5)</a:t>
                      </a:r>
                    </a:p>
                    <a:p>
                      <a:endParaRPr lang="fr-F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rgbClr val="0070C0"/>
                          </a:solidFill>
                        </a:rPr>
                        <a:t>0,045</a:t>
                      </a:r>
                      <a:endParaRPr lang="fr-FR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394922"/>
                  </a:ext>
                </a:extLst>
              </a:tr>
              <a:tr h="583660">
                <a:tc>
                  <a:txBody>
                    <a:bodyPr/>
                    <a:lstStyle/>
                    <a:p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P( X≥6)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0,004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284052"/>
                  </a:ext>
                </a:extLst>
              </a:tr>
              <a:tr h="583660">
                <a:tc>
                  <a:txBody>
                    <a:bodyPr/>
                    <a:lstStyle/>
                    <a:p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P( X≥7)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021776"/>
                  </a:ext>
                </a:extLst>
              </a:tr>
            </a:tbl>
          </a:graphicData>
        </a:graphic>
      </p:graphicFrame>
      <p:cxnSp>
        <p:nvCxnSpPr>
          <p:cNvPr id="6" name="Connecteur droit 5"/>
          <p:cNvCxnSpPr/>
          <p:nvPr/>
        </p:nvCxnSpPr>
        <p:spPr>
          <a:xfrm>
            <a:off x="4299626" y="5194570"/>
            <a:ext cx="6755226" cy="19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14598" y="3244334"/>
            <a:ext cx="3312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u="sng" dirty="0"/>
              <a:t>B- BY THE TRIANGULAR TABLE</a:t>
            </a:r>
          </a:p>
        </p:txBody>
      </p:sp>
    </p:spTree>
    <p:extLst>
      <p:ext uri="{BB962C8B-B14F-4D97-AF65-F5344CB8AC3E}">
        <p14:creationId xmlns:p14="http://schemas.microsoft.com/office/powerpoint/2010/main" val="77080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202</TotalTime>
  <Words>400</Words>
  <Application>Microsoft Office PowerPoint</Application>
  <PresentationFormat>Grand écran</PresentationFormat>
  <Paragraphs>146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Wingdings</vt:lpstr>
      <vt:lpstr>Gallery</vt:lpstr>
      <vt:lpstr>TRIANGULAR TEST</vt:lpstr>
      <vt:lpstr>SUMMARY</vt:lpstr>
      <vt:lpstr>Goal :   To DETECT THE DIFFERENCE BETWEEN TWO PRODUCTS  Context :   This difference is often very low and it is not known by tastemakers </vt:lpstr>
      <vt:lpstr>                   Principle of the test                           ( sheet of response)</vt:lpstr>
      <vt:lpstr>       Advice on the organization</vt:lpstr>
      <vt:lpstr>          Questionnaire’ S defilar</vt:lpstr>
      <vt:lpstr>Présentation PowerPoint</vt:lpstr>
      <vt:lpstr>RULE OF decision</vt:lpstr>
      <vt:lpstr>Présentation PowerPoint</vt:lpstr>
      <vt:lpstr>Présentation PowerPoint</vt:lpstr>
      <vt:lpstr>Conclusion  AT THE 5% THRESHOLD WE ACCEPT  THE NULL HYPOTHESIS ACCORDING TO WHICH THE TWO PRODUCTS ARE NOTE DIFFERENCIETED »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TRIANGULAR TEST</dc:title>
  <dc:creator>Manase Bezara</dc:creator>
  <cp:lastModifiedBy>Manase Bezara</cp:lastModifiedBy>
  <cp:revision>37</cp:revision>
  <dcterms:created xsi:type="dcterms:W3CDTF">2019-04-24T06:41:59Z</dcterms:created>
  <dcterms:modified xsi:type="dcterms:W3CDTF">2021-02-02T11:22:16Z</dcterms:modified>
</cp:coreProperties>
</file>