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TD- </a:t>
            </a:r>
            <a:r>
              <a:rPr lang="fr-FR" dirty="0" smtClean="0"/>
              <a:t>STAT-1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3386664"/>
            <a:ext cx="6815669" cy="1591735"/>
          </a:xfrm>
          <a:solidFill>
            <a:schemeClr val="accent1"/>
          </a:solidFill>
        </p:spPr>
        <p:txBody>
          <a:bodyPr>
            <a:normAutofit fontScale="70000" lnSpcReduction="20000"/>
          </a:bodyPr>
          <a:lstStyle/>
          <a:p>
            <a:pPr algn="l"/>
            <a:r>
              <a:rPr lang="fr-FR" i="1" dirty="0" smtClean="0"/>
              <a:t>Séance  du 06 avril </a:t>
            </a:r>
          </a:p>
          <a:p>
            <a:pPr algn="l"/>
            <a:r>
              <a:rPr lang="fr-FR" b="1" u="sng" dirty="0" smtClean="0"/>
              <a:t>1--Etude de cas </a:t>
            </a:r>
            <a:r>
              <a:rPr lang="fr-FR" i="1" dirty="0" smtClean="0"/>
              <a:t>( avec l’assistance de Camille Gabourit</a:t>
            </a:r>
            <a:r>
              <a:rPr lang="fr-FR" dirty="0" smtClean="0"/>
              <a:t>)</a:t>
            </a:r>
          </a:p>
          <a:p>
            <a:pPr algn="l"/>
            <a:r>
              <a:rPr lang="fr-FR" dirty="0" smtClean="0"/>
              <a:t>Quelles sont mes compétences  en stat/Uni-variée/bi-variée  </a:t>
            </a:r>
          </a:p>
          <a:p>
            <a:pPr algn="l"/>
            <a:r>
              <a:rPr lang="fr-FR" dirty="0"/>
              <a:t>f</a:t>
            </a:r>
            <a:r>
              <a:rPr lang="fr-FR" smtClean="0"/>
              <a:t>ace </a:t>
            </a:r>
            <a:r>
              <a:rPr lang="fr-FR" dirty="0" smtClean="0"/>
              <a:t>à une base de (</a:t>
            </a:r>
            <a:r>
              <a:rPr lang="fr-FR" smtClean="0"/>
              <a:t>données réelles)?</a:t>
            </a:r>
            <a:endParaRPr lang="fr-FR" dirty="0" smtClean="0"/>
          </a:p>
          <a:p>
            <a:pPr algn="l"/>
            <a:r>
              <a:rPr lang="fr-FR" b="1" u="sng" dirty="0" smtClean="0"/>
              <a:t>2- Terminer le modèle explicatif ( de la série temporelle)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53324" y="5076826"/>
            <a:ext cx="195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        </a:t>
            </a:r>
            <a:r>
              <a:rPr lang="fr-FR" sz="1200" b="1" i="1" dirty="0" err="1" smtClean="0">
                <a:solidFill>
                  <a:schemeClr val="accent1">
                    <a:lumMod val="75000"/>
                  </a:schemeClr>
                </a:solidFill>
              </a:rPr>
              <a:t>Manasé</a:t>
            </a:r>
            <a:r>
              <a:rPr lang="fr-FR" sz="1200" b="1" i="1" dirty="0" smtClean="0">
                <a:solidFill>
                  <a:schemeClr val="accent1">
                    <a:lumMod val="75000"/>
                  </a:schemeClr>
                </a:solidFill>
              </a:rPr>
              <a:t> BEZARA</a:t>
            </a:r>
            <a:endParaRPr lang="fr-FR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343900" y="1133475"/>
            <a:ext cx="255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Exercice 11</a:t>
            </a:r>
            <a:endParaRPr lang="fr-FR" i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7248525" y="1647825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    </a:t>
            </a:r>
            <a:r>
              <a:rPr lang="fr-FR" b="1" dirty="0" smtClean="0"/>
              <a:t>Variance Intra-Inter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933450" y="2167116"/>
            <a:ext cx="10496550" cy="123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>
                <a:latin typeface="CMBX12"/>
              </a:rPr>
              <a:t>Rapport de </a:t>
            </a:r>
            <a:r>
              <a:rPr lang="fr-FR" sz="2000" dirty="0" smtClean="0">
                <a:latin typeface="CMBX12"/>
              </a:rPr>
              <a:t>corrélation</a:t>
            </a:r>
            <a:endParaRPr lang="fr-FR" sz="2000" dirty="0">
              <a:latin typeface="CMBX12"/>
            </a:endParaRPr>
          </a:p>
          <a:p>
            <a:r>
              <a:rPr lang="fr-FR" dirty="0">
                <a:latin typeface="CMR10"/>
              </a:rPr>
              <a:t>Pour </a:t>
            </a:r>
            <a:r>
              <a:rPr lang="fr-FR" dirty="0" smtClean="0">
                <a:latin typeface="CMR10"/>
              </a:rPr>
              <a:t>étudier </a:t>
            </a:r>
            <a:r>
              <a:rPr lang="fr-FR" dirty="0">
                <a:latin typeface="CMR10"/>
              </a:rPr>
              <a:t>le relation entre </a:t>
            </a:r>
            <a:r>
              <a:rPr lang="fr-FR" u="sng" dirty="0">
                <a:latin typeface="CMR10"/>
              </a:rPr>
              <a:t>une variable qualitative </a:t>
            </a:r>
            <a:r>
              <a:rPr lang="fr-FR" dirty="0">
                <a:latin typeface="CMR10"/>
              </a:rPr>
              <a:t>et </a:t>
            </a:r>
            <a:r>
              <a:rPr lang="fr-FR" u="sng" dirty="0">
                <a:latin typeface="CMR10"/>
              </a:rPr>
              <a:t>une variable </a:t>
            </a:r>
            <a:r>
              <a:rPr lang="fr-FR" u="sng" dirty="0" smtClean="0">
                <a:latin typeface="CMR10"/>
              </a:rPr>
              <a:t>quantitative</a:t>
            </a:r>
            <a:r>
              <a:rPr lang="fr-FR" dirty="0">
                <a:latin typeface="CMR10"/>
              </a:rPr>
              <a:t>, on </a:t>
            </a:r>
            <a:r>
              <a:rPr lang="fr-FR" dirty="0" smtClean="0">
                <a:latin typeface="CMR10"/>
              </a:rPr>
              <a:t>décompose </a:t>
            </a:r>
            <a:r>
              <a:rPr lang="fr-FR" dirty="0">
                <a:latin typeface="CMR10"/>
              </a:rPr>
              <a:t>la variation totale en variation intergroupe et en </a:t>
            </a:r>
            <a:r>
              <a:rPr lang="fr-FR" dirty="0" smtClean="0">
                <a:latin typeface="CMR10"/>
              </a:rPr>
              <a:t>variation intragroupe</a:t>
            </a:r>
            <a:r>
              <a:rPr lang="fr-FR" dirty="0">
                <a:latin typeface="CMR10"/>
              </a:rPr>
              <a:t>. Pour mesurer l'</a:t>
            </a:r>
            <a:r>
              <a:rPr lang="fr-FR" dirty="0" err="1">
                <a:latin typeface="CMR10"/>
              </a:rPr>
              <a:t>intensite</a:t>
            </a:r>
            <a:r>
              <a:rPr lang="fr-FR" dirty="0">
                <a:latin typeface="CMR10"/>
              </a:rPr>
              <a:t> de la relation, on peut calculer un </a:t>
            </a:r>
            <a:r>
              <a:rPr lang="fr-FR" dirty="0" smtClean="0">
                <a:latin typeface="CMR10"/>
              </a:rPr>
              <a:t>indicateur appelé </a:t>
            </a:r>
            <a:r>
              <a:rPr lang="fr-FR" dirty="0">
                <a:latin typeface="CMR10"/>
              </a:rPr>
              <a:t>rapport de </a:t>
            </a:r>
            <a:r>
              <a:rPr lang="fr-FR" dirty="0" smtClean="0">
                <a:latin typeface="CMR10"/>
              </a:rPr>
              <a:t>corrélation.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19200" y="386715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MR10"/>
              </a:rPr>
              <a:t>On </a:t>
            </a:r>
            <a:r>
              <a:rPr lang="fr-FR" dirty="0" smtClean="0">
                <a:solidFill>
                  <a:srgbClr val="000000"/>
                </a:solidFill>
                <a:latin typeface="CMR10"/>
              </a:rPr>
              <a:t>considère 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la variable quantitative </a:t>
            </a:r>
            <a:r>
              <a:rPr lang="fr-FR" dirty="0">
                <a:solidFill>
                  <a:srgbClr val="000000"/>
                </a:solidFill>
                <a:latin typeface="CMMI10"/>
              </a:rPr>
              <a:t>X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, note obtenue par 15 </a:t>
            </a:r>
            <a:r>
              <a:rPr lang="fr-FR" dirty="0" err="1">
                <a:solidFill>
                  <a:srgbClr val="000000"/>
                </a:solidFill>
                <a:latin typeface="CMR10"/>
              </a:rPr>
              <a:t>etudiants</a:t>
            </a:r>
            <a:r>
              <a:rPr lang="fr-FR" dirty="0">
                <a:solidFill>
                  <a:srgbClr val="000000"/>
                </a:solidFill>
                <a:latin typeface="CMR10"/>
              </a:rPr>
              <a:t>.</a:t>
            </a:r>
          </a:p>
          <a:p>
            <a:r>
              <a:rPr lang="fr-FR" dirty="0">
                <a:solidFill>
                  <a:srgbClr val="8F0000"/>
                </a:solidFill>
                <a:latin typeface="CMTT8"/>
              </a:rPr>
              <a:t>notes  </a:t>
            </a:r>
            <a:r>
              <a:rPr lang="fr-FR" dirty="0" smtClean="0">
                <a:solidFill>
                  <a:srgbClr val="8F0000"/>
                </a:solidFill>
                <a:latin typeface="CMTT8"/>
              </a:rPr>
              <a:t>=  { 13</a:t>
            </a:r>
            <a:r>
              <a:rPr lang="fr-FR" dirty="0">
                <a:solidFill>
                  <a:srgbClr val="8F0000"/>
                </a:solidFill>
                <a:latin typeface="CMTT8"/>
              </a:rPr>
              <a:t>, 11, 10, 11, 12, 5, 8, 7, 2, 4, 16, 17, 13, 16, </a:t>
            </a:r>
            <a:r>
              <a:rPr lang="fr-FR" dirty="0" smtClean="0">
                <a:solidFill>
                  <a:srgbClr val="8F0000"/>
                </a:solidFill>
                <a:latin typeface="CMTT8"/>
              </a:rPr>
              <a:t>15 }</a:t>
            </a:r>
            <a:endParaRPr lang="fr-FR" dirty="0">
              <a:solidFill>
                <a:srgbClr val="8F0000"/>
              </a:solidFill>
              <a:latin typeface="CMTT8"/>
            </a:endParaRPr>
          </a:p>
          <a:p>
            <a:r>
              <a:rPr lang="fr-FR" dirty="0" smtClean="0">
                <a:solidFill>
                  <a:srgbClr val="00008F"/>
                </a:solidFill>
                <a:latin typeface="CMTT8"/>
              </a:rPr>
              <a:t>[</a:t>
            </a:r>
            <a:r>
              <a:rPr lang="fr-FR" dirty="0">
                <a:latin typeface="CMTT8"/>
              </a:rPr>
              <a:t>1] </a:t>
            </a:r>
            <a:r>
              <a:rPr lang="fr-FR" dirty="0" smtClean="0">
                <a:latin typeface="CMTT8"/>
              </a:rPr>
              <a:t>301.3333</a:t>
            </a:r>
          </a:p>
          <a:p>
            <a:endParaRPr lang="fr-FR" dirty="0">
              <a:latin typeface="CMTT8"/>
            </a:endParaRPr>
          </a:p>
          <a:p>
            <a:r>
              <a:rPr lang="fr-FR" dirty="0" smtClean="0">
                <a:latin typeface="CMTT8"/>
              </a:rPr>
              <a:t>Calculer la variance totale:</a:t>
            </a:r>
            <a:endParaRPr lang="fr-FR" dirty="0">
              <a:latin typeface="CMTT8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51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150" y="819149"/>
            <a:ext cx="10553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MR10"/>
              </a:rPr>
              <a:t>Par rapport à </a:t>
            </a:r>
            <a:r>
              <a:rPr lang="fr-FR" dirty="0">
                <a:latin typeface="CMR10"/>
              </a:rPr>
              <a:t>la variable </a:t>
            </a:r>
            <a:r>
              <a:rPr lang="fr-FR" dirty="0" smtClean="0">
                <a:latin typeface="CMTT10"/>
              </a:rPr>
              <a:t>Notes</a:t>
            </a:r>
            <a:r>
              <a:rPr lang="fr-FR" dirty="0" smtClean="0">
                <a:latin typeface="CMR10"/>
              </a:rPr>
              <a:t>, les </a:t>
            </a:r>
            <a:r>
              <a:rPr lang="fr-FR" dirty="0">
                <a:latin typeface="CMR10"/>
              </a:rPr>
              <a:t>15 </a:t>
            </a:r>
            <a:r>
              <a:rPr lang="fr-FR" dirty="0" smtClean="0">
                <a:latin typeface="CMR10"/>
              </a:rPr>
              <a:t>étudiants </a:t>
            </a:r>
            <a:r>
              <a:rPr lang="fr-FR" dirty="0">
                <a:latin typeface="CMR10"/>
              </a:rPr>
              <a:t>sont repartis </a:t>
            </a:r>
            <a:r>
              <a:rPr lang="fr-FR" dirty="0" smtClean="0">
                <a:latin typeface="CMR10"/>
              </a:rPr>
              <a:t>dans  </a:t>
            </a:r>
            <a:r>
              <a:rPr lang="fr-FR" dirty="0">
                <a:latin typeface="CMR10"/>
              </a:rPr>
              <a:t>3 groupes </a:t>
            </a:r>
            <a:r>
              <a:rPr lang="fr-FR" dirty="0" smtClean="0">
                <a:latin typeface="CMR10"/>
              </a:rPr>
              <a:t>:</a:t>
            </a:r>
          </a:p>
          <a:p>
            <a:endParaRPr lang="fr-FR" dirty="0" smtClean="0">
              <a:latin typeface="CMR1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CMR10"/>
              </a:rPr>
              <a:t> Groupe 1 : ceux </a:t>
            </a:r>
            <a:r>
              <a:rPr lang="fr-FR" dirty="0">
                <a:latin typeface="CMR10"/>
              </a:rPr>
              <a:t>qui ont suivi la moitie des cours, </a:t>
            </a:r>
            <a:endParaRPr lang="fr-FR" dirty="0" smtClean="0">
              <a:latin typeface="CMR1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CMR10"/>
              </a:rPr>
              <a:t>Groupe 2 : ceux </a:t>
            </a:r>
            <a:r>
              <a:rPr lang="fr-FR" dirty="0">
                <a:latin typeface="CMR10"/>
              </a:rPr>
              <a:t>qui ne </a:t>
            </a:r>
            <a:r>
              <a:rPr lang="fr-FR" dirty="0" smtClean="0">
                <a:latin typeface="CMR10"/>
              </a:rPr>
              <a:t>sont jamais </a:t>
            </a:r>
            <a:r>
              <a:rPr lang="fr-FR" dirty="0">
                <a:latin typeface="CMR10"/>
              </a:rPr>
              <a:t>venus</a:t>
            </a:r>
            <a:r>
              <a:rPr lang="fr-FR" dirty="0" smtClean="0">
                <a:latin typeface="CMR1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MR10"/>
              </a:rPr>
              <a:t>G</a:t>
            </a:r>
            <a:r>
              <a:rPr lang="fr-FR" dirty="0" smtClean="0">
                <a:latin typeface="CMR10"/>
              </a:rPr>
              <a:t>roupe 3 : ceux </a:t>
            </a:r>
            <a:r>
              <a:rPr lang="fr-FR" dirty="0">
                <a:latin typeface="CMR10"/>
              </a:rPr>
              <a:t>qui ont suivi tous les cours</a:t>
            </a:r>
            <a:r>
              <a:rPr lang="fr-FR" dirty="0" smtClean="0">
                <a:latin typeface="CMR1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MR10"/>
            </a:endParaRPr>
          </a:p>
          <a:p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MR10"/>
              </a:rPr>
              <a:t>Les  notes sont –elles  liées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MR10"/>
              </a:rPr>
              <a:t>au choix des </a:t>
            </a: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MR10"/>
              </a:rPr>
              <a:t>étudiants de participer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MR10"/>
              </a:rPr>
              <a:t>ou non aux </a:t>
            </a: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MR10"/>
              </a:rPr>
              <a:t>cours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MR10"/>
              </a:rPr>
              <a:t>?</a:t>
            </a:r>
            <a:endParaRPr lang="fr-FR" b="1" i="1" dirty="0" smtClean="0">
              <a:solidFill>
                <a:schemeClr val="accent1">
                  <a:lumMod val="75000"/>
                </a:schemeClr>
              </a:solidFill>
              <a:latin typeface="CMR10"/>
            </a:endParaRPr>
          </a:p>
          <a:p>
            <a:endParaRPr lang="fr-FR" dirty="0">
              <a:latin typeface="CMR10"/>
            </a:endParaRPr>
          </a:p>
          <a:p>
            <a:r>
              <a:rPr lang="fr-FR" i="1" u="sng" dirty="0" smtClean="0">
                <a:latin typeface="CMR10"/>
              </a:rPr>
              <a:t>Réflexion :</a:t>
            </a:r>
            <a:endParaRPr lang="fr-FR" i="1" u="sng" dirty="0">
              <a:latin typeface="CMR10"/>
            </a:endParaRPr>
          </a:p>
          <a:p>
            <a:r>
              <a:rPr lang="fr-FR" dirty="0" smtClean="0">
                <a:latin typeface="CMR10"/>
              </a:rPr>
              <a:t> </a:t>
            </a:r>
            <a:r>
              <a:rPr lang="fr-FR" dirty="0">
                <a:latin typeface="CMR10"/>
              </a:rPr>
              <a:t>Supposons que tous les </a:t>
            </a:r>
            <a:r>
              <a:rPr lang="fr-FR" dirty="0" smtClean="0">
                <a:latin typeface="CMR10"/>
              </a:rPr>
              <a:t>étudiants </a:t>
            </a:r>
            <a:r>
              <a:rPr lang="fr-FR" dirty="0">
                <a:latin typeface="CMR10"/>
              </a:rPr>
              <a:t>aient la </a:t>
            </a:r>
            <a:r>
              <a:rPr lang="fr-FR" dirty="0" smtClean="0">
                <a:latin typeface="CMR10"/>
              </a:rPr>
              <a:t>même note</a:t>
            </a:r>
            <a:r>
              <a:rPr lang="fr-FR" dirty="0">
                <a:latin typeface="CMR10"/>
              </a:rPr>
              <a:t>, qu'ils participent beaucoup, moyennement, ou pas du tout au cours. </a:t>
            </a:r>
            <a:r>
              <a:rPr lang="fr-FR" dirty="0" smtClean="0">
                <a:latin typeface="CMR10"/>
              </a:rPr>
              <a:t>La </a:t>
            </a:r>
            <a:r>
              <a:rPr lang="fr-FR" dirty="0">
                <a:latin typeface="CMR10"/>
              </a:rPr>
              <a:t>valeur commune serait </a:t>
            </a:r>
            <a:r>
              <a:rPr lang="fr-FR" dirty="0" smtClean="0">
                <a:latin typeface="CMR10"/>
              </a:rPr>
              <a:t>égale à </a:t>
            </a:r>
            <a:r>
              <a:rPr lang="fr-FR" dirty="0">
                <a:latin typeface="CMR10"/>
              </a:rPr>
              <a:t>la moyenne </a:t>
            </a:r>
            <a:r>
              <a:rPr lang="fr-FR" dirty="0" smtClean="0">
                <a:latin typeface="CMR10"/>
              </a:rPr>
              <a:t>calculée </a:t>
            </a:r>
            <a:r>
              <a:rPr lang="fr-FR" dirty="0">
                <a:latin typeface="CMR10"/>
              </a:rPr>
              <a:t>sur </a:t>
            </a:r>
            <a:r>
              <a:rPr lang="fr-FR" dirty="0" smtClean="0">
                <a:latin typeface="CMR10"/>
              </a:rPr>
              <a:t>l‘échantillon </a:t>
            </a:r>
            <a:r>
              <a:rPr lang="fr-FR" dirty="0">
                <a:latin typeface="CMR10"/>
              </a:rPr>
              <a:t>global</a:t>
            </a:r>
            <a:r>
              <a:rPr lang="fr-FR" dirty="0" smtClean="0">
                <a:latin typeface="CMR10"/>
              </a:rPr>
              <a:t>.</a:t>
            </a:r>
          </a:p>
          <a:p>
            <a:endParaRPr lang="fr-FR" dirty="0">
              <a:latin typeface="CMR10"/>
            </a:endParaRPr>
          </a:p>
          <a:p>
            <a:r>
              <a:rPr lang="fr-FR" dirty="0">
                <a:latin typeface="CMR10"/>
              </a:rPr>
              <a:t>Pour </a:t>
            </a:r>
            <a:r>
              <a:rPr lang="fr-FR" dirty="0" smtClean="0">
                <a:latin typeface="CMR10"/>
              </a:rPr>
              <a:t>évaluer </a:t>
            </a:r>
            <a:r>
              <a:rPr lang="fr-FR" dirty="0">
                <a:latin typeface="CMR10"/>
              </a:rPr>
              <a:t>l'erreur </a:t>
            </a:r>
            <a:r>
              <a:rPr lang="fr-FR" dirty="0" smtClean="0">
                <a:latin typeface="CMR10"/>
              </a:rPr>
              <a:t>réalisée </a:t>
            </a:r>
            <a:r>
              <a:rPr lang="fr-FR" dirty="0">
                <a:latin typeface="CMR10"/>
              </a:rPr>
              <a:t>si on </a:t>
            </a:r>
            <a:r>
              <a:rPr lang="fr-FR" dirty="0" smtClean="0">
                <a:latin typeface="CMR10"/>
              </a:rPr>
              <a:t>considère </a:t>
            </a:r>
            <a:r>
              <a:rPr lang="fr-FR" dirty="0">
                <a:latin typeface="CMR10"/>
              </a:rPr>
              <a:t>que les </a:t>
            </a:r>
            <a:r>
              <a:rPr lang="fr-FR" dirty="0" smtClean="0">
                <a:latin typeface="CMR10"/>
              </a:rPr>
              <a:t>étudiants </a:t>
            </a:r>
            <a:r>
              <a:rPr lang="fr-FR" dirty="0">
                <a:latin typeface="CMR10"/>
              </a:rPr>
              <a:t>ont la </a:t>
            </a:r>
            <a:r>
              <a:rPr lang="fr-FR" dirty="0" smtClean="0">
                <a:latin typeface="CMR10"/>
              </a:rPr>
              <a:t>même note, on </a:t>
            </a:r>
            <a:r>
              <a:rPr lang="fr-FR" dirty="0">
                <a:latin typeface="CMR10"/>
              </a:rPr>
              <a:t>calcule le </a:t>
            </a:r>
            <a:r>
              <a:rPr lang="fr-FR" dirty="0" smtClean="0">
                <a:latin typeface="CMR10"/>
              </a:rPr>
              <a:t>carré </a:t>
            </a:r>
            <a:r>
              <a:rPr lang="fr-FR" dirty="0">
                <a:latin typeface="CMR10"/>
              </a:rPr>
              <a:t>des </a:t>
            </a:r>
            <a:r>
              <a:rPr lang="fr-FR" dirty="0" smtClean="0">
                <a:latin typeface="CMR10"/>
              </a:rPr>
              <a:t>écarts </a:t>
            </a:r>
            <a:r>
              <a:rPr lang="fr-FR" dirty="0">
                <a:latin typeface="CMR10"/>
              </a:rPr>
              <a:t>entre les valeurs </a:t>
            </a:r>
            <a:r>
              <a:rPr lang="fr-FR" dirty="0" smtClean="0">
                <a:latin typeface="CMR10"/>
              </a:rPr>
              <a:t>mesurées </a:t>
            </a:r>
            <a:r>
              <a:rPr lang="fr-FR" dirty="0">
                <a:latin typeface="CMR10"/>
              </a:rPr>
              <a:t>et la moyenne globale</a:t>
            </a:r>
            <a:r>
              <a:rPr lang="fr-FR" dirty="0" smtClean="0">
                <a:latin typeface="CMR10"/>
              </a:rPr>
              <a:t>, c’est  la variation totale ou dispersion.</a:t>
            </a:r>
          </a:p>
          <a:p>
            <a:endParaRPr lang="fr-FR" dirty="0">
              <a:latin typeface="CMR10"/>
            </a:endParaRPr>
          </a:p>
          <a:p>
            <a:r>
              <a:rPr lang="fr-FR" dirty="0">
                <a:latin typeface="CMR10"/>
              </a:rPr>
              <a:t>Si </a:t>
            </a:r>
            <a:r>
              <a:rPr lang="fr-FR" dirty="0" smtClean="0">
                <a:latin typeface="CMR10"/>
              </a:rPr>
              <a:t> </a:t>
            </a:r>
            <a:r>
              <a:rPr lang="fr-FR" dirty="0">
                <a:latin typeface="CMR10"/>
              </a:rPr>
              <a:t>la note </a:t>
            </a:r>
            <a:r>
              <a:rPr lang="fr-FR" dirty="0" smtClean="0">
                <a:latin typeface="CMR10"/>
              </a:rPr>
              <a:t>dépend </a:t>
            </a:r>
            <a:r>
              <a:rPr lang="fr-FR" dirty="0">
                <a:latin typeface="CMR10"/>
              </a:rPr>
              <a:t>du choix </a:t>
            </a:r>
            <a:r>
              <a:rPr lang="fr-FR" dirty="0" smtClean="0">
                <a:latin typeface="CMR10"/>
              </a:rPr>
              <a:t>de l’ étudiant </a:t>
            </a:r>
            <a:r>
              <a:rPr lang="fr-FR" dirty="0">
                <a:latin typeface="CMR10"/>
              </a:rPr>
              <a:t>de participer </a:t>
            </a:r>
            <a:r>
              <a:rPr lang="fr-FR" dirty="0" smtClean="0">
                <a:latin typeface="CMR10"/>
              </a:rPr>
              <a:t>ou non </a:t>
            </a:r>
            <a:r>
              <a:rPr lang="fr-FR" dirty="0">
                <a:latin typeface="CMR10"/>
              </a:rPr>
              <a:t>aux cours, alors la valeur est la moyenne du groupe d'appartenance. </a:t>
            </a:r>
            <a:r>
              <a:rPr lang="fr-FR" dirty="0" smtClean="0">
                <a:latin typeface="CMR10"/>
              </a:rPr>
              <a:t>Pour évaluer </a:t>
            </a:r>
            <a:r>
              <a:rPr lang="fr-FR" dirty="0">
                <a:latin typeface="CMR10"/>
              </a:rPr>
              <a:t>l'erreur </a:t>
            </a:r>
            <a:r>
              <a:rPr lang="fr-FR" dirty="0" smtClean="0">
                <a:latin typeface="CMR10"/>
              </a:rPr>
              <a:t>réalisée </a:t>
            </a:r>
            <a:r>
              <a:rPr lang="fr-FR" dirty="0">
                <a:latin typeface="CMR10"/>
              </a:rPr>
              <a:t>si on </a:t>
            </a:r>
            <a:r>
              <a:rPr lang="fr-FR" dirty="0" smtClean="0">
                <a:latin typeface="CMR10"/>
              </a:rPr>
              <a:t>considère </a:t>
            </a:r>
            <a:r>
              <a:rPr lang="fr-FR" dirty="0">
                <a:latin typeface="CMR10"/>
              </a:rPr>
              <a:t>que la note des </a:t>
            </a:r>
            <a:r>
              <a:rPr lang="fr-FR" dirty="0" smtClean="0">
                <a:latin typeface="CMR10"/>
              </a:rPr>
              <a:t>étudiants </a:t>
            </a:r>
            <a:r>
              <a:rPr lang="fr-FR" dirty="0">
                <a:latin typeface="CMR10"/>
              </a:rPr>
              <a:t>est </a:t>
            </a:r>
            <a:r>
              <a:rPr lang="fr-FR" dirty="0" smtClean="0">
                <a:latin typeface="CMR10"/>
              </a:rPr>
              <a:t>liée </a:t>
            </a:r>
            <a:r>
              <a:rPr lang="fr-FR" dirty="0">
                <a:latin typeface="CMR10"/>
              </a:rPr>
              <a:t>au </a:t>
            </a:r>
            <a:r>
              <a:rPr lang="fr-FR" dirty="0" smtClean="0">
                <a:latin typeface="CMR10"/>
              </a:rPr>
              <a:t>suivi des </a:t>
            </a:r>
            <a:r>
              <a:rPr lang="fr-FR" dirty="0">
                <a:latin typeface="CMR10"/>
              </a:rPr>
              <a:t>cours, </a:t>
            </a:r>
            <a:r>
              <a:rPr lang="fr-FR" u="sng" dirty="0">
                <a:latin typeface="CMR10"/>
              </a:rPr>
              <a:t>on </a:t>
            </a:r>
            <a:r>
              <a:rPr lang="fr-FR" u="sng" dirty="0" smtClean="0">
                <a:latin typeface="CMR10"/>
              </a:rPr>
              <a:t>calcule </a:t>
            </a:r>
            <a:r>
              <a:rPr lang="fr-FR" u="sng" dirty="0">
                <a:latin typeface="CMR10"/>
              </a:rPr>
              <a:t>le </a:t>
            </a:r>
            <a:r>
              <a:rPr lang="fr-FR" u="sng" dirty="0" smtClean="0">
                <a:latin typeface="CMR10"/>
              </a:rPr>
              <a:t>carré </a:t>
            </a:r>
            <a:r>
              <a:rPr lang="fr-FR" u="sng" dirty="0">
                <a:latin typeface="CMR10"/>
              </a:rPr>
              <a:t>des </a:t>
            </a:r>
            <a:r>
              <a:rPr lang="fr-FR" u="sng" dirty="0" smtClean="0">
                <a:latin typeface="CMR10"/>
              </a:rPr>
              <a:t>écarts </a:t>
            </a:r>
            <a:r>
              <a:rPr lang="fr-FR" u="sng" dirty="0">
                <a:latin typeface="CMR10"/>
              </a:rPr>
              <a:t>entre la moyenne du groupe et </a:t>
            </a:r>
            <a:r>
              <a:rPr lang="fr-FR" u="sng" dirty="0" smtClean="0">
                <a:latin typeface="CMR10"/>
              </a:rPr>
              <a:t>la moyenne </a:t>
            </a:r>
            <a:r>
              <a:rPr lang="fr-FR" u="sng" dirty="0">
                <a:latin typeface="CMR10"/>
              </a:rPr>
              <a:t>globale</a:t>
            </a:r>
            <a:r>
              <a:rPr lang="fr-FR" dirty="0" smtClean="0">
                <a:latin typeface="CMR10"/>
              </a:rPr>
              <a:t>. C’est la variance des moyennes des groupes ou Variance Inter.</a:t>
            </a:r>
            <a:endParaRPr lang="fr-FR" dirty="0">
              <a:latin typeface="CMR1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96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33475" y="1019175"/>
            <a:ext cx="9677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Remarque :</a:t>
            </a:r>
          </a:p>
          <a:p>
            <a:endParaRPr lang="fr-FR" i="1" u="sng" dirty="0" smtClean="0"/>
          </a:p>
          <a:p>
            <a:r>
              <a:rPr lang="fr-FR" dirty="0" smtClean="0"/>
              <a:t>La différence entre la Variance totale et la variance Inter s’appelle « variance Intra groupe »</a:t>
            </a:r>
          </a:p>
          <a:p>
            <a:r>
              <a:rPr lang="fr-FR" dirty="0" smtClean="0"/>
              <a:t>Elle est égale à la moyenne des variances des groupes, Elle indique l’homogénéité de chaque groupe,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209676" y="2743200"/>
                <a:ext cx="7086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Le rapport Variance totale, variance  Inter s’appelle </a:t>
                </a:r>
                <a:r>
                  <a:rPr lang="fr-FR" b="1" i="1" u="sng" dirty="0" smtClean="0"/>
                  <a:t>Rapport de corrélation,</a:t>
                </a:r>
              </a:p>
              <a:p>
                <a:endParaRPr lang="fr-FR" b="1" i="1" u="sng" dirty="0"/>
              </a:p>
              <a:p>
                <a:r>
                  <a:rPr lang="fr-FR" i="1" dirty="0" smtClean="0"/>
                  <a:t>Elle  est notée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ƞ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fr-FR" i="1" baseline="-25000" dirty="0" smtClean="0"/>
                  <a:t>        </a:t>
                </a:r>
                <a:r>
                  <a:rPr lang="fr-FR" i="1" dirty="0" smtClean="0"/>
                  <a:t>et appartient  à [ 0,  1]</a:t>
                </a:r>
                <a:endParaRPr lang="fr-FR" i="1" baseline="-25000" dirty="0" smtClean="0"/>
              </a:p>
              <a:p>
                <a:endParaRPr lang="fr-FR" i="1" baseline="-25000" dirty="0"/>
              </a:p>
              <a:p>
                <a:r>
                  <a:rPr lang="fr-FR" baseline="-25000" dirty="0" smtClean="0"/>
                  <a:t>   </a:t>
                </a:r>
                <a:r>
                  <a:rPr lang="fr-FR" dirty="0"/>
                  <a:t>C</a:t>
                </a:r>
                <a:r>
                  <a:rPr lang="fr-FR" dirty="0" smtClean="0"/>
                  <a:t>’est un indicateur de liaison ( variable qualitative et variable quantitative</a:t>
                </a:r>
                <a:r>
                  <a:rPr lang="fr-FR" baseline="-25000" dirty="0" smtClean="0"/>
                  <a:t> </a:t>
                </a:r>
                <a:endParaRPr lang="fr-FR" baseline="-250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76" y="2743200"/>
                <a:ext cx="7086600" cy="1384995"/>
              </a:xfrm>
              <a:prstGeom prst="rect">
                <a:avLst/>
              </a:prstGeom>
              <a:blipFill>
                <a:blip r:embed="rId2"/>
                <a:stretch>
                  <a:fillRect l="-688" t="-2203" b="-6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rot="10800000" flipV="1">
            <a:off x="885825" y="4459293"/>
            <a:ext cx="5905500" cy="646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latin typeface="Centaur" panose="02030504050205020304" pitchFamily="18" charset="0"/>
              </a:rPr>
              <a:t>Si le rapport est proche de 0, les deux variables ne sont pas </a:t>
            </a:r>
            <a:r>
              <a:rPr lang="fr-FR" dirty="0" err="1">
                <a:latin typeface="Centaur" panose="02030504050205020304" pitchFamily="18" charset="0"/>
              </a:rPr>
              <a:t>liees</a:t>
            </a:r>
            <a:r>
              <a:rPr lang="fr-FR" dirty="0">
                <a:latin typeface="Centaur" panose="02030504050205020304" pitchFamily="18" charset="0"/>
              </a:rPr>
              <a:t>.</a:t>
            </a:r>
          </a:p>
          <a:p>
            <a:r>
              <a:rPr lang="fr-FR" dirty="0">
                <a:latin typeface="Centaur" panose="02030504050205020304" pitchFamily="18" charset="0"/>
              </a:rPr>
              <a:t>Si le rapport est proche de 1, les variables sont </a:t>
            </a:r>
            <a:r>
              <a:rPr lang="fr-FR" dirty="0" err="1">
                <a:latin typeface="Centaur" panose="02030504050205020304" pitchFamily="18" charset="0"/>
              </a:rPr>
              <a:t>liees</a:t>
            </a:r>
            <a:r>
              <a:rPr lang="fr-FR" dirty="0">
                <a:latin typeface="CMR10"/>
              </a:rPr>
              <a:t>.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9344025" y="3792430"/>
            <a:ext cx="1657350" cy="133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667625" y="4905375"/>
            <a:ext cx="1562100" cy="1238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477375" y="4128195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Groupe 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229725" y="4497527"/>
            <a:ext cx="2162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F0000"/>
                </a:solidFill>
                <a:latin typeface="CMTT8"/>
              </a:rPr>
              <a:t>13, 11, 10, 11, 12, 5, 8, 7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781925" y="510562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Groupe 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467600" y="5461920"/>
            <a:ext cx="261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8F0000"/>
                </a:solidFill>
                <a:latin typeface="CMTT8"/>
              </a:rPr>
              <a:t>2, 4, 16, 17, 13, 16, 15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9972675" y="5353050"/>
                <a:ext cx="14192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VarInter</a:t>
                </a:r>
                <a:r>
                  <a:rPr lang="fr-FR" dirty="0" smtClean="0"/>
                  <a:t>?</a:t>
                </a:r>
              </a:p>
              <a:p>
                <a:r>
                  <a:rPr lang="fr-FR" dirty="0" err="1" smtClean="0"/>
                  <a:t>VarIntra</a:t>
                </a:r>
                <a:r>
                  <a:rPr lang="fr-FR" dirty="0" smtClean="0"/>
                  <a:t> ?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ƞ </m:t>
                    </m:r>
                    <m:r>
                      <a:rPr lang="fr-FR" i="1" baseline="-2500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fr-FR" dirty="0" smtClean="0"/>
                  <a:t>?</a:t>
                </a:r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675" y="5353050"/>
                <a:ext cx="1419225" cy="923330"/>
              </a:xfrm>
              <a:prstGeom prst="rect">
                <a:avLst/>
              </a:prstGeom>
              <a:blipFill>
                <a:blip r:embed="rId3"/>
                <a:stretch>
                  <a:fillRect l="-3863" t="-3289" b="-9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19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 smtClean="0"/>
              <a:t>Démarche:</a:t>
            </a:r>
          </a:p>
          <a:p>
            <a:pPr marL="0" indent="0">
              <a:buNone/>
            </a:pPr>
            <a:r>
              <a:rPr lang="fr-FR" dirty="0" smtClean="0"/>
              <a:t>- Ouvrir la console R.( </a:t>
            </a:r>
            <a:r>
              <a:rPr lang="fr-FR" sz="1800" dirty="0" smtClean="0"/>
              <a:t>Ici le logiciel est supposé installer et l’icone R disponible sur le bureau).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-  Télécharger le fichier crabs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9391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963026" y="77152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Exercice 7</a:t>
            </a:r>
            <a:endParaRPr lang="fr-FR" i="1" u="sng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769"/>
              </p:ext>
            </p:extLst>
          </p:nvPr>
        </p:nvGraphicFramePr>
        <p:xfrm>
          <a:off x="790572" y="445346"/>
          <a:ext cx="76295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933">
                  <a:extLst>
                    <a:ext uri="{9D8B030D-6E8A-4147-A177-3AD203B41FA5}">
                      <a16:colId xmlns:a16="http://schemas.microsoft.com/office/drawing/2014/main" val="994447221"/>
                    </a:ext>
                  </a:extLst>
                </a:gridCol>
                <a:gridCol w="1089933">
                  <a:extLst>
                    <a:ext uri="{9D8B030D-6E8A-4147-A177-3AD203B41FA5}">
                      <a16:colId xmlns:a16="http://schemas.microsoft.com/office/drawing/2014/main" val="3327262554"/>
                    </a:ext>
                  </a:extLst>
                </a:gridCol>
                <a:gridCol w="1089933">
                  <a:extLst>
                    <a:ext uri="{9D8B030D-6E8A-4147-A177-3AD203B41FA5}">
                      <a16:colId xmlns:a16="http://schemas.microsoft.com/office/drawing/2014/main" val="2260601681"/>
                    </a:ext>
                  </a:extLst>
                </a:gridCol>
                <a:gridCol w="1089933">
                  <a:extLst>
                    <a:ext uri="{9D8B030D-6E8A-4147-A177-3AD203B41FA5}">
                      <a16:colId xmlns:a16="http://schemas.microsoft.com/office/drawing/2014/main" val="977424280"/>
                    </a:ext>
                  </a:extLst>
                </a:gridCol>
                <a:gridCol w="1089933">
                  <a:extLst>
                    <a:ext uri="{9D8B030D-6E8A-4147-A177-3AD203B41FA5}">
                      <a16:colId xmlns:a16="http://schemas.microsoft.com/office/drawing/2014/main" val="4185406035"/>
                    </a:ext>
                  </a:extLst>
                </a:gridCol>
                <a:gridCol w="1089933">
                  <a:extLst>
                    <a:ext uri="{9D8B030D-6E8A-4147-A177-3AD203B41FA5}">
                      <a16:colId xmlns:a16="http://schemas.microsoft.com/office/drawing/2014/main" val="2697819916"/>
                    </a:ext>
                  </a:extLst>
                </a:gridCol>
                <a:gridCol w="1089933">
                  <a:extLst>
                    <a:ext uri="{9D8B030D-6E8A-4147-A177-3AD203B41FA5}">
                      <a16:colId xmlns:a16="http://schemas.microsoft.com/office/drawing/2014/main" val="3042171013"/>
                    </a:ext>
                  </a:extLst>
                </a:gridCol>
              </a:tblGrid>
              <a:tr h="430869">
                <a:tc>
                  <a:txBody>
                    <a:bodyPr/>
                    <a:lstStyle/>
                    <a:p>
                      <a:r>
                        <a:rPr lang="fr-FR" dirty="0" smtClean="0"/>
                        <a:t>Nb d’enfants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79567"/>
                  </a:ext>
                </a:extLst>
              </a:tr>
              <a:tr h="800185">
                <a:tc>
                  <a:txBody>
                    <a:bodyPr/>
                    <a:lstStyle/>
                    <a:p>
                      <a:r>
                        <a:rPr lang="fr-FR" dirty="0" smtClean="0"/>
                        <a:t>Nb de famille ayant</a:t>
                      </a:r>
                      <a:r>
                        <a:rPr lang="fr-FR" baseline="0" dirty="0" smtClean="0"/>
                        <a:t> n enfants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63482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75" y="2505161"/>
            <a:ext cx="4064060" cy="383137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90600" y="3629025"/>
            <a:ext cx="60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FF0000"/>
                </a:solidFill>
              </a:rPr>
              <a:t>t = c(8,23,42,18,6,3)</a:t>
            </a:r>
          </a:p>
          <a:p>
            <a:r>
              <a:rPr lang="fr-FR" i="1" dirty="0">
                <a:solidFill>
                  <a:srgbClr val="FF0000"/>
                </a:solidFill>
              </a:rPr>
              <a:t>p</a:t>
            </a:r>
            <a:r>
              <a:rPr lang="fr-FR" i="1" dirty="0" smtClean="0">
                <a:solidFill>
                  <a:srgbClr val="FF0000"/>
                </a:solidFill>
              </a:rPr>
              <a:t>lot( t, col=« </a:t>
            </a:r>
            <a:r>
              <a:rPr lang="fr-FR" i="1" dirty="0" err="1" smtClean="0">
                <a:solidFill>
                  <a:srgbClr val="FF0000"/>
                </a:solidFill>
              </a:rPr>
              <a:t>blue</a:t>
            </a:r>
            <a:r>
              <a:rPr lang="fr-FR" i="1" dirty="0" smtClean="0">
                <a:solidFill>
                  <a:srgbClr val="FF0000"/>
                </a:solidFill>
              </a:rPr>
              <a:t> »,</a:t>
            </a:r>
            <a:r>
              <a:rPr lang="fr-FR" i="1" dirty="0" err="1" smtClean="0">
                <a:solidFill>
                  <a:srgbClr val="FF0000"/>
                </a:solidFill>
              </a:rPr>
              <a:t>lwd</a:t>
            </a:r>
            <a:r>
              <a:rPr lang="fr-FR" i="1" dirty="0" smtClean="0">
                <a:solidFill>
                  <a:srgbClr val="FF0000"/>
                </a:solidFill>
              </a:rPr>
              <a:t>=30,type=« h », main =« Taille des Ménages »)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496175" y="5638800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143875" y="58234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743950" y="5859781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353550" y="5859781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925050" y="5859781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467975" y="5859781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41" y="1147123"/>
            <a:ext cx="5635438" cy="484346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52500" y="3190875"/>
            <a:ext cx="502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FF0000"/>
                </a:solidFill>
              </a:rPr>
              <a:t>U=c(8, 31,73,91,97,100)</a:t>
            </a:r>
          </a:p>
          <a:p>
            <a:r>
              <a:rPr lang="fr-FR" i="1" dirty="0">
                <a:solidFill>
                  <a:srgbClr val="FF0000"/>
                </a:solidFill>
              </a:rPr>
              <a:t>p</a:t>
            </a:r>
            <a:r>
              <a:rPr lang="fr-FR" i="1" dirty="0" smtClean="0">
                <a:solidFill>
                  <a:srgbClr val="FF0000"/>
                </a:solidFill>
              </a:rPr>
              <a:t>lot(U, col=« green »,type=« h »,main =« </a:t>
            </a:r>
            <a:r>
              <a:rPr lang="fr-FR" i="1" dirty="0" err="1" smtClean="0">
                <a:solidFill>
                  <a:srgbClr val="FF0000"/>
                </a:solidFill>
              </a:rPr>
              <a:t>Frequence</a:t>
            </a:r>
            <a:r>
              <a:rPr lang="fr-FR" i="1" dirty="0" smtClean="0">
                <a:solidFill>
                  <a:srgbClr val="FF0000"/>
                </a:solidFill>
              </a:rPr>
              <a:t>+ »)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00200" y="4362450"/>
            <a:ext cx="401002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Mode = ?</a:t>
            </a:r>
          </a:p>
          <a:p>
            <a:r>
              <a:rPr lang="fr-FR" dirty="0" smtClean="0"/>
              <a:t>Médiane= ?</a:t>
            </a:r>
          </a:p>
          <a:p>
            <a:r>
              <a:rPr lang="fr-FR" dirty="0" smtClean="0"/>
              <a:t>Moyenne= ?</a:t>
            </a:r>
          </a:p>
          <a:p>
            <a:r>
              <a:rPr lang="fr-FR" dirty="0" smtClean="0"/>
              <a:t>Q1= ?</a:t>
            </a:r>
          </a:p>
          <a:p>
            <a:r>
              <a:rPr lang="fr-FR" dirty="0" smtClean="0"/>
              <a:t>Q4=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4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667750" y="120015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Exercice 8</a:t>
            </a:r>
            <a:endParaRPr lang="fr-FR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323975" y="2609850"/>
                <a:ext cx="4752975" cy="40729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 smtClean="0"/>
                  <a:t>   = Minimale,  pour  b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5" y="2609850"/>
                <a:ext cx="4752975" cy="407291"/>
              </a:xfrm>
              <a:prstGeom prst="rect">
                <a:avLst/>
              </a:prstGeom>
              <a:blipFill>
                <a:blip r:embed="rId2"/>
                <a:stretch>
                  <a:fillRect l="-7821" t="-119403" b="-1791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1238249" y="1495425"/>
            <a:ext cx="5705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Montrer que pour une distribution  de données :  ( </a:t>
            </a:r>
            <a:r>
              <a:rPr lang="fr-FR" sz="2000" dirty="0" err="1" smtClean="0"/>
              <a:t>zi</a:t>
            </a:r>
            <a:r>
              <a:rPr lang="fr-FR" sz="2000" dirty="0" smtClean="0"/>
              <a:t>)i</a:t>
            </a: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238249" y="3800475"/>
                <a:ext cx="53244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u="sng" dirty="0" smtClean="0"/>
                  <a:t>Indication :</a:t>
                </a:r>
              </a:p>
              <a:p>
                <a:endParaRPr lang="fr-FR" b="1" u="sng" dirty="0" smtClean="0"/>
              </a:p>
              <a:p>
                <a:r>
                  <a:rPr lang="fr-FR" dirty="0" smtClean="0"/>
                  <a:t>1- Considérer la fonction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9" y="3800475"/>
                <a:ext cx="5324476" cy="954107"/>
              </a:xfrm>
              <a:prstGeom prst="rect">
                <a:avLst/>
              </a:prstGeom>
              <a:blipFill>
                <a:blip r:embed="rId3"/>
                <a:stretch>
                  <a:fillRect l="-915" t="-3185" b="-764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1238249" y="5200650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2- Utiliser ensuite  une propriété de la fonction dérivée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86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24750" y="1190625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Exercice 9</a:t>
            </a:r>
            <a:endParaRPr lang="fr-FR" i="1" u="sng" dirty="0"/>
          </a:p>
        </p:txBody>
      </p:sp>
      <p:sp>
        <p:nvSpPr>
          <p:cNvPr id="3" name="Ellipse 2"/>
          <p:cNvSpPr/>
          <p:nvPr/>
        </p:nvSpPr>
        <p:spPr>
          <a:xfrm>
            <a:off x="1485900" y="1676400"/>
            <a:ext cx="1076325" cy="13144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267075" y="1676400"/>
            <a:ext cx="971550" cy="131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314950" y="1752600"/>
            <a:ext cx="1085850" cy="12382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019925" y="1895475"/>
            <a:ext cx="952500" cy="11715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582025" y="1866900"/>
            <a:ext cx="990600" cy="1123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229850" y="1752600"/>
            <a:ext cx="904875" cy="11525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28775" y="2257425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200 œufs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67075" y="2343150"/>
            <a:ext cx="86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200 œufs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419725" y="2343150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200 œufs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058025" y="2343150"/>
            <a:ext cx="88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200 œufs</a:t>
            </a:r>
            <a:endParaRPr lang="fr-FR" sz="11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667750" y="234315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200 œufs</a:t>
            </a:r>
            <a:endParaRPr lang="fr-FR" sz="11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229850" y="2257425"/>
            <a:ext cx="1000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200 œufs</a:t>
            </a:r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457450" y="3286125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</a:t>
            </a:r>
            <a:r>
              <a:rPr lang="fr-FR" b="1" i="1" dirty="0" smtClean="0"/>
              <a:t> X= nombre d’</a:t>
            </a:r>
            <a:r>
              <a:rPr lang="fr-FR" b="1" i="1" dirty="0"/>
              <a:t>é</a:t>
            </a:r>
            <a:r>
              <a:rPr lang="fr-FR" b="1" i="1" dirty="0" smtClean="0"/>
              <a:t>closions au 22 </a:t>
            </a:r>
            <a:r>
              <a:rPr lang="fr-FR" b="1" i="1" dirty="0" err="1" smtClean="0"/>
              <a:t>ème</a:t>
            </a:r>
            <a:r>
              <a:rPr lang="fr-FR" b="1" i="1" dirty="0" smtClean="0"/>
              <a:t> jour »</a:t>
            </a:r>
            <a:endParaRPr lang="fr-FR" b="1" i="1" dirty="0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30089"/>
              </p:ext>
            </p:extLst>
          </p:nvPr>
        </p:nvGraphicFramePr>
        <p:xfrm>
          <a:off x="838202" y="4158826"/>
          <a:ext cx="989647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36">
                  <a:extLst>
                    <a:ext uri="{9D8B030D-6E8A-4147-A177-3AD203B41FA5}">
                      <a16:colId xmlns:a16="http://schemas.microsoft.com/office/drawing/2014/main" val="1285441220"/>
                    </a:ext>
                  </a:extLst>
                </a:gridCol>
                <a:gridCol w="1140127">
                  <a:extLst>
                    <a:ext uri="{9D8B030D-6E8A-4147-A177-3AD203B41FA5}">
                      <a16:colId xmlns:a16="http://schemas.microsoft.com/office/drawing/2014/main" val="2881861681"/>
                    </a:ext>
                  </a:extLst>
                </a:gridCol>
                <a:gridCol w="1413782">
                  <a:extLst>
                    <a:ext uri="{9D8B030D-6E8A-4147-A177-3AD203B41FA5}">
                      <a16:colId xmlns:a16="http://schemas.microsoft.com/office/drawing/2014/main" val="2908866134"/>
                    </a:ext>
                  </a:extLst>
                </a:gridCol>
                <a:gridCol w="1413782">
                  <a:extLst>
                    <a:ext uri="{9D8B030D-6E8A-4147-A177-3AD203B41FA5}">
                      <a16:colId xmlns:a16="http://schemas.microsoft.com/office/drawing/2014/main" val="3176671461"/>
                    </a:ext>
                  </a:extLst>
                </a:gridCol>
                <a:gridCol w="1413782">
                  <a:extLst>
                    <a:ext uri="{9D8B030D-6E8A-4147-A177-3AD203B41FA5}">
                      <a16:colId xmlns:a16="http://schemas.microsoft.com/office/drawing/2014/main" val="3380063006"/>
                    </a:ext>
                  </a:extLst>
                </a:gridCol>
                <a:gridCol w="1413782">
                  <a:extLst>
                    <a:ext uri="{9D8B030D-6E8A-4147-A177-3AD203B41FA5}">
                      <a16:colId xmlns:a16="http://schemas.microsoft.com/office/drawing/2014/main" val="3366829954"/>
                    </a:ext>
                  </a:extLst>
                </a:gridCol>
                <a:gridCol w="1413782">
                  <a:extLst>
                    <a:ext uri="{9D8B030D-6E8A-4147-A177-3AD203B41FA5}">
                      <a16:colId xmlns:a16="http://schemas.microsoft.com/office/drawing/2014/main" val="4113839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xi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274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t°  d’incubation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6,4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6,8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52233"/>
                  </a:ext>
                </a:extLst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4324351" y="5095876"/>
            <a:ext cx="320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i="1" dirty="0" smtClean="0"/>
              <a:t>Nuage des points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i="1" dirty="0" smtClean="0"/>
              <a:t>Covariance ( t, x)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i="1" dirty="0" smtClean="0"/>
              <a:t>Droite d’ajustement:  x = at +b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i="1" dirty="0" smtClean="0"/>
              <a:t>Interprétation de R</a:t>
            </a:r>
            <a:r>
              <a:rPr lang="fr-FR" sz="1400" i="1" baseline="30000" dirty="0" smtClean="0"/>
              <a:t>2</a:t>
            </a:r>
            <a:endParaRPr lang="fr-FR" sz="1400" i="1" baseline="30000" dirty="0"/>
          </a:p>
        </p:txBody>
      </p:sp>
    </p:spTree>
    <p:extLst>
      <p:ext uri="{BB962C8B-B14F-4D97-AF65-F5344CB8AC3E}">
        <p14:creationId xmlns:p14="http://schemas.microsoft.com/office/powerpoint/2010/main" val="27213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57275" y="98107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Nuage des points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057275" y="1781175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va servir à quoi ?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609726"/>
            <a:ext cx="4600574" cy="45005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8700" y="2581275"/>
            <a:ext cx="2543175" cy="2154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FF0000"/>
                </a:solidFill>
              </a:rPr>
              <a:t>data= edit(data.frame())</a:t>
            </a:r>
          </a:p>
          <a:p>
            <a:r>
              <a:rPr lang="it-IT" i="1" dirty="0"/>
              <a:t>&gt; </a:t>
            </a:r>
            <a:r>
              <a:rPr lang="it-IT" sz="1400" i="1" dirty="0">
                <a:solidFill>
                  <a:srgbClr val="FF0000"/>
                </a:solidFill>
              </a:rPr>
              <a:t>data</a:t>
            </a:r>
          </a:p>
          <a:p>
            <a:r>
              <a:rPr lang="it-IT" sz="1400" i="1" dirty="0">
                <a:solidFill>
                  <a:srgbClr val="FF0000"/>
                </a:solidFill>
              </a:rPr>
              <a:t>  Temp Eclosion</a:t>
            </a:r>
          </a:p>
          <a:p>
            <a:r>
              <a:rPr lang="it-IT" sz="1400" i="1" dirty="0">
                <a:solidFill>
                  <a:srgbClr val="FF0000"/>
                </a:solidFill>
              </a:rPr>
              <a:t>1  6.0      131</a:t>
            </a:r>
          </a:p>
          <a:p>
            <a:r>
              <a:rPr lang="it-IT" sz="1400" i="1" dirty="0">
                <a:solidFill>
                  <a:srgbClr val="FF0000"/>
                </a:solidFill>
              </a:rPr>
              <a:t>2  6.4      144</a:t>
            </a:r>
          </a:p>
          <a:p>
            <a:r>
              <a:rPr lang="it-IT" sz="1400" i="1" dirty="0">
                <a:solidFill>
                  <a:srgbClr val="FF0000"/>
                </a:solidFill>
              </a:rPr>
              <a:t>3  6.8      157</a:t>
            </a:r>
          </a:p>
          <a:p>
            <a:r>
              <a:rPr lang="it-IT" sz="1400" i="1" dirty="0">
                <a:solidFill>
                  <a:srgbClr val="FF0000"/>
                </a:solidFill>
              </a:rPr>
              <a:t>4  7.2      170</a:t>
            </a:r>
          </a:p>
          <a:p>
            <a:r>
              <a:rPr lang="it-IT" sz="1400" i="1" dirty="0">
                <a:solidFill>
                  <a:srgbClr val="FF0000"/>
                </a:solidFill>
              </a:rPr>
              <a:t>5  7.6      190</a:t>
            </a:r>
          </a:p>
          <a:p>
            <a:r>
              <a:rPr lang="it-IT" sz="1400" i="1" dirty="0">
                <a:solidFill>
                  <a:srgbClr val="FF0000"/>
                </a:solidFill>
              </a:rPr>
              <a:t>6  8.0      189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0800000" flipV="1">
            <a:off x="800099" y="4913151"/>
            <a:ext cx="58197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sz="1400" i="1" dirty="0">
                <a:solidFill>
                  <a:srgbClr val="FF0000"/>
                </a:solidFill>
              </a:rPr>
              <a:t>plot(</a:t>
            </a:r>
            <a:r>
              <a:rPr lang="fr-FR" sz="1400" i="1" dirty="0" err="1">
                <a:solidFill>
                  <a:srgbClr val="FF0000"/>
                </a:solidFill>
              </a:rPr>
              <a:t>data$Eclosion~data$Temp,lwd</a:t>
            </a:r>
            <a:r>
              <a:rPr lang="fr-FR" sz="1400" i="1" dirty="0">
                <a:solidFill>
                  <a:srgbClr val="FF0000"/>
                </a:solidFill>
              </a:rPr>
              <a:t>=6, col="</a:t>
            </a:r>
            <a:r>
              <a:rPr lang="fr-FR" sz="1400" i="1" dirty="0" err="1">
                <a:solidFill>
                  <a:srgbClr val="FF0000"/>
                </a:solidFill>
              </a:rPr>
              <a:t>blue</a:t>
            </a:r>
            <a:r>
              <a:rPr lang="fr-FR" sz="1400" i="1" dirty="0">
                <a:solidFill>
                  <a:srgbClr val="FF0000"/>
                </a:solidFill>
              </a:rPr>
              <a:t>", main="nuage des points Incubation des </a:t>
            </a:r>
            <a:r>
              <a:rPr lang="fr-FR" sz="1400" i="1" dirty="0" err="1">
                <a:solidFill>
                  <a:srgbClr val="FF0000"/>
                </a:solidFill>
              </a:rPr>
              <a:t>oeufs</a:t>
            </a:r>
            <a:r>
              <a:rPr lang="fr-FR" sz="1400" i="1" dirty="0">
                <a:solidFill>
                  <a:srgbClr val="FF0000"/>
                </a:solidFill>
              </a:rPr>
              <a:t> de grenouilles")</a:t>
            </a:r>
          </a:p>
        </p:txBody>
      </p:sp>
    </p:spTree>
    <p:extLst>
      <p:ext uri="{BB962C8B-B14F-4D97-AF65-F5344CB8AC3E}">
        <p14:creationId xmlns:p14="http://schemas.microsoft.com/office/powerpoint/2010/main" val="226792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33501" y="2057400"/>
            <a:ext cx="318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Cov</a:t>
            </a:r>
            <a:r>
              <a:rPr lang="fr-FR" dirty="0" smtClean="0"/>
              <a:t>( t,  x) = ………..</a:t>
            </a:r>
          </a:p>
          <a:p>
            <a:endParaRPr lang="fr-FR" dirty="0"/>
          </a:p>
          <a:p>
            <a:r>
              <a:rPr lang="fr-FR" dirty="0" err="1" smtClean="0"/>
              <a:t>Coef</a:t>
            </a:r>
            <a:r>
              <a:rPr lang="fr-FR" dirty="0" smtClean="0"/>
              <a:t> de prédiction =</a:t>
            </a:r>
          </a:p>
          <a:p>
            <a:r>
              <a:rPr lang="fr-FR" dirty="0" err="1" smtClean="0"/>
              <a:t>Intercept</a:t>
            </a:r>
            <a:r>
              <a:rPr lang="fr-FR" dirty="0" smtClean="0"/>
              <a:t> = </a:t>
            </a:r>
          </a:p>
          <a:p>
            <a:endParaRPr lang="fr-FR" dirty="0"/>
          </a:p>
          <a:p>
            <a:r>
              <a:rPr lang="fr-FR" dirty="0" smtClean="0"/>
              <a:t>R2 =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66825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smtClean="0"/>
              <a:t>Travail individuel</a:t>
            </a:r>
            <a:endParaRPr lang="fr-FR" b="1" i="1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1333501" y="4600575"/>
            <a:ext cx="637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Conclusion /……………………..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51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391525" y="10763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Exercice 10</a:t>
            </a:r>
            <a:endParaRPr lang="fr-FR" i="1" u="sng" dirty="0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7239000" y="4533900"/>
            <a:ext cx="3819525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7772400" y="1943100"/>
            <a:ext cx="19050" cy="300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10429875" y="2409825"/>
            <a:ext cx="19050" cy="214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972550" y="481012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9148762" y="4533900"/>
            <a:ext cx="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9148762" y="4533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772400" y="3443287"/>
            <a:ext cx="8572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7896687" y="3448049"/>
            <a:ext cx="1290637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6" idx="1"/>
          </p:cNvCxnSpPr>
          <p:nvPr/>
        </p:nvCxnSpPr>
        <p:spPr>
          <a:xfrm flipV="1">
            <a:off x="9155457" y="3434225"/>
            <a:ext cx="14982" cy="110637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7791450" y="3987410"/>
            <a:ext cx="1395874" cy="553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8124825" y="4724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FF0000"/>
                </a:solidFill>
              </a:rPr>
              <a:t>L</a:t>
            </a:r>
            <a:r>
              <a:rPr lang="fr-FR" i="1" baseline="-25000" dirty="0" smtClean="0">
                <a:solidFill>
                  <a:srgbClr val="FF0000"/>
                </a:solidFill>
              </a:rPr>
              <a:t>1</a:t>
            </a:r>
            <a:r>
              <a:rPr lang="fr-FR" i="1" dirty="0" smtClean="0">
                <a:solidFill>
                  <a:srgbClr val="FF0000"/>
                </a:solidFill>
              </a:rPr>
              <a:t>(z)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31" name="Forme libre 30"/>
          <p:cNvSpPr/>
          <p:nvPr/>
        </p:nvSpPr>
        <p:spPr>
          <a:xfrm>
            <a:off x="9191625" y="2428875"/>
            <a:ext cx="1257300" cy="1562100"/>
          </a:xfrm>
          <a:custGeom>
            <a:avLst/>
            <a:gdLst>
              <a:gd name="connsiteX0" fmla="*/ 0 w 1257300"/>
              <a:gd name="connsiteY0" fmla="*/ 1562100 h 1562100"/>
              <a:gd name="connsiteX1" fmla="*/ 47625 w 1257300"/>
              <a:gd name="connsiteY1" fmla="*/ 1533525 h 1562100"/>
              <a:gd name="connsiteX2" fmla="*/ 114300 w 1257300"/>
              <a:gd name="connsiteY2" fmla="*/ 1495425 h 1562100"/>
              <a:gd name="connsiteX3" fmla="*/ 142875 w 1257300"/>
              <a:gd name="connsiteY3" fmla="*/ 1466850 h 1562100"/>
              <a:gd name="connsiteX4" fmla="*/ 209550 w 1257300"/>
              <a:gd name="connsiteY4" fmla="*/ 1428750 h 1562100"/>
              <a:gd name="connsiteX5" fmla="*/ 219075 w 1257300"/>
              <a:gd name="connsiteY5" fmla="*/ 1400175 h 1562100"/>
              <a:gd name="connsiteX6" fmla="*/ 247650 w 1257300"/>
              <a:gd name="connsiteY6" fmla="*/ 1381125 h 1562100"/>
              <a:gd name="connsiteX7" fmla="*/ 276225 w 1257300"/>
              <a:gd name="connsiteY7" fmla="*/ 1352550 h 1562100"/>
              <a:gd name="connsiteX8" fmla="*/ 285750 w 1257300"/>
              <a:gd name="connsiteY8" fmla="*/ 1323975 h 1562100"/>
              <a:gd name="connsiteX9" fmla="*/ 352425 w 1257300"/>
              <a:gd name="connsiteY9" fmla="*/ 1276350 h 1562100"/>
              <a:gd name="connsiteX10" fmla="*/ 409575 w 1257300"/>
              <a:gd name="connsiteY10" fmla="*/ 1238250 h 1562100"/>
              <a:gd name="connsiteX11" fmla="*/ 466725 w 1257300"/>
              <a:gd name="connsiteY11" fmla="*/ 1209675 h 1562100"/>
              <a:gd name="connsiteX12" fmla="*/ 485775 w 1257300"/>
              <a:gd name="connsiteY12" fmla="*/ 1181100 h 1562100"/>
              <a:gd name="connsiteX13" fmla="*/ 514350 w 1257300"/>
              <a:gd name="connsiteY13" fmla="*/ 1171575 h 1562100"/>
              <a:gd name="connsiteX14" fmla="*/ 571500 w 1257300"/>
              <a:gd name="connsiteY14" fmla="*/ 1143000 h 1562100"/>
              <a:gd name="connsiteX15" fmla="*/ 628650 w 1257300"/>
              <a:gd name="connsiteY15" fmla="*/ 1085850 h 1562100"/>
              <a:gd name="connsiteX16" fmla="*/ 657225 w 1257300"/>
              <a:gd name="connsiteY16" fmla="*/ 1066800 h 1562100"/>
              <a:gd name="connsiteX17" fmla="*/ 685800 w 1257300"/>
              <a:gd name="connsiteY17" fmla="*/ 1028700 h 1562100"/>
              <a:gd name="connsiteX18" fmla="*/ 742950 w 1257300"/>
              <a:gd name="connsiteY18" fmla="*/ 990600 h 1562100"/>
              <a:gd name="connsiteX19" fmla="*/ 800100 w 1257300"/>
              <a:gd name="connsiteY19" fmla="*/ 942975 h 1562100"/>
              <a:gd name="connsiteX20" fmla="*/ 819150 w 1257300"/>
              <a:gd name="connsiteY20" fmla="*/ 904875 h 1562100"/>
              <a:gd name="connsiteX21" fmla="*/ 847725 w 1257300"/>
              <a:gd name="connsiteY21" fmla="*/ 876300 h 1562100"/>
              <a:gd name="connsiteX22" fmla="*/ 885825 w 1257300"/>
              <a:gd name="connsiteY22" fmla="*/ 819150 h 1562100"/>
              <a:gd name="connsiteX23" fmla="*/ 895350 w 1257300"/>
              <a:gd name="connsiteY23" fmla="*/ 790575 h 1562100"/>
              <a:gd name="connsiteX24" fmla="*/ 923925 w 1257300"/>
              <a:gd name="connsiteY24" fmla="*/ 762000 h 1562100"/>
              <a:gd name="connsiteX25" fmla="*/ 942975 w 1257300"/>
              <a:gd name="connsiteY25" fmla="*/ 723900 h 1562100"/>
              <a:gd name="connsiteX26" fmla="*/ 990600 w 1257300"/>
              <a:gd name="connsiteY26" fmla="*/ 714375 h 1562100"/>
              <a:gd name="connsiteX27" fmla="*/ 1000125 w 1257300"/>
              <a:gd name="connsiteY27" fmla="*/ 647700 h 1562100"/>
              <a:gd name="connsiteX28" fmla="*/ 1019175 w 1257300"/>
              <a:gd name="connsiteY28" fmla="*/ 619125 h 1562100"/>
              <a:gd name="connsiteX29" fmla="*/ 1038225 w 1257300"/>
              <a:gd name="connsiteY29" fmla="*/ 561975 h 1562100"/>
              <a:gd name="connsiteX30" fmla="*/ 1057275 w 1257300"/>
              <a:gd name="connsiteY30" fmla="*/ 533400 h 1562100"/>
              <a:gd name="connsiteX31" fmla="*/ 1085850 w 1257300"/>
              <a:gd name="connsiteY31" fmla="*/ 476250 h 1562100"/>
              <a:gd name="connsiteX32" fmla="*/ 1104900 w 1257300"/>
              <a:gd name="connsiteY32" fmla="*/ 409575 h 1562100"/>
              <a:gd name="connsiteX33" fmla="*/ 1123950 w 1257300"/>
              <a:gd name="connsiteY33" fmla="*/ 381000 h 1562100"/>
              <a:gd name="connsiteX34" fmla="*/ 1143000 w 1257300"/>
              <a:gd name="connsiteY34" fmla="*/ 276225 h 1562100"/>
              <a:gd name="connsiteX35" fmla="*/ 1152525 w 1257300"/>
              <a:gd name="connsiteY35" fmla="*/ 247650 h 1562100"/>
              <a:gd name="connsiteX36" fmla="*/ 1181100 w 1257300"/>
              <a:gd name="connsiteY36" fmla="*/ 219075 h 1562100"/>
              <a:gd name="connsiteX37" fmla="*/ 1209675 w 1257300"/>
              <a:gd name="connsiteY37" fmla="*/ 161925 h 1562100"/>
              <a:gd name="connsiteX38" fmla="*/ 1228725 w 1257300"/>
              <a:gd name="connsiteY38" fmla="*/ 76200 h 1562100"/>
              <a:gd name="connsiteX39" fmla="*/ 1238250 w 1257300"/>
              <a:gd name="connsiteY39" fmla="*/ 47625 h 1562100"/>
              <a:gd name="connsiteX40" fmla="*/ 1257300 w 1257300"/>
              <a:gd name="connsiteY40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57300" h="1562100">
                <a:moveTo>
                  <a:pt x="0" y="1562100"/>
                </a:moveTo>
                <a:cubicBezTo>
                  <a:pt x="15875" y="1552575"/>
                  <a:pt x="31441" y="1542516"/>
                  <a:pt x="47625" y="1533525"/>
                </a:cubicBezTo>
                <a:cubicBezTo>
                  <a:pt x="75574" y="1517998"/>
                  <a:pt x="90350" y="1515383"/>
                  <a:pt x="114300" y="1495425"/>
                </a:cubicBezTo>
                <a:cubicBezTo>
                  <a:pt x="124648" y="1486801"/>
                  <a:pt x="132527" y="1475474"/>
                  <a:pt x="142875" y="1466850"/>
                </a:cubicBezTo>
                <a:cubicBezTo>
                  <a:pt x="163070" y="1450021"/>
                  <a:pt x="186259" y="1440395"/>
                  <a:pt x="209550" y="1428750"/>
                </a:cubicBezTo>
                <a:cubicBezTo>
                  <a:pt x="212725" y="1419225"/>
                  <a:pt x="212803" y="1408015"/>
                  <a:pt x="219075" y="1400175"/>
                </a:cubicBezTo>
                <a:cubicBezTo>
                  <a:pt x="226226" y="1391236"/>
                  <a:pt x="238856" y="1388454"/>
                  <a:pt x="247650" y="1381125"/>
                </a:cubicBezTo>
                <a:cubicBezTo>
                  <a:pt x="257998" y="1372501"/>
                  <a:pt x="266700" y="1362075"/>
                  <a:pt x="276225" y="1352550"/>
                </a:cubicBezTo>
                <a:cubicBezTo>
                  <a:pt x="279400" y="1343025"/>
                  <a:pt x="280181" y="1332329"/>
                  <a:pt x="285750" y="1323975"/>
                </a:cubicBezTo>
                <a:cubicBezTo>
                  <a:pt x="308198" y="1290302"/>
                  <a:pt x="319318" y="1296214"/>
                  <a:pt x="352425" y="1276350"/>
                </a:cubicBezTo>
                <a:cubicBezTo>
                  <a:pt x="372058" y="1264570"/>
                  <a:pt x="387855" y="1245490"/>
                  <a:pt x="409575" y="1238250"/>
                </a:cubicBezTo>
                <a:cubicBezTo>
                  <a:pt x="449010" y="1225105"/>
                  <a:pt x="429796" y="1234294"/>
                  <a:pt x="466725" y="1209675"/>
                </a:cubicBezTo>
                <a:cubicBezTo>
                  <a:pt x="473075" y="1200150"/>
                  <a:pt x="476836" y="1188251"/>
                  <a:pt x="485775" y="1181100"/>
                </a:cubicBezTo>
                <a:cubicBezTo>
                  <a:pt x="493615" y="1174828"/>
                  <a:pt x="505370" y="1176065"/>
                  <a:pt x="514350" y="1171575"/>
                </a:cubicBezTo>
                <a:cubicBezTo>
                  <a:pt x="588208" y="1134646"/>
                  <a:pt x="499676" y="1166941"/>
                  <a:pt x="571500" y="1143000"/>
                </a:cubicBezTo>
                <a:cubicBezTo>
                  <a:pt x="590550" y="1123950"/>
                  <a:pt x="606234" y="1100794"/>
                  <a:pt x="628650" y="1085850"/>
                </a:cubicBezTo>
                <a:cubicBezTo>
                  <a:pt x="638175" y="1079500"/>
                  <a:pt x="649130" y="1074895"/>
                  <a:pt x="657225" y="1066800"/>
                </a:cubicBezTo>
                <a:cubicBezTo>
                  <a:pt x="668450" y="1055575"/>
                  <a:pt x="673935" y="1039247"/>
                  <a:pt x="685800" y="1028700"/>
                </a:cubicBezTo>
                <a:cubicBezTo>
                  <a:pt x="702912" y="1013489"/>
                  <a:pt x="742950" y="990600"/>
                  <a:pt x="742950" y="990600"/>
                </a:cubicBezTo>
                <a:cubicBezTo>
                  <a:pt x="808848" y="891752"/>
                  <a:pt x="703422" y="1039653"/>
                  <a:pt x="800100" y="942975"/>
                </a:cubicBezTo>
                <a:cubicBezTo>
                  <a:pt x="810140" y="932935"/>
                  <a:pt x="810897" y="916429"/>
                  <a:pt x="819150" y="904875"/>
                </a:cubicBezTo>
                <a:cubicBezTo>
                  <a:pt x="826980" y="893914"/>
                  <a:pt x="838200" y="885825"/>
                  <a:pt x="847725" y="876300"/>
                </a:cubicBezTo>
                <a:cubicBezTo>
                  <a:pt x="870373" y="808356"/>
                  <a:pt x="838259" y="890499"/>
                  <a:pt x="885825" y="819150"/>
                </a:cubicBezTo>
                <a:cubicBezTo>
                  <a:pt x="891394" y="810796"/>
                  <a:pt x="889781" y="798929"/>
                  <a:pt x="895350" y="790575"/>
                </a:cubicBezTo>
                <a:cubicBezTo>
                  <a:pt x="902822" y="779367"/>
                  <a:pt x="916095" y="772961"/>
                  <a:pt x="923925" y="762000"/>
                </a:cubicBezTo>
                <a:cubicBezTo>
                  <a:pt x="932178" y="750446"/>
                  <a:pt x="931421" y="732153"/>
                  <a:pt x="942975" y="723900"/>
                </a:cubicBezTo>
                <a:cubicBezTo>
                  <a:pt x="956149" y="714490"/>
                  <a:pt x="974725" y="717550"/>
                  <a:pt x="990600" y="714375"/>
                </a:cubicBezTo>
                <a:cubicBezTo>
                  <a:pt x="993775" y="692150"/>
                  <a:pt x="993674" y="669204"/>
                  <a:pt x="1000125" y="647700"/>
                </a:cubicBezTo>
                <a:cubicBezTo>
                  <a:pt x="1003414" y="636735"/>
                  <a:pt x="1014526" y="629586"/>
                  <a:pt x="1019175" y="619125"/>
                </a:cubicBezTo>
                <a:cubicBezTo>
                  <a:pt x="1027330" y="600775"/>
                  <a:pt x="1027086" y="578683"/>
                  <a:pt x="1038225" y="561975"/>
                </a:cubicBezTo>
                <a:cubicBezTo>
                  <a:pt x="1044575" y="552450"/>
                  <a:pt x="1052155" y="543639"/>
                  <a:pt x="1057275" y="533400"/>
                </a:cubicBezTo>
                <a:cubicBezTo>
                  <a:pt x="1096710" y="454530"/>
                  <a:pt x="1031255" y="558142"/>
                  <a:pt x="1085850" y="476250"/>
                </a:cubicBezTo>
                <a:cubicBezTo>
                  <a:pt x="1088902" y="464043"/>
                  <a:pt x="1098068" y="423240"/>
                  <a:pt x="1104900" y="409575"/>
                </a:cubicBezTo>
                <a:cubicBezTo>
                  <a:pt x="1110020" y="399336"/>
                  <a:pt x="1117600" y="390525"/>
                  <a:pt x="1123950" y="381000"/>
                </a:cubicBezTo>
                <a:cubicBezTo>
                  <a:pt x="1128196" y="355524"/>
                  <a:pt x="1136344" y="302850"/>
                  <a:pt x="1143000" y="276225"/>
                </a:cubicBezTo>
                <a:cubicBezTo>
                  <a:pt x="1145435" y="266485"/>
                  <a:pt x="1146956" y="256004"/>
                  <a:pt x="1152525" y="247650"/>
                </a:cubicBezTo>
                <a:cubicBezTo>
                  <a:pt x="1159997" y="236442"/>
                  <a:pt x="1172476" y="229423"/>
                  <a:pt x="1181100" y="219075"/>
                </a:cubicBezTo>
                <a:cubicBezTo>
                  <a:pt x="1197729" y="199120"/>
                  <a:pt x="1203538" y="186473"/>
                  <a:pt x="1209675" y="161925"/>
                </a:cubicBezTo>
                <a:cubicBezTo>
                  <a:pt x="1216775" y="133527"/>
                  <a:pt x="1221625" y="104598"/>
                  <a:pt x="1228725" y="76200"/>
                </a:cubicBezTo>
                <a:cubicBezTo>
                  <a:pt x="1231160" y="66460"/>
                  <a:pt x="1235492" y="57279"/>
                  <a:pt x="1238250" y="47625"/>
                </a:cubicBezTo>
                <a:cubicBezTo>
                  <a:pt x="1250987" y="3046"/>
                  <a:pt x="1237790" y="19510"/>
                  <a:pt x="1257300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9553575" y="472440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accent3"/>
                </a:solidFill>
              </a:rPr>
              <a:t>L</a:t>
            </a:r>
            <a:r>
              <a:rPr lang="fr-FR" i="1" baseline="-25000" dirty="0" smtClean="0">
                <a:solidFill>
                  <a:schemeClr val="accent3"/>
                </a:solidFill>
              </a:rPr>
              <a:t>2</a:t>
            </a:r>
            <a:r>
              <a:rPr lang="fr-FR" i="1" dirty="0" smtClean="0">
                <a:solidFill>
                  <a:schemeClr val="accent3"/>
                </a:solidFill>
              </a:rPr>
              <a:t>(z)</a:t>
            </a:r>
            <a:endParaRPr lang="fr-FR" i="1" dirty="0">
              <a:solidFill>
                <a:schemeClr val="accent3"/>
              </a:solidFill>
            </a:endParaRPr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7791450" y="2409825"/>
            <a:ext cx="2657475" cy="21240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896687" y="2667000"/>
            <a:ext cx="184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</a:rPr>
              <a:t>Droite d’</a:t>
            </a:r>
            <a:r>
              <a:rPr lang="fr-FR" sz="1200" b="1" dirty="0" err="1" smtClean="0">
                <a:solidFill>
                  <a:schemeClr val="accent2"/>
                </a:solidFill>
              </a:rPr>
              <a:t>équi</a:t>
            </a:r>
            <a:r>
              <a:rPr lang="fr-FR" sz="1200" b="1" smtClean="0">
                <a:solidFill>
                  <a:schemeClr val="accent2"/>
                </a:solidFill>
              </a:rPr>
              <a:t>-répartition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486900" y="3295650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553575" y="4076700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247774" y="1009650"/>
                <a:ext cx="5629276" cy="48699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iG=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fr-FR" dirty="0" smtClean="0"/>
                  <a:t>  = 2A = 2 ( A +B-B) = 2 (A+B)  - 2B = 1  -  2B 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74" y="1009650"/>
                <a:ext cx="5629276" cy="486993"/>
              </a:xfrm>
              <a:prstGeom prst="rect">
                <a:avLst/>
              </a:prstGeom>
              <a:blipFill>
                <a:blip r:embed="rId2"/>
                <a:stretch>
                  <a:fillRect l="-975" b="-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000250" y="2943999"/>
            <a:ext cx="360045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Maintenant, calculer B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Indice de Gini = ?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676400" y="5457825"/>
            <a:ext cx="5200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438525" y="5648325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0,6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019674" y="5648325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28800" y="564832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333626" y="564832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0,2</a:t>
            </a:r>
            <a:endParaRPr lang="fr-FR" dirty="0"/>
          </a:p>
        </p:txBody>
      </p:sp>
      <p:sp>
        <p:nvSpPr>
          <p:cNvPr id="22" name="Flèche gauche 21"/>
          <p:cNvSpPr/>
          <p:nvPr/>
        </p:nvSpPr>
        <p:spPr>
          <a:xfrm>
            <a:off x="2000250" y="5093733"/>
            <a:ext cx="657225" cy="29741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Double flèche horizontale 22"/>
          <p:cNvSpPr/>
          <p:nvPr/>
        </p:nvSpPr>
        <p:spPr>
          <a:xfrm>
            <a:off x="3838575" y="5534025"/>
            <a:ext cx="1247775" cy="29527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828800" y="4579619"/>
            <a:ext cx="981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Pays égalitaire</a:t>
            </a:r>
            <a:endParaRPr lang="fr-F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962400" y="5093732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Revenu concentré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0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693</TotalTime>
  <Words>918</Words>
  <Application>Microsoft Office PowerPoint</Application>
  <PresentationFormat>Grand écran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Arial</vt:lpstr>
      <vt:lpstr>Cambria Math</vt:lpstr>
      <vt:lpstr>Centaur</vt:lpstr>
      <vt:lpstr>CMBX12</vt:lpstr>
      <vt:lpstr>CMMI10</vt:lpstr>
      <vt:lpstr>CMR10</vt:lpstr>
      <vt:lpstr>CMTT10</vt:lpstr>
      <vt:lpstr>CMTT8</vt:lpstr>
      <vt:lpstr>Garamond</vt:lpstr>
      <vt:lpstr>Wingdings</vt:lpstr>
      <vt:lpstr>Organique</vt:lpstr>
      <vt:lpstr>TD- STAT-1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 STAT-1</dc:title>
  <dc:creator>Manase Bezara</dc:creator>
  <cp:lastModifiedBy>Manase Bezara</cp:lastModifiedBy>
  <cp:revision>70</cp:revision>
  <dcterms:created xsi:type="dcterms:W3CDTF">2021-03-10T10:32:56Z</dcterms:created>
  <dcterms:modified xsi:type="dcterms:W3CDTF">2024-12-03T10:07:34Z</dcterms:modified>
</cp:coreProperties>
</file>