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4" r:id="rId2"/>
    <p:sldId id="256" r:id="rId3"/>
    <p:sldId id="258" r:id="rId4"/>
    <p:sldId id="274" r:id="rId5"/>
    <p:sldId id="275" r:id="rId6"/>
    <p:sldId id="276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77" r:id="rId15"/>
    <p:sldId id="278" r:id="rId16"/>
    <p:sldId id="279" r:id="rId17"/>
    <p:sldId id="280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7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E9CEC-0372-4C62-AA22-4AB65E0F7AF4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BF812-49DD-4BA2-8B40-B9D225E8AC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829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BF812-49DD-4BA2-8B40-B9D225E8AC4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ABF812-49DD-4BA2-8B40-B9D225E8AC4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991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ABF812-49DD-4BA2-8B40-B9D225E8AC4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674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ABF812-49DD-4BA2-8B40-B9D225E8AC4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984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ABF812-49DD-4BA2-8B40-B9D225E8AC4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693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ABF812-49DD-4BA2-8B40-B9D225E8AC4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ABF812-49DD-4BA2-8B40-B9D225E8AC4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ABF812-49DD-4BA2-8B40-B9D225E8AC4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ABF812-49DD-4BA2-8B40-B9D225E8AC4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ABF812-49DD-4BA2-8B40-B9D225E8AC4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ABF812-49DD-4BA2-8B40-B9D225E8AC4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BF812-49DD-4BA2-8B40-B9D225E8AC4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BF812-49DD-4BA2-8B40-B9D225E8AC45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BF812-49DD-4BA2-8B40-B9D225E8AC4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BF812-49DD-4BA2-8B40-B9D225E8AC45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BF812-49DD-4BA2-8B40-B9D225E8AC4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ABF812-49DD-4BA2-8B40-B9D225E8AC4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ABF812-49DD-4BA2-8B40-B9D225E8AC4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ABF812-49DD-4BA2-8B40-B9D225E8AC4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28CB-C8AF-4445-880A-AE448CF62B03}" type="datetime1">
              <a:rPr lang="it-IT" smtClean="0"/>
              <a:t>11/03/2021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Spring Boot - Antonio:P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870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A0C2-9449-4DC4-8571-BAC4C0B3CCC5}" type="datetime1">
              <a:rPr lang="it-IT" smtClean="0"/>
              <a:t>11/03/2021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Spring Boot - Antonio:P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386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729B-B0E3-4280-B9F4-0233913AD3CA}" type="datetime1">
              <a:rPr lang="it-IT" smtClean="0"/>
              <a:t>11/03/2021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Spring Boot - Antonio:P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004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282C-313B-4B5C-907E-C8B07CED944D}" type="datetime1">
              <a:rPr lang="it-IT" smtClean="0"/>
              <a:t>11/03/2021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Spring Boot - Antonio:P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347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09F4-EFE0-4559-B47D-0AF47DDC86A5}" type="datetime1">
              <a:rPr lang="it-IT" smtClean="0"/>
              <a:t>11/03/2021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Spring Boot - Antonio:P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256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74A1-5FE5-458E-AF10-3F1F55FBECF1}" type="datetime1">
              <a:rPr lang="it-IT" smtClean="0"/>
              <a:t>11/03/2021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Spring Boot - Antonio:P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991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0CC6-8DB5-412E-B592-EF02D7A800B5}" type="datetime1">
              <a:rPr lang="it-IT" smtClean="0"/>
              <a:t>11/03/2021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Spring Boot - Antonio:P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296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EEAA-85CF-4FD2-B1AF-567BA4EDE9C3}" type="datetime1">
              <a:rPr lang="it-IT" smtClean="0"/>
              <a:t>11/03/2021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Spring Boot - Antonio:P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806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6914-5FFF-49DF-AC21-EFE1AF2F53BB}" type="datetime1">
              <a:rPr lang="it-IT" smtClean="0"/>
              <a:t>11/03/2021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Spring Boot - Antonio:P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214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1F2AA-C659-4F7F-A6E8-7D8F29880DD9}" type="datetime1">
              <a:rPr lang="it-IT" smtClean="0"/>
              <a:t>11/03/2021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Spring Boot - Antonio:P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410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1A19-5391-4E42-AFCC-8DC50235D2E7}" type="datetime1">
              <a:rPr lang="it-IT" smtClean="0"/>
              <a:t>11/03/2021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Spring Boot - Antonio:P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0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76CE-6F3F-45AD-BFE2-21FA29702FB7}" type="datetime1">
              <a:rPr lang="it-IT" smtClean="0"/>
              <a:t>11/03/2021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Spring Boot - Antonio:P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C3A4A-AD2B-4BB3-8BE0-00F45CB846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463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it.wikipedia.org/wiki/Basic_access_authentication" TargetMode="External"/><Relationship Id="rId7" Type="http://schemas.openxmlformats.org/officeDocument/2006/relationships/hyperlink" Target="https://en.wikipedia.org/wiki/PKCS_1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omcat.apache.org/tomcat-9.0-doc/ssl-howto.html#Prepare_the_Certificate_Keystore" TargetMode="External"/><Relationship Id="rId5" Type="http://schemas.openxmlformats.org/officeDocument/2006/relationships/hyperlink" Target="https://mkyong.com/spring-boot/spring-boot-ssl-https-examples/" TargetMode="External"/><Relationship Id="rId4" Type="http://schemas.openxmlformats.org/officeDocument/2006/relationships/hyperlink" Target="https://www.baeldung.com/spring-boot-https-self-signed-certificat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2.2.6.RELEASE/reference/htmlsingle/#production-ready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spring.io/guides/gs/spring-boot-for-azure/" TargetMode="External"/><Relationship Id="rId3" Type="http://schemas.openxmlformats.org/officeDocument/2006/relationships/hyperlink" Target="https://docs.spring.io/spring-boot/docs/current/reference/htmlsingle/#deployment-service" TargetMode="External"/><Relationship Id="rId7" Type="http://schemas.openxmlformats.org/officeDocument/2006/relationships/hyperlink" Target="https://medium.com/swlh/deploying-spring-boot-applications-15e14db25ff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nicoll-scratches/spring-boot-daemon" TargetMode="External"/><Relationship Id="rId5" Type="http://schemas.openxmlformats.org/officeDocument/2006/relationships/hyperlink" Target="https://github.com/kohsuke/winsw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docs.spring.io/spring-boot/docs/current/reference/htmlsingle/#deployment-windows" TargetMode="External"/><Relationship Id="rId9" Type="http://schemas.openxmlformats.org/officeDocument/2006/relationships/hyperlink" Target="https://docs.microsoft.com/it-it/azure/developer/java/spring-framework/deploy-spring-boot-java-app-with-maven-plugin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eldung.com/start-here" TargetMode="External"/><Relationship Id="rId3" Type="http://schemas.openxmlformats.org/officeDocument/2006/relationships/hyperlink" Target="https://spring.io/quickstart" TargetMode="External"/><Relationship Id="rId7" Type="http://schemas.openxmlformats.org/officeDocument/2006/relationships/hyperlink" Target="https://docs.spring.io/spring-framework/docs/current/spring-framework-reference/index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spring.io/spring-boot/docs/current/reference/htmlsingle/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s://start.spring.io/" TargetMode="External"/><Relationship Id="rId10" Type="http://schemas.openxmlformats.org/officeDocument/2006/relationships/hyperlink" Target="https://mkyong.com/tutorials/spring-boot-tutorials/" TargetMode="External"/><Relationship Id="rId4" Type="http://schemas.openxmlformats.org/officeDocument/2006/relationships/hyperlink" Target="https://spring.io/guide" TargetMode="External"/><Relationship Id="rId9" Type="http://schemas.openxmlformats.org/officeDocument/2006/relationships/hyperlink" Target="https://www.baeldung.com/spring-boo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learn" TargetMode="External"/><Relationship Id="rId2" Type="http://schemas.openxmlformats.org/officeDocument/2006/relationships/hyperlink" Target="https://spring.io/projec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759463-524F-4EBE-8FA4-10AE422B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61918"/>
            <a:ext cx="8229600" cy="715773"/>
          </a:xfrm>
        </p:spPr>
        <p:txBody>
          <a:bodyPr>
            <a:normAutofit fontScale="90000"/>
          </a:bodyPr>
          <a:lstStyle/>
          <a:p>
            <a:pPr algn="r"/>
            <a:r>
              <a:rPr lang="it-IT" sz="2800" dirty="0"/>
              <a:t>Who </a:t>
            </a:r>
            <a:r>
              <a:rPr lang="it-IT" sz="2800" dirty="0" err="1"/>
              <a:t>Am</a:t>
            </a:r>
            <a:r>
              <a:rPr lang="it-IT" sz="2800" dirty="0"/>
              <a:t> I - Antonio Piovesan</a:t>
            </a:r>
            <a:br>
              <a:rPr lang="it-IT" sz="2800" dirty="0"/>
            </a:br>
            <a:r>
              <a:rPr lang="it-IT" sz="1600" i="1" dirty="0">
                <a:solidFill>
                  <a:srgbClr val="FF0000"/>
                </a:solidFill>
              </a:rPr>
              <a:t>https://github.com/ant1974/ant-repo-public</a:t>
            </a:r>
            <a:endParaRPr lang="it-IT" sz="2800" i="1" dirty="0">
              <a:solidFill>
                <a:srgbClr val="FF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5EE0C1E-614B-4F99-B758-F2B19A45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1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C47B49D-7562-4A72-A9BB-93F0CAC11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D7357D8-218B-4BFD-A468-327608A53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360000"/>
            <a:ext cx="3168352" cy="1516476"/>
          </a:xfrm>
          <a:prstGeom prst="rect">
            <a:avLst/>
          </a:prstGeom>
        </p:spPr>
      </p:pic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304B9098-1E24-487B-A33E-3D3E4DC2B675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              2021.03.11 - Spring Boot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FB33CFB-E951-468D-866F-AED467CF2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60848"/>
            <a:ext cx="3414749" cy="33843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5450252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/>
              <a:t>Let’s</a:t>
            </a:r>
            <a:r>
              <a:rPr lang="it-IT" dirty="0"/>
              <a:t> start coding</a:t>
            </a:r>
            <a:r>
              <a:rPr lang="it-IT" sz="2000" dirty="0"/>
              <a:t> </a:t>
            </a:r>
            <a:r>
              <a:rPr lang="it-IT" sz="2000" b="1" dirty="0">
                <a:solidFill>
                  <a:srgbClr val="00B050"/>
                </a:solidFill>
              </a:rPr>
              <a:t>( .. </a:t>
            </a:r>
            <a:r>
              <a:rPr lang="it-IT" sz="2000" b="1" dirty="0" err="1">
                <a:solidFill>
                  <a:srgbClr val="00B050"/>
                </a:solidFill>
              </a:rPr>
              <a:t>Keep</a:t>
            </a:r>
            <a:r>
              <a:rPr lang="it-IT" sz="2000" b="1" dirty="0">
                <a:solidFill>
                  <a:srgbClr val="00B050"/>
                </a:solidFill>
              </a:rPr>
              <a:t> on </a:t>
            </a:r>
            <a:r>
              <a:rPr lang="it-IT" sz="2000" b="1" dirty="0" err="1">
                <a:solidFill>
                  <a:srgbClr val="00B050"/>
                </a:solidFill>
              </a:rPr>
              <a:t>rockin</a:t>
            </a:r>
            <a:r>
              <a:rPr lang="it-IT" sz="2000" b="1" dirty="0">
                <a:solidFill>
                  <a:srgbClr val="00B050"/>
                </a:solidFill>
              </a:rPr>
              <a:t>’ in Eclipse world .. 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1196751"/>
            <a:ext cx="7704856" cy="5034947"/>
          </a:xfrm>
        </p:spPr>
        <p:txBody>
          <a:bodyPr>
            <a:normAutofit/>
          </a:bodyPr>
          <a:lstStyle/>
          <a:p>
            <a:pPr algn="just"/>
            <a:endParaRPr lang="it-IT" sz="18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10</a:t>
            </a:fld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43" y="1196752"/>
            <a:ext cx="3068772" cy="259062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10756"/>
            <a:ext cx="3240360" cy="4235613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14" y="1196752"/>
            <a:ext cx="3388310" cy="4733936"/>
          </a:xfrm>
          <a:prstGeom prst="rect">
            <a:avLst/>
          </a:prstGeom>
        </p:spPr>
      </p:pic>
      <p:sp>
        <p:nvSpPr>
          <p:cNvPr id="11" name="Freccia in giù 10"/>
          <p:cNvSpPr/>
          <p:nvPr/>
        </p:nvSpPr>
        <p:spPr>
          <a:xfrm>
            <a:off x="820038" y="1626430"/>
            <a:ext cx="306102" cy="590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destra 11"/>
          <p:cNvSpPr/>
          <p:nvPr/>
        </p:nvSpPr>
        <p:spPr>
          <a:xfrm>
            <a:off x="3910575" y="5013176"/>
            <a:ext cx="978408" cy="34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D99F00F9-882E-4F80-82FD-995318AE78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15" name="Segnaposto piè di pagina 3">
            <a:extLst>
              <a:ext uri="{FF2B5EF4-FFF2-40B4-BE49-F238E27FC236}">
                <a16:creationId xmlns:a16="http://schemas.microsoft.com/office/drawing/2014/main" id="{4134E7E6-F78C-48C2-B187-A1FE907F5F2E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              2021.03.11 - Spring Boot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</p:spTree>
    <p:extLst>
      <p:ext uri="{BB962C8B-B14F-4D97-AF65-F5344CB8AC3E}">
        <p14:creationId xmlns:p14="http://schemas.microsoft.com/office/powerpoint/2010/main" val="305649045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Spring Boot </a:t>
            </a:r>
            <a:r>
              <a:rPr lang="it-IT" sz="2000" b="1" dirty="0">
                <a:solidFill>
                  <a:srgbClr val="00B050"/>
                </a:solidFill>
              </a:rPr>
              <a:t>( .. </a:t>
            </a:r>
            <a:r>
              <a:rPr lang="it-IT" sz="2000" b="1" dirty="0" err="1">
                <a:solidFill>
                  <a:srgbClr val="00B050"/>
                </a:solidFill>
              </a:rPr>
              <a:t>recap</a:t>
            </a:r>
            <a:r>
              <a:rPr lang="it-IT" sz="2000" b="1" dirty="0">
                <a:solidFill>
                  <a:srgbClr val="00B050"/>
                </a:solidFill>
              </a:rPr>
              <a:t> .. 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8000" y="1267200"/>
            <a:ext cx="7088832" cy="4608512"/>
          </a:xfrm>
        </p:spPr>
        <p:txBody>
          <a:bodyPr>
            <a:norm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Approccio «</a:t>
            </a:r>
            <a:r>
              <a:rPr lang="it-IT" sz="1800" dirty="0" err="1">
                <a:solidFill>
                  <a:schemeClr val="tx1"/>
                </a:solidFill>
              </a:rPr>
              <a:t>opinionated</a:t>
            </a:r>
            <a:r>
              <a:rPr lang="it-IT" sz="1800" dirty="0">
                <a:solidFill>
                  <a:schemeClr val="tx1"/>
                </a:solidFill>
              </a:rPr>
              <a:t>»  all’uso di Spring et altro (</a:t>
            </a:r>
            <a:r>
              <a:rPr lang="it-IT" sz="1800" dirty="0" err="1">
                <a:solidFill>
                  <a:schemeClr val="tx1"/>
                </a:solidFill>
              </a:rPr>
              <a:t>Logging</a:t>
            </a:r>
            <a:r>
              <a:rPr lang="it-IT" sz="1800" dirty="0">
                <a:solidFill>
                  <a:schemeClr val="tx1"/>
                </a:solidFill>
              </a:rPr>
              <a:t>, ORM, REST, JSON, ..) evitando codice ripetitivo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Auto Configuration</a:t>
            </a:r>
            <a:endParaRPr lang="it-IT" sz="1800" b="1" dirty="0">
              <a:solidFill>
                <a:schemeClr val="tx1"/>
              </a:solidFill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tx1"/>
                </a:solidFill>
              </a:rPr>
              <a:t>Maven</a:t>
            </a:r>
            <a:r>
              <a:rPr lang="it-IT" sz="1800" dirty="0">
                <a:solidFill>
                  <a:schemeClr val="tx1"/>
                </a:solidFill>
              </a:rPr>
              <a:t>  Starters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</a:t>
            </a:r>
            <a:r>
              <a:rPr lang="it-IT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it-IT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boot</a:t>
            </a:r>
            <a:r>
              <a:rPr lang="it-IT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-starter-web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</a:t>
            </a:r>
            <a:r>
              <a:rPr lang="it-IT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-boot-starter-data-</a:t>
            </a:r>
            <a:r>
              <a:rPr lang="it-IT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jpa</a:t>
            </a:r>
            <a:endParaRPr lang="it-IT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</a:t>
            </a:r>
            <a:r>
              <a:rPr lang="it-IT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-boot-starter-</a:t>
            </a:r>
            <a:r>
              <a:rPr lang="it-IT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actuator</a:t>
            </a:r>
            <a:endParaRPr lang="it-IT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Annotazioni java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SpringBootApplication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 | @Bean | @Repository | @Service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@Controller 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RestController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RequestBody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GetMapping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@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PostMapping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@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DeleteMapping</a:t>
            </a:r>
            <a:endParaRPr lang="it-IT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it-IT" sz="1400" b="1" dirty="0"/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it-IT" sz="1400" b="1" dirty="0"/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it-IT" sz="1000" b="1" dirty="0">
              <a:solidFill>
                <a:schemeClr val="tx1"/>
              </a:solidFill>
            </a:endParaRPr>
          </a:p>
          <a:p>
            <a:pPr algn="just"/>
            <a:endParaRPr lang="it-IT" sz="1800" dirty="0">
              <a:solidFill>
                <a:schemeClr val="tx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CAAAB4E-5209-4388-B585-F68A57A82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7DB927A5-34A6-40AC-B02A-0D487E1DC53D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              2021.03.11 - Spring Boot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</p:spTree>
    <p:extLst>
      <p:ext uri="{BB962C8B-B14F-4D97-AF65-F5344CB8AC3E}">
        <p14:creationId xmlns:p14="http://schemas.microsoft.com/office/powerpoint/2010/main" val="283094106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/>
              <a:t>Continueed</a:t>
            </a:r>
            <a:r>
              <a:rPr lang="it-IT" dirty="0"/>
              <a:t> </a:t>
            </a:r>
            <a:r>
              <a:rPr lang="it-IT" sz="2000" b="1" dirty="0">
                <a:solidFill>
                  <a:srgbClr val="00B050"/>
                </a:solidFill>
              </a:rPr>
              <a:t>( .. How </a:t>
            </a:r>
            <a:r>
              <a:rPr lang="it-IT" sz="2000" b="1" dirty="0" err="1">
                <a:solidFill>
                  <a:srgbClr val="00B050"/>
                </a:solidFill>
              </a:rPr>
              <a:t>many</a:t>
            </a:r>
            <a:r>
              <a:rPr lang="it-IT" sz="2000" b="1" dirty="0">
                <a:solidFill>
                  <a:srgbClr val="00B050"/>
                </a:solidFill>
              </a:rPr>
              <a:t> .. ) 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8000" y="1267199"/>
            <a:ext cx="7416408" cy="4964499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it-IT" sz="2200" b="1" dirty="0" err="1">
                <a:solidFill>
                  <a:schemeClr val="tx1"/>
                </a:solidFill>
              </a:rPr>
              <a:t>Maven</a:t>
            </a:r>
            <a:r>
              <a:rPr lang="it-IT" sz="1800" dirty="0">
                <a:solidFill>
                  <a:schemeClr val="tx1"/>
                </a:solidFill>
              </a:rPr>
              <a:t>  </a:t>
            </a:r>
            <a:r>
              <a:rPr lang="it-IT" sz="2200" b="1" dirty="0">
                <a:solidFill>
                  <a:schemeClr val="tx1"/>
                </a:solidFill>
              </a:rPr>
              <a:t>Starters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/>
                </a:solidFill>
              </a:rPr>
              <a:t>spring</a:t>
            </a:r>
            <a:r>
              <a:rPr lang="it-IT" sz="2400" dirty="0">
                <a:solidFill>
                  <a:schemeClr val="tx1"/>
                </a:solidFill>
              </a:rPr>
              <a:t>-boot-starter-</a:t>
            </a:r>
            <a:r>
              <a:rPr lang="it-IT" sz="2400" dirty="0" err="1">
                <a:solidFill>
                  <a:schemeClr val="tx1"/>
                </a:solidFill>
              </a:rPr>
              <a:t>thymeleaf</a:t>
            </a:r>
            <a:endParaRPr lang="it-IT" sz="2400" dirty="0">
              <a:solidFill>
                <a:schemeClr val="tx1"/>
              </a:solidFill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/>
                </a:solidFill>
              </a:rPr>
              <a:t>spring</a:t>
            </a:r>
            <a:r>
              <a:rPr lang="it-IT" sz="2400" dirty="0">
                <a:solidFill>
                  <a:schemeClr val="tx1"/>
                </a:solidFill>
              </a:rPr>
              <a:t>-boot-starter-</a:t>
            </a:r>
            <a:r>
              <a:rPr lang="it-IT" sz="2400" dirty="0" err="1">
                <a:solidFill>
                  <a:schemeClr val="tx1"/>
                </a:solidFill>
              </a:rPr>
              <a:t>mustache</a:t>
            </a:r>
            <a:endParaRPr lang="it-IT" sz="2400" dirty="0">
              <a:solidFill>
                <a:schemeClr val="tx1"/>
              </a:solidFill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/>
                </a:solidFill>
              </a:rPr>
              <a:t>spring</a:t>
            </a:r>
            <a:r>
              <a:rPr lang="it-IT" sz="2400" dirty="0">
                <a:solidFill>
                  <a:schemeClr val="tx1"/>
                </a:solidFill>
              </a:rPr>
              <a:t>-boot-starter-test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/>
                </a:solidFill>
              </a:rPr>
              <a:t>spring</a:t>
            </a:r>
            <a:r>
              <a:rPr lang="it-IT" sz="2400" dirty="0">
                <a:solidFill>
                  <a:schemeClr val="tx1"/>
                </a:solidFill>
              </a:rPr>
              <a:t>-boot-</a:t>
            </a:r>
            <a:r>
              <a:rPr lang="it-IT" sz="2400" dirty="0" err="1">
                <a:solidFill>
                  <a:schemeClr val="tx1"/>
                </a:solidFill>
              </a:rPr>
              <a:t>configuration</a:t>
            </a:r>
            <a:r>
              <a:rPr lang="it-IT" sz="2400" dirty="0">
                <a:solidFill>
                  <a:schemeClr val="tx1"/>
                </a:solidFill>
              </a:rPr>
              <a:t>-processor </a:t>
            </a:r>
            <a:r>
              <a:rPr lang="it-IT" sz="1100" b="1" i="1" dirty="0"/>
              <a:t>{ auto complete su </a:t>
            </a:r>
            <a:r>
              <a:rPr lang="it-IT" sz="1100" b="1" i="1" dirty="0" err="1"/>
              <a:t>configuration</a:t>
            </a:r>
            <a:r>
              <a:rPr lang="it-IT" sz="1100" b="1" i="1" dirty="0"/>
              <a:t> files }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/>
                </a:solidFill>
              </a:rPr>
              <a:t>spring</a:t>
            </a:r>
            <a:r>
              <a:rPr lang="it-IT" sz="2400" dirty="0">
                <a:solidFill>
                  <a:schemeClr val="tx1"/>
                </a:solidFill>
              </a:rPr>
              <a:t>-</a:t>
            </a:r>
            <a:r>
              <a:rPr lang="it-IT" sz="2400" dirty="0" err="1">
                <a:solidFill>
                  <a:schemeClr val="tx1"/>
                </a:solidFill>
              </a:rPr>
              <a:t>boot</a:t>
            </a:r>
            <a:r>
              <a:rPr lang="it-IT" sz="2400" dirty="0">
                <a:solidFill>
                  <a:schemeClr val="tx1"/>
                </a:solidFill>
              </a:rPr>
              <a:t>-starter-</a:t>
            </a:r>
            <a:r>
              <a:rPr lang="it-IT" sz="2400" dirty="0" err="1">
                <a:solidFill>
                  <a:schemeClr val="tx1"/>
                </a:solidFill>
              </a:rPr>
              <a:t>aop</a:t>
            </a:r>
            <a:endParaRPr lang="it-IT" sz="2400" dirty="0">
              <a:solidFill>
                <a:schemeClr val="tx1"/>
              </a:solidFill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/>
                </a:solidFill>
              </a:rPr>
              <a:t>spring</a:t>
            </a:r>
            <a:r>
              <a:rPr lang="it-IT" sz="2400" dirty="0">
                <a:solidFill>
                  <a:schemeClr val="tx1"/>
                </a:solidFill>
              </a:rPr>
              <a:t>-</a:t>
            </a:r>
            <a:r>
              <a:rPr lang="it-IT" sz="2400" dirty="0" err="1">
                <a:solidFill>
                  <a:schemeClr val="tx1"/>
                </a:solidFill>
              </a:rPr>
              <a:t>boot</a:t>
            </a:r>
            <a:r>
              <a:rPr lang="it-IT" sz="2400" dirty="0">
                <a:solidFill>
                  <a:schemeClr val="tx1"/>
                </a:solidFill>
              </a:rPr>
              <a:t>-starter-security</a:t>
            </a:r>
          </a:p>
          <a:p>
            <a:pPr marL="1200150" lvl="2" indent="-285750" algn="just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it-IT" sz="1000" b="1" dirty="0"/>
              <a:t> </a:t>
            </a:r>
            <a:r>
              <a:rPr lang="it-IT" dirty="0">
                <a:solidFill>
                  <a:schemeClr val="tx1"/>
                </a:solidFill>
              </a:rPr>
              <a:t>thymeleaf-extras-springsecurity5</a:t>
            </a:r>
            <a:r>
              <a:rPr lang="it-IT" sz="1000" b="1" dirty="0"/>
              <a:t> 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/>
                </a:solidFill>
              </a:rPr>
              <a:t>spring</a:t>
            </a:r>
            <a:r>
              <a:rPr lang="it-IT" sz="2400" dirty="0">
                <a:solidFill>
                  <a:schemeClr val="tx1"/>
                </a:solidFill>
              </a:rPr>
              <a:t>-boot-starter-</a:t>
            </a:r>
            <a:r>
              <a:rPr lang="it-IT" sz="2400" dirty="0" err="1">
                <a:solidFill>
                  <a:schemeClr val="tx1"/>
                </a:solidFill>
              </a:rPr>
              <a:t>actuator</a:t>
            </a:r>
            <a:endParaRPr lang="it-IT" sz="2400" dirty="0">
              <a:solidFill>
                <a:schemeClr val="tx1"/>
              </a:solidFill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/>
                </a:solidFill>
              </a:rPr>
              <a:t>spring</a:t>
            </a:r>
            <a:r>
              <a:rPr lang="it-IT" sz="2400" dirty="0">
                <a:solidFill>
                  <a:schemeClr val="tx1"/>
                </a:solidFill>
              </a:rPr>
              <a:t>-boot-starter-</a:t>
            </a:r>
            <a:r>
              <a:rPr lang="it-IT" sz="2400" dirty="0" err="1">
                <a:solidFill>
                  <a:schemeClr val="tx1"/>
                </a:solidFill>
              </a:rPr>
              <a:t>logging</a:t>
            </a:r>
            <a:r>
              <a:rPr lang="it-IT" sz="1400" b="1" dirty="0"/>
              <a:t> 	</a:t>
            </a:r>
          </a:p>
          <a:p>
            <a:pPr lvl="2" algn="just">
              <a:spcBef>
                <a:spcPts val="600"/>
              </a:spcBef>
            </a:pPr>
            <a:r>
              <a:rPr lang="it-IT" sz="1100" b="1" i="1" dirty="0"/>
              <a:t>{ </a:t>
            </a:r>
            <a:r>
              <a:rPr lang="it-IT" sz="1100" b="1" i="1" dirty="0" err="1"/>
              <a:t>logging</a:t>
            </a:r>
            <a:r>
              <a:rPr lang="it-IT" sz="1100" b="1" i="1" dirty="0"/>
              <a:t> con </a:t>
            </a:r>
            <a:r>
              <a:rPr lang="it-IT" sz="1100" b="1" i="1" dirty="0" err="1"/>
              <a:t>LogBACK</a:t>
            </a:r>
            <a:r>
              <a:rPr lang="it-IT" sz="1100" b="1" i="1" dirty="0"/>
              <a:t> usando Simple </a:t>
            </a:r>
            <a:r>
              <a:rPr lang="it-IT" sz="1100" b="1" i="1" dirty="0" err="1"/>
              <a:t>Logging</a:t>
            </a:r>
            <a:r>
              <a:rPr lang="it-IT" sz="1100" b="1" i="1" dirty="0"/>
              <a:t> </a:t>
            </a:r>
            <a:r>
              <a:rPr lang="it-IT" sz="1100" b="1" i="1" dirty="0" err="1"/>
              <a:t>Facade</a:t>
            </a:r>
            <a:r>
              <a:rPr lang="it-IT" sz="1100" b="1" i="1" dirty="0"/>
              <a:t> for Java (SLF4J)  }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/>
                </a:solidFill>
              </a:rPr>
              <a:t>spring</a:t>
            </a:r>
            <a:r>
              <a:rPr lang="it-IT" sz="2400" dirty="0">
                <a:solidFill>
                  <a:schemeClr val="tx1"/>
                </a:solidFill>
              </a:rPr>
              <a:t>-</a:t>
            </a:r>
            <a:r>
              <a:rPr lang="it-IT" sz="2400" dirty="0" err="1">
                <a:solidFill>
                  <a:schemeClr val="tx1"/>
                </a:solidFill>
              </a:rPr>
              <a:t>boot</a:t>
            </a:r>
            <a:r>
              <a:rPr lang="it-IT" sz="2400" dirty="0">
                <a:solidFill>
                  <a:schemeClr val="tx1"/>
                </a:solidFill>
              </a:rPr>
              <a:t>-starter-</a:t>
            </a:r>
            <a:r>
              <a:rPr lang="it-IT" sz="2400" dirty="0" err="1">
                <a:solidFill>
                  <a:schemeClr val="tx1"/>
                </a:solidFill>
              </a:rPr>
              <a:t>tomcat</a:t>
            </a:r>
            <a:r>
              <a:rPr lang="it-IT" sz="1050" b="1" i="1" dirty="0"/>
              <a:t>	  { </a:t>
            </a:r>
            <a:r>
              <a:rPr lang="it-IT" sz="1050" b="1" i="1" dirty="0" err="1"/>
              <a:t>Servlet</a:t>
            </a:r>
            <a:r>
              <a:rPr lang="it-IT" sz="1050" b="1" i="1" dirty="0"/>
              <a:t> Server Tomcat }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</a:rPr>
              <a:t>spring-boot-starter-log4j2</a:t>
            </a:r>
            <a:r>
              <a:rPr lang="it-IT" sz="1400" b="1" dirty="0"/>
              <a:t>	 </a:t>
            </a:r>
            <a:r>
              <a:rPr lang="it-IT" sz="1050" b="1" i="1" dirty="0"/>
              <a:t>{ </a:t>
            </a:r>
            <a:r>
              <a:rPr lang="it-IT" sz="1050" b="1" i="1" dirty="0" err="1"/>
              <a:t>logging</a:t>
            </a:r>
            <a:r>
              <a:rPr lang="it-IT" sz="1050" b="1" i="1" dirty="0"/>
              <a:t> con Log4j }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/>
                </a:solidFill>
              </a:rPr>
              <a:t>spring</a:t>
            </a:r>
            <a:r>
              <a:rPr lang="it-IT" sz="2400" dirty="0">
                <a:solidFill>
                  <a:schemeClr val="tx1"/>
                </a:solidFill>
              </a:rPr>
              <a:t>-</a:t>
            </a:r>
            <a:r>
              <a:rPr lang="it-IT" sz="2400" dirty="0" err="1">
                <a:solidFill>
                  <a:schemeClr val="tx1"/>
                </a:solidFill>
              </a:rPr>
              <a:t>boot</a:t>
            </a:r>
            <a:r>
              <a:rPr lang="it-IT" sz="2400" dirty="0">
                <a:solidFill>
                  <a:schemeClr val="tx1"/>
                </a:solidFill>
              </a:rPr>
              <a:t>-starter-</a:t>
            </a:r>
            <a:r>
              <a:rPr lang="it-IT" sz="2400" dirty="0" err="1">
                <a:solidFill>
                  <a:schemeClr val="tx1"/>
                </a:solidFill>
              </a:rPr>
              <a:t>jetty</a:t>
            </a:r>
            <a:r>
              <a:rPr lang="it-IT" sz="1400" b="1" dirty="0"/>
              <a:t>	</a:t>
            </a:r>
            <a:r>
              <a:rPr lang="it-IT" sz="1050" b="1" i="1" dirty="0"/>
              <a:t>  	 { </a:t>
            </a:r>
            <a:r>
              <a:rPr lang="it-IT" sz="1050" b="1" i="1" dirty="0" err="1"/>
              <a:t>Servlet</a:t>
            </a:r>
            <a:r>
              <a:rPr lang="it-IT" sz="1050" b="1" i="1" dirty="0"/>
              <a:t> Server </a:t>
            </a:r>
            <a:r>
              <a:rPr lang="it-IT" sz="1050" b="1" i="1" dirty="0" err="1"/>
              <a:t>Jetty</a:t>
            </a:r>
            <a:r>
              <a:rPr lang="it-IT" sz="1050" b="1" i="1" dirty="0"/>
              <a:t>  }</a:t>
            </a:r>
          </a:p>
          <a:p>
            <a:pPr lvl="1" algn="just">
              <a:spcBef>
                <a:spcPts val="600"/>
              </a:spcBef>
            </a:pPr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C3A4A-AD2B-4BB3-8BE0-00F45CB8466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C44E7B6-3A5D-43D7-AB29-457FD6A4A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F644E69E-754B-4A76-960E-25B2F35BF8AE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              2021.03.11 - Spring Boot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</p:spTree>
    <p:extLst>
      <p:ext uri="{BB962C8B-B14F-4D97-AF65-F5344CB8AC3E}">
        <p14:creationId xmlns:p14="http://schemas.microsoft.com/office/powerpoint/2010/main" val="398550696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>
                <a:solidFill>
                  <a:prstClr val="black"/>
                </a:solidFill>
              </a:rPr>
              <a:t>Continueed</a:t>
            </a:r>
            <a:r>
              <a:rPr lang="it-IT" dirty="0">
                <a:solidFill>
                  <a:prstClr val="black"/>
                </a:solidFill>
              </a:rPr>
              <a:t> </a:t>
            </a:r>
            <a:r>
              <a:rPr lang="it-IT" sz="2000" b="1" dirty="0">
                <a:solidFill>
                  <a:srgbClr val="00B050"/>
                </a:solidFill>
              </a:rPr>
              <a:t>( .. Whole lotta </a:t>
            </a:r>
            <a:r>
              <a:rPr lang="it-IT" sz="2000" b="1" dirty="0" err="1">
                <a:solidFill>
                  <a:srgbClr val="00B050"/>
                </a:solidFill>
              </a:rPr>
              <a:t>annotation</a:t>
            </a:r>
            <a:r>
              <a:rPr lang="it-IT" sz="2000" b="1" dirty="0">
                <a:solidFill>
                  <a:srgbClr val="00B050"/>
                </a:solidFill>
              </a:rPr>
              <a:t>  .. 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1412776"/>
            <a:ext cx="7200800" cy="4680520"/>
          </a:xfrm>
        </p:spPr>
        <p:txBody>
          <a:bodyPr>
            <a:normAutofit/>
          </a:bodyPr>
          <a:lstStyle/>
          <a:p>
            <a:pPr algn="just"/>
            <a:endParaRPr lang="it-IT" sz="1800" dirty="0">
              <a:solidFill>
                <a:schemeClr val="tx1"/>
              </a:solidFill>
            </a:endParaRPr>
          </a:p>
          <a:p>
            <a:pPr algn="just"/>
            <a:r>
              <a:rPr lang="it-IT" sz="9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it-IT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C3A4A-AD2B-4BB3-8BE0-00F45CB8466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ottotitolo 2"/>
          <p:cNvSpPr txBox="1">
            <a:spLocks/>
          </p:cNvSpPr>
          <p:nvPr/>
        </p:nvSpPr>
        <p:spPr>
          <a:xfrm>
            <a:off x="827584" y="1268760"/>
            <a:ext cx="7221600" cy="50312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Annotazioni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</a:rPr>
              <a:t>@Bean | @Value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@Repository | </a:t>
            </a:r>
            <a:r>
              <a:rPr lang="en-US" sz="2200" dirty="0">
                <a:solidFill>
                  <a:prstClr val="black"/>
                </a:solidFill>
              </a:rPr>
              <a:t>@Service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@</a:t>
            </a:r>
            <a:r>
              <a:rPr lang="en-US" sz="2200" dirty="0">
                <a:solidFill>
                  <a:prstClr val="black"/>
                </a:solidFill>
              </a:rPr>
              <a:t>Controller  |  @</a:t>
            </a:r>
            <a:r>
              <a:rPr lang="en-US" sz="2200" dirty="0" err="1">
                <a:solidFill>
                  <a:prstClr val="black"/>
                </a:solidFill>
              </a:rPr>
              <a:t>RestController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@Configuration | @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ConfigurationProperties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@Profile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@Aspect</a:t>
            </a:r>
          </a:p>
          <a:p>
            <a:pPr marL="1200150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</a:rPr>
              <a:t>@Before: Advice that executes before a join point, but which does not have the ability to prevent execution flow proceeding to the join point (unless it throws an exception).</a:t>
            </a:r>
          </a:p>
          <a:p>
            <a:pPr marL="1200150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</a:rPr>
              <a:t>@</a:t>
            </a:r>
            <a:r>
              <a:rPr lang="en-US" sz="1400" dirty="0" err="1">
                <a:solidFill>
                  <a:prstClr val="black"/>
                </a:solidFill>
              </a:rPr>
              <a:t>AfterReturning</a:t>
            </a:r>
            <a:r>
              <a:rPr lang="en-US" sz="1400" dirty="0">
                <a:solidFill>
                  <a:prstClr val="black"/>
                </a:solidFill>
              </a:rPr>
              <a:t>: Advice to be executed after a join point completes normally.</a:t>
            </a:r>
          </a:p>
          <a:p>
            <a:pPr marL="1200150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</a:rPr>
              <a:t>@</a:t>
            </a:r>
            <a:r>
              <a:rPr lang="en-US" sz="1400" dirty="0" err="1">
                <a:solidFill>
                  <a:prstClr val="black"/>
                </a:solidFill>
              </a:rPr>
              <a:t>AfterThrowing</a:t>
            </a:r>
            <a:r>
              <a:rPr lang="en-US" sz="1400" dirty="0">
                <a:solidFill>
                  <a:prstClr val="black"/>
                </a:solidFill>
              </a:rPr>
              <a:t>: Advice to be executed if a method exits by throwing an exception.</a:t>
            </a:r>
          </a:p>
          <a:p>
            <a:pPr marL="1200150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</a:rPr>
              <a:t>@After: Advice to be executed regardless of the means by which a join point exits (normal or exceptional return).</a:t>
            </a:r>
          </a:p>
          <a:p>
            <a:pPr marL="1200150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</a:rPr>
              <a:t>@Around: Advice that surrounds a join point such as a method invocation.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C035B0A-1D10-4D9C-9255-1A78D4113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10" name="Segnaposto piè di pagina 3">
            <a:extLst>
              <a:ext uri="{FF2B5EF4-FFF2-40B4-BE49-F238E27FC236}">
                <a16:creationId xmlns:a16="http://schemas.microsoft.com/office/drawing/2014/main" id="{03F7C91A-36EA-4E8E-9473-1CEECEC6E466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              2021.03.11 - Spring Boot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</p:spTree>
    <p:extLst>
      <p:ext uri="{BB962C8B-B14F-4D97-AF65-F5344CB8AC3E}">
        <p14:creationId xmlns:p14="http://schemas.microsoft.com/office/powerpoint/2010/main" val="154565342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>
                <a:solidFill>
                  <a:prstClr val="black"/>
                </a:solidFill>
              </a:rPr>
              <a:t>MVC / DI </a:t>
            </a:r>
            <a:r>
              <a:rPr lang="it-IT" sz="2000" b="1" dirty="0">
                <a:solidFill>
                  <a:srgbClr val="00B050"/>
                </a:solidFill>
              </a:rPr>
              <a:t>( .. are </a:t>
            </a:r>
            <a:r>
              <a:rPr lang="it-IT" sz="2000" b="1" dirty="0" err="1">
                <a:solidFill>
                  <a:srgbClr val="00B050"/>
                </a:solidFill>
              </a:rPr>
              <a:t>there</a:t>
            </a:r>
            <a:r>
              <a:rPr lang="it-IT" sz="2000" b="1" dirty="0">
                <a:solidFill>
                  <a:srgbClr val="00B050"/>
                </a:solidFill>
              </a:rPr>
              <a:t> </a:t>
            </a:r>
            <a:r>
              <a:rPr lang="it-IT" sz="2000" b="1" dirty="0" err="1">
                <a:solidFill>
                  <a:srgbClr val="00B050"/>
                </a:solidFill>
              </a:rPr>
              <a:t>any</a:t>
            </a:r>
            <a:r>
              <a:rPr lang="it-IT" sz="2000" b="1" dirty="0">
                <a:solidFill>
                  <a:srgbClr val="00B050"/>
                </a:solidFill>
              </a:rPr>
              <a:t> patterns ?? .. 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1412776"/>
            <a:ext cx="7200800" cy="4680520"/>
          </a:xfrm>
        </p:spPr>
        <p:txBody>
          <a:bodyPr>
            <a:normAutofit/>
          </a:bodyPr>
          <a:lstStyle/>
          <a:p>
            <a:pPr algn="just"/>
            <a:endParaRPr lang="it-IT" sz="1800" dirty="0">
              <a:solidFill>
                <a:schemeClr val="tx1"/>
              </a:solidFill>
            </a:endParaRPr>
          </a:p>
          <a:p>
            <a:pPr algn="just"/>
            <a:r>
              <a:rPr lang="it-IT" sz="9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it-IT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C3A4A-AD2B-4BB3-8BE0-00F45CB8466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ottotitolo 2"/>
          <p:cNvSpPr txBox="1">
            <a:spLocks/>
          </p:cNvSpPr>
          <p:nvPr/>
        </p:nvSpPr>
        <p:spPr>
          <a:xfrm>
            <a:off x="827584" y="1268760"/>
            <a:ext cx="7221600" cy="503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C035B0A-1D10-4D9C-9255-1A78D4113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10" name="Segnaposto piè di pagina 3">
            <a:extLst>
              <a:ext uri="{FF2B5EF4-FFF2-40B4-BE49-F238E27FC236}">
                <a16:creationId xmlns:a16="http://schemas.microsoft.com/office/drawing/2014/main" id="{03F7C91A-36EA-4E8E-9473-1CEECEC6E466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2021.03.11 - Spring Boot  -  </a:t>
            </a:r>
            <a:r>
              <a:rPr kumimoji="0" lang="it-IT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Antonio:P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-  https://github.com/ant1974/ant-repo-public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DD39A5B6-B285-4AAB-8848-FE830594D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53" y="1322565"/>
            <a:ext cx="6763694" cy="4410691"/>
          </a:xfrm>
          <a:prstGeom prst="rect">
            <a:avLst/>
          </a:prstGeom>
        </p:spPr>
      </p:pic>
      <p:sp>
        <p:nvSpPr>
          <p:cNvPr id="7" name="Fumetto: ovale 6">
            <a:extLst>
              <a:ext uri="{FF2B5EF4-FFF2-40B4-BE49-F238E27FC236}">
                <a16:creationId xmlns:a16="http://schemas.microsoft.com/office/drawing/2014/main" id="{A0EE44BA-5D13-4D3D-8AAC-56D140EA0F9A}"/>
              </a:ext>
            </a:extLst>
          </p:cNvPr>
          <p:cNvSpPr/>
          <p:nvPr/>
        </p:nvSpPr>
        <p:spPr>
          <a:xfrm>
            <a:off x="4368741" y="1711869"/>
            <a:ext cx="2952328" cy="741006"/>
          </a:xfrm>
          <a:prstGeom prst="wedgeEllipseCallout">
            <a:avLst>
              <a:gd name="adj1" fmla="val -115661"/>
              <a:gd name="adj2" fmla="val 15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I’m</a:t>
            </a:r>
            <a:r>
              <a:rPr lang="it-IT" dirty="0"/>
              <a:t> an MVC controller</a:t>
            </a:r>
          </a:p>
        </p:txBody>
      </p:sp>
      <p:sp>
        <p:nvSpPr>
          <p:cNvPr id="11" name="Fumetto: ovale 10">
            <a:extLst>
              <a:ext uri="{FF2B5EF4-FFF2-40B4-BE49-F238E27FC236}">
                <a16:creationId xmlns:a16="http://schemas.microsoft.com/office/drawing/2014/main" id="{2F427C1C-0DF2-4505-AFA1-EDDEEC257422}"/>
              </a:ext>
            </a:extLst>
          </p:cNvPr>
          <p:cNvSpPr/>
          <p:nvPr/>
        </p:nvSpPr>
        <p:spPr>
          <a:xfrm>
            <a:off x="4316630" y="3003398"/>
            <a:ext cx="3495730" cy="741006"/>
          </a:xfrm>
          <a:prstGeom prst="wedgeEllipseCallout">
            <a:avLst>
              <a:gd name="adj1" fmla="val -100254"/>
              <a:gd name="adj2" fmla="val 518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Please</a:t>
            </a:r>
            <a:r>
              <a:rPr lang="it-IT" dirty="0"/>
              <a:t>  Spring, </a:t>
            </a:r>
            <a:r>
              <a:rPr lang="it-IT" dirty="0" err="1"/>
              <a:t>gimme</a:t>
            </a:r>
            <a:r>
              <a:rPr lang="it-IT" dirty="0"/>
              <a:t> the service</a:t>
            </a:r>
          </a:p>
        </p:txBody>
      </p:sp>
      <p:sp>
        <p:nvSpPr>
          <p:cNvPr id="12" name="Fumetto: ovale 11">
            <a:extLst>
              <a:ext uri="{FF2B5EF4-FFF2-40B4-BE49-F238E27FC236}">
                <a16:creationId xmlns:a16="http://schemas.microsoft.com/office/drawing/2014/main" id="{110C051D-B094-48AE-A1F0-6CA3555994D2}"/>
              </a:ext>
            </a:extLst>
          </p:cNvPr>
          <p:cNvSpPr/>
          <p:nvPr/>
        </p:nvSpPr>
        <p:spPr>
          <a:xfrm>
            <a:off x="6228184" y="4917336"/>
            <a:ext cx="2592287" cy="1091181"/>
          </a:xfrm>
          <a:prstGeom prst="wedgeEllipseCallout">
            <a:avLst>
              <a:gd name="adj1" fmla="val -102703"/>
              <a:gd name="adj2" fmla="val -2072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Let’s</a:t>
            </a:r>
            <a:r>
              <a:rPr lang="it-IT" dirty="0">
                <a:solidFill>
                  <a:schemeClr val="tx1"/>
                </a:solidFill>
              </a:rPr>
              <a:t> feed Model… the </a:t>
            </a:r>
            <a:r>
              <a:rPr lang="it-IT" dirty="0" err="1">
                <a:solidFill>
                  <a:schemeClr val="tx1"/>
                </a:solidFill>
              </a:rPr>
              <a:t>view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hungry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" name="Fumetto: ovale 12">
            <a:extLst>
              <a:ext uri="{FF2B5EF4-FFF2-40B4-BE49-F238E27FC236}">
                <a16:creationId xmlns:a16="http://schemas.microsoft.com/office/drawing/2014/main" id="{F5BD5455-9A2F-46EC-A714-F2AB5DBD06D6}"/>
              </a:ext>
            </a:extLst>
          </p:cNvPr>
          <p:cNvSpPr/>
          <p:nvPr/>
        </p:nvSpPr>
        <p:spPr>
          <a:xfrm>
            <a:off x="3470468" y="5589240"/>
            <a:ext cx="2253660" cy="741006"/>
          </a:xfrm>
          <a:prstGeom prst="wedgeEllipseCallout">
            <a:avLst>
              <a:gd name="adj1" fmla="val -71273"/>
              <a:gd name="adj2" fmla="val -4062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View</a:t>
            </a:r>
            <a:r>
              <a:rPr lang="it-IT" dirty="0">
                <a:solidFill>
                  <a:schemeClr val="bg1"/>
                </a:solidFill>
              </a:rPr>
              <a:t>! Show me the list</a:t>
            </a:r>
          </a:p>
        </p:txBody>
      </p:sp>
    </p:spTree>
    <p:extLst>
      <p:ext uri="{BB962C8B-B14F-4D97-AF65-F5344CB8AC3E}">
        <p14:creationId xmlns:p14="http://schemas.microsoft.com/office/powerpoint/2010/main" val="138881881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2B89AE7C-53AE-4395-8365-5EB3EAB82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64" y="1531414"/>
            <a:ext cx="7719409" cy="4057826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>
                <a:solidFill>
                  <a:prstClr val="black"/>
                </a:solidFill>
              </a:rPr>
              <a:t>REST / DI </a:t>
            </a:r>
            <a:r>
              <a:rPr lang="it-IT" sz="2000" b="1" dirty="0">
                <a:solidFill>
                  <a:srgbClr val="00B050"/>
                </a:solidFill>
              </a:rPr>
              <a:t>( ..  lotta </a:t>
            </a:r>
            <a:r>
              <a:rPr lang="it-IT" sz="2000" b="1" dirty="0" err="1">
                <a:solidFill>
                  <a:srgbClr val="00B050"/>
                </a:solidFill>
              </a:rPr>
              <a:t>stuff</a:t>
            </a:r>
            <a:r>
              <a:rPr lang="it-IT" sz="2000" b="1" dirty="0">
                <a:solidFill>
                  <a:srgbClr val="00B050"/>
                </a:solidFill>
              </a:rPr>
              <a:t>  1 .. )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1412776"/>
            <a:ext cx="7200800" cy="4680520"/>
          </a:xfrm>
        </p:spPr>
        <p:txBody>
          <a:bodyPr>
            <a:normAutofit/>
          </a:bodyPr>
          <a:lstStyle/>
          <a:p>
            <a:pPr algn="just"/>
            <a:endParaRPr lang="it-IT" sz="1800" dirty="0">
              <a:solidFill>
                <a:schemeClr val="tx1"/>
              </a:solidFill>
            </a:endParaRPr>
          </a:p>
          <a:p>
            <a:pPr algn="just"/>
            <a:r>
              <a:rPr lang="it-IT" sz="9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it-IT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C3A4A-AD2B-4BB3-8BE0-00F45CB8466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ottotitolo 2"/>
          <p:cNvSpPr txBox="1">
            <a:spLocks/>
          </p:cNvSpPr>
          <p:nvPr/>
        </p:nvSpPr>
        <p:spPr>
          <a:xfrm>
            <a:off x="827584" y="1268760"/>
            <a:ext cx="7221600" cy="503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C035B0A-1D10-4D9C-9255-1A78D4113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10" name="Segnaposto piè di pagina 3">
            <a:extLst>
              <a:ext uri="{FF2B5EF4-FFF2-40B4-BE49-F238E27FC236}">
                <a16:creationId xmlns:a16="http://schemas.microsoft.com/office/drawing/2014/main" id="{03F7C91A-36EA-4E8E-9473-1CEECEC6E466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2021.03.11 - Spring Boot  -  </a:t>
            </a:r>
            <a:r>
              <a:rPr kumimoji="0" lang="it-IT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Antonio:P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-  https://github.com/ant1974/ant-repo-public</a:t>
            </a:r>
          </a:p>
        </p:txBody>
      </p:sp>
      <p:sp>
        <p:nvSpPr>
          <p:cNvPr id="7" name="Fumetto: ovale 6">
            <a:extLst>
              <a:ext uri="{FF2B5EF4-FFF2-40B4-BE49-F238E27FC236}">
                <a16:creationId xmlns:a16="http://schemas.microsoft.com/office/drawing/2014/main" id="{A0EE44BA-5D13-4D3D-8AAC-56D140EA0F9A}"/>
              </a:ext>
            </a:extLst>
          </p:cNvPr>
          <p:cNvSpPr/>
          <p:nvPr/>
        </p:nvSpPr>
        <p:spPr>
          <a:xfrm>
            <a:off x="3383868" y="1802531"/>
            <a:ext cx="1836204" cy="622409"/>
          </a:xfrm>
          <a:prstGeom prst="wedgeEllipseCallout">
            <a:avLst>
              <a:gd name="adj1" fmla="val -115661"/>
              <a:gd name="adj2" fmla="val 15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I’m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REST controller</a:t>
            </a:r>
          </a:p>
        </p:txBody>
      </p:sp>
      <p:sp>
        <p:nvSpPr>
          <p:cNvPr id="11" name="Fumetto: ovale 10">
            <a:extLst>
              <a:ext uri="{FF2B5EF4-FFF2-40B4-BE49-F238E27FC236}">
                <a16:creationId xmlns:a16="http://schemas.microsoft.com/office/drawing/2014/main" id="{2F427C1C-0DF2-4505-AFA1-EDDEEC257422}"/>
              </a:ext>
            </a:extLst>
          </p:cNvPr>
          <p:cNvSpPr/>
          <p:nvPr/>
        </p:nvSpPr>
        <p:spPr>
          <a:xfrm>
            <a:off x="5034827" y="2317091"/>
            <a:ext cx="3495730" cy="741006"/>
          </a:xfrm>
          <a:prstGeom prst="wedgeEllipseCallout">
            <a:avLst>
              <a:gd name="adj1" fmla="val -119953"/>
              <a:gd name="adj2" fmla="val 1222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Please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Spring,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gimme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service</a:t>
            </a:r>
          </a:p>
        </p:txBody>
      </p:sp>
      <p:pic>
        <p:nvPicPr>
          <p:cNvPr id="6" name="Immagine 5" descr="Immagine che contiene LEGO, giocattolo&#10;&#10;Descrizione generata automaticamente">
            <a:extLst>
              <a:ext uri="{FF2B5EF4-FFF2-40B4-BE49-F238E27FC236}">
                <a16:creationId xmlns:a16="http://schemas.microsoft.com/office/drawing/2014/main" id="{0D0900D4-E242-4E3B-AEE7-56872DB010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902" y="3320751"/>
            <a:ext cx="1225087" cy="163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0039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F96CE8CE-E719-436E-9F1E-429932D43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97" y="1132825"/>
            <a:ext cx="7220958" cy="4991797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>
                <a:solidFill>
                  <a:prstClr val="black"/>
                </a:solidFill>
              </a:rPr>
              <a:t>Service Vs </a:t>
            </a:r>
            <a:r>
              <a:rPr lang="it-IT" dirty="0" err="1">
                <a:solidFill>
                  <a:prstClr val="black"/>
                </a:solidFill>
              </a:rPr>
              <a:t>Repo</a:t>
            </a:r>
            <a:r>
              <a:rPr lang="it-IT" dirty="0">
                <a:solidFill>
                  <a:prstClr val="black"/>
                </a:solidFill>
              </a:rPr>
              <a:t> </a:t>
            </a:r>
            <a:r>
              <a:rPr lang="it-IT" sz="2000" b="1" dirty="0">
                <a:solidFill>
                  <a:srgbClr val="00B050"/>
                </a:solidFill>
              </a:rPr>
              <a:t>( ..  lotta </a:t>
            </a:r>
            <a:r>
              <a:rPr lang="it-IT" sz="2000" b="1" dirty="0" err="1">
                <a:solidFill>
                  <a:srgbClr val="00B050"/>
                </a:solidFill>
              </a:rPr>
              <a:t>stuff</a:t>
            </a:r>
            <a:r>
              <a:rPr lang="it-IT" sz="2000" b="1" dirty="0">
                <a:solidFill>
                  <a:srgbClr val="00B050"/>
                </a:solidFill>
              </a:rPr>
              <a:t>  2 .. )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1412776"/>
            <a:ext cx="7200800" cy="4680520"/>
          </a:xfrm>
        </p:spPr>
        <p:txBody>
          <a:bodyPr>
            <a:normAutofit/>
          </a:bodyPr>
          <a:lstStyle/>
          <a:p>
            <a:pPr algn="just"/>
            <a:endParaRPr lang="it-IT" sz="1800" dirty="0">
              <a:solidFill>
                <a:schemeClr val="tx1"/>
              </a:solidFill>
            </a:endParaRPr>
          </a:p>
          <a:p>
            <a:pPr algn="just"/>
            <a:r>
              <a:rPr lang="it-IT" sz="9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it-IT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C3A4A-AD2B-4BB3-8BE0-00F45CB8466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ottotitolo 2"/>
          <p:cNvSpPr txBox="1">
            <a:spLocks/>
          </p:cNvSpPr>
          <p:nvPr/>
        </p:nvSpPr>
        <p:spPr>
          <a:xfrm>
            <a:off x="827584" y="1268760"/>
            <a:ext cx="7221600" cy="503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C035B0A-1D10-4D9C-9255-1A78D4113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10" name="Segnaposto piè di pagina 3">
            <a:extLst>
              <a:ext uri="{FF2B5EF4-FFF2-40B4-BE49-F238E27FC236}">
                <a16:creationId xmlns:a16="http://schemas.microsoft.com/office/drawing/2014/main" id="{03F7C91A-36EA-4E8E-9473-1CEECEC6E466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2021.03.11 - Spring Boot  -  </a:t>
            </a:r>
            <a:r>
              <a:rPr kumimoji="0" lang="it-IT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Antonio:P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-  https://github.com/ant1974/ant-repo-public</a:t>
            </a:r>
          </a:p>
        </p:txBody>
      </p:sp>
      <p:sp>
        <p:nvSpPr>
          <p:cNvPr id="7" name="Fumetto: ovale 6">
            <a:extLst>
              <a:ext uri="{FF2B5EF4-FFF2-40B4-BE49-F238E27FC236}">
                <a16:creationId xmlns:a16="http://schemas.microsoft.com/office/drawing/2014/main" id="{A0EE44BA-5D13-4D3D-8AAC-56D140EA0F9A}"/>
              </a:ext>
            </a:extLst>
          </p:cNvPr>
          <p:cNvSpPr/>
          <p:nvPr/>
        </p:nvSpPr>
        <p:spPr>
          <a:xfrm>
            <a:off x="2843808" y="1381450"/>
            <a:ext cx="2736304" cy="1299519"/>
          </a:xfrm>
          <a:prstGeom prst="wedgeEllipseCallout">
            <a:avLst>
              <a:gd name="adj1" fmla="val -84019"/>
              <a:gd name="adj2" fmla="val 20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I’m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Service component ..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I’m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Commit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Rollback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ready </a:t>
            </a:r>
          </a:p>
        </p:txBody>
      </p:sp>
      <p:sp>
        <p:nvSpPr>
          <p:cNvPr id="11" name="Fumetto: ovale 10">
            <a:extLst>
              <a:ext uri="{FF2B5EF4-FFF2-40B4-BE49-F238E27FC236}">
                <a16:creationId xmlns:a16="http://schemas.microsoft.com/office/drawing/2014/main" id="{2F427C1C-0DF2-4505-AFA1-EDDEEC257422}"/>
              </a:ext>
            </a:extLst>
          </p:cNvPr>
          <p:cNvSpPr/>
          <p:nvPr/>
        </p:nvSpPr>
        <p:spPr>
          <a:xfrm>
            <a:off x="5868144" y="2414906"/>
            <a:ext cx="2994951" cy="1396103"/>
          </a:xfrm>
          <a:prstGeom prst="wedgeEllipseCallout">
            <a:avLst>
              <a:gd name="adj1" fmla="val -126108"/>
              <a:gd name="adj2" fmla="val -677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Please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Spring,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gimme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JPA ready component</a:t>
            </a:r>
          </a:p>
        </p:txBody>
      </p:sp>
      <p:pic>
        <p:nvPicPr>
          <p:cNvPr id="12" name="Immagine 11" descr="Immagine che contiene giocattolo, LEGO&#10;&#10;Descrizione generata automaticamente">
            <a:extLst>
              <a:ext uri="{FF2B5EF4-FFF2-40B4-BE49-F238E27FC236}">
                <a16:creationId xmlns:a16="http://schemas.microsoft.com/office/drawing/2014/main" id="{48D3D6D7-B7A5-431D-9457-DB285D883F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919" y="3923726"/>
            <a:ext cx="1721881" cy="172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2426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C87E36E2-A5F8-4367-8C4A-FB58532E4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2" y="1558798"/>
            <a:ext cx="7976388" cy="3229703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>
                <a:solidFill>
                  <a:prstClr val="black"/>
                </a:solidFill>
              </a:rPr>
              <a:t>Thanks Spring for the </a:t>
            </a:r>
            <a:r>
              <a:rPr lang="it-IT" dirty="0" err="1">
                <a:solidFill>
                  <a:prstClr val="black"/>
                </a:solidFill>
              </a:rPr>
              <a:t>Repo</a:t>
            </a:r>
            <a:r>
              <a:rPr lang="it-IT" dirty="0">
                <a:solidFill>
                  <a:prstClr val="black"/>
                </a:solidFill>
              </a:rPr>
              <a:t>  </a:t>
            </a:r>
            <a:r>
              <a:rPr lang="it-IT" sz="2000" b="1" dirty="0">
                <a:solidFill>
                  <a:srgbClr val="00B050"/>
                </a:solidFill>
              </a:rPr>
              <a:t>( ..  lotta </a:t>
            </a:r>
            <a:r>
              <a:rPr lang="it-IT" sz="2000" b="1" dirty="0" err="1">
                <a:solidFill>
                  <a:srgbClr val="00B050"/>
                </a:solidFill>
              </a:rPr>
              <a:t>stuff</a:t>
            </a:r>
            <a:r>
              <a:rPr lang="it-IT" sz="2000" b="1" dirty="0">
                <a:solidFill>
                  <a:srgbClr val="00B050"/>
                </a:solidFill>
              </a:rPr>
              <a:t> 3  .. )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1412776"/>
            <a:ext cx="7200800" cy="4680520"/>
          </a:xfrm>
        </p:spPr>
        <p:txBody>
          <a:bodyPr>
            <a:normAutofit/>
          </a:bodyPr>
          <a:lstStyle/>
          <a:p>
            <a:pPr algn="just"/>
            <a:endParaRPr lang="it-IT" sz="1800" dirty="0">
              <a:solidFill>
                <a:schemeClr val="tx1"/>
              </a:solidFill>
            </a:endParaRPr>
          </a:p>
          <a:p>
            <a:pPr algn="just"/>
            <a:r>
              <a:rPr lang="it-IT" sz="9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it-IT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C3A4A-AD2B-4BB3-8BE0-00F45CB8466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ottotitolo 2"/>
          <p:cNvSpPr txBox="1">
            <a:spLocks/>
          </p:cNvSpPr>
          <p:nvPr/>
        </p:nvSpPr>
        <p:spPr>
          <a:xfrm>
            <a:off x="827584" y="1268760"/>
            <a:ext cx="7221600" cy="503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C035B0A-1D10-4D9C-9255-1A78D4113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10" name="Segnaposto piè di pagina 3">
            <a:extLst>
              <a:ext uri="{FF2B5EF4-FFF2-40B4-BE49-F238E27FC236}">
                <a16:creationId xmlns:a16="http://schemas.microsoft.com/office/drawing/2014/main" id="{03F7C91A-36EA-4E8E-9473-1CEECEC6E466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2021.03.11 - Spring Boot  -  </a:t>
            </a:r>
            <a:r>
              <a:rPr kumimoji="0" lang="it-IT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Antonio:P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-  https://github.com/ant1974/ant-repo-public</a:t>
            </a:r>
          </a:p>
        </p:txBody>
      </p:sp>
      <p:sp>
        <p:nvSpPr>
          <p:cNvPr id="7" name="Fumetto: ovale 6">
            <a:extLst>
              <a:ext uri="{FF2B5EF4-FFF2-40B4-BE49-F238E27FC236}">
                <a16:creationId xmlns:a16="http://schemas.microsoft.com/office/drawing/2014/main" id="{A0EE44BA-5D13-4D3D-8AAC-56D140EA0F9A}"/>
              </a:ext>
            </a:extLst>
          </p:cNvPr>
          <p:cNvSpPr/>
          <p:nvPr/>
        </p:nvSpPr>
        <p:spPr>
          <a:xfrm>
            <a:off x="2915816" y="1988839"/>
            <a:ext cx="5544616" cy="945825"/>
          </a:xfrm>
          <a:prstGeom prst="wedgeEllipseCallout">
            <a:avLst>
              <a:gd name="adj1" fmla="val -62574"/>
              <a:gd name="adj2" fmla="val 58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I’m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it-IT" dirty="0">
                <a:solidFill>
                  <a:prstClr val="white"/>
                </a:solidFill>
              </a:rPr>
              <a:t>a JPA ready component …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algn="ctr"/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code … 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It’s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free … </a:t>
            </a:r>
          </a:p>
          <a:p>
            <a:pPr algn="ctr"/>
            <a:r>
              <a:rPr lang="it-IT" dirty="0">
                <a:solidFill>
                  <a:prstClr val="white"/>
                </a:solidFill>
                <a:latin typeface="Calibri"/>
              </a:rPr>
              <a:t>Free </a:t>
            </a:r>
            <a:r>
              <a:rPr lang="it-IT" dirty="0" err="1">
                <a:solidFill>
                  <a:prstClr val="white"/>
                </a:solidFill>
                <a:latin typeface="Calibri"/>
              </a:rPr>
              <a:t>as</a:t>
            </a:r>
            <a:r>
              <a:rPr lang="it-IT" dirty="0">
                <a:solidFill>
                  <a:prstClr val="white"/>
                </a:solidFill>
                <a:latin typeface="Calibri"/>
              </a:rPr>
              <a:t> a </a:t>
            </a:r>
            <a:r>
              <a:rPr lang="it-IT" dirty="0" err="1">
                <a:solidFill>
                  <a:prstClr val="white"/>
                </a:solidFill>
                <a:latin typeface="Calibri"/>
              </a:rPr>
              <a:t>beer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Fumetto: ovale 10">
            <a:extLst>
              <a:ext uri="{FF2B5EF4-FFF2-40B4-BE49-F238E27FC236}">
                <a16:creationId xmlns:a16="http://schemas.microsoft.com/office/drawing/2014/main" id="{2F427C1C-0DF2-4505-AFA1-EDDEEC257422}"/>
              </a:ext>
            </a:extLst>
          </p:cNvPr>
          <p:cNvSpPr/>
          <p:nvPr/>
        </p:nvSpPr>
        <p:spPr>
          <a:xfrm>
            <a:off x="4821661" y="4502514"/>
            <a:ext cx="2798339" cy="1004021"/>
          </a:xfrm>
          <a:prstGeom prst="wedgeEllipseCallout">
            <a:avLst>
              <a:gd name="adj1" fmla="val -87054"/>
              <a:gd name="adj2" fmla="val -6581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Spring DOES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magic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 descr="Immagine che contiene giocattolo, LEGO&#10;&#10;Descrizione generata automaticamente">
            <a:extLst>
              <a:ext uri="{FF2B5EF4-FFF2-40B4-BE49-F238E27FC236}">
                <a16:creationId xmlns:a16="http://schemas.microsoft.com/office/drawing/2014/main" id="{305A80C7-B84A-4BA4-9E7D-D628E6E887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11" y="3784380"/>
            <a:ext cx="1900136" cy="190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7399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/>
              <a:t>Profiles</a:t>
            </a:r>
            <a:r>
              <a:rPr lang="it-IT" dirty="0"/>
              <a:t> </a:t>
            </a:r>
            <a:r>
              <a:rPr lang="it-IT" sz="2000" b="1" dirty="0">
                <a:solidFill>
                  <a:srgbClr val="00B050"/>
                </a:solidFill>
              </a:rPr>
              <a:t> ( .. Test </a:t>
            </a:r>
            <a:r>
              <a:rPr lang="it-IT" sz="2000" b="1" dirty="0" err="1">
                <a:solidFill>
                  <a:srgbClr val="00B050"/>
                </a:solidFill>
              </a:rPr>
              <a:t>it</a:t>
            </a:r>
            <a:r>
              <a:rPr lang="it-IT" sz="2000" b="1" dirty="0">
                <a:solidFill>
                  <a:srgbClr val="00B050"/>
                </a:solidFill>
              </a:rPr>
              <a:t> like </a:t>
            </a:r>
            <a:r>
              <a:rPr lang="it-IT" sz="2000" b="1" dirty="0" err="1">
                <a:solidFill>
                  <a:srgbClr val="00B050"/>
                </a:solidFill>
              </a:rPr>
              <a:t>PROd</a:t>
            </a:r>
            <a:r>
              <a:rPr lang="it-IT" sz="2000" b="1" dirty="0">
                <a:solidFill>
                  <a:srgbClr val="00B050"/>
                </a:solidFill>
              </a:rPr>
              <a:t> .. )</a:t>
            </a:r>
            <a:endParaRPr lang="it-IT" sz="20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1412776"/>
            <a:ext cx="7200800" cy="4824536"/>
          </a:xfrm>
        </p:spPr>
        <p:txBody>
          <a:bodyPr>
            <a:noAutofit/>
          </a:bodyPr>
          <a:lstStyle/>
          <a:p>
            <a:pPr algn="just"/>
            <a:r>
              <a:rPr lang="en-US" sz="1200" dirty="0">
                <a:solidFill>
                  <a:schemeClr val="tx1"/>
                </a:solidFill>
              </a:rPr>
              <a:t>I Profiles  </a:t>
            </a:r>
            <a:r>
              <a:rPr lang="en-US" sz="1200" dirty="0" err="1">
                <a:solidFill>
                  <a:schemeClr val="tx1"/>
                </a:solidFill>
              </a:rPr>
              <a:t>sono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una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funzionalità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chiave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che</a:t>
            </a:r>
            <a:r>
              <a:rPr lang="en-US" sz="1200" dirty="0">
                <a:solidFill>
                  <a:schemeClr val="tx1"/>
                </a:solidFill>
              </a:rPr>
              <a:t> ci </a:t>
            </a:r>
            <a:r>
              <a:rPr lang="en-US" sz="1200" dirty="0" err="1">
                <a:solidFill>
                  <a:schemeClr val="tx1"/>
                </a:solidFill>
              </a:rPr>
              <a:t>permette</a:t>
            </a:r>
            <a:r>
              <a:rPr lang="en-US" sz="1200" dirty="0">
                <a:solidFill>
                  <a:schemeClr val="tx1"/>
                </a:solidFill>
              </a:rPr>
              <a:t> di </a:t>
            </a:r>
            <a:r>
              <a:rPr lang="en-US" sz="1200" dirty="0" err="1">
                <a:solidFill>
                  <a:schemeClr val="tx1"/>
                </a:solidFill>
              </a:rPr>
              <a:t>associare</a:t>
            </a:r>
            <a:r>
              <a:rPr lang="en-US" sz="1200" dirty="0">
                <a:solidFill>
                  <a:schemeClr val="tx1"/>
                </a:solidFill>
              </a:rPr>
              <a:t> la </a:t>
            </a:r>
            <a:r>
              <a:rPr lang="en-US" sz="1200" dirty="0" err="1">
                <a:solidFill>
                  <a:schemeClr val="tx1"/>
                </a:solidFill>
              </a:rPr>
              <a:t>creazione</a:t>
            </a:r>
            <a:r>
              <a:rPr lang="en-US" sz="1200" dirty="0">
                <a:solidFill>
                  <a:schemeClr val="tx1"/>
                </a:solidFill>
              </a:rPr>
              <a:t> di </a:t>
            </a:r>
            <a:r>
              <a:rPr lang="en-US" sz="1200" dirty="0" err="1">
                <a:solidFill>
                  <a:schemeClr val="tx1"/>
                </a:solidFill>
              </a:rPr>
              <a:t>componenti</a:t>
            </a:r>
            <a:r>
              <a:rPr lang="en-US" sz="1200" dirty="0">
                <a:solidFill>
                  <a:schemeClr val="tx1"/>
                </a:solidFill>
              </a:rPr>
              <a:t>  a </a:t>
            </a:r>
            <a:r>
              <a:rPr lang="en-US" sz="1200" dirty="0" err="1">
                <a:solidFill>
                  <a:schemeClr val="tx1"/>
                </a:solidFill>
              </a:rPr>
              <a:t>diversi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profili</a:t>
            </a:r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contesti</a:t>
            </a:r>
            <a:r>
              <a:rPr lang="en-US" sz="1200" dirty="0">
                <a:solidFill>
                  <a:schemeClr val="tx1"/>
                </a:solidFill>
              </a:rPr>
              <a:t>  – ad </a:t>
            </a:r>
            <a:r>
              <a:rPr lang="en-US" sz="1200" dirty="0" err="1">
                <a:solidFill>
                  <a:schemeClr val="tx1"/>
                </a:solidFill>
              </a:rPr>
              <a:t>esempio</a:t>
            </a:r>
            <a:r>
              <a:rPr lang="en-US" sz="1200" dirty="0">
                <a:solidFill>
                  <a:schemeClr val="tx1"/>
                </a:solidFill>
              </a:rPr>
              <a:t>  dev, test, prod. … </a:t>
            </a:r>
            <a:r>
              <a:rPr lang="en-US" sz="1200" dirty="0" err="1">
                <a:solidFill>
                  <a:schemeClr val="tx1"/>
                </a:solidFill>
              </a:rPr>
              <a:t>Possiamo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quindi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usare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profili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diversi</a:t>
            </a:r>
            <a:r>
              <a:rPr lang="en-US" sz="1200" dirty="0">
                <a:solidFill>
                  <a:schemeClr val="tx1"/>
                </a:solidFill>
              </a:rPr>
              <a:t> per </a:t>
            </a:r>
            <a:r>
              <a:rPr lang="en-US" sz="1200" dirty="0" err="1">
                <a:solidFill>
                  <a:schemeClr val="tx1"/>
                </a:solidFill>
              </a:rPr>
              <a:t>situazioni</a:t>
            </a:r>
            <a:r>
              <a:rPr lang="en-US" sz="1200" dirty="0">
                <a:solidFill>
                  <a:schemeClr val="tx1"/>
                </a:solidFill>
              </a:rPr>
              <a:t> diverse. </a:t>
            </a:r>
          </a:p>
          <a:p>
            <a:pPr algn="just"/>
            <a:endParaRPr lang="en-US" sz="1200" dirty="0">
              <a:solidFill>
                <a:schemeClr val="tx1"/>
              </a:solidFill>
            </a:endParaRPr>
          </a:p>
          <a:p>
            <a:pPr algn="just"/>
            <a:r>
              <a:rPr lang="en-US" sz="1200" dirty="0" err="1">
                <a:solidFill>
                  <a:schemeClr val="tx1"/>
                </a:solidFill>
              </a:rPr>
              <a:t>Usando</a:t>
            </a:r>
            <a:r>
              <a:rPr lang="en-US" sz="1200" dirty="0">
                <a:solidFill>
                  <a:schemeClr val="tx1"/>
                </a:solidFill>
              </a:rPr>
              <a:t>  la </a:t>
            </a:r>
            <a:r>
              <a:rPr lang="en-US" sz="1200" dirty="0" err="1">
                <a:solidFill>
                  <a:schemeClr val="tx1"/>
                </a:solidFill>
              </a:rPr>
              <a:t>annotazione</a:t>
            </a:r>
            <a:r>
              <a:rPr lang="en-US" sz="1200" dirty="0">
                <a:solidFill>
                  <a:schemeClr val="tx1"/>
                </a:solidFill>
              </a:rPr>
              <a:t> java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@Profile </a:t>
            </a:r>
            <a:r>
              <a:rPr lang="en-US" sz="1200" dirty="0" err="1">
                <a:solidFill>
                  <a:schemeClr val="tx1"/>
                </a:solidFill>
              </a:rPr>
              <a:t>associamo</a:t>
            </a:r>
            <a:r>
              <a:rPr lang="en-US" sz="1200" dirty="0">
                <a:solidFill>
                  <a:schemeClr val="tx1"/>
                </a:solidFill>
              </a:rPr>
              <a:t> un bean ad un </a:t>
            </a:r>
            <a:r>
              <a:rPr lang="en-US" sz="1200" dirty="0" err="1">
                <a:solidFill>
                  <a:schemeClr val="tx1"/>
                </a:solidFill>
              </a:rPr>
              <a:t>particolare</a:t>
            </a:r>
            <a:r>
              <a:rPr lang="en-US" sz="1200" dirty="0">
                <a:solidFill>
                  <a:schemeClr val="tx1"/>
                </a:solidFill>
              </a:rPr>
              <a:t> profile; </a:t>
            </a:r>
            <a:r>
              <a:rPr lang="en-US" sz="1200" dirty="0" err="1">
                <a:solidFill>
                  <a:schemeClr val="tx1"/>
                </a:solidFill>
              </a:rPr>
              <a:t>l’annotazione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aspetta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semplicemente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nome</a:t>
            </a:r>
            <a:r>
              <a:rPr lang="en-US" sz="1200" dirty="0">
                <a:solidFill>
                  <a:schemeClr val="tx1"/>
                </a:solidFill>
              </a:rPr>
              <a:t> di </a:t>
            </a:r>
            <a:r>
              <a:rPr lang="en-US" sz="1200" dirty="0" err="1">
                <a:solidFill>
                  <a:schemeClr val="tx1"/>
                </a:solidFill>
              </a:rPr>
              <a:t>uno</a:t>
            </a:r>
            <a:r>
              <a:rPr lang="en-US" sz="1200" dirty="0">
                <a:solidFill>
                  <a:schemeClr val="tx1"/>
                </a:solidFill>
              </a:rPr>
              <a:t> o </a:t>
            </a:r>
            <a:r>
              <a:rPr lang="en-US" sz="1200" dirty="0" err="1">
                <a:solidFill>
                  <a:schemeClr val="tx1"/>
                </a:solidFill>
              </a:rPr>
              <a:t>più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profili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Quando </a:t>
            </a:r>
            <a:r>
              <a:rPr lang="en-US" sz="1200" dirty="0" err="1">
                <a:solidFill>
                  <a:schemeClr val="tx1"/>
                </a:solidFill>
              </a:rPr>
              <a:t>annotiamo</a:t>
            </a:r>
            <a:r>
              <a:rPr lang="en-US" sz="1200" dirty="0">
                <a:solidFill>
                  <a:schemeClr val="tx1"/>
                </a:solidFill>
              </a:rPr>
              <a:t> un bean/component con un profile “dev” </a:t>
            </a:r>
            <a:r>
              <a:rPr lang="en-US" sz="1200" dirty="0" err="1">
                <a:solidFill>
                  <a:schemeClr val="tx1"/>
                </a:solidFill>
              </a:rPr>
              <a:t>un’istanza</a:t>
            </a:r>
            <a:r>
              <a:rPr lang="en-US" sz="1200" dirty="0">
                <a:solidFill>
                  <a:schemeClr val="tx1"/>
                </a:solidFill>
              </a:rPr>
              <a:t> del </a:t>
            </a:r>
            <a:r>
              <a:rPr lang="en-US" sz="1200" dirty="0" err="1">
                <a:solidFill>
                  <a:schemeClr val="tx1"/>
                </a:solidFill>
              </a:rPr>
              <a:t>componente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DevDatasourceConfig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sarà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creata</a:t>
            </a:r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attiva</a:t>
            </a:r>
            <a:r>
              <a:rPr lang="en-US" sz="1200" dirty="0">
                <a:solidFill>
                  <a:schemeClr val="tx1"/>
                </a:solidFill>
              </a:rPr>
              <a:t> solo se </a:t>
            </a:r>
            <a:r>
              <a:rPr lang="en-US" sz="1200" dirty="0" err="1">
                <a:solidFill>
                  <a:schemeClr val="tx1"/>
                </a:solidFill>
              </a:rPr>
              <a:t>allo</a:t>
            </a:r>
            <a:r>
              <a:rPr lang="en-US" sz="1200" dirty="0">
                <a:solidFill>
                  <a:schemeClr val="tx1"/>
                </a:solidFill>
              </a:rPr>
              <a:t> start-up </a:t>
            </a:r>
            <a:r>
              <a:rPr lang="en-US" sz="1200" dirty="0" err="1">
                <a:solidFill>
                  <a:schemeClr val="tx1"/>
                </a:solidFill>
              </a:rPr>
              <a:t>si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chiede</a:t>
            </a:r>
            <a:r>
              <a:rPr lang="en-US" sz="1200" dirty="0">
                <a:solidFill>
                  <a:schemeClr val="tx1"/>
                </a:solidFill>
              </a:rPr>
              <a:t> di </a:t>
            </a:r>
            <a:r>
              <a:rPr lang="en-US" sz="1200" dirty="0" err="1">
                <a:solidFill>
                  <a:schemeClr val="tx1"/>
                </a:solidFill>
              </a:rPr>
              <a:t>usare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il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profilo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endParaRPr lang="en-US" sz="1200" dirty="0">
              <a:solidFill>
                <a:schemeClr val="tx1"/>
              </a:solidFill>
            </a:endParaRPr>
          </a:p>
          <a:p>
            <a:pPr algn="just"/>
            <a:endParaRPr lang="en-US" sz="800" dirty="0">
              <a:solidFill>
                <a:schemeClr val="tx1"/>
              </a:solidFill>
            </a:endParaRPr>
          </a:p>
          <a:p>
            <a:pPr lvl="1" algn="just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@Component</a:t>
            </a:r>
          </a:p>
          <a:p>
            <a:pPr lvl="1" algn="just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@Profile("dev")</a:t>
            </a:r>
          </a:p>
          <a:p>
            <a:pPr lvl="1" algn="just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DevDatasourceConfig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Spring Boot </a:t>
            </a:r>
            <a:r>
              <a:rPr lang="en-US" sz="1200" dirty="0" err="1">
                <a:solidFill>
                  <a:schemeClr val="tx1"/>
                </a:solidFill>
              </a:rPr>
              <a:t>permette</a:t>
            </a:r>
            <a:r>
              <a:rPr lang="en-US" sz="1200" dirty="0">
                <a:solidFill>
                  <a:schemeClr val="tx1"/>
                </a:solidFill>
              </a:rPr>
              <a:t> di </a:t>
            </a:r>
            <a:r>
              <a:rPr lang="en-US" sz="1200" dirty="0" err="1">
                <a:solidFill>
                  <a:schemeClr val="tx1"/>
                </a:solidFill>
              </a:rPr>
              <a:t>avere</a:t>
            </a:r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definire</a:t>
            </a:r>
            <a:r>
              <a:rPr lang="en-US" sz="1200" dirty="0">
                <a:solidFill>
                  <a:schemeClr val="tx1"/>
                </a:solidFill>
              </a:rPr>
              <a:t> profile-specific </a:t>
            </a:r>
            <a:r>
              <a:rPr lang="en-US" sz="1200" dirty="0" err="1">
                <a:solidFill>
                  <a:schemeClr val="tx1"/>
                </a:solidFill>
              </a:rPr>
              <a:t>application.properties</a:t>
            </a:r>
            <a:r>
              <a:rPr lang="en-US" sz="1200" dirty="0">
                <a:solidFill>
                  <a:schemeClr val="tx1"/>
                </a:solidFill>
              </a:rPr>
              <a:t> files con </a:t>
            </a:r>
            <a:r>
              <a:rPr lang="en-US" sz="1200" dirty="0" err="1">
                <a:solidFill>
                  <a:schemeClr val="tx1"/>
                </a:solidFill>
              </a:rPr>
              <a:t>il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formato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  <a:p>
            <a:pPr lvl="1" algn="just"/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applications-{profile}.properties.</a:t>
            </a:r>
          </a:p>
          <a:p>
            <a:pPr algn="just"/>
            <a:endParaRPr lang="en-US" sz="1200" dirty="0">
              <a:solidFill>
                <a:schemeClr val="tx1"/>
              </a:solidFill>
            </a:endParaRP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Spring Boot </a:t>
            </a:r>
            <a:r>
              <a:rPr lang="en-US" sz="1200" dirty="0" err="1">
                <a:solidFill>
                  <a:schemeClr val="tx1"/>
                </a:solidFill>
              </a:rPr>
              <a:t>caricherà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automaticamente</a:t>
            </a:r>
            <a:r>
              <a:rPr lang="en-US" sz="1200" dirty="0">
                <a:solidFill>
                  <a:schemeClr val="tx1"/>
                </a:solidFill>
              </a:rPr>
              <a:t> le properties </a:t>
            </a:r>
            <a:r>
              <a:rPr lang="en-US" sz="1200" dirty="0" err="1">
                <a:solidFill>
                  <a:schemeClr val="tx1"/>
                </a:solidFill>
              </a:rPr>
              <a:t>nel</a:t>
            </a:r>
            <a:r>
              <a:rPr lang="en-US" sz="1200" dirty="0">
                <a:solidFill>
                  <a:schemeClr val="tx1"/>
                </a:solidFill>
              </a:rPr>
              <a:t> file </a:t>
            </a:r>
            <a:r>
              <a:rPr lang="en-US" sz="1200" dirty="0" err="1">
                <a:solidFill>
                  <a:schemeClr val="tx1"/>
                </a:solidFill>
              </a:rPr>
              <a:t>application.properties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comune</a:t>
            </a:r>
            <a:r>
              <a:rPr lang="en-US" sz="1200" dirty="0">
                <a:solidFill>
                  <a:schemeClr val="tx1"/>
                </a:solidFill>
              </a:rPr>
              <a:t> a </a:t>
            </a:r>
            <a:r>
              <a:rPr lang="en-US" sz="1200" dirty="0" err="1">
                <a:solidFill>
                  <a:schemeClr val="tx1"/>
                </a:solidFill>
              </a:rPr>
              <a:t>tutti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profiles e quelle definite </a:t>
            </a:r>
            <a:r>
              <a:rPr lang="en-US" sz="1200" dirty="0" err="1">
                <a:solidFill>
                  <a:schemeClr val="tx1"/>
                </a:solidFill>
              </a:rPr>
              <a:t>nei</a:t>
            </a:r>
            <a:r>
              <a:rPr lang="en-US" sz="1200" dirty="0">
                <a:solidFill>
                  <a:schemeClr val="tx1"/>
                </a:solidFill>
              </a:rPr>
              <a:t> “profile-specific .properties files” </a:t>
            </a:r>
            <a:r>
              <a:rPr lang="en-US" sz="1200" dirty="0" err="1">
                <a:solidFill>
                  <a:schemeClr val="tx1"/>
                </a:solidFill>
              </a:rPr>
              <a:t>riferiti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allo</a:t>
            </a:r>
            <a:r>
              <a:rPr lang="en-US" sz="1200" dirty="0">
                <a:solidFill>
                  <a:schemeClr val="tx1"/>
                </a:solidFill>
              </a:rPr>
              <a:t> start-up come </a:t>
            </a:r>
            <a:r>
              <a:rPr lang="en-US" sz="1200" dirty="0" err="1">
                <a:solidFill>
                  <a:schemeClr val="tx1"/>
                </a:solidFill>
              </a:rPr>
              <a:t>attivi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endParaRPr lang="it-IT" sz="1200" dirty="0">
              <a:solidFill>
                <a:schemeClr val="tx1"/>
              </a:solidFill>
            </a:endParaRPr>
          </a:p>
          <a:p>
            <a:pPr algn="just"/>
            <a:r>
              <a:rPr lang="it-IT" sz="1200" dirty="0">
                <a:solidFill>
                  <a:schemeClr val="tx1"/>
                </a:solidFill>
              </a:rPr>
              <a:t>I nomi profilo possono essere passati come JVM </a:t>
            </a:r>
            <a:r>
              <a:rPr lang="it-IT" sz="1200" dirty="0" err="1">
                <a:solidFill>
                  <a:schemeClr val="tx1"/>
                </a:solidFill>
              </a:rPr>
              <a:t>system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parameters</a:t>
            </a:r>
            <a:r>
              <a:rPr lang="it-IT" sz="1200" dirty="0">
                <a:solidFill>
                  <a:schemeClr val="tx1"/>
                </a:solidFill>
              </a:rPr>
              <a:t>; il nome profile usato come segue  sarà attivato allo start-up dell’applicativo: </a:t>
            </a:r>
          </a:p>
          <a:p>
            <a:pPr lvl="1" algn="just"/>
            <a:r>
              <a:rPr lang="it-IT" sz="105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 -</a:t>
            </a:r>
            <a:r>
              <a:rPr lang="it-IT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jar</a:t>
            </a:r>
            <a:r>
              <a:rPr lang="it-IT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it-IT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Dspring.profiles.active</a:t>
            </a:r>
            <a:r>
              <a:rPr lang="it-IT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it-IT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it-IT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pPr algn="just"/>
            <a:r>
              <a:rPr lang="it-IT" sz="1200" dirty="0">
                <a:solidFill>
                  <a:schemeClr val="tx1"/>
                </a:solidFill>
              </a:rPr>
              <a:t>oppure</a:t>
            </a:r>
            <a:r>
              <a:rPr lang="it-IT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 algn="just"/>
            <a:r>
              <a:rPr lang="it-IT" sz="105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 -</a:t>
            </a:r>
            <a:r>
              <a:rPr lang="it-IT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jar</a:t>
            </a:r>
            <a:r>
              <a:rPr lang="it-IT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app-file-name.jar --</a:t>
            </a:r>
            <a:r>
              <a:rPr lang="it-IT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spring.profiles.active</a:t>
            </a:r>
            <a:r>
              <a:rPr lang="it-IT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it-IT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endParaRPr lang="it-IT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C3A4A-AD2B-4BB3-8BE0-00F45CB8466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32A513F-E946-4A7E-9E84-FE13A95FB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B68554F0-2456-4986-800B-B52DBB8380FD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              2021.03.11 - Spring Boot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</p:spTree>
    <p:extLst>
      <p:ext uri="{BB962C8B-B14F-4D97-AF65-F5344CB8AC3E}">
        <p14:creationId xmlns:p14="http://schemas.microsoft.com/office/powerpoint/2010/main" val="255887516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Security </a:t>
            </a:r>
            <a:r>
              <a:rPr lang="it-IT" sz="2000" b="1" dirty="0">
                <a:solidFill>
                  <a:srgbClr val="00B050"/>
                </a:solidFill>
              </a:rPr>
              <a:t>( .. stay </a:t>
            </a:r>
            <a:r>
              <a:rPr lang="it-IT" sz="2000" b="1" dirty="0" err="1">
                <a:solidFill>
                  <a:srgbClr val="00B050"/>
                </a:solidFill>
              </a:rPr>
              <a:t>safe</a:t>
            </a:r>
            <a:r>
              <a:rPr lang="it-IT" sz="2000" b="1" dirty="0">
                <a:solidFill>
                  <a:srgbClr val="00B050"/>
                </a:solidFill>
              </a:rPr>
              <a:t> .. </a:t>
            </a:r>
            <a:r>
              <a:rPr lang="it-IT" sz="2000" b="1" dirty="0" err="1">
                <a:solidFill>
                  <a:srgbClr val="00B050"/>
                </a:solidFill>
              </a:rPr>
              <a:t>wear</a:t>
            </a:r>
            <a:r>
              <a:rPr lang="it-IT" sz="2000" b="1" dirty="0">
                <a:solidFill>
                  <a:srgbClr val="00B050"/>
                </a:solidFill>
              </a:rPr>
              <a:t> </a:t>
            </a:r>
            <a:r>
              <a:rPr lang="it-IT" sz="2000" b="1" dirty="0" err="1">
                <a:solidFill>
                  <a:srgbClr val="00B050"/>
                </a:solidFill>
              </a:rPr>
              <a:t>masks</a:t>
            </a:r>
            <a:r>
              <a:rPr lang="it-IT" sz="2000" b="1" dirty="0">
                <a:solidFill>
                  <a:srgbClr val="00B050"/>
                </a:solidFill>
              </a:rPr>
              <a:t> ..)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C3A4A-AD2B-4BB3-8BE0-00F45CB8466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ottotitolo 2"/>
          <p:cNvSpPr txBox="1">
            <a:spLocks/>
          </p:cNvSpPr>
          <p:nvPr/>
        </p:nvSpPr>
        <p:spPr>
          <a:xfrm>
            <a:off x="683568" y="1412776"/>
            <a:ext cx="72008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Wikipedia – Basic Access AUTH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https://it.wikipedia.org/wiki/Basic_access_authentication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Creare un file in formato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-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jks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(Java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Keystore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File) oppure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- p12  [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PKCS12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(§)  ]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https://www.baeldung.com/spring-boot-https-self-signed-certificate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5"/>
              </a:rPr>
              <a:t>https://mkyong.com/spring-boot/spring-boot-ssl-https-examples/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6"/>
              </a:rPr>
              <a:t>https://tomcat.apache.org/tomcat-9.0-doc/ssl-howto.html#Prepare_the_Certificate_Keystore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(§) 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KCS12: Public Key Cryptographic Standards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7"/>
              </a:rPr>
              <a:t>https://en.wikipedia.org/wiki/PKCS_12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30D05B2-8647-4735-9820-6DAD582109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9" name="Segnaposto piè di pagina 3">
            <a:extLst>
              <a:ext uri="{FF2B5EF4-FFF2-40B4-BE49-F238E27FC236}">
                <a16:creationId xmlns:a16="http://schemas.microsoft.com/office/drawing/2014/main" id="{B474F113-8EAC-4BEC-BC4F-66CF080A7911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              2021.03.11 - Spring Boot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</p:spTree>
    <p:extLst>
      <p:ext uri="{BB962C8B-B14F-4D97-AF65-F5344CB8AC3E}">
        <p14:creationId xmlns:p14="http://schemas.microsoft.com/office/powerpoint/2010/main" val="407025456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Introduzione</a:t>
            </a:r>
            <a:r>
              <a:rPr lang="it-IT" sz="2000" i="1" dirty="0">
                <a:solidFill>
                  <a:srgbClr val="00B050"/>
                </a:solidFill>
              </a:rPr>
              <a:t> </a:t>
            </a:r>
            <a:r>
              <a:rPr lang="it-IT" sz="2000" b="1" dirty="0">
                <a:solidFill>
                  <a:srgbClr val="00B050"/>
                </a:solidFill>
              </a:rPr>
              <a:t>( .: the boot :. 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1700808"/>
            <a:ext cx="7088832" cy="3937992"/>
          </a:xfrm>
        </p:spPr>
        <p:txBody>
          <a:bodyPr>
            <a:normAutofit lnSpcReduction="10000"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Spring </a:t>
            </a:r>
            <a:r>
              <a:rPr lang="it-IT" sz="1800" dirty="0" err="1">
                <a:solidFill>
                  <a:schemeClr val="tx1"/>
                </a:solidFill>
              </a:rPr>
              <a:t>Boot</a:t>
            </a:r>
            <a:r>
              <a:rPr lang="it-IT" sz="1800" dirty="0">
                <a:solidFill>
                  <a:schemeClr val="tx1"/>
                </a:solidFill>
              </a:rPr>
              <a:t> rende facile creare applicazioni/web-</a:t>
            </a:r>
            <a:r>
              <a:rPr lang="it-IT" sz="1800" dirty="0" err="1">
                <a:solidFill>
                  <a:schemeClr val="tx1"/>
                </a:solidFill>
              </a:rPr>
              <a:t>application</a:t>
            </a:r>
            <a:r>
              <a:rPr lang="it-IT" sz="1800" dirty="0">
                <a:solidFill>
                  <a:schemeClr val="tx1"/>
                </a:solidFill>
              </a:rPr>
              <a:t> di qualità.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Approccio «</a:t>
            </a:r>
            <a:r>
              <a:rPr lang="it-IT" sz="1800" dirty="0" err="1">
                <a:solidFill>
                  <a:schemeClr val="tx1"/>
                </a:solidFill>
              </a:rPr>
              <a:t>opinionated</a:t>
            </a:r>
            <a:r>
              <a:rPr lang="it-IT" sz="1800" dirty="0">
                <a:solidFill>
                  <a:schemeClr val="tx1"/>
                </a:solidFill>
              </a:rPr>
              <a:t>»  all’uso del </a:t>
            </a:r>
            <a:r>
              <a:rPr lang="it-IT" sz="1800" dirty="0" err="1">
                <a:solidFill>
                  <a:schemeClr val="tx1"/>
                </a:solidFill>
              </a:rPr>
              <a:t>framework</a:t>
            </a:r>
            <a:r>
              <a:rPr lang="it-IT" sz="1800" dirty="0">
                <a:solidFill>
                  <a:schemeClr val="tx1"/>
                </a:solidFill>
              </a:rPr>
              <a:t> Spring e altre librerie evitando codice </a:t>
            </a:r>
            <a:r>
              <a:rPr lang="it-IT" sz="1800" b="1" dirty="0" err="1">
                <a:solidFill>
                  <a:schemeClr val="tx1"/>
                </a:solidFill>
              </a:rPr>
              <a:t>boilerplate</a:t>
            </a:r>
            <a:r>
              <a:rPr lang="it-IT" sz="1800" b="1" dirty="0">
                <a:solidFill>
                  <a:schemeClr val="tx1"/>
                </a:solidFill>
              </a:rPr>
              <a:t> 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Ridotta necessità di configurazione </a:t>
            </a:r>
          </a:p>
          <a:p>
            <a:pPr algn="just"/>
            <a:endParaRPr lang="it-IT" sz="1800" dirty="0">
              <a:solidFill>
                <a:schemeClr val="tx1"/>
              </a:solidFill>
            </a:endParaRPr>
          </a:p>
          <a:p>
            <a:pPr algn="just"/>
            <a:r>
              <a:rPr lang="it-IT" sz="1800" dirty="0">
                <a:solidFill>
                  <a:schemeClr val="tx1"/>
                </a:solidFill>
              </a:rPr>
              <a:t>Scopi principali di Spring </a:t>
            </a:r>
            <a:r>
              <a:rPr lang="it-IT" sz="1800" dirty="0" err="1">
                <a:solidFill>
                  <a:schemeClr val="tx1"/>
                </a:solidFill>
              </a:rPr>
              <a:t>Boot</a:t>
            </a:r>
            <a:r>
              <a:rPr lang="it-IT" sz="1800" dirty="0">
                <a:solidFill>
                  <a:schemeClr val="tx1"/>
                </a:solidFill>
              </a:rPr>
              <a:t> sono:</a:t>
            </a:r>
          </a:p>
          <a:p>
            <a:pPr algn="just"/>
            <a:endParaRPr lang="it-IT" sz="1800" dirty="0">
              <a:solidFill>
                <a:schemeClr val="tx1"/>
              </a:solidFill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Fornire un avvio molto rapido nello sviluppo usando Spring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Presumere di fare il meglio per noi, ma lasciandoci la possibilità di scelte personalizzate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Fornire una vasta gamma di features non funzionali che siano ricorrenti nei progetti SW (web server, sicurezza, </a:t>
            </a:r>
            <a:r>
              <a:rPr lang="it-IT" sz="1800" dirty="0" err="1">
                <a:solidFill>
                  <a:schemeClr val="tx1"/>
                </a:solidFill>
              </a:rPr>
              <a:t>Internationalization</a:t>
            </a:r>
            <a:r>
              <a:rPr lang="it-IT" sz="1800" dirty="0">
                <a:solidFill>
                  <a:schemeClr val="tx1"/>
                </a:solidFill>
              </a:rPr>
              <a:t>,  </a:t>
            </a:r>
            <a:r>
              <a:rPr lang="it-IT" sz="1800" dirty="0" err="1">
                <a:solidFill>
                  <a:schemeClr val="tx1"/>
                </a:solidFill>
              </a:rPr>
              <a:t>databases</a:t>
            </a:r>
            <a:r>
              <a:rPr lang="it-IT" sz="1800" dirty="0">
                <a:solidFill>
                  <a:schemeClr val="tx1"/>
                </a:solidFill>
              </a:rPr>
              <a:t>)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Mancanza di java code generation e nessuna </a:t>
            </a:r>
            <a:r>
              <a:rPr lang="it-IT" sz="1800" dirty="0" err="1">
                <a:solidFill>
                  <a:schemeClr val="tx1"/>
                </a:solidFill>
              </a:rPr>
              <a:t>config</a:t>
            </a:r>
            <a:r>
              <a:rPr lang="it-IT" sz="1800" dirty="0">
                <a:solidFill>
                  <a:schemeClr val="tx1"/>
                </a:solidFill>
              </a:rPr>
              <a:t>. XML richiesta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tx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2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299BD60-4B33-4241-923C-2542C93E0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9" name="Segnaposto piè di pagina 3">
            <a:extLst>
              <a:ext uri="{FF2B5EF4-FFF2-40B4-BE49-F238E27FC236}">
                <a16:creationId xmlns:a16="http://schemas.microsoft.com/office/drawing/2014/main" id="{B7A5E0E8-B31C-46CB-9A30-9E36BA8601C4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              2021.03.11 - Spring Boot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</p:spTree>
    <p:extLst>
      <p:ext uri="{BB962C8B-B14F-4D97-AF65-F5344CB8AC3E}">
        <p14:creationId xmlns:p14="http://schemas.microsoft.com/office/powerpoint/2010/main" val="382906447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/>
              <a:t>Actuators</a:t>
            </a:r>
            <a:r>
              <a:rPr lang="it-IT" dirty="0"/>
              <a:t>  </a:t>
            </a:r>
            <a:r>
              <a:rPr lang="it-IT" sz="2000" b="1" dirty="0">
                <a:solidFill>
                  <a:srgbClr val="00B050"/>
                </a:solidFill>
              </a:rPr>
              <a:t>( ..  small step for the human </a:t>
            </a:r>
            <a:r>
              <a:rPr lang="it-IT" sz="2000" b="1" dirty="0" err="1">
                <a:solidFill>
                  <a:srgbClr val="00B050"/>
                </a:solidFill>
              </a:rPr>
              <a:t>kind</a:t>
            </a:r>
            <a:r>
              <a:rPr lang="it-IT" sz="2000" b="1" dirty="0">
                <a:solidFill>
                  <a:srgbClr val="00B050"/>
                </a:solidFill>
              </a:rPr>
              <a:t> </a:t>
            </a:r>
            <a:r>
              <a:rPr lang="it-IT" sz="2000" b="1" dirty="0" err="1">
                <a:solidFill>
                  <a:srgbClr val="00B050"/>
                </a:solidFill>
              </a:rPr>
              <a:t>but</a:t>
            </a:r>
            <a:r>
              <a:rPr lang="it-IT" sz="2000" b="1" dirty="0">
                <a:solidFill>
                  <a:srgbClr val="00B050"/>
                </a:solidFill>
              </a:rPr>
              <a:t> … 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1268760"/>
            <a:ext cx="7704856" cy="482453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4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“An actuator is a manufacturing term that refers to a mechanical device for moving or controlling something. Actuators can generate a </a:t>
            </a:r>
            <a:r>
              <a:rPr lang="en-US" sz="14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large amount of motion from a small change</a:t>
            </a:r>
            <a:r>
              <a:rPr lang="en-US" sz="14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.”</a:t>
            </a:r>
            <a:endParaRPr lang="en-US" sz="18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1700" dirty="0">
              <a:solidFill>
                <a:schemeClr val="tx1"/>
              </a:solidFill>
            </a:endParaRPr>
          </a:p>
          <a:p>
            <a:pPr algn="just"/>
            <a:r>
              <a:rPr lang="en-US" sz="1700" dirty="0">
                <a:solidFill>
                  <a:schemeClr val="tx1"/>
                </a:solidFill>
              </a:rPr>
              <a:t>Spring Boot include delle features aggiuntive per aiutarci a monitorare e a </a:t>
            </a:r>
            <a:r>
              <a:rPr lang="en-US" sz="1700" dirty="0" err="1">
                <a:solidFill>
                  <a:schemeClr val="tx1"/>
                </a:solidFill>
              </a:rPr>
              <a:t>gestire</a:t>
            </a:r>
            <a:r>
              <a:rPr lang="en-US" sz="1700" dirty="0">
                <a:solidFill>
                  <a:schemeClr val="tx1"/>
                </a:solidFill>
              </a:rPr>
              <a:t>  la nostra applicazione quando </a:t>
            </a:r>
            <a:r>
              <a:rPr lang="en-US" sz="1700" dirty="0" err="1">
                <a:solidFill>
                  <a:schemeClr val="tx1"/>
                </a:solidFill>
              </a:rPr>
              <a:t>essa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viene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usata</a:t>
            </a:r>
            <a:r>
              <a:rPr lang="en-US" sz="1700" dirty="0">
                <a:solidFill>
                  <a:schemeClr val="tx1"/>
                </a:solidFill>
              </a:rPr>
              <a:t> in </a:t>
            </a:r>
            <a:r>
              <a:rPr lang="en-US" sz="1700" dirty="0" err="1">
                <a:solidFill>
                  <a:schemeClr val="tx1"/>
                </a:solidFill>
              </a:rPr>
              <a:t>produzione</a:t>
            </a:r>
            <a:r>
              <a:rPr lang="en-US" sz="17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1700" dirty="0" err="1">
                <a:solidFill>
                  <a:schemeClr val="tx1"/>
                </a:solidFill>
              </a:rPr>
              <a:t>Possiamo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scegliere</a:t>
            </a:r>
            <a:r>
              <a:rPr lang="en-US" sz="1700" dirty="0">
                <a:solidFill>
                  <a:schemeClr val="tx1"/>
                </a:solidFill>
              </a:rPr>
              <a:t> di </a:t>
            </a:r>
            <a:r>
              <a:rPr lang="en-US" sz="1700" dirty="0" err="1">
                <a:solidFill>
                  <a:schemeClr val="tx1"/>
                </a:solidFill>
              </a:rPr>
              <a:t>gestire</a:t>
            </a:r>
            <a:r>
              <a:rPr lang="en-US" sz="1700" dirty="0">
                <a:solidFill>
                  <a:schemeClr val="tx1"/>
                </a:solidFill>
              </a:rPr>
              <a:t>/</a:t>
            </a:r>
            <a:r>
              <a:rPr lang="en-US" sz="1700" dirty="0" err="1">
                <a:solidFill>
                  <a:schemeClr val="tx1"/>
                </a:solidFill>
              </a:rPr>
              <a:t>monitare</a:t>
            </a:r>
            <a:r>
              <a:rPr lang="en-US" sz="1700" dirty="0">
                <a:solidFill>
                  <a:schemeClr val="tx1"/>
                </a:solidFill>
              </a:rPr>
              <a:t> la nostra applicazione </a:t>
            </a:r>
            <a:r>
              <a:rPr lang="en-US" sz="1700" dirty="0" err="1">
                <a:solidFill>
                  <a:schemeClr val="tx1"/>
                </a:solidFill>
              </a:rPr>
              <a:t>attraverso</a:t>
            </a:r>
            <a:r>
              <a:rPr lang="en-US" sz="1700" dirty="0">
                <a:solidFill>
                  <a:schemeClr val="tx1"/>
                </a:solidFill>
              </a:rPr>
              <a:t> endpoints HTTP oppure con le API Java JMX.</a:t>
            </a:r>
          </a:p>
          <a:p>
            <a:pPr algn="just"/>
            <a:r>
              <a:rPr lang="en-US" sz="1700" dirty="0" err="1">
                <a:solidFill>
                  <a:schemeClr val="tx1"/>
                </a:solidFill>
              </a:rPr>
              <a:t>Esempi</a:t>
            </a:r>
            <a:r>
              <a:rPr lang="en-US" sz="1700" dirty="0">
                <a:solidFill>
                  <a:schemeClr val="tx1"/>
                </a:solidFill>
              </a:rPr>
              <a:t>: 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httptrace</a:t>
            </a:r>
            <a:r>
              <a:rPr lang="en-US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health</a:t>
            </a:r>
            <a:r>
              <a:rPr lang="it-IT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metrics, </a:t>
            </a:r>
            <a:r>
              <a:rPr lang="it-IT" sz="1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mappings</a:t>
            </a:r>
            <a:r>
              <a:rPr lang="it-IT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it-IT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lang="it-IT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loggers</a:t>
            </a:r>
            <a:r>
              <a:rPr lang="it-IT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logfile</a:t>
            </a:r>
            <a:r>
              <a:rPr lang="it-IT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threaddump</a:t>
            </a:r>
            <a:r>
              <a:rPr lang="it-IT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heapdump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just"/>
            <a:endParaRPr lang="en-US" sz="9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9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1700" dirty="0">
                <a:solidFill>
                  <a:schemeClr val="tx1"/>
                </a:solidFill>
              </a:rPr>
              <a:t>Starter: </a:t>
            </a:r>
            <a:r>
              <a:rPr lang="it-IT" sz="1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</a:t>
            </a:r>
            <a:r>
              <a:rPr lang="it-IT" sz="1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it-IT" sz="1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boot</a:t>
            </a:r>
            <a:r>
              <a:rPr lang="it-IT" sz="1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-starter-</a:t>
            </a:r>
            <a:r>
              <a:rPr lang="it-IT" sz="1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actuator</a:t>
            </a:r>
            <a:endParaRPr lang="en-US" sz="1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700" dirty="0">
                <a:solidFill>
                  <a:schemeClr val="tx1"/>
                </a:solidFill>
              </a:rPr>
              <a:t>Default URL per HTTP endpoints : </a:t>
            </a:r>
            <a:r>
              <a:rPr lang="it-IT" sz="1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actuator</a:t>
            </a:r>
            <a:r>
              <a:rPr lang="it-IT" sz="1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/</a:t>
            </a:r>
            <a:r>
              <a:rPr lang="it-IT" sz="1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actuator</a:t>
            </a:r>
            <a:r>
              <a:rPr lang="it-IT" sz="1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/&lt;</a:t>
            </a:r>
            <a:r>
              <a:rPr lang="it-IT" sz="1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actuator-name</a:t>
            </a:r>
            <a:r>
              <a:rPr lang="it-IT" sz="1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9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9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1400" dirty="0">
                <a:solidFill>
                  <a:schemeClr val="tx1"/>
                </a:solidFill>
                <a:hlinkClick r:id="rId3"/>
              </a:rPr>
              <a:t>https://docs.spring.io/spring-boot/docs/2.2.6.RELEASE/reference/htmlsingle/#production-ready</a:t>
            </a:r>
            <a:endParaRPr lang="en-US" sz="1400" dirty="0">
              <a:solidFill>
                <a:schemeClr val="tx1"/>
              </a:solidFill>
            </a:endParaRPr>
          </a:p>
          <a:p>
            <a:pPr algn="just"/>
            <a:endParaRPr lang="en-US" sz="9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it-IT" sz="18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C3A4A-AD2B-4BB3-8BE0-00F45CB8466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3EBDED6-BED3-436C-9202-F8CD0017C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9B6FC663-78FE-467C-98A7-D059E2741DD6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              2021.03.11 - Spring Boot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</p:spTree>
    <p:extLst>
      <p:ext uri="{BB962C8B-B14F-4D97-AF65-F5344CB8AC3E}">
        <p14:creationId xmlns:p14="http://schemas.microsoft.com/office/powerpoint/2010/main" val="147657550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/>
              <a:t>Deploying</a:t>
            </a:r>
            <a:r>
              <a:rPr lang="it-IT" dirty="0"/>
              <a:t> Spring </a:t>
            </a:r>
            <a:r>
              <a:rPr lang="it-IT" dirty="0" err="1"/>
              <a:t>Boot</a:t>
            </a:r>
            <a:r>
              <a:rPr lang="it-IT" dirty="0"/>
              <a:t> Applications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8000" y="1267200"/>
            <a:ext cx="7704856" cy="4752528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Linux</a:t>
            </a: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  <a:hlinkClick r:id="rId3"/>
              </a:rPr>
              <a:t>https://docs.spring.io/spring-boot/docs/current/reference/htmlsingle/#deployment-service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8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Windows</a:t>
            </a:r>
            <a:r>
              <a:rPr lang="it-IT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it-IT" sz="18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service</a:t>
            </a: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  <a:hlinkClick r:id="rId4"/>
              </a:rPr>
              <a:t>https://docs.spring.io/spring-boot/docs/current/reference/htmlsingle/#deployment-windows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  <a:hlinkClick r:id="rId5"/>
              </a:rPr>
              <a:t>https://github.com/kohsuke/winsw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  <a:hlinkClick r:id="rId6"/>
              </a:rPr>
              <a:t>https://github.com/snicoll-scratches/spring-boot-daemon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b="1" dirty="0" err="1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Deploying</a:t>
            </a:r>
            <a:r>
              <a:rPr lang="it-IT" sz="18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 in </a:t>
            </a:r>
            <a:r>
              <a:rPr lang="it-IT" sz="1800" b="1" dirty="0" err="1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Docker</a:t>
            </a:r>
            <a:r>
              <a:rPr lang="it-IT" sz="18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 Container</a:t>
            </a: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  <a:hlinkClick r:id="rId7"/>
              </a:rPr>
              <a:t>https://medium.com/swlh/deploying-spring-boot-applications-15e14db25ff0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b="1" dirty="0" err="1">
                <a:solidFill>
                  <a:schemeClr val="tx1"/>
                </a:solidFill>
                <a:cs typeface="Consolas" panose="020B0609020204030204" pitchFamily="49" charset="0"/>
              </a:rPr>
              <a:t>Deploying</a:t>
            </a:r>
            <a:r>
              <a:rPr lang="it-IT" sz="1800" b="1" dirty="0">
                <a:solidFill>
                  <a:schemeClr val="tx1"/>
                </a:solidFill>
                <a:cs typeface="Consolas" panose="020B0609020204030204" pitchFamily="49" charset="0"/>
              </a:rPr>
              <a:t> in Microsoft </a:t>
            </a:r>
            <a:r>
              <a:rPr lang="it-IT" sz="1800" b="1" dirty="0" err="1">
                <a:solidFill>
                  <a:schemeClr val="tx1"/>
                </a:solidFill>
                <a:cs typeface="Consolas" panose="020B0609020204030204" pitchFamily="49" charset="0"/>
              </a:rPr>
              <a:t>Azure</a:t>
            </a:r>
            <a:endParaRPr lang="it-IT" sz="1800" b="1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cs typeface="Consolas" panose="020B0609020204030204" pitchFamily="49" charset="0"/>
                <a:hlinkClick r:id="rId8"/>
              </a:rPr>
              <a:t>https://spring.io/guides/gs/spring-boot-for-azure/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cs typeface="Consolas" panose="020B0609020204030204" pitchFamily="49" charset="0"/>
            </a:endParaRP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  <a:hlinkClick r:id="rId9"/>
              </a:rPr>
              <a:t>https://docs.microsoft.com/it-it/azure/developer/java/spring-framework/deploy-spring-boot-java-app-with-maven-plugin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C3A4A-AD2B-4BB3-8BE0-00F45CB8466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4E00A9A-81AC-4AEE-8601-EAEBDFA1C8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CCBFF0A6-7614-4E3E-875C-BB130EC6F3E5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              2021.03.11 - Spring Boot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</p:spTree>
    <p:extLst>
      <p:ext uri="{BB962C8B-B14F-4D97-AF65-F5344CB8AC3E}">
        <p14:creationId xmlns:p14="http://schemas.microsoft.com/office/powerpoint/2010/main" val="2955726476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Links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8000" y="1267200"/>
            <a:ext cx="7704856" cy="4752528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Spring «</a:t>
            </a:r>
            <a:r>
              <a:rPr lang="it-IT" sz="1800" b="1" dirty="0" err="1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Getting</a:t>
            </a:r>
            <a:r>
              <a:rPr lang="it-IT" sz="18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it-IT" sz="1800" b="1" dirty="0" err="1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Started</a:t>
            </a:r>
            <a:r>
              <a:rPr lang="it-IT" sz="18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» </a:t>
            </a:r>
            <a:r>
              <a:rPr lang="it-IT" sz="1800" b="1" dirty="0" err="1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Docs</a:t>
            </a:r>
            <a:endParaRPr lang="it-IT" sz="1800" b="1" dirty="0">
              <a:solidFill>
                <a:schemeClr val="tx1"/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  <a:hlinkClick r:id="rId3"/>
              </a:rPr>
              <a:t>https://spring.io/quickstart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  <a:hlinkClick r:id="rId4"/>
              </a:rPr>
              <a:t>https://spring.io/guide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cs typeface="Consolas" panose="020B0609020204030204" pitchFamily="49" charset="0"/>
                <a:hlinkClick r:id="rId5"/>
              </a:rPr>
              <a:t>https://start.spring.io/</a:t>
            </a:r>
            <a:endParaRPr lang="it-IT" sz="1800" b="1" dirty="0">
              <a:solidFill>
                <a:schemeClr val="tx2">
                  <a:lumMod val="60000"/>
                  <a:lumOff val="40000"/>
                </a:schemeClr>
              </a:solidFill>
              <a:cs typeface="Consolas" panose="020B0609020204030204" pitchFamily="49" charset="0"/>
            </a:endParaRPr>
          </a:p>
          <a:p>
            <a:pPr lvl="1" algn="just"/>
            <a:endParaRPr lang="it-IT" sz="1800" b="1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chemeClr val="tx1"/>
                </a:solidFill>
                <a:cs typeface="Consolas" panose="020B0609020204030204" pitchFamily="49" charset="0"/>
              </a:rPr>
              <a:t>Spring </a:t>
            </a:r>
            <a:r>
              <a:rPr lang="it-IT" sz="1800" b="1" dirty="0" err="1">
                <a:solidFill>
                  <a:schemeClr val="tx1"/>
                </a:solidFill>
                <a:cs typeface="Consolas" panose="020B0609020204030204" pitchFamily="49" charset="0"/>
              </a:rPr>
              <a:t>Boot</a:t>
            </a:r>
            <a:r>
              <a:rPr lang="it-IT" sz="1800" b="1" dirty="0">
                <a:solidFill>
                  <a:schemeClr val="tx1"/>
                </a:solidFill>
                <a:cs typeface="Consolas" panose="020B0609020204030204" pitchFamily="49" charset="0"/>
              </a:rPr>
              <a:t>/Spring  </a:t>
            </a:r>
            <a:r>
              <a:rPr lang="it-IT" sz="1800" b="1" dirty="0" err="1">
                <a:solidFill>
                  <a:schemeClr val="tx1"/>
                </a:solidFill>
                <a:cs typeface="Consolas" panose="020B0609020204030204" pitchFamily="49" charset="0"/>
              </a:rPr>
              <a:t>Docs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  <a:hlinkClick r:id="rId6"/>
              </a:rPr>
              <a:t>https://docs.spring.io/spring-boot/docs/current/reference/htmlsingle/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  <a:hlinkClick r:id="rId7"/>
              </a:rPr>
              <a:t>https://docs.spring.io/spring-framework/docs/current/spring-framework-reference/index.html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endParaRPr lang="it-IT" sz="1800" b="1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b="1" dirty="0" err="1">
                <a:solidFill>
                  <a:schemeClr val="tx1"/>
                </a:solidFill>
                <a:cs typeface="Consolas" panose="020B0609020204030204" pitchFamily="49" charset="0"/>
              </a:rPr>
              <a:t>Baeldung</a:t>
            </a:r>
            <a:endParaRPr lang="it-IT" sz="1800" b="1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cs typeface="Consolas" panose="020B0609020204030204" pitchFamily="49" charset="0"/>
                <a:hlinkClick r:id="rId8"/>
              </a:rPr>
              <a:t>https://www.baeldung.com/start-here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cs typeface="Consolas" panose="020B0609020204030204" pitchFamily="49" charset="0"/>
            </a:endParaRP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cs typeface="Consolas" panose="020B0609020204030204" pitchFamily="49" charset="0"/>
                <a:hlinkClick r:id="rId9"/>
              </a:rPr>
              <a:t>https://www.baeldung.com/spring-boot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cs typeface="Consolas" panose="020B0609020204030204" pitchFamily="49" charset="0"/>
            </a:endParaRPr>
          </a:p>
          <a:p>
            <a:pPr algn="just"/>
            <a:endParaRPr lang="it-IT" sz="1800" b="1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chemeClr val="tx1"/>
                </a:solidFill>
                <a:cs typeface="Consolas" panose="020B0609020204030204" pitchFamily="49" charset="0"/>
              </a:rPr>
              <a:t>mkyong.com</a:t>
            </a:r>
            <a:r>
              <a:rPr lang="it-IT" sz="1800" b="1" dirty="0">
                <a:solidFill>
                  <a:schemeClr val="tx2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 </a:t>
            </a: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cs typeface="Consolas" panose="020B0609020204030204" pitchFamily="49" charset="0"/>
                <a:hlinkClick r:id="rId10"/>
              </a:rPr>
              <a:t>https://mkyong.com/tutorials/spring-boot-tutorials/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cs typeface="Consolas" panose="020B0609020204030204" pitchFamily="49" charset="0"/>
            </a:endParaRPr>
          </a:p>
          <a:p>
            <a:pPr lvl="1" algn="just"/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cs typeface="Consolas" panose="020B0609020204030204" pitchFamily="49" charset="0"/>
            </a:endParaRPr>
          </a:p>
          <a:p>
            <a:pPr lvl="1" algn="just"/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C3A4A-AD2B-4BB3-8BE0-00F45CB8466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AA0E44F-9A62-4525-91D8-E92A9E1EEF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9E0F63B9-0AC2-4B00-8C99-D540FAF387B9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              2021.03.11 - Spring Boot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</p:spTree>
    <p:extLst>
      <p:ext uri="{BB962C8B-B14F-4D97-AF65-F5344CB8AC3E}">
        <p14:creationId xmlns:p14="http://schemas.microsoft.com/office/powerpoint/2010/main" val="3564738996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chemeClr val="bg1"/>
            </a:gs>
            <a:gs pos="69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5328592"/>
          </a:xfrm>
        </p:spPr>
        <p:txBody>
          <a:bodyPr>
            <a:normAutofit/>
          </a:bodyPr>
          <a:lstStyle/>
          <a:p>
            <a:r>
              <a:rPr lang="it-IT" dirty="0"/>
              <a:t>THANK YOU ALL!</a:t>
            </a:r>
            <a:br>
              <a:rPr lang="it-IT" dirty="0"/>
            </a:br>
            <a:r>
              <a:rPr lang="it-IT" sz="1200" b="1" i="1" dirty="0"/>
              <a:t>Antonio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C3A4A-AD2B-4BB3-8BE0-00F45CB8466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FB27D49-F2E2-4E20-BDCF-B5A62BA24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1CA44EAE-03BC-40A6-BB75-22793FA01CD0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              2021.03.11 - Spring Boot  -  Antonio:P   -  https://github.com/ant1974/ant-repo-public</a:t>
            </a:r>
          </a:p>
        </p:txBody>
      </p:sp>
    </p:spTree>
    <p:extLst>
      <p:ext uri="{BB962C8B-B14F-4D97-AF65-F5344CB8AC3E}">
        <p14:creationId xmlns:p14="http://schemas.microsoft.com/office/powerpoint/2010/main" val="20853298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Introduzione</a:t>
            </a:r>
            <a:r>
              <a:rPr lang="it-IT" sz="2000" dirty="0"/>
              <a:t> </a:t>
            </a:r>
            <a:r>
              <a:rPr lang="it-IT" sz="2000" b="1" dirty="0">
                <a:solidFill>
                  <a:srgbClr val="00B050"/>
                </a:solidFill>
              </a:rPr>
              <a:t>( .. </a:t>
            </a:r>
            <a:r>
              <a:rPr lang="it-IT" sz="2000" b="1" dirty="0" err="1">
                <a:solidFill>
                  <a:srgbClr val="00B050"/>
                </a:solidFill>
              </a:rPr>
              <a:t>it</a:t>
            </a:r>
            <a:r>
              <a:rPr lang="it-IT" sz="2000" b="1" dirty="0">
                <a:solidFill>
                  <a:srgbClr val="00B050"/>
                </a:solidFill>
              </a:rPr>
              <a:t> follows .. 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1411200"/>
            <a:ext cx="7056784" cy="3097920"/>
          </a:xfrm>
        </p:spPr>
        <p:txBody>
          <a:bodyPr>
            <a:normAutofit/>
          </a:bodyPr>
          <a:lstStyle/>
          <a:p>
            <a:pPr algn="just"/>
            <a:r>
              <a:rPr lang="it-IT" sz="1800" dirty="0">
                <a:solidFill>
                  <a:schemeClr val="tx1"/>
                </a:solidFill>
              </a:rPr>
              <a:t>Alcuni vantaggi di Spring </a:t>
            </a:r>
            <a:r>
              <a:rPr lang="it-IT" sz="1800" dirty="0" err="1">
                <a:solidFill>
                  <a:schemeClr val="tx1"/>
                </a:solidFill>
              </a:rPr>
              <a:t>Boot</a:t>
            </a:r>
            <a:endParaRPr lang="it-IT" sz="1800" dirty="0">
              <a:solidFill>
                <a:schemeClr val="tx1"/>
              </a:solidFill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Si evitano problemi di conflitti tra versioni e dipendenze: Spring </a:t>
            </a:r>
            <a:r>
              <a:rPr lang="it-IT" sz="1800" dirty="0" err="1">
                <a:solidFill>
                  <a:schemeClr val="tx1"/>
                </a:solidFill>
              </a:rPr>
              <a:t>Boot</a:t>
            </a:r>
            <a:r>
              <a:rPr lang="it-IT" sz="1800" dirty="0">
                <a:solidFill>
                  <a:schemeClr val="tx1"/>
                </a:solidFill>
              </a:rPr>
              <a:t> le risolve per noi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Eccellente integrazione con i più usati IDE (</a:t>
            </a:r>
            <a:r>
              <a:rPr lang="it-IT" sz="1800" dirty="0" err="1">
                <a:solidFill>
                  <a:schemeClr val="tx1"/>
                </a:solidFill>
              </a:rPr>
              <a:t>Eclipse</a:t>
            </a:r>
            <a:r>
              <a:rPr lang="it-IT" sz="1800" dirty="0">
                <a:solidFill>
                  <a:schemeClr val="tx1"/>
                </a:solidFill>
              </a:rPr>
              <a:t> – Visual Studio Code – </a:t>
            </a:r>
            <a:r>
              <a:rPr lang="it-IT" sz="1800" dirty="0" err="1">
                <a:solidFill>
                  <a:schemeClr val="tx1"/>
                </a:solidFill>
              </a:rPr>
              <a:t>IntelliJ</a:t>
            </a:r>
            <a:r>
              <a:rPr lang="it-IT" sz="1800" dirty="0">
                <a:solidFill>
                  <a:schemeClr val="tx1"/>
                </a:solidFill>
              </a:rPr>
              <a:t> Idea).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Rapidità di sviluppo e test anche attraverso l’uso di Web Server integrato (Tomcat /</a:t>
            </a:r>
            <a:r>
              <a:rPr lang="it-IT" sz="1800" dirty="0" err="1">
                <a:solidFill>
                  <a:schemeClr val="tx1"/>
                </a:solidFill>
              </a:rPr>
              <a:t>Jetty</a:t>
            </a:r>
            <a:r>
              <a:rPr lang="it-IT" sz="1800" dirty="0">
                <a:solidFill>
                  <a:schemeClr val="tx1"/>
                </a:solidFill>
              </a:rPr>
              <a:t>)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Completa assenza di codice ripetitivo (</a:t>
            </a:r>
            <a:r>
              <a:rPr lang="it-IT" sz="1800" b="1" dirty="0" err="1">
                <a:solidFill>
                  <a:schemeClr val="tx1"/>
                </a:solidFill>
              </a:rPr>
              <a:t>boilerplate</a:t>
            </a:r>
            <a:r>
              <a:rPr lang="it-IT" sz="1800" dirty="0">
                <a:solidFill>
                  <a:schemeClr val="tx1"/>
                </a:solidFill>
              </a:rPr>
              <a:t> code)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tx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3</a:t>
            </a:fld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1763688" y="5503150"/>
            <a:ext cx="3456383" cy="54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Spring Framework</a:t>
            </a:r>
          </a:p>
        </p:txBody>
      </p:sp>
      <p:sp>
        <p:nvSpPr>
          <p:cNvPr id="9" name="Ritaglia angolo stesso lato rettangolo 8"/>
          <p:cNvSpPr/>
          <p:nvPr/>
        </p:nvSpPr>
        <p:spPr>
          <a:xfrm>
            <a:off x="2411759" y="4867584"/>
            <a:ext cx="2071127" cy="579216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Spring Boot</a:t>
            </a:r>
          </a:p>
          <a:p>
            <a:pPr algn="ctr"/>
            <a:endParaRPr lang="it-IT" sz="1050" dirty="0"/>
          </a:p>
        </p:txBody>
      </p:sp>
      <p:sp>
        <p:nvSpPr>
          <p:cNvPr id="10" name="Smile 9"/>
          <p:cNvSpPr/>
          <p:nvPr/>
        </p:nvSpPr>
        <p:spPr>
          <a:xfrm>
            <a:off x="3054522" y="4077072"/>
            <a:ext cx="785600" cy="75450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3923928" y="4360215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err="1"/>
              <a:t>You</a:t>
            </a:r>
            <a:r>
              <a:rPr lang="it-IT" sz="1400" i="1" dirty="0"/>
              <a:t>, </a:t>
            </a:r>
            <a:r>
              <a:rPr lang="it-IT" sz="1400" b="1" i="1" dirty="0" err="1">
                <a:solidFill>
                  <a:srgbClr val="00B050"/>
                </a:solidFill>
              </a:rPr>
              <a:t>Bootiful</a:t>
            </a:r>
            <a:r>
              <a:rPr lang="it-IT" sz="1400" i="1" dirty="0"/>
              <a:t> happy </a:t>
            </a:r>
            <a:r>
              <a:rPr lang="it-IT" sz="1400" i="1" dirty="0" err="1"/>
              <a:t>coder</a:t>
            </a:r>
            <a:endParaRPr lang="it-IT" sz="1400" i="1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978B0BAB-C104-43B2-92EA-6E4E4B0FA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14" name="Segnaposto piè di pagina 3">
            <a:extLst>
              <a:ext uri="{FF2B5EF4-FFF2-40B4-BE49-F238E27FC236}">
                <a16:creationId xmlns:a16="http://schemas.microsoft.com/office/drawing/2014/main" id="{F77612D9-09A1-456C-9C29-A88D403CBD43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              2021.03.11 - Spring Boot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</p:spTree>
    <p:extLst>
      <p:ext uri="{BB962C8B-B14F-4D97-AF65-F5344CB8AC3E}">
        <p14:creationId xmlns:p14="http://schemas.microsoft.com/office/powerpoint/2010/main" val="290312994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vola 3">
            <a:extLst>
              <a:ext uri="{FF2B5EF4-FFF2-40B4-BE49-F238E27FC236}">
                <a16:creationId xmlns:a16="http://schemas.microsoft.com/office/drawing/2014/main" id="{9F1F66FA-8356-4416-A970-D8328598CEDE}"/>
              </a:ext>
            </a:extLst>
          </p:cNvPr>
          <p:cNvSpPr/>
          <p:nvPr/>
        </p:nvSpPr>
        <p:spPr>
          <a:xfrm>
            <a:off x="623811" y="5013176"/>
            <a:ext cx="2923805" cy="1080120"/>
          </a:xfrm>
          <a:prstGeom prst="cloud">
            <a:avLst/>
          </a:prstGeom>
          <a:solidFill>
            <a:schemeClr val="bg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CBE679-7E9B-46A6-B70A-E8BA83301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3167498"/>
            <a:ext cx="8003232" cy="2958666"/>
          </a:xfrm>
        </p:spPr>
        <p:txBody>
          <a:bodyPr/>
          <a:lstStyle/>
          <a:p>
            <a:r>
              <a:rPr lang="it-IT" dirty="0"/>
              <a:t>IOC/DI</a:t>
            </a:r>
          </a:p>
          <a:p>
            <a:pPr marL="457200" lvl="1" indent="0">
              <a:buNone/>
            </a:pPr>
            <a:r>
              <a:rPr lang="it-IT" sz="1700" dirty="0"/>
              <a:t>Hollywood Pattern …. «</a:t>
            </a:r>
            <a:r>
              <a:rPr lang="it-IT" sz="1700" dirty="0" err="1"/>
              <a:t>Don’t</a:t>
            </a:r>
            <a:r>
              <a:rPr lang="it-IT" sz="1700" dirty="0"/>
              <a:t> call </a:t>
            </a:r>
            <a:r>
              <a:rPr lang="it-IT" sz="1700" dirty="0" err="1"/>
              <a:t>us</a:t>
            </a:r>
            <a:r>
              <a:rPr lang="it-IT" sz="1700" dirty="0"/>
              <a:t>, </a:t>
            </a:r>
            <a:r>
              <a:rPr lang="it-IT" sz="1700" dirty="0" err="1"/>
              <a:t>we</a:t>
            </a:r>
            <a:r>
              <a:rPr lang="it-IT" sz="1700" dirty="0"/>
              <a:t> </a:t>
            </a:r>
            <a:r>
              <a:rPr lang="it-IT" sz="1700" dirty="0" err="1"/>
              <a:t>will</a:t>
            </a:r>
            <a:r>
              <a:rPr lang="it-IT" sz="1700" dirty="0"/>
              <a:t> call </a:t>
            </a:r>
            <a:r>
              <a:rPr lang="it-IT" sz="1700" dirty="0" err="1"/>
              <a:t>you</a:t>
            </a:r>
            <a:r>
              <a:rPr lang="it-IT" sz="1700" dirty="0"/>
              <a:t>» … </a:t>
            </a:r>
          </a:p>
          <a:p>
            <a:pPr marL="457200" lvl="1" indent="0">
              <a:buNone/>
            </a:pPr>
            <a:r>
              <a:rPr lang="it-IT" sz="1700" dirty="0"/>
              <a:t>Si rovescia la dipendenza: un oggetto di tipo A che necessiti di un oggetto di tipo B non lo crea ma ne richiede una istanza di classe B (singleton o </a:t>
            </a:r>
            <a:r>
              <a:rPr lang="it-IT" sz="1700" dirty="0" err="1"/>
              <a:t>stereotyp</a:t>
            </a:r>
            <a:r>
              <a:rPr lang="it-IT" sz="1700" dirty="0"/>
              <a:t>-ed) ad un ‘demiurgo’ esterno (</a:t>
            </a:r>
            <a:r>
              <a:rPr lang="it-IT" sz="1400" b="1" i="1" dirty="0"/>
              <a:t>Spring light container</a:t>
            </a:r>
            <a:r>
              <a:rPr lang="it-IT" sz="1700" dirty="0"/>
              <a:t>)</a:t>
            </a:r>
          </a:p>
          <a:p>
            <a:pPr marL="457200" lvl="1" indent="0">
              <a:buNone/>
            </a:pPr>
            <a:endParaRPr lang="it-IT" sz="1700" dirty="0"/>
          </a:p>
          <a:p>
            <a:pPr marL="457200" lvl="1" indent="0">
              <a:buNone/>
            </a:pPr>
            <a:endParaRPr lang="it-IT" sz="400" dirty="0"/>
          </a:p>
          <a:p>
            <a:pPr marL="457200" lvl="1" indent="0">
              <a:buNone/>
            </a:pPr>
            <a:r>
              <a:rPr lang="it-IT" sz="1700" dirty="0"/>
              <a:t>Spring Bean </a:t>
            </a:r>
            <a:r>
              <a:rPr lang="it-IT" sz="1700" dirty="0" err="1"/>
              <a:t>LifeCycle</a:t>
            </a:r>
            <a:r>
              <a:rPr lang="it-IT" sz="1700" dirty="0"/>
              <a:t>                                      </a:t>
            </a:r>
            <a:r>
              <a:rPr lang="it-IT" sz="1700" dirty="0" err="1"/>
              <a:t>Servlet</a:t>
            </a:r>
            <a:r>
              <a:rPr lang="it-IT" sz="1700" dirty="0"/>
              <a:t> </a:t>
            </a:r>
            <a:r>
              <a:rPr lang="it-IT" sz="1700" dirty="0" err="1"/>
              <a:t>LifeCycle</a:t>
            </a:r>
            <a:r>
              <a:rPr lang="it-IT" sz="1700" dirty="0"/>
              <a:t> in Tomcat container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16EFBD9-702A-4D18-A356-6EE977FB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4</a:t>
            </a:fld>
            <a:endParaRPr lang="it-IT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0F4B6C5D-7007-4362-BE60-A30F76D1A742}"/>
              </a:ext>
            </a:extLst>
          </p:cNvPr>
          <p:cNvSpPr txBox="1">
            <a:spLocks/>
          </p:cNvSpPr>
          <p:nvPr/>
        </p:nvSpPr>
        <p:spPr>
          <a:xfrm>
            <a:off x="611560" y="404664"/>
            <a:ext cx="77724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dirty="0"/>
              <a:t>Spring </a:t>
            </a:r>
            <a:r>
              <a:rPr lang="it-IT" sz="2000" b="1" dirty="0">
                <a:solidFill>
                  <a:srgbClr val="00B050"/>
                </a:solidFill>
              </a:rPr>
              <a:t>(  </a:t>
            </a:r>
            <a:r>
              <a:rPr lang="it-IT" sz="2000" b="1" dirty="0" err="1">
                <a:solidFill>
                  <a:srgbClr val="00B050"/>
                </a:solidFill>
              </a:rPr>
              <a:t>Say</a:t>
            </a:r>
            <a:r>
              <a:rPr lang="it-IT" sz="2000" b="1" dirty="0">
                <a:solidFill>
                  <a:srgbClr val="00B050"/>
                </a:solidFill>
              </a:rPr>
              <a:t> </a:t>
            </a:r>
            <a:r>
              <a:rPr lang="it-IT" sz="2000" b="1" dirty="0" err="1">
                <a:solidFill>
                  <a:srgbClr val="00B050"/>
                </a:solidFill>
              </a:rPr>
              <a:t>what</a:t>
            </a:r>
            <a:r>
              <a:rPr lang="it-IT" sz="2000" b="1" dirty="0">
                <a:solidFill>
                  <a:srgbClr val="00B050"/>
                </a:solidFill>
              </a:rPr>
              <a:t> ? )</a:t>
            </a:r>
            <a:endParaRPr lang="it-IT" b="1" dirty="0">
              <a:solidFill>
                <a:srgbClr val="00B050"/>
              </a:solidFill>
            </a:endParaRP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A71C9A5A-C6AC-4753-B1F4-0BA59145CBBE}"/>
              </a:ext>
            </a:extLst>
          </p:cNvPr>
          <p:cNvSpPr txBox="1">
            <a:spLocks/>
          </p:cNvSpPr>
          <p:nvPr/>
        </p:nvSpPr>
        <p:spPr>
          <a:xfrm>
            <a:off x="683568" y="1411201"/>
            <a:ext cx="8003232" cy="1699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spcBef>
                <a:spcPts val="600"/>
              </a:spcBef>
            </a:pPr>
            <a:r>
              <a:rPr lang="it-IT" sz="2000" dirty="0" err="1"/>
              <a:t>Defacto</a:t>
            </a:r>
            <a:r>
              <a:rPr lang="it-IT" sz="2000" dirty="0"/>
              <a:t> Standard per sviluppo Java EE</a:t>
            </a:r>
          </a:p>
          <a:p>
            <a:pPr marL="285750" indent="-285750" algn="just">
              <a:spcBef>
                <a:spcPts val="600"/>
              </a:spcBef>
            </a:pPr>
            <a:r>
              <a:rPr lang="it-IT" sz="2000" dirty="0"/>
              <a:t>Light container che offre</a:t>
            </a:r>
          </a:p>
          <a:p>
            <a:pPr lvl="1" indent="-342900" algn="just">
              <a:spcBef>
                <a:spcPts val="600"/>
              </a:spcBef>
              <a:buFont typeface="+mj-lt"/>
              <a:buAutoNum type="alphaUcPeriod"/>
            </a:pPr>
            <a:r>
              <a:rPr lang="it-IT" sz="1800" dirty="0"/>
              <a:t>IOC / DI container </a:t>
            </a:r>
          </a:p>
          <a:p>
            <a:pPr lvl="1" indent="-342900" algn="just">
              <a:spcBef>
                <a:spcPts val="600"/>
              </a:spcBef>
              <a:buFont typeface="+mj-lt"/>
              <a:buAutoNum type="alphaUcPeriod"/>
            </a:pPr>
            <a:r>
              <a:rPr lang="it-IT" sz="1800" dirty="0"/>
              <a:t>Supporto nativo allo </a:t>
            </a:r>
            <a:r>
              <a:rPr lang="it-IT" sz="1800" dirty="0" err="1"/>
              <a:t>Aspect</a:t>
            </a:r>
            <a:r>
              <a:rPr lang="it-IT" sz="1800" dirty="0"/>
              <a:t> </a:t>
            </a:r>
            <a:r>
              <a:rPr lang="it-IT" sz="1800" dirty="0" err="1"/>
              <a:t>Oriented</a:t>
            </a:r>
            <a:r>
              <a:rPr lang="it-IT" sz="1800" dirty="0"/>
              <a:t> Programming</a:t>
            </a:r>
          </a:p>
          <a:p>
            <a:pPr algn="just">
              <a:spcBef>
                <a:spcPts val="600"/>
              </a:spcBef>
            </a:pPr>
            <a:r>
              <a:rPr lang="it-IT" sz="2200" dirty="0"/>
              <a:t>Ricchezza di «moduli» costruiti con (A) e (B) </a:t>
            </a:r>
            <a:r>
              <a:rPr lang="it-IT" sz="2100" dirty="0"/>
              <a:t>[ </a:t>
            </a:r>
            <a:r>
              <a:rPr lang="it-IT" sz="2100" dirty="0">
                <a:hlinkClick r:id="rId2"/>
              </a:rPr>
              <a:t>https://spring.io/projects/</a:t>
            </a:r>
            <a:r>
              <a:rPr lang="it-IT" sz="2100" dirty="0"/>
              <a:t> ]</a:t>
            </a:r>
          </a:p>
          <a:p>
            <a:pPr algn="just">
              <a:spcBef>
                <a:spcPts val="600"/>
              </a:spcBef>
            </a:pPr>
            <a:r>
              <a:rPr lang="it-IT" sz="2200" dirty="0"/>
              <a:t>Ricchezza di documentazione [ </a:t>
            </a:r>
            <a:r>
              <a:rPr lang="it-IT" sz="2200" dirty="0">
                <a:hlinkClick r:id="rId3"/>
              </a:rPr>
              <a:t>https://spring.io/learn</a:t>
            </a:r>
            <a:r>
              <a:rPr lang="it-IT" sz="2200" dirty="0"/>
              <a:t> ]</a:t>
            </a:r>
          </a:p>
        </p:txBody>
      </p:sp>
      <p:sp>
        <p:nvSpPr>
          <p:cNvPr id="2" name="Freccia bidirezionale orizzontale 1">
            <a:extLst>
              <a:ext uri="{FF2B5EF4-FFF2-40B4-BE49-F238E27FC236}">
                <a16:creationId xmlns:a16="http://schemas.microsoft.com/office/drawing/2014/main" id="{69A970B2-D5D0-45F6-9BF8-8F10B361B5BA}"/>
              </a:ext>
            </a:extLst>
          </p:cNvPr>
          <p:cNvSpPr/>
          <p:nvPr/>
        </p:nvSpPr>
        <p:spPr>
          <a:xfrm>
            <a:off x="3577494" y="5240487"/>
            <a:ext cx="892619" cy="412624"/>
          </a:xfrm>
          <a:prstGeom prst="leftRightArrow">
            <a:avLst>
              <a:gd name="adj1" fmla="val 50000"/>
              <a:gd name="adj2" fmla="val 37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878B1C2-26DD-455B-8B69-E3B693056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4653136"/>
            <a:ext cx="4288190" cy="165316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72B9196-FF29-48D2-A12D-335ABEA3B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CA71B4A0-453A-4BCA-9D70-52BB74B96F95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              2021.03.11 - Spring Boot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</p:spTree>
    <p:extLst>
      <p:ext uri="{BB962C8B-B14F-4D97-AF65-F5344CB8AC3E}">
        <p14:creationId xmlns:p14="http://schemas.microsoft.com/office/powerpoint/2010/main" val="258112592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713E0D-0DA3-401B-AA2C-96D5526A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5</a:t>
            </a:fld>
            <a:endParaRPr lang="it-IT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DB8ECDE2-F29F-455B-A5FE-1881A6134867}"/>
              </a:ext>
            </a:extLst>
          </p:cNvPr>
          <p:cNvSpPr txBox="1">
            <a:spLocks/>
          </p:cNvSpPr>
          <p:nvPr/>
        </p:nvSpPr>
        <p:spPr>
          <a:xfrm>
            <a:off x="611560" y="404664"/>
            <a:ext cx="77724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dirty="0"/>
              <a:t>Spring </a:t>
            </a:r>
            <a:r>
              <a:rPr lang="it-IT" sz="2000" b="1" dirty="0">
                <a:solidFill>
                  <a:srgbClr val="00B050"/>
                </a:solidFill>
              </a:rPr>
              <a:t>(  .. </a:t>
            </a:r>
            <a:r>
              <a:rPr lang="it-IT" sz="2000" b="1" dirty="0" err="1">
                <a:solidFill>
                  <a:srgbClr val="00B050"/>
                </a:solidFill>
              </a:rPr>
              <a:t>let's</a:t>
            </a:r>
            <a:r>
              <a:rPr lang="it-IT" sz="2000" b="1" dirty="0">
                <a:solidFill>
                  <a:srgbClr val="00B050"/>
                </a:solidFill>
              </a:rPr>
              <a:t> </a:t>
            </a:r>
            <a:r>
              <a:rPr lang="it-IT" sz="2000" b="1" dirty="0" err="1">
                <a:solidFill>
                  <a:srgbClr val="00B050"/>
                </a:solidFill>
              </a:rPr>
              <a:t>keep</a:t>
            </a:r>
            <a:r>
              <a:rPr lang="it-IT" sz="2000" b="1" dirty="0">
                <a:solidFill>
                  <a:srgbClr val="00B050"/>
                </a:solidFill>
              </a:rPr>
              <a:t> </a:t>
            </a:r>
            <a:r>
              <a:rPr lang="it-IT" sz="2000" b="1" dirty="0" err="1">
                <a:solidFill>
                  <a:srgbClr val="00B050"/>
                </a:solidFill>
              </a:rPr>
              <a:t>it</a:t>
            </a:r>
            <a:r>
              <a:rPr lang="it-IT" sz="2000" b="1" dirty="0">
                <a:solidFill>
                  <a:srgbClr val="00B050"/>
                </a:solidFill>
              </a:rPr>
              <a:t> </a:t>
            </a:r>
            <a:r>
              <a:rPr lang="it-IT" sz="2000" b="1" dirty="0" err="1">
                <a:solidFill>
                  <a:srgbClr val="00B050"/>
                </a:solidFill>
              </a:rPr>
              <a:t>flowin</a:t>
            </a:r>
            <a:r>
              <a:rPr lang="it-IT" sz="2000" b="1" dirty="0">
                <a:solidFill>
                  <a:srgbClr val="00B050"/>
                </a:solidFill>
              </a:rPr>
              <a:t>' ..  )</a:t>
            </a:r>
            <a:endParaRPr lang="it-IT" b="1" dirty="0">
              <a:solidFill>
                <a:srgbClr val="00B050"/>
              </a:solidFill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D4829DAA-7114-428D-89DE-382D2CCD6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556792"/>
            <a:ext cx="8003232" cy="4569371"/>
          </a:xfrm>
        </p:spPr>
        <p:txBody>
          <a:bodyPr>
            <a:normAutofit lnSpcReduction="10000"/>
          </a:bodyPr>
          <a:lstStyle/>
          <a:p>
            <a:r>
              <a:rPr lang="it-IT" dirty="0" err="1"/>
              <a:t>Aspect</a:t>
            </a:r>
            <a:r>
              <a:rPr lang="it-IT" dirty="0"/>
              <a:t> </a:t>
            </a:r>
            <a:r>
              <a:rPr lang="it-IT" dirty="0" err="1"/>
              <a:t>Oriented</a:t>
            </a:r>
            <a:r>
              <a:rPr lang="it-IT" dirty="0"/>
              <a:t> Programming (AOP)</a:t>
            </a:r>
          </a:p>
          <a:p>
            <a:pPr marL="0" indent="0">
              <a:buNone/>
            </a:pPr>
            <a:r>
              <a:rPr lang="it-IT" sz="1700" dirty="0"/>
              <a:t>Codice cross-cutting/ortogonale </a:t>
            </a:r>
          </a:p>
          <a:p>
            <a:pPr marL="0" indent="0">
              <a:buNone/>
            </a:pPr>
            <a:r>
              <a:rPr lang="it-IT" sz="1700" dirty="0"/>
              <a:t>	Auditing / </a:t>
            </a:r>
            <a:r>
              <a:rPr lang="it-IT" sz="1700" dirty="0" err="1"/>
              <a:t>Loggin</a:t>
            </a:r>
            <a:r>
              <a:rPr lang="it-IT" sz="1700" dirty="0"/>
              <a:t>’</a:t>
            </a:r>
          </a:p>
          <a:p>
            <a:pPr marL="0" indent="0">
              <a:buNone/>
            </a:pPr>
            <a:r>
              <a:rPr lang="it-IT" sz="1700" dirty="0"/>
              <a:t>	JDBC/SQL </a:t>
            </a:r>
            <a:r>
              <a:rPr lang="it-IT" sz="1700" dirty="0" err="1"/>
              <a:t>Transaction</a:t>
            </a:r>
            <a:endParaRPr lang="it-IT" sz="1700" dirty="0"/>
          </a:p>
          <a:p>
            <a:pPr marL="0" indent="0">
              <a:buNone/>
            </a:pPr>
            <a:r>
              <a:rPr lang="it-IT" sz="1700" dirty="0"/>
              <a:t>	Security / Access Control</a:t>
            </a:r>
          </a:p>
          <a:p>
            <a:pPr marL="0" indent="0">
              <a:buNone/>
            </a:pPr>
            <a:r>
              <a:rPr lang="it-IT" sz="1700" b="1" dirty="0" err="1"/>
              <a:t>Advice</a:t>
            </a:r>
            <a:r>
              <a:rPr lang="it-IT" sz="1700" dirty="0"/>
              <a:t>: </a:t>
            </a:r>
            <a:r>
              <a:rPr lang="it-IT" sz="1700" dirty="0">
                <a:highlight>
                  <a:srgbClr val="FFFF00"/>
                </a:highlight>
              </a:rPr>
              <a:t>cosa</a:t>
            </a:r>
            <a:r>
              <a:rPr lang="it-IT" sz="1700" dirty="0"/>
              <a:t> fare ( </a:t>
            </a:r>
            <a:r>
              <a:rPr lang="it-IT" sz="1700" dirty="0" err="1"/>
              <a:t>commit</a:t>
            </a:r>
            <a:r>
              <a:rPr lang="it-IT" sz="1700" dirty="0"/>
              <a:t> o </a:t>
            </a:r>
            <a:r>
              <a:rPr lang="it-IT" sz="1700" dirty="0" err="1"/>
              <a:t>rollback</a:t>
            </a:r>
            <a:r>
              <a:rPr lang="it-IT" sz="1700" dirty="0"/>
              <a:t> ad esempio) .. Cosa invocare </a:t>
            </a:r>
            <a:r>
              <a:rPr lang="it-IT" sz="1700" dirty="0">
                <a:highlight>
                  <a:srgbClr val="FFFF00"/>
                </a:highlight>
              </a:rPr>
              <a:t>quando</a:t>
            </a:r>
            <a:r>
              <a:rPr lang="it-IT" sz="1700" dirty="0"/>
              <a:t> … </a:t>
            </a:r>
          </a:p>
          <a:p>
            <a:pPr marL="0" indent="0">
              <a:buNone/>
            </a:pPr>
            <a:r>
              <a:rPr lang="it-IT" sz="1700" b="1" dirty="0" err="1"/>
              <a:t>Pointcut</a:t>
            </a:r>
            <a:r>
              <a:rPr lang="it-IT" sz="1700" dirty="0"/>
              <a:t>: regola che esprime </a:t>
            </a:r>
            <a:r>
              <a:rPr lang="it-IT" sz="1700" dirty="0">
                <a:highlight>
                  <a:srgbClr val="FFFF00"/>
                </a:highlight>
              </a:rPr>
              <a:t>quando</a:t>
            </a:r>
            <a:r>
              <a:rPr lang="it-IT" sz="1700" dirty="0"/>
              <a:t> applicare lo </a:t>
            </a:r>
            <a:r>
              <a:rPr lang="it-IT" sz="1700" b="1" dirty="0" err="1"/>
              <a:t>Advice</a:t>
            </a:r>
            <a:endParaRPr lang="it-IT" sz="1700" dirty="0"/>
          </a:p>
          <a:p>
            <a:pPr marL="0" indent="0">
              <a:buNone/>
            </a:pPr>
            <a:r>
              <a:rPr lang="it-IT" sz="1700" b="1" dirty="0" err="1"/>
              <a:t>Joinpoint</a:t>
            </a:r>
            <a:r>
              <a:rPr lang="it-IT" sz="1700" dirty="0"/>
              <a:t>: punti di esecuzione a </a:t>
            </a:r>
            <a:r>
              <a:rPr lang="it-IT" sz="1700" dirty="0" err="1"/>
              <a:t>runtime</a:t>
            </a:r>
            <a:r>
              <a:rPr lang="it-IT" sz="1700" dirty="0"/>
              <a:t> del codice definiti dal </a:t>
            </a:r>
            <a:r>
              <a:rPr lang="it-IT" sz="1700" b="1" dirty="0" err="1"/>
              <a:t>Pointcut</a:t>
            </a:r>
            <a:r>
              <a:rPr lang="it-IT" sz="1700" b="1" dirty="0"/>
              <a:t> </a:t>
            </a:r>
            <a:r>
              <a:rPr lang="it-IT" sz="1700" dirty="0"/>
              <a:t>(specifica del quando)</a:t>
            </a:r>
          </a:p>
          <a:p>
            <a:pPr marL="0" indent="0">
              <a:buNone/>
            </a:pPr>
            <a:r>
              <a:rPr lang="it-IT" sz="1700" b="1" dirty="0" err="1"/>
              <a:t>Aspect</a:t>
            </a:r>
            <a:r>
              <a:rPr lang="it-IT" sz="1800" b="1" dirty="0"/>
              <a:t> </a:t>
            </a:r>
            <a:r>
              <a:rPr lang="it-IT" sz="1700" b="1" dirty="0"/>
              <a:t>=</a:t>
            </a:r>
            <a:r>
              <a:rPr lang="it-IT" sz="1800" b="1" dirty="0"/>
              <a:t> </a:t>
            </a:r>
            <a:r>
              <a:rPr lang="it-IT" sz="1700" dirty="0"/>
              <a:t>combinazione</a:t>
            </a:r>
            <a:r>
              <a:rPr lang="it-IT" sz="1800" b="1" dirty="0"/>
              <a:t> </a:t>
            </a:r>
            <a:r>
              <a:rPr lang="it-IT" sz="1700" dirty="0"/>
              <a:t>di</a:t>
            </a:r>
            <a:r>
              <a:rPr lang="it-IT" sz="1700" b="1" dirty="0"/>
              <a:t> </a:t>
            </a:r>
            <a:r>
              <a:rPr lang="it-IT" sz="1700" b="1" dirty="0" err="1"/>
              <a:t>Advice</a:t>
            </a:r>
            <a:r>
              <a:rPr lang="it-IT" sz="1700" b="1" dirty="0"/>
              <a:t> </a:t>
            </a:r>
            <a:r>
              <a:rPr lang="it-IT" sz="1700" dirty="0"/>
              <a:t>e</a:t>
            </a:r>
            <a:r>
              <a:rPr lang="it-IT" sz="1700" b="1" dirty="0"/>
              <a:t> </a:t>
            </a:r>
            <a:r>
              <a:rPr lang="it-IT" sz="1700" b="1" dirty="0" err="1"/>
              <a:t>Pointcut</a:t>
            </a:r>
            <a:endParaRPr lang="it-IT" sz="1700" b="1" dirty="0"/>
          </a:p>
          <a:p>
            <a:pPr marL="0" indent="0">
              <a:buNone/>
            </a:pPr>
            <a:r>
              <a:rPr lang="it-IT" sz="1700" b="1" dirty="0"/>
              <a:t>	</a:t>
            </a:r>
            <a:r>
              <a:rPr lang="it-IT" sz="1700" b="1" dirty="0" err="1"/>
              <a:t>Before</a:t>
            </a:r>
            <a:endParaRPr lang="it-IT" sz="1700" b="1" dirty="0"/>
          </a:p>
          <a:p>
            <a:pPr marL="0" indent="0">
              <a:buNone/>
            </a:pPr>
            <a:r>
              <a:rPr lang="it-IT" sz="1700" b="1" dirty="0"/>
              <a:t>	</a:t>
            </a:r>
            <a:r>
              <a:rPr lang="it-IT" sz="1700" b="1" dirty="0" err="1"/>
              <a:t>Around</a:t>
            </a:r>
            <a:r>
              <a:rPr lang="it-IT" sz="1700" b="1" dirty="0"/>
              <a:t>  </a:t>
            </a:r>
          </a:p>
          <a:p>
            <a:pPr marL="0" indent="0">
              <a:buNone/>
            </a:pPr>
            <a:r>
              <a:rPr lang="it-IT" sz="1700" b="1" dirty="0"/>
              <a:t>	</a:t>
            </a:r>
            <a:r>
              <a:rPr lang="it-IT" sz="1700" b="1" dirty="0" err="1"/>
              <a:t>AfterReturning</a:t>
            </a:r>
            <a:r>
              <a:rPr lang="it-IT" sz="1700" b="1" dirty="0"/>
              <a:t> </a:t>
            </a:r>
            <a:r>
              <a:rPr lang="it-IT" sz="1700" dirty="0"/>
              <a:t>(</a:t>
            </a:r>
            <a:r>
              <a:rPr lang="en-US" sz="1700" dirty="0"/>
              <a:t>exits by normal return</a:t>
            </a:r>
            <a:r>
              <a:rPr lang="it-IT" sz="1700" dirty="0"/>
              <a:t>)</a:t>
            </a:r>
          </a:p>
          <a:p>
            <a:pPr marL="0" indent="0">
              <a:buNone/>
            </a:pPr>
            <a:r>
              <a:rPr lang="it-IT" sz="1700" b="1" dirty="0"/>
              <a:t>	</a:t>
            </a:r>
            <a:r>
              <a:rPr lang="it-IT" sz="1700" b="1" dirty="0" err="1"/>
              <a:t>Afterthrowing</a:t>
            </a:r>
            <a:r>
              <a:rPr lang="it-IT" sz="1700" b="1" dirty="0"/>
              <a:t> </a:t>
            </a:r>
            <a:r>
              <a:rPr lang="it-IT" sz="1700" dirty="0"/>
              <a:t>(</a:t>
            </a:r>
            <a:r>
              <a:rPr lang="en-US" sz="1700" dirty="0"/>
              <a:t>exits by throwing an exception</a:t>
            </a:r>
            <a:r>
              <a:rPr lang="it-IT" sz="1700" dirty="0"/>
              <a:t>)</a:t>
            </a:r>
          </a:p>
          <a:p>
            <a:pPr marL="0" indent="0">
              <a:buNone/>
            </a:pPr>
            <a:r>
              <a:rPr lang="it-IT" sz="1700" b="1" dirty="0"/>
              <a:t>	After </a:t>
            </a:r>
            <a:r>
              <a:rPr lang="it-IT" sz="1700" dirty="0"/>
              <a:t>(</a:t>
            </a:r>
            <a:r>
              <a:rPr lang="it-IT" sz="1700" dirty="0" err="1"/>
              <a:t>normal</a:t>
            </a:r>
            <a:r>
              <a:rPr lang="it-IT" sz="1700" dirty="0"/>
              <a:t> + </a:t>
            </a:r>
            <a:r>
              <a:rPr lang="it-IT" sz="1700" dirty="0" err="1"/>
              <a:t>exception</a:t>
            </a:r>
            <a:r>
              <a:rPr lang="it-IT" sz="1700" dirty="0"/>
              <a:t>) </a:t>
            </a:r>
          </a:p>
          <a:p>
            <a:pPr marL="0" indent="0">
              <a:buNone/>
            </a:pPr>
            <a:endParaRPr lang="it-IT" sz="1700" b="1" dirty="0"/>
          </a:p>
          <a:p>
            <a:pPr marL="0" indent="0">
              <a:buNone/>
            </a:pPr>
            <a:endParaRPr lang="it-IT" sz="17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C0C9E33-0CEA-4C8C-AFF1-522BBFFA0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5F1C4891-6BDF-436B-9B2E-BA9E2941074A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              2021.03.11 - Spring Boot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</p:spTree>
    <p:extLst>
      <p:ext uri="{BB962C8B-B14F-4D97-AF65-F5344CB8AC3E}">
        <p14:creationId xmlns:p14="http://schemas.microsoft.com/office/powerpoint/2010/main" val="12391478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DED63F-1398-47A1-983B-F5FE45B6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6</a:t>
            </a:fld>
            <a:endParaRPr lang="it-IT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BFAFECC4-156E-462F-A859-7F61448941CC}"/>
              </a:ext>
            </a:extLst>
          </p:cNvPr>
          <p:cNvSpPr txBox="1">
            <a:spLocks/>
          </p:cNvSpPr>
          <p:nvPr/>
        </p:nvSpPr>
        <p:spPr>
          <a:xfrm>
            <a:off x="611560" y="404664"/>
            <a:ext cx="77724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dirty="0"/>
              <a:t>Welcome to the Boot </a:t>
            </a:r>
            <a:r>
              <a:rPr lang="it-IT" sz="2000" b="1" dirty="0">
                <a:solidFill>
                  <a:srgbClr val="00B050"/>
                </a:solidFill>
              </a:rPr>
              <a:t>( .. </a:t>
            </a:r>
            <a:r>
              <a:rPr lang="it-IT" sz="2000" b="1" dirty="0" err="1">
                <a:solidFill>
                  <a:srgbClr val="00B050"/>
                </a:solidFill>
              </a:rPr>
              <a:t>We’ve</a:t>
            </a:r>
            <a:r>
              <a:rPr lang="it-IT" sz="2000" b="1" dirty="0">
                <a:solidFill>
                  <a:srgbClr val="00B050"/>
                </a:solidFill>
              </a:rPr>
              <a:t> </a:t>
            </a:r>
            <a:r>
              <a:rPr lang="it-IT" sz="2000" b="1" dirty="0" err="1">
                <a:solidFill>
                  <a:srgbClr val="00B050"/>
                </a:solidFill>
              </a:rPr>
              <a:t>got</a:t>
            </a:r>
            <a:r>
              <a:rPr lang="it-IT" sz="2000" b="1" dirty="0">
                <a:solidFill>
                  <a:srgbClr val="00B050"/>
                </a:solidFill>
              </a:rPr>
              <a:t> </a:t>
            </a:r>
            <a:r>
              <a:rPr lang="it-IT" sz="2000" b="1" dirty="0" err="1">
                <a:solidFill>
                  <a:srgbClr val="00B050"/>
                </a:solidFill>
              </a:rPr>
              <a:t>fun</a:t>
            </a:r>
            <a:r>
              <a:rPr lang="it-IT" sz="2000" b="1" dirty="0">
                <a:solidFill>
                  <a:srgbClr val="00B050"/>
                </a:solidFill>
              </a:rPr>
              <a:t> and games .. )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CFB983AA-E7E2-4229-860E-251F68ACADED}"/>
              </a:ext>
            </a:extLst>
          </p:cNvPr>
          <p:cNvSpPr txBox="1">
            <a:spLocks/>
          </p:cNvSpPr>
          <p:nvPr/>
        </p:nvSpPr>
        <p:spPr>
          <a:xfrm>
            <a:off x="683568" y="1411200"/>
            <a:ext cx="7056784" cy="309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t-IT" sz="1800" dirty="0"/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28E165-D2BE-4AF9-8AE7-A5BE47168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75" y="290357"/>
            <a:ext cx="8086935" cy="606599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BAFA4D3-357F-4419-9501-C06DEA4D2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4D990D09-9AFA-4A7D-B436-41CD2DAF3D60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              2021.03.11 - Spring Boot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</p:spTree>
    <p:extLst>
      <p:ext uri="{BB962C8B-B14F-4D97-AF65-F5344CB8AC3E}">
        <p14:creationId xmlns:p14="http://schemas.microsoft.com/office/powerpoint/2010/main" val="96712030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llout: freccia in su 9">
            <a:extLst>
              <a:ext uri="{FF2B5EF4-FFF2-40B4-BE49-F238E27FC236}">
                <a16:creationId xmlns:a16="http://schemas.microsoft.com/office/drawing/2014/main" id="{E02D00F0-A800-46B7-A9C6-1D7EF4E7E3C4}"/>
              </a:ext>
            </a:extLst>
          </p:cNvPr>
          <p:cNvSpPr/>
          <p:nvPr/>
        </p:nvSpPr>
        <p:spPr>
          <a:xfrm>
            <a:off x="457200" y="2708921"/>
            <a:ext cx="4474840" cy="2952328"/>
          </a:xfrm>
          <a:prstGeom prst="upArrowCallout">
            <a:avLst>
              <a:gd name="adj1" fmla="val 4844"/>
              <a:gd name="adj2" fmla="val 8939"/>
              <a:gd name="adj3" fmla="val 25000"/>
              <a:gd name="adj4" fmla="val 67506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Starter</a:t>
            </a:r>
            <a:r>
              <a:rPr lang="it-IT" sz="2000" dirty="0"/>
              <a:t> </a:t>
            </a:r>
            <a:r>
              <a:rPr lang="it-IT" sz="2000" b="1" dirty="0">
                <a:solidFill>
                  <a:srgbClr val="00B050"/>
                </a:solidFill>
              </a:rPr>
              <a:t>( .. chi era costui .. )</a:t>
            </a:r>
            <a:endParaRPr lang="it-IT" b="1" dirty="0">
              <a:solidFill>
                <a:srgbClr val="00B05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11560" y="3789040"/>
            <a:ext cx="4094112" cy="2442659"/>
          </a:xfrm>
        </p:spPr>
        <p:txBody>
          <a:bodyPr>
            <a:normAutofit/>
          </a:bodyPr>
          <a:lstStyle/>
          <a:p>
            <a:pPr algn="just"/>
            <a:r>
              <a:rPr lang="it-IT" sz="1900" dirty="0">
                <a:solidFill>
                  <a:schemeClr val="tx1"/>
                </a:solidFill>
              </a:rPr>
              <a:t>Spring Boot starter: è un template (realizzato come dipendenza MAVEN) che raccoglie le dipendenze delle librerie necessarie per le funzionalità che si dichiara (in pom.xml) di voler usare. </a:t>
            </a:r>
          </a:p>
          <a:p>
            <a:pPr algn="just"/>
            <a:endParaRPr lang="it-IT" sz="1800" dirty="0">
              <a:solidFill>
                <a:schemeClr val="tx1"/>
              </a:solidFill>
            </a:endParaRPr>
          </a:p>
          <a:p>
            <a:pPr algn="just"/>
            <a:r>
              <a:rPr lang="it-IT" sz="9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7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39DCDBA-92B3-43CF-9A95-D0962B3DAD0C}"/>
              </a:ext>
            </a:extLst>
          </p:cNvPr>
          <p:cNvSpPr txBox="1">
            <a:spLocks/>
          </p:cNvSpPr>
          <p:nvPr/>
        </p:nvSpPr>
        <p:spPr>
          <a:xfrm>
            <a:off x="686522" y="1458873"/>
            <a:ext cx="4104456" cy="841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0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it-IT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0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000" dirty="0">
                <a:solidFill>
                  <a:schemeClr val="tx1"/>
                </a:solidFill>
                <a:latin typeface="Consolas" panose="020B0609020204030204" pitchFamily="49" charset="0"/>
              </a:rPr>
              <a:t>        &lt;</a:t>
            </a:r>
            <a:r>
              <a:rPr lang="it-IT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0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org.springframework.boot</a:t>
            </a:r>
            <a:r>
              <a:rPr lang="it-IT" sz="10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0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000" dirty="0">
                <a:solidFill>
                  <a:schemeClr val="tx1"/>
                </a:solidFill>
                <a:latin typeface="Consolas" panose="020B0609020204030204" pitchFamily="49" charset="0"/>
              </a:rPr>
              <a:t>        &lt;</a:t>
            </a:r>
            <a:r>
              <a:rPr lang="it-IT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0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spring</a:t>
            </a:r>
            <a:r>
              <a:rPr lang="it-IT" sz="1000" dirty="0">
                <a:solidFill>
                  <a:schemeClr val="tx1"/>
                </a:solidFill>
                <a:latin typeface="Consolas" panose="020B0609020204030204" pitchFamily="49" charset="0"/>
              </a:rPr>
              <a:t>-boot-starter-web&lt;/</a:t>
            </a:r>
            <a:r>
              <a:rPr lang="it-IT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0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0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0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13DFACA-F195-4B41-B95A-8C88AD4A0109}"/>
              </a:ext>
            </a:extLst>
          </p:cNvPr>
          <p:cNvSpPr txBox="1">
            <a:spLocks/>
          </p:cNvSpPr>
          <p:nvPr/>
        </p:nvSpPr>
        <p:spPr>
          <a:xfrm>
            <a:off x="5220072" y="2060848"/>
            <a:ext cx="3754760" cy="380969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dependencies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org.springframework.boot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spring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-boot-starter&lt;/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org.springframework.boot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spring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-boot-starter-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json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org.springframework.boot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spring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-boot-starter-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tomcat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org.hibernate.validator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hibernate-validator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org.springframework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spring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-web&lt;/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org.springframework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spring-webmvc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dependencies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it-IT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Freccia bidirezionale orizzontale 12">
            <a:extLst>
              <a:ext uri="{FF2B5EF4-FFF2-40B4-BE49-F238E27FC236}">
                <a16:creationId xmlns:a16="http://schemas.microsoft.com/office/drawing/2014/main" id="{EDD5B640-E2B3-4B34-99C0-5BE3638A8D59}"/>
              </a:ext>
            </a:extLst>
          </p:cNvPr>
          <p:cNvSpPr/>
          <p:nvPr/>
        </p:nvSpPr>
        <p:spPr>
          <a:xfrm rot="2426424">
            <a:off x="4352955" y="2369160"/>
            <a:ext cx="984699" cy="432047"/>
          </a:xfrm>
          <a:prstGeom prst="leftRightArrow">
            <a:avLst>
              <a:gd name="adj1" fmla="val 50000"/>
              <a:gd name="adj2" fmla="val 39710"/>
            </a:avLst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1111B0C-8B7B-47CA-86DD-60AA4DC40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95B32814-7BB3-4825-9E59-43A068733443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              2021.03.11 - Spring Boot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</p:spTree>
    <p:extLst>
      <p:ext uri="{BB962C8B-B14F-4D97-AF65-F5344CB8AC3E}">
        <p14:creationId xmlns:p14="http://schemas.microsoft.com/office/powerpoint/2010/main" val="303271593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/>
              <a:t>Autoconfiguration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sz="2000" b="1" dirty="0">
                <a:solidFill>
                  <a:srgbClr val="00B050"/>
                </a:solidFill>
              </a:rPr>
              <a:t>( .. </a:t>
            </a:r>
            <a:r>
              <a:rPr lang="it-IT" sz="2000" b="1" dirty="0" err="1">
                <a:solidFill>
                  <a:srgbClr val="00B050"/>
                </a:solidFill>
              </a:rPr>
              <a:t>it’s</a:t>
            </a:r>
            <a:r>
              <a:rPr lang="it-IT" sz="2000" b="1" dirty="0">
                <a:solidFill>
                  <a:srgbClr val="00B050"/>
                </a:solidFill>
              </a:rPr>
              <a:t> a </a:t>
            </a:r>
            <a:r>
              <a:rPr lang="it-IT" sz="2000" b="1" dirty="0" err="1">
                <a:solidFill>
                  <a:srgbClr val="00B050"/>
                </a:solidFill>
              </a:rPr>
              <a:t>kind</a:t>
            </a:r>
            <a:r>
              <a:rPr lang="it-IT" sz="2000" b="1" dirty="0">
                <a:solidFill>
                  <a:srgbClr val="00B050"/>
                </a:solidFill>
              </a:rPr>
              <a:t> of </a:t>
            </a:r>
            <a:r>
              <a:rPr lang="it-IT" sz="2000" b="1" dirty="0" err="1">
                <a:solidFill>
                  <a:srgbClr val="00B050"/>
                </a:solidFill>
              </a:rPr>
              <a:t>magic</a:t>
            </a:r>
            <a:r>
              <a:rPr lang="it-IT" sz="2000" b="1" dirty="0">
                <a:solidFill>
                  <a:srgbClr val="00B050"/>
                </a:solidFill>
              </a:rPr>
              <a:t> .. 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1412776"/>
            <a:ext cx="7200800" cy="2160240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La “</a:t>
            </a:r>
            <a:r>
              <a:rPr lang="en-US" sz="1800" dirty="0" err="1">
                <a:solidFill>
                  <a:schemeClr val="tx1"/>
                </a:solidFill>
              </a:rPr>
              <a:t>autoconfiguration</a:t>
            </a:r>
            <a:r>
              <a:rPr lang="en-US" sz="1800" dirty="0">
                <a:solidFill>
                  <a:schemeClr val="tx1"/>
                </a:solidFill>
              </a:rPr>
              <a:t>” è </a:t>
            </a:r>
            <a:r>
              <a:rPr lang="en-US" sz="1800" dirty="0" err="1">
                <a:solidFill>
                  <a:schemeClr val="tx1"/>
                </a:solidFill>
              </a:rPr>
              <a:t>abilitata</a:t>
            </a:r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chemeClr val="tx1"/>
                </a:solidFill>
              </a:rPr>
              <a:t>attraverso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l’uso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della</a:t>
            </a:r>
            <a:r>
              <a:rPr lang="en-US" sz="1800" dirty="0">
                <a:solidFill>
                  <a:schemeClr val="tx1"/>
                </a:solidFill>
              </a:rPr>
              <a:t> java annotation 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EnableAutoConfiguration</a:t>
            </a:r>
            <a:endParaRPr lang="it-IT" sz="1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it-IT" sz="9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La auto configuration </a:t>
            </a:r>
            <a:r>
              <a:rPr lang="en-US" sz="1800" dirty="0" err="1">
                <a:solidFill>
                  <a:schemeClr val="tx1"/>
                </a:solidFill>
              </a:rPr>
              <a:t>scansiona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il</a:t>
            </a:r>
            <a:r>
              <a:rPr lang="en-US" sz="1800" dirty="0">
                <a:solidFill>
                  <a:schemeClr val="tx1"/>
                </a:solidFill>
              </a:rPr>
              <a:t> java </a:t>
            </a:r>
            <a:r>
              <a:rPr lang="en-US" sz="1800" dirty="0" err="1">
                <a:solidFill>
                  <a:schemeClr val="tx1"/>
                </a:solidFill>
              </a:rPr>
              <a:t>classpath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scova</a:t>
            </a:r>
            <a:r>
              <a:rPr lang="en-US" sz="1800" dirty="0">
                <a:solidFill>
                  <a:schemeClr val="tx1"/>
                </a:solidFill>
              </a:rPr>
              <a:t> le </a:t>
            </a:r>
            <a:r>
              <a:rPr lang="en-US" sz="1800" dirty="0" err="1">
                <a:solidFill>
                  <a:schemeClr val="tx1"/>
                </a:solidFill>
              </a:rPr>
              <a:t>librerie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che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sono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presenti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imposta</a:t>
            </a:r>
            <a:r>
              <a:rPr lang="en-US" sz="1800" dirty="0">
                <a:solidFill>
                  <a:schemeClr val="tx1"/>
                </a:solidFill>
              </a:rPr>
              <a:t> la </a:t>
            </a:r>
            <a:r>
              <a:rPr lang="en-US" sz="1800" dirty="0" err="1">
                <a:solidFill>
                  <a:schemeClr val="tx1"/>
                </a:solidFill>
              </a:rPr>
              <a:t>migliore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configurazione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possibile</a:t>
            </a:r>
            <a:r>
              <a:rPr lang="en-US" sz="1800" dirty="0">
                <a:solidFill>
                  <a:schemeClr val="tx1"/>
                </a:solidFill>
              </a:rPr>
              <a:t> per </a:t>
            </a:r>
            <a:r>
              <a:rPr lang="en-US" sz="1800" dirty="0" err="1">
                <a:solidFill>
                  <a:schemeClr val="tx1"/>
                </a:solidFill>
              </a:rPr>
              <a:t>queste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instanzia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componenti</a:t>
            </a:r>
            <a:r>
              <a:rPr lang="en-US" sz="1800" dirty="0">
                <a:solidFill>
                  <a:schemeClr val="tx1"/>
                </a:solidFill>
              </a:rPr>
              <a:t>/beans </a:t>
            </a:r>
            <a:r>
              <a:rPr lang="en-US" sz="1800" dirty="0" err="1">
                <a:solidFill>
                  <a:schemeClr val="tx1"/>
                </a:solidFill>
              </a:rPr>
              <a:t>registrandone</a:t>
            </a:r>
            <a:r>
              <a:rPr lang="en-US" sz="1800" dirty="0">
                <a:solidFill>
                  <a:schemeClr val="tx1"/>
                </a:solidFill>
              </a:rPr>
              <a:t> le inter - </a:t>
            </a:r>
            <a:r>
              <a:rPr lang="en-US" sz="1800" dirty="0" err="1">
                <a:solidFill>
                  <a:schemeClr val="tx1"/>
                </a:solidFill>
              </a:rPr>
              <a:t>dipendenze</a:t>
            </a:r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b="1" dirty="0">
                <a:solidFill>
                  <a:srgbClr val="00B050"/>
                </a:solidFill>
              </a:rPr>
              <a:t>(DI – Dependency Injection)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it-IT" sz="9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8</a:t>
            </a:fld>
            <a:endParaRPr lang="it-IT"/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49878"/>
              </p:ext>
            </p:extLst>
          </p:nvPr>
        </p:nvGraphicFramePr>
        <p:xfrm>
          <a:off x="827584" y="3645024"/>
          <a:ext cx="7272808" cy="2177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7792">
                <a:tc>
                  <a:txBody>
                    <a:bodyPr/>
                    <a:lstStyle/>
                    <a:p>
                      <a:endParaRPr lang="it-IT" sz="1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it-IT" sz="1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it-IT" sz="1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it-IT" sz="1600" b="1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@</a:t>
                      </a:r>
                      <a:r>
                        <a:rPr lang="it-IT" sz="1600" b="1" kern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SpringBootApplication</a:t>
                      </a:r>
                      <a:endParaRPr lang="it-IT" sz="1600" b="1" kern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@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EnableAutoConfiguration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enable Spring Boot's auto-configuration mechanism </a:t>
                      </a:r>
                    </a:p>
                    <a:p>
                      <a:pPr marL="0" algn="l" defTabSz="914400" rtl="0" eaLnBrk="1" latinLnBrk="0" hangingPunct="1"/>
                      <a:endParaRPr lang="en-US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ComponentScan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enable @Component scan on the package where the application is located (see the best practices) </a:t>
                      </a:r>
                    </a:p>
                    <a:p>
                      <a:pPr marL="0" algn="l" defTabSz="914400" rtl="0" eaLnBrk="1" latinLnBrk="0" hangingPunct="1"/>
                      <a:endParaRPr lang="en-US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@Configuration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allow to register extra beans in the context or import additional configuration classes</a:t>
                      </a:r>
                      <a:endParaRPr lang="it-IT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Immagine 8">
            <a:extLst>
              <a:ext uri="{FF2B5EF4-FFF2-40B4-BE49-F238E27FC236}">
                <a16:creationId xmlns:a16="http://schemas.microsoft.com/office/drawing/2014/main" id="{7A028EB7-57AD-4296-B3A0-9E2B6D8D6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10" name="Segnaposto piè di pagina 3">
            <a:extLst>
              <a:ext uri="{FF2B5EF4-FFF2-40B4-BE49-F238E27FC236}">
                <a16:creationId xmlns:a16="http://schemas.microsoft.com/office/drawing/2014/main" id="{3FDDEE5E-FF0E-427D-AD59-E58F8CD1F7EF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              2021.03.11 - Spring Boot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</p:spTree>
    <p:extLst>
      <p:ext uri="{BB962C8B-B14F-4D97-AF65-F5344CB8AC3E}">
        <p14:creationId xmlns:p14="http://schemas.microsoft.com/office/powerpoint/2010/main" val="8866479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/>
              <a:t>Let’s</a:t>
            </a:r>
            <a:r>
              <a:rPr lang="it-IT" dirty="0"/>
              <a:t> start coding</a:t>
            </a:r>
            <a:r>
              <a:rPr lang="it-IT" sz="2000" dirty="0"/>
              <a:t> </a:t>
            </a:r>
            <a:r>
              <a:rPr lang="it-IT" sz="2000" b="1" dirty="0">
                <a:solidFill>
                  <a:srgbClr val="00B050"/>
                </a:solidFill>
              </a:rPr>
              <a:t>( .. Rock &amp; </a:t>
            </a:r>
            <a:r>
              <a:rPr lang="it-IT" sz="2000" b="1" dirty="0" err="1">
                <a:solidFill>
                  <a:srgbClr val="00B050"/>
                </a:solidFill>
              </a:rPr>
              <a:t>Roll</a:t>
            </a:r>
            <a:r>
              <a:rPr lang="it-IT" sz="2000" b="1" dirty="0">
                <a:solidFill>
                  <a:srgbClr val="00B050"/>
                </a:solidFill>
              </a:rPr>
              <a:t>, baby .. 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7272808" cy="1008112"/>
          </a:xfrm>
        </p:spPr>
        <p:txBody>
          <a:bodyPr>
            <a:normAutofit/>
          </a:bodyPr>
          <a:lstStyle/>
          <a:p>
            <a:pPr algn="just"/>
            <a:r>
              <a:rPr lang="it-IT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  <a:hlinkClick r:id="rId3"/>
              </a:rPr>
              <a:t>https://start.spring.io/</a:t>
            </a:r>
            <a:endParaRPr lang="it-IT" sz="18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9</a:t>
            </a:fld>
            <a:endParaRPr lang="it-IT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36" y="1700808"/>
            <a:ext cx="7927004" cy="417646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752DB88-AC87-429B-AC0E-3FD285155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sp>
        <p:nvSpPr>
          <p:cNvPr id="10" name="Segnaposto piè di pagina 3">
            <a:extLst>
              <a:ext uri="{FF2B5EF4-FFF2-40B4-BE49-F238E27FC236}">
                <a16:creationId xmlns:a16="http://schemas.microsoft.com/office/drawing/2014/main" id="{0DC51254-6C5C-47A3-BF16-F96FCE9836CA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              2021.03.11 - Spring Boot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</p:spTree>
    <p:extLst>
      <p:ext uri="{BB962C8B-B14F-4D97-AF65-F5344CB8AC3E}">
        <p14:creationId xmlns:p14="http://schemas.microsoft.com/office/powerpoint/2010/main" val="45869270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4133</TotalTime>
  <Words>2534</Words>
  <Application>Microsoft Office PowerPoint</Application>
  <PresentationFormat>Presentazione su schermo (4:3)</PresentationFormat>
  <Paragraphs>320</Paragraphs>
  <Slides>23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Wingdings</vt:lpstr>
      <vt:lpstr>Tema di Office</vt:lpstr>
      <vt:lpstr>Who Am I - Antonio Piovesan https://github.com/ant1974/ant-repo-public</vt:lpstr>
      <vt:lpstr>Introduzione ( .: the boot :. )</vt:lpstr>
      <vt:lpstr>Introduzione ( .. it follows .. )</vt:lpstr>
      <vt:lpstr>Presentazione standard di PowerPoint</vt:lpstr>
      <vt:lpstr>Presentazione standard di PowerPoint</vt:lpstr>
      <vt:lpstr>Presentazione standard di PowerPoint</vt:lpstr>
      <vt:lpstr>Starter ( .. chi era costui .. )</vt:lpstr>
      <vt:lpstr>Autoconfiguration ( .. it’s a kind of magic .. )</vt:lpstr>
      <vt:lpstr>Let’s start coding ( .. Rock &amp; Roll, baby .. )</vt:lpstr>
      <vt:lpstr>Let’s start coding ( .. Keep on rockin’ in Eclipse world .. )</vt:lpstr>
      <vt:lpstr>Spring Boot ( .. recap .. )</vt:lpstr>
      <vt:lpstr>Continueed ( .. How many .. ) </vt:lpstr>
      <vt:lpstr>Continueed ( .. Whole lotta annotation  .. )</vt:lpstr>
      <vt:lpstr>MVC / DI ( .. are there any patterns ?? .. )</vt:lpstr>
      <vt:lpstr>REST / DI ( ..  lotta stuff  1 .. )</vt:lpstr>
      <vt:lpstr>Service Vs Repo ( ..  lotta stuff  2 .. )</vt:lpstr>
      <vt:lpstr>Thanks Spring for the Repo  ( ..  lotta stuff 3  .. )</vt:lpstr>
      <vt:lpstr>Profiles  ( .. Test it like PROd .. )</vt:lpstr>
      <vt:lpstr>Security ( .. stay safe .. wear masks ..)</vt:lpstr>
      <vt:lpstr>Actuators  ( ..  small step for the human kind but … )</vt:lpstr>
      <vt:lpstr>Deploying Spring Boot Applications</vt:lpstr>
      <vt:lpstr>Links</vt:lpstr>
      <vt:lpstr>THANK YOU ALL! Antonio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Am I - Antonio Piovesan</dc:title>
  <cp:lastModifiedBy>Piovesan, Antonio</cp:lastModifiedBy>
  <cp:revision>70</cp:revision>
  <dcterms:created xsi:type="dcterms:W3CDTF">2020-05-04T13:02:31Z</dcterms:created>
  <dcterms:modified xsi:type="dcterms:W3CDTF">2021-03-11T00:28:11Z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8e33b9c-7e4e-44e8-bb88-58f1c22c9496_Enabled">
    <vt:lpwstr>true</vt:lpwstr>
  </property>
  <property fmtid="{D5CDD505-2E9C-101B-9397-08002B2CF9AE}" pid="3" name="MSIP_Label_f8e33b9c-7e4e-44e8-bb88-58f1c22c9496_SetDate">
    <vt:lpwstr>2021-03-10T21:26:00Z</vt:lpwstr>
  </property>
  <property fmtid="{D5CDD505-2E9C-101B-9397-08002B2CF9AE}" pid="4" name="MSIP_Label_f8e33b9c-7e4e-44e8-bb88-58f1c22c9496_Method">
    <vt:lpwstr>Privileged</vt:lpwstr>
  </property>
  <property fmtid="{D5CDD505-2E9C-101B-9397-08002B2CF9AE}" pid="5" name="MSIP_Label_f8e33b9c-7e4e-44e8-bb88-58f1c22c9496_Name">
    <vt:lpwstr>EXTERNAL unclassified</vt:lpwstr>
  </property>
  <property fmtid="{D5CDD505-2E9C-101B-9397-08002B2CF9AE}" pid="6" name="MSIP_Label_f8e33b9c-7e4e-44e8-bb88-58f1c22c9496_SiteId">
    <vt:lpwstr>fa92fa5a-de6c-4caf-a2ae-f13cb9d1c40a</vt:lpwstr>
  </property>
  <property fmtid="{D5CDD505-2E9C-101B-9397-08002B2CF9AE}" pid="7" name="MSIP_Label_f8e33b9c-7e4e-44e8-bb88-58f1c22c9496_ActionId">
    <vt:lpwstr>d6b35bae-e5d1-4975-a199-00009c059a7b</vt:lpwstr>
  </property>
  <property fmtid="{D5CDD505-2E9C-101B-9397-08002B2CF9AE}" pid="8" name="MSIP_Label_f8e33b9c-7e4e-44e8-bb88-58f1c22c9496_ContentBits">
    <vt:lpwstr>0</vt:lpwstr>
  </property>
</Properties>
</file>