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58" r:id="rId4"/>
    <p:sldId id="274" r:id="rId5"/>
    <p:sldId id="275" r:id="rId6"/>
    <p:sldId id="276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E9CEC-0372-4C62-AA22-4AB65E0F7AF4}" type="datetimeFigureOut">
              <a:rPr lang="it-IT" smtClean="0"/>
              <a:t>10/11/2020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812-49DD-4BA2-8B40-B9D225E8AC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BF812-49DD-4BA2-8B40-B9D225E8AC4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BF812-49DD-4BA2-8B40-B9D225E8AC4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28CB-C8AF-4445-880A-AE448CF62B03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7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0C2-9449-4DC4-8571-BAC4C0B3CCC5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8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729B-B0E3-4280-B9F4-0233913AD3CA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0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82C-313B-4B5C-907E-C8B07CED944D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47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09F4-EFE0-4559-B47D-0AF47DDC86A5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5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4A1-5FE5-458E-AF10-3F1F55FBECF1}" type="datetime1">
              <a:rPr lang="it-IT" smtClean="0"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0CC6-8DB5-412E-B592-EF02D7A800B5}" type="datetime1">
              <a:rPr lang="it-IT" smtClean="0"/>
              <a:t>10/11/2020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EAA-85CF-4FD2-B1AF-567BA4EDE9C3}" type="datetime1">
              <a:rPr lang="it-IT" smtClean="0"/>
              <a:t>10/11/2020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6914-5FFF-49DF-AC21-EFE1AF2F53BB}" type="datetime1">
              <a:rPr lang="it-IT" smtClean="0"/>
              <a:t>10/11/2020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1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F2AA-C659-4F7F-A6E8-7D8F29880DD9}" type="datetime1">
              <a:rPr lang="it-IT" smtClean="0"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1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A19-5391-4E42-AFCC-8DC50235D2E7}" type="datetime1">
              <a:rPr lang="it-IT" smtClean="0"/>
              <a:t>10/11/2020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Spring Boot - Antonio:P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76CE-6F3F-45AD-BFE2-21FA29702FB7}" type="datetime1">
              <a:rPr lang="it-IT" smtClean="0"/>
              <a:t>10/11/2020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Spring Boot - Antonio:P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3A4A-AD2B-4BB3-8BE0-00F45CB8466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MSIPCMContentMarking" descr="{&quot;HashCode&quot;:1733774299,&quot;Placement&quot;:&quot;Footer&quot;,&quot;Top&quot;:530.1086,&quot;Left&quot;:342.322052,&quot;SlideWidth&quot;:720,&quot;SlideHeight&quot;:540}">
            <a:extLst>
              <a:ext uri="{FF2B5EF4-FFF2-40B4-BE49-F238E27FC236}">
                <a16:creationId xmlns:a16="http://schemas.microsoft.com/office/drawing/2014/main" id="{CCBB1C5C-A99D-42BA-A727-518A3E7BEEAE}"/>
              </a:ext>
            </a:extLst>
          </p:cNvPr>
          <p:cNvSpPr txBox="1"/>
          <p:nvPr userDrawn="1"/>
        </p:nvSpPr>
        <p:spPr>
          <a:xfrm>
            <a:off x="4347490" y="6732379"/>
            <a:ext cx="449020" cy="125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it-IT" sz="200">
                <a:solidFill>
                  <a:srgbClr val="0000FF"/>
                </a:solidFill>
                <a:latin typeface="Calibri" panose="020F0502020204030204" pitchFamily="34" charset="0"/>
              </a:rPr>
              <a:t>Datalogic Confidential Internal</a:t>
            </a:r>
          </a:p>
        </p:txBody>
      </p:sp>
    </p:spTree>
    <p:extLst>
      <p:ext uri="{BB962C8B-B14F-4D97-AF65-F5344CB8AC3E}">
        <p14:creationId xmlns:p14="http://schemas.microsoft.com/office/powerpoint/2010/main" val="13846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t.wikipedia.org/wiki/Basic_access_authentication" TargetMode="External"/><Relationship Id="rId7" Type="http://schemas.openxmlformats.org/officeDocument/2006/relationships/hyperlink" Target="https://en.wikipedia.org/wiki/PKCS_1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mcat.apache.org/tomcat-9.0-doc/ssl-howto.html#Prepare_the_Certificate_Keystore" TargetMode="External"/><Relationship Id="rId5" Type="http://schemas.openxmlformats.org/officeDocument/2006/relationships/hyperlink" Target="https://mkyong.com/spring-boot/spring-boot-ssl-https-examples/" TargetMode="External"/><Relationship Id="rId4" Type="http://schemas.openxmlformats.org/officeDocument/2006/relationships/hyperlink" Target="https://www.baeldung.com/spring-boot-https-self-signed-certific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2.6.RELEASE/reference/htmlsingle/#production-read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spring-boot-for-azure/" TargetMode="External"/><Relationship Id="rId3" Type="http://schemas.openxmlformats.org/officeDocument/2006/relationships/hyperlink" Target="https://docs.spring.io/spring-boot/docs/current/reference/htmlsingle/#deployment-service" TargetMode="External"/><Relationship Id="rId7" Type="http://schemas.openxmlformats.org/officeDocument/2006/relationships/hyperlink" Target="https://medium.com/swlh/deploying-spring-boot-applications-15e14db25ff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nicoll-scratches/spring-boot-daemon" TargetMode="External"/><Relationship Id="rId5" Type="http://schemas.openxmlformats.org/officeDocument/2006/relationships/hyperlink" Target="https://github.com/kohsuke/winsw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docs.spring.io/spring-boot/docs/current/reference/htmlsingle/#deployment-windows" TargetMode="External"/><Relationship Id="rId9" Type="http://schemas.openxmlformats.org/officeDocument/2006/relationships/hyperlink" Target="https://docs.microsoft.com/it-it/azure/developer/java/spring-framework/deploy-spring-boot-java-app-with-maven-plug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tart-here" TargetMode="External"/><Relationship Id="rId3" Type="http://schemas.openxmlformats.org/officeDocument/2006/relationships/hyperlink" Target="https://spring.io/quickstart" TargetMode="External"/><Relationship Id="rId7" Type="http://schemas.openxmlformats.org/officeDocument/2006/relationships/hyperlink" Target="https://docs.spring.io/spring-framework/docs/current/spring-framework-reference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pring.io/spring-boot/docs/current/reference/htmlsingle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start.spring.io/" TargetMode="External"/><Relationship Id="rId10" Type="http://schemas.openxmlformats.org/officeDocument/2006/relationships/hyperlink" Target="https://mkyong.com/tutorials/spring-boot-tutorials/" TargetMode="External"/><Relationship Id="rId4" Type="http://schemas.openxmlformats.org/officeDocument/2006/relationships/hyperlink" Target="https://spring.io/guide" TargetMode="External"/><Relationship Id="rId9" Type="http://schemas.openxmlformats.org/officeDocument/2006/relationships/hyperlink" Target="https://www.baeldung.com/spring-boo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pring.io/lear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59463-524F-4EBE-8FA4-10AE422B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61918"/>
            <a:ext cx="8229600" cy="715773"/>
          </a:xfrm>
        </p:spPr>
        <p:txBody>
          <a:bodyPr>
            <a:normAutofit fontScale="90000"/>
          </a:bodyPr>
          <a:lstStyle/>
          <a:p>
            <a:pPr algn="r"/>
            <a:r>
              <a:rPr lang="it-IT" sz="2800" dirty="0"/>
              <a:t>Who </a:t>
            </a:r>
            <a:r>
              <a:rPr lang="it-IT" sz="2800" dirty="0" err="1"/>
              <a:t>Am</a:t>
            </a:r>
            <a:r>
              <a:rPr lang="it-IT" sz="2800" dirty="0"/>
              <a:t> I - Antonio Piovesan</a:t>
            </a:r>
            <a:br>
              <a:rPr lang="it-IT" sz="2800" dirty="0"/>
            </a:br>
            <a:r>
              <a:rPr lang="it-IT" sz="1600" i="1" dirty="0">
                <a:solidFill>
                  <a:srgbClr val="FF0000"/>
                </a:solidFill>
              </a:rPr>
              <a:t>https://github.com/ant1974/ant-repo-public</a:t>
            </a:r>
            <a:endParaRPr lang="it-IT" sz="2800" i="1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E0C1E-614B-4F99-B758-F2B19A45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47B49D-7562-4A72-A9BB-93F0CAC1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6300000"/>
            <a:ext cx="936104" cy="4897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D7357D8-218B-4BFD-A468-327608A53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360000"/>
            <a:ext cx="3168352" cy="1516476"/>
          </a:xfrm>
          <a:prstGeom prst="rect">
            <a:avLst/>
          </a:prstGeom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04B9098-1E24-487B-A33E-3D3E4DC2B675}"/>
              </a:ext>
            </a:extLst>
          </p:cNvPr>
          <p:cNvSpPr txBox="1">
            <a:spLocks/>
          </p:cNvSpPr>
          <p:nvPr/>
        </p:nvSpPr>
        <p:spPr>
          <a:xfrm>
            <a:off x="323528" y="6356350"/>
            <a:ext cx="8136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Spring Boot  -  Antonio:P   -  https://github.com/ant1974/ant-repo-public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B33CFB-E951-468D-866F-AED467CF2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341474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on </a:t>
            </a:r>
            <a:r>
              <a:rPr lang="it-IT" sz="2000" b="1" dirty="0" err="1">
                <a:solidFill>
                  <a:srgbClr val="00B050"/>
                </a:solidFill>
              </a:rPr>
              <a:t>rockin</a:t>
            </a:r>
            <a:r>
              <a:rPr lang="it-IT" sz="2000" b="1" dirty="0">
                <a:solidFill>
                  <a:srgbClr val="00B050"/>
                </a:solidFill>
              </a:rPr>
              <a:t>’ in Eclipse world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1"/>
            <a:ext cx="7704856" cy="5034947"/>
          </a:xfrm>
        </p:spPr>
        <p:txBody>
          <a:bodyPr>
            <a:normAutofit/>
          </a:bodyPr>
          <a:lstStyle/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Boot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10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3" y="1196752"/>
            <a:ext cx="3068772" cy="259062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10756"/>
            <a:ext cx="3240360" cy="423561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14" y="1196752"/>
            <a:ext cx="3388310" cy="4733936"/>
          </a:xfrm>
          <a:prstGeom prst="rect">
            <a:avLst/>
          </a:prstGeom>
        </p:spPr>
      </p:pic>
      <p:sp>
        <p:nvSpPr>
          <p:cNvPr id="11" name="Freccia in giù 10"/>
          <p:cNvSpPr/>
          <p:nvPr/>
        </p:nvSpPr>
        <p:spPr>
          <a:xfrm>
            <a:off x="820038" y="1626430"/>
            <a:ext cx="306102" cy="590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3910575" y="5013176"/>
            <a:ext cx="978408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DEFB40-232A-402D-9480-5199CE5A8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Spring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recap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088832" cy="4608512"/>
          </a:xfrm>
        </p:spPr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di Spring et altro (</a:t>
            </a:r>
            <a:r>
              <a:rPr lang="it-IT" sz="1800" dirty="0" err="1">
                <a:solidFill>
                  <a:schemeClr val="tx1"/>
                </a:solidFill>
              </a:rPr>
              <a:t>Logging</a:t>
            </a:r>
            <a:r>
              <a:rPr lang="it-IT" sz="1800" dirty="0">
                <a:solidFill>
                  <a:schemeClr val="tx1"/>
                </a:solidFill>
              </a:rPr>
              <a:t>, ORM, REST, JSON, ..) evitando codice ripetitivo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Auto Configuration</a:t>
            </a:r>
            <a:endParaRPr lang="it-IT" sz="1800" b="1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-starter-web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-boot-starter-data-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-boot-starter-</a:t>
            </a:r>
            <a:r>
              <a:rPr lang="it-IT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Annotazioni 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 | @Bean | @Repository | @Service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@Controller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@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DeleteMapping</a:t>
            </a:r>
            <a:endParaRPr lang="it-IT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sz="1000" b="1" dirty="0">
              <a:solidFill>
                <a:schemeClr val="tx1"/>
              </a:solidFill>
            </a:endParaRP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2C5488-D8CC-4EE9-B012-16CEAA31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Continueed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How </a:t>
            </a:r>
            <a:r>
              <a:rPr lang="it-IT" sz="2000" b="1" dirty="0" err="1">
                <a:solidFill>
                  <a:srgbClr val="00B050"/>
                </a:solidFill>
              </a:rPr>
              <a:t>many</a:t>
            </a:r>
            <a:r>
              <a:rPr lang="it-IT" sz="2000" b="1" dirty="0">
                <a:solidFill>
                  <a:srgbClr val="00B050"/>
                </a:solidFill>
              </a:rPr>
              <a:t> .. )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199"/>
            <a:ext cx="7416408" cy="4964499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it-IT" sz="2200" b="1" dirty="0" err="1">
                <a:solidFill>
                  <a:schemeClr val="tx1"/>
                </a:solidFill>
              </a:rPr>
              <a:t>Maven</a:t>
            </a:r>
            <a:r>
              <a:rPr lang="it-IT" sz="1800" dirty="0">
                <a:solidFill>
                  <a:schemeClr val="tx1"/>
                </a:solidFill>
              </a:rPr>
              <a:t>  </a:t>
            </a:r>
            <a:r>
              <a:rPr lang="it-IT" sz="2200" b="1" dirty="0">
                <a:solidFill>
                  <a:schemeClr val="tx1"/>
                </a:solidFill>
              </a:rPr>
              <a:t>Starters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thymeleaf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mustache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-boot-starter-test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</a:t>
            </a:r>
            <a:r>
              <a:rPr lang="it-IT" sz="2400" dirty="0" err="1">
                <a:solidFill>
                  <a:schemeClr val="tx1"/>
                </a:solidFill>
              </a:rPr>
              <a:t>configuration</a:t>
            </a:r>
            <a:r>
              <a:rPr lang="it-IT" sz="2400" dirty="0">
                <a:solidFill>
                  <a:schemeClr val="tx1"/>
                </a:solidFill>
              </a:rPr>
              <a:t>-processor </a:t>
            </a:r>
            <a:r>
              <a:rPr lang="it-IT" sz="1100" b="1" i="1" dirty="0"/>
              <a:t>{ auto complete su </a:t>
            </a:r>
            <a:r>
              <a:rPr lang="it-IT" sz="1100" b="1" i="1" dirty="0" err="1"/>
              <a:t>configuration</a:t>
            </a:r>
            <a:r>
              <a:rPr lang="it-IT" sz="1100" b="1" i="1" dirty="0"/>
              <a:t> files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aop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-starter-security</a:t>
            </a:r>
          </a:p>
          <a:p>
            <a:pPr marL="1200150" lvl="2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it-IT" sz="1000" b="1" dirty="0"/>
              <a:t> </a:t>
            </a:r>
            <a:r>
              <a:rPr lang="it-IT" dirty="0">
                <a:solidFill>
                  <a:schemeClr val="tx1"/>
                </a:solidFill>
              </a:rPr>
              <a:t>thymeleaf-extras-springsecurity5</a:t>
            </a:r>
            <a:r>
              <a:rPr lang="it-IT" sz="1000" b="1" dirty="0"/>
              <a:t>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actuator</a:t>
            </a:r>
            <a:endParaRPr lang="it-IT" sz="2400" dirty="0">
              <a:solidFill>
                <a:schemeClr val="tx1"/>
              </a:solidFill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-boot-starter-</a:t>
            </a:r>
            <a:r>
              <a:rPr lang="it-IT" sz="2400" dirty="0" err="1">
                <a:solidFill>
                  <a:schemeClr val="tx1"/>
                </a:solidFill>
              </a:rPr>
              <a:t>logging</a:t>
            </a:r>
            <a:r>
              <a:rPr lang="it-IT" sz="1400" b="1" dirty="0"/>
              <a:t> 	</a:t>
            </a:r>
          </a:p>
          <a:p>
            <a:pPr lvl="2" algn="just">
              <a:spcBef>
                <a:spcPts val="600"/>
              </a:spcBef>
            </a:pPr>
            <a:r>
              <a:rPr lang="it-IT" sz="1100" b="1" i="1" dirty="0"/>
              <a:t>{ </a:t>
            </a:r>
            <a:r>
              <a:rPr lang="it-IT" sz="1100" b="1" i="1" dirty="0" err="1"/>
              <a:t>logging</a:t>
            </a:r>
            <a:r>
              <a:rPr lang="it-IT" sz="1100" b="1" i="1" dirty="0"/>
              <a:t> con </a:t>
            </a:r>
            <a:r>
              <a:rPr lang="it-IT" sz="1100" b="1" i="1" dirty="0" err="1"/>
              <a:t>LogBACK</a:t>
            </a:r>
            <a:r>
              <a:rPr lang="it-IT" sz="1100" b="1" i="1" dirty="0"/>
              <a:t> usando Simple </a:t>
            </a:r>
            <a:r>
              <a:rPr lang="it-IT" sz="1100" b="1" i="1" dirty="0" err="1"/>
              <a:t>Logging</a:t>
            </a:r>
            <a:r>
              <a:rPr lang="it-IT" sz="1100" b="1" i="1" dirty="0"/>
              <a:t> </a:t>
            </a:r>
            <a:r>
              <a:rPr lang="it-IT" sz="1100" b="1" i="1" dirty="0" err="1"/>
              <a:t>Facade</a:t>
            </a:r>
            <a:r>
              <a:rPr lang="it-IT" sz="1100" b="1" i="1" dirty="0"/>
              <a:t> for Java (SLF4J) 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tomcat</a:t>
            </a:r>
            <a:r>
              <a:rPr lang="it-IT" sz="1050" b="1" i="1" dirty="0"/>
              <a:t>	 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Tomcat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spring-boot-starter-log4j2</a:t>
            </a:r>
            <a:r>
              <a:rPr lang="it-IT" sz="1400" b="1" dirty="0"/>
              <a:t>	 </a:t>
            </a:r>
            <a:r>
              <a:rPr lang="it-IT" sz="1050" b="1" i="1" dirty="0"/>
              <a:t>{ </a:t>
            </a:r>
            <a:r>
              <a:rPr lang="it-IT" sz="1050" b="1" i="1" dirty="0" err="1"/>
              <a:t>logging</a:t>
            </a:r>
            <a:r>
              <a:rPr lang="it-IT" sz="1050" b="1" i="1" dirty="0"/>
              <a:t> con Log4j }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tx1"/>
                </a:solidFill>
              </a:rPr>
              <a:t>spring</a:t>
            </a:r>
            <a:r>
              <a:rPr lang="it-IT" sz="2400" dirty="0">
                <a:solidFill>
                  <a:schemeClr val="tx1"/>
                </a:solidFill>
              </a:rPr>
              <a:t>-</a:t>
            </a:r>
            <a:r>
              <a:rPr lang="it-IT" sz="2400" dirty="0" err="1">
                <a:solidFill>
                  <a:schemeClr val="tx1"/>
                </a:solidFill>
              </a:rPr>
              <a:t>boot</a:t>
            </a:r>
            <a:r>
              <a:rPr lang="it-IT" sz="2400" dirty="0">
                <a:solidFill>
                  <a:schemeClr val="tx1"/>
                </a:solidFill>
              </a:rPr>
              <a:t>-starter-</a:t>
            </a:r>
            <a:r>
              <a:rPr lang="it-IT" sz="2400" dirty="0" err="1">
                <a:solidFill>
                  <a:schemeClr val="tx1"/>
                </a:solidFill>
              </a:rPr>
              <a:t>jetty</a:t>
            </a:r>
            <a:r>
              <a:rPr lang="it-IT" sz="1400" b="1" dirty="0"/>
              <a:t>	</a:t>
            </a:r>
            <a:r>
              <a:rPr lang="it-IT" sz="1050" b="1" i="1" dirty="0"/>
              <a:t>  	 { </a:t>
            </a:r>
            <a:r>
              <a:rPr lang="it-IT" sz="1050" b="1" i="1" dirty="0" err="1"/>
              <a:t>Servlet</a:t>
            </a:r>
            <a:r>
              <a:rPr lang="it-IT" sz="1050" b="1" i="1" dirty="0"/>
              <a:t> Server </a:t>
            </a:r>
            <a:r>
              <a:rPr lang="it-IT" sz="1050" b="1" i="1" dirty="0" err="1"/>
              <a:t>Jetty</a:t>
            </a:r>
            <a:r>
              <a:rPr lang="it-IT" sz="1050" b="1" i="1" dirty="0"/>
              <a:t>  }</a:t>
            </a:r>
          </a:p>
          <a:p>
            <a:pPr lvl="1" algn="just">
              <a:spcBef>
                <a:spcPts val="600"/>
              </a:spcBef>
            </a:pP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BA9363-FAC7-468A-B0A2-1897A869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solidFill>
                  <a:prstClr val="black"/>
                </a:solidFill>
              </a:rPr>
              <a:t>Continueed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Whole lotta </a:t>
            </a:r>
            <a:r>
              <a:rPr lang="it-IT" sz="2000" b="1" dirty="0" err="1">
                <a:solidFill>
                  <a:srgbClr val="00B050"/>
                </a:solidFill>
              </a:rPr>
              <a:t>annotation</a:t>
            </a:r>
            <a:r>
              <a:rPr lang="it-IT" sz="2000" b="1" dirty="0">
                <a:solidFill>
                  <a:srgbClr val="00B050"/>
                </a:solidFill>
              </a:rPr>
              <a:t> 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680520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it-IT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827584" y="1268760"/>
            <a:ext cx="7221600" cy="5031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Annotazioni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</a:rPr>
              <a:t>@Bean | @Value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@Repository | </a:t>
            </a:r>
            <a:r>
              <a:rPr lang="en-US" sz="2200" dirty="0">
                <a:solidFill>
                  <a:prstClr val="black"/>
                </a:solidFill>
              </a:rPr>
              <a:t>@Service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2200" dirty="0">
                <a:solidFill>
                  <a:prstClr val="black"/>
                </a:solidFill>
              </a:rPr>
              <a:t>Controller  |  @</a:t>
            </a:r>
            <a:r>
              <a:rPr lang="en-US" sz="2200" dirty="0" err="1">
                <a:solidFill>
                  <a:prstClr val="black"/>
                </a:solidFill>
              </a:rPr>
              <a:t>RestController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@Configuration | @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ConfigurationProperties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@Profile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@Aspect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@Before: Advice that executes before a join point, but which does not have the ability to prevent execution flow proceeding to the join point (unless it throws an exception).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AfterReturning</a:t>
            </a:r>
            <a:r>
              <a:rPr lang="en-US" sz="1400" dirty="0">
                <a:solidFill>
                  <a:prstClr val="black"/>
                </a:solidFill>
              </a:rPr>
              <a:t>: Advice to be executed after a join point completes normally.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</a:t>
            </a:r>
            <a:r>
              <a:rPr lang="en-US" sz="1400" dirty="0" err="1">
                <a:solidFill>
                  <a:prstClr val="black"/>
                </a:solidFill>
              </a:rPr>
              <a:t>AfterThrowing</a:t>
            </a:r>
            <a:r>
              <a:rPr lang="en-US" sz="1400" dirty="0">
                <a:solidFill>
                  <a:prstClr val="black"/>
                </a:solidFill>
              </a:rPr>
              <a:t>: Advice to be executed if a method exits by throwing an exception.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@After: Advice to be executed regardless of the means by which a join point exits (normal or exceptional return).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@Around: Advice that surrounds a join point such as a method invocation.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ABF386-191D-4CF9-A094-AD2CF981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Profiles</a:t>
            </a:r>
            <a:r>
              <a:rPr lang="it-IT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 ( .. Test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like </a:t>
            </a:r>
            <a:r>
              <a:rPr lang="it-IT" sz="2000" b="1" dirty="0" err="1">
                <a:solidFill>
                  <a:srgbClr val="00B050"/>
                </a:solidFill>
              </a:rPr>
              <a:t>PROd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  <a:endParaRPr lang="it-IT" sz="2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4824536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I Profiles  </a:t>
            </a:r>
            <a:r>
              <a:rPr lang="en-US" sz="1200" dirty="0" err="1">
                <a:solidFill>
                  <a:schemeClr val="tx1"/>
                </a:solidFill>
              </a:rPr>
              <a:t>sono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funzionalità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chiave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che</a:t>
            </a:r>
            <a:r>
              <a:rPr lang="en-US" sz="1200" dirty="0">
                <a:solidFill>
                  <a:schemeClr val="tx1"/>
                </a:solidFill>
              </a:rPr>
              <a:t> ci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associare</a:t>
            </a:r>
            <a:r>
              <a:rPr lang="en-US" sz="1200" dirty="0">
                <a:solidFill>
                  <a:schemeClr val="tx1"/>
                </a:solidFill>
              </a:rPr>
              <a:t> la </a:t>
            </a:r>
            <a:r>
              <a:rPr lang="en-US" sz="1200" dirty="0" err="1">
                <a:solidFill>
                  <a:schemeClr val="tx1"/>
                </a:solidFill>
              </a:rPr>
              <a:t>creazione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componenti</a:t>
            </a:r>
            <a:r>
              <a:rPr lang="en-US" sz="1200" dirty="0">
                <a:solidFill>
                  <a:schemeClr val="tx1"/>
                </a:solidFill>
              </a:rPr>
              <a:t>  a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contesti</a:t>
            </a:r>
            <a:r>
              <a:rPr lang="en-US" sz="1200" dirty="0">
                <a:solidFill>
                  <a:schemeClr val="tx1"/>
                </a:solidFill>
              </a:rPr>
              <a:t>  – ad </a:t>
            </a:r>
            <a:r>
              <a:rPr lang="en-US" sz="1200" dirty="0" err="1">
                <a:solidFill>
                  <a:schemeClr val="tx1"/>
                </a:solidFill>
              </a:rPr>
              <a:t>esempio</a:t>
            </a:r>
            <a:r>
              <a:rPr lang="en-US" sz="1200" dirty="0">
                <a:solidFill>
                  <a:schemeClr val="tx1"/>
                </a:solidFill>
              </a:rPr>
              <a:t>  dev, test, prod. … </a:t>
            </a:r>
            <a:r>
              <a:rPr lang="en-US" sz="1200" dirty="0" err="1">
                <a:solidFill>
                  <a:schemeClr val="tx1"/>
                </a:solidFill>
              </a:rPr>
              <a:t>Possiamo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quindi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diversi</a:t>
            </a:r>
            <a:r>
              <a:rPr lang="en-US" sz="1200" dirty="0">
                <a:solidFill>
                  <a:schemeClr val="tx1"/>
                </a:solidFill>
              </a:rPr>
              <a:t> per </a:t>
            </a:r>
            <a:r>
              <a:rPr lang="en-US" sz="1200" dirty="0" err="1">
                <a:solidFill>
                  <a:schemeClr val="tx1"/>
                </a:solidFill>
              </a:rPr>
              <a:t>situazioni</a:t>
            </a:r>
            <a:r>
              <a:rPr lang="en-US" sz="1200" dirty="0">
                <a:solidFill>
                  <a:schemeClr val="tx1"/>
                </a:solidFill>
              </a:rPr>
              <a:t> diverse. 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 err="1">
                <a:solidFill>
                  <a:schemeClr val="tx1"/>
                </a:solidFill>
              </a:rPr>
              <a:t>Usando</a:t>
            </a:r>
            <a:r>
              <a:rPr lang="en-US" sz="1200" dirty="0">
                <a:solidFill>
                  <a:schemeClr val="tx1"/>
                </a:solidFill>
              </a:rPr>
              <a:t>  la </a:t>
            </a:r>
            <a:r>
              <a:rPr lang="en-US" sz="1200" dirty="0" err="1">
                <a:solidFill>
                  <a:schemeClr val="tx1"/>
                </a:solidFill>
              </a:rPr>
              <a:t>annotazione</a:t>
            </a:r>
            <a:r>
              <a:rPr lang="en-US" sz="1200" dirty="0">
                <a:solidFill>
                  <a:schemeClr val="tx1"/>
                </a:solidFill>
              </a:rPr>
              <a:t> java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 </a:t>
            </a:r>
            <a:r>
              <a:rPr lang="en-US" sz="1200" dirty="0" err="1">
                <a:solidFill>
                  <a:schemeClr val="tx1"/>
                </a:solidFill>
              </a:rPr>
              <a:t>associamo</a:t>
            </a:r>
            <a:r>
              <a:rPr lang="en-US" sz="1200" dirty="0">
                <a:solidFill>
                  <a:schemeClr val="tx1"/>
                </a:solidFill>
              </a:rPr>
              <a:t> un bean ad un </a:t>
            </a:r>
            <a:r>
              <a:rPr lang="en-US" sz="1200" dirty="0" err="1">
                <a:solidFill>
                  <a:schemeClr val="tx1"/>
                </a:solidFill>
              </a:rPr>
              <a:t>particolare</a:t>
            </a:r>
            <a:r>
              <a:rPr lang="en-US" sz="1200" dirty="0">
                <a:solidFill>
                  <a:schemeClr val="tx1"/>
                </a:solidFill>
              </a:rPr>
              <a:t> profile; </a:t>
            </a:r>
            <a:r>
              <a:rPr lang="en-US" sz="1200" dirty="0" err="1">
                <a:solidFill>
                  <a:schemeClr val="tx1"/>
                </a:solidFill>
              </a:rPr>
              <a:t>l’annotazione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aspetta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semplicemente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nome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uno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più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Quando </a:t>
            </a:r>
            <a:r>
              <a:rPr lang="en-US" sz="1200" dirty="0" err="1">
                <a:solidFill>
                  <a:schemeClr val="tx1"/>
                </a:solidFill>
              </a:rPr>
              <a:t>annotiamo</a:t>
            </a:r>
            <a:r>
              <a:rPr lang="en-US" sz="1200" dirty="0">
                <a:solidFill>
                  <a:schemeClr val="tx1"/>
                </a:solidFill>
              </a:rPr>
              <a:t> un bean/component con un profile “dev” </a:t>
            </a:r>
            <a:r>
              <a:rPr lang="en-US" sz="1200" dirty="0" err="1">
                <a:solidFill>
                  <a:schemeClr val="tx1"/>
                </a:solidFill>
              </a:rPr>
              <a:t>un’istanza</a:t>
            </a:r>
            <a:r>
              <a:rPr lang="en-US" sz="1200" dirty="0">
                <a:solidFill>
                  <a:schemeClr val="tx1"/>
                </a:solidFill>
              </a:rPr>
              <a:t> del </a:t>
            </a:r>
            <a:r>
              <a:rPr lang="en-US" sz="1200" dirty="0" err="1">
                <a:solidFill>
                  <a:schemeClr val="tx1"/>
                </a:solidFill>
              </a:rPr>
              <a:t>componente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creata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attiva</a:t>
            </a:r>
            <a:r>
              <a:rPr lang="en-US" sz="1200" dirty="0">
                <a:solidFill>
                  <a:schemeClr val="tx1"/>
                </a:solidFill>
              </a:rPr>
              <a:t> solo se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chiede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usare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profilo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en-US" sz="1200" dirty="0">
              <a:solidFill>
                <a:schemeClr val="tx1"/>
              </a:solidFill>
            </a:endParaRPr>
          </a:p>
          <a:p>
            <a:pPr algn="just"/>
            <a:endParaRPr lang="en-US" sz="800" dirty="0">
              <a:solidFill>
                <a:schemeClr val="tx1"/>
              </a:solidFill>
            </a:endParaRP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@Profile("dev")</a:t>
            </a:r>
          </a:p>
          <a:p>
            <a:pPr lvl="1"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DevDatasourceConfig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permette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avere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definire</a:t>
            </a:r>
            <a:r>
              <a:rPr lang="en-US" sz="1200" dirty="0">
                <a:solidFill>
                  <a:schemeClr val="tx1"/>
                </a:solidFill>
              </a:rPr>
              <a:t> profile-specific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files con </a:t>
            </a:r>
            <a:r>
              <a:rPr lang="en-US" sz="1200" dirty="0" err="1">
                <a:solidFill>
                  <a:schemeClr val="tx1"/>
                </a:solidFill>
              </a:rPr>
              <a:t>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formato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applications-{profile}.properties.</a:t>
            </a:r>
          </a:p>
          <a:p>
            <a:pPr algn="just"/>
            <a:endParaRPr lang="en-US" sz="1200" dirty="0">
              <a:solidFill>
                <a:schemeClr val="tx1"/>
              </a:solidFill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Spring Boot </a:t>
            </a:r>
            <a:r>
              <a:rPr lang="en-US" sz="1200" dirty="0" err="1">
                <a:solidFill>
                  <a:schemeClr val="tx1"/>
                </a:solidFill>
              </a:rPr>
              <a:t>caricherà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automaticamente</a:t>
            </a:r>
            <a:r>
              <a:rPr lang="en-US" sz="1200" dirty="0">
                <a:solidFill>
                  <a:schemeClr val="tx1"/>
                </a:solidFill>
              </a:rPr>
              <a:t> le properties </a:t>
            </a:r>
            <a:r>
              <a:rPr lang="en-US" sz="1200" dirty="0" err="1">
                <a:solidFill>
                  <a:schemeClr val="tx1"/>
                </a:solidFill>
              </a:rPr>
              <a:t>nel</a:t>
            </a:r>
            <a:r>
              <a:rPr lang="en-US" sz="1200" dirty="0">
                <a:solidFill>
                  <a:schemeClr val="tx1"/>
                </a:solidFill>
              </a:rPr>
              <a:t> file </a:t>
            </a:r>
            <a:r>
              <a:rPr lang="en-US" sz="1200" dirty="0" err="1">
                <a:solidFill>
                  <a:schemeClr val="tx1"/>
                </a:solidFill>
              </a:rPr>
              <a:t>application.properties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comune</a:t>
            </a:r>
            <a:r>
              <a:rPr lang="en-US" sz="1200" dirty="0">
                <a:solidFill>
                  <a:schemeClr val="tx1"/>
                </a:solidFill>
              </a:rPr>
              <a:t> a </a:t>
            </a:r>
            <a:r>
              <a:rPr lang="en-US" sz="1200" dirty="0" err="1">
                <a:solidFill>
                  <a:schemeClr val="tx1"/>
                </a:solidFill>
              </a:rPr>
              <a:t>tutti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profiles e quelle definite </a:t>
            </a:r>
            <a:r>
              <a:rPr lang="en-US" sz="1200" dirty="0" err="1">
                <a:solidFill>
                  <a:schemeClr val="tx1"/>
                </a:solidFill>
              </a:rPr>
              <a:t>nei</a:t>
            </a:r>
            <a:r>
              <a:rPr lang="en-US" sz="1200" dirty="0">
                <a:solidFill>
                  <a:schemeClr val="tx1"/>
                </a:solidFill>
              </a:rPr>
              <a:t> “profile-specific .properties files” </a:t>
            </a:r>
            <a:r>
              <a:rPr lang="en-US" sz="1200" dirty="0" err="1">
                <a:solidFill>
                  <a:schemeClr val="tx1"/>
                </a:solidFill>
              </a:rPr>
              <a:t>riferiti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allo</a:t>
            </a:r>
            <a:r>
              <a:rPr lang="en-US" sz="1200" dirty="0">
                <a:solidFill>
                  <a:schemeClr val="tx1"/>
                </a:solidFill>
              </a:rPr>
              <a:t> start-up come </a:t>
            </a:r>
            <a:r>
              <a:rPr lang="en-US" sz="1200" dirty="0" err="1">
                <a:solidFill>
                  <a:schemeClr val="tx1"/>
                </a:solidFill>
              </a:rPr>
              <a:t>attivi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it-IT" sz="1200" dirty="0">
              <a:solidFill>
                <a:schemeClr val="tx1"/>
              </a:solidFill>
            </a:endParaRP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I nomi profilo possono essere passati come JVM </a:t>
            </a:r>
            <a:r>
              <a:rPr lang="it-IT" sz="1200" dirty="0" err="1">
                <a:solidFill>
                  <a:schemeClr val="tx1"/>
                </a:solidFill>
              </a:rPr>
              <a:t>system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parameters</a:t>
            </a:r>
            <a:r>
              <a:rPr lang="it-IT" sz="1200" dirty="0">
                <a:solidFill>
                  <a:schemeClr val="tx1"/>
                </a:solidFill>
              </a:rPr>
              <a:t>; il nome profile usato come segue  sarà attivato allo start-up dell’applicativo: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algn="just"/>
            <a:r>
              <a:rPr lang="it-IT" sz="1200" dirty="0">
                <a:solidFill>
                  <a:schemeClr val="tx1"/>
                </a:solidFill>
              </a:rPr>
              <a:t>oppure</a:t>
            </a:r>
            <a:r>
              <a:rPr lang="it-IT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05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app-file-name.jar --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spring.profiles.active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5BF8FB-6FE5-4CA3-9A43-E1160451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7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Security </a:t>
            </a:r>
            <a:r>
              <a:rPr lang="it-IT" sz="2000" b="1" dirty="0">
                <a:solidFill>
                  <a:srgbClr val="00B050"/>
                </a:solidFill>
              </a:rPr>
              <a:t>( .. stay </a:t>
            </a:r>
            <a:r>
              <a:rPr lang="it-IT" sz="2000" b="1" dirty="0" err="1">
                <a:solidFill>
                  <a:srgbClr val="00B050"/>
                </a:solidFill>
              </a:rPr>
              <a:t>safe</a:t>
            </a:r>
            <a:r>
              <a:rPr lang="it-IT" sz="2000" b="1" dirty="0">
                <a:solidFill>
                  <a:srgbClr val="00B050"/>
                </a:solidFill>
              </a:rPr>
              <a:t> .. </a:t>
            </a:r>
            <a:r>
              <a:rPr lang="it-IT" sz="2000" b="1" dirty="0" err="1">
                <a:solidFill>
                  <a:srgbClr val="00B050"/>
                </a:solidFill>
              </a:rPr>
              <a:t>wear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masks</a:t>
            </a:r>
            <a:r>
              <a:rPr lang="it-IT" sz="2000" b="1" dirty="0">
                <a:solidFill>
                  <a:srgbClr val="00B050"/>
                </a:solidFill>
              </a:rPr>
              <a:t> ..)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683568" y="1412776"/>
            <a:ext cx="72008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Wikipedia – Basic Access AUTH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https://it.wikipedia.org/wiki/Basic_access_authentication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Creare un file in formato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jks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(Java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Keystore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File) oppure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- p12  [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PKCS12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 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https://www.baeldung.com/spring-boot-https-self-signed-certificate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https://mkyong.com/spring-boot/spring-boot-ssl-https-examples/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https://tomcat.apache.org/tomcat-9.0-doc/ssl-howto.html#Prepare_the_Certificate_Keystore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(§) 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KCS12: Public Key Cryptographic Standards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https://en.wikipedia.org/wiki/PKCS_12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4D7E0D-4075-47E7-8DCC-4780A54F8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Actuators</a:t>
            </a:r>
            <a:r>
              <a:rPr lang="it-IT" dirty="0"/>
              <a:t>  </a:t>
            </a:r>
            <a:r>
              <a:rPr lang="it-IT" sz="2000" b="1" dirty="0">
                <a:solidFill>
                  <a:srgbClr val="00B050"/>
                </a:solidFill>
              </a:rPr>
              <a:t>( ..  small step for the human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but</a:t>
            </a:r>
            <a:r>
              <a:rPr lang="it-IT" sz="2000" b="1" dirty="0">
                <a:solidFill>
                  <a:srgbClr val="00B050"/>
                </a:solidFill>
              </a:rPr>
              <a:t> …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704856" cy="4824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“An actuator is a manufacturing term that refers to a mechanical device for moving or controlling something. Actuators can generate a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 amount of motion from a small change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</a:t>
            </a:r>
            <a:endParaRPr lang="en-US" sz="1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700" dirty="0">
              <a:solidFill>
                <a:schemeClr val="tx1"/>
              </a:solidFill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Spring Boot include delle features aggiuntive per aiutarci a </a:t>
            </a:r>
            <a:r>
              <a:rPr lang="en-US" sz="1700" dirty="0" err="1">
                <a:solidFill>
                  <a:schemeClr val="tx1"/>
                </a:solidFill>
              </a:rPr>
              <a:t>monitorare</a:t>
            </a:r>
            <a:r>
              <a:rPr lang="en-US" sz="1700" dirty="0">
                <a:solidFill>
                  <a:schemeClr val="tx1"/>
                </a:solidFill>
              </a:rPr>
              <a:t> e a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  la nostra applicazione quando </a:t>
            </a:r>
            <a:r>
              <a:rPr lang="en-US" sz="1700" dirty="0" err="1">
                <a:solidFill>
                  <a:schemeClr val="tx1"/>
                </a:solidFill>
              </a:rPr>
              <a:t>essa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viene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usata</a:t>
            </a:r>
            <a:r>
              <a:rPr lang="en-US" sz="1700" dirty="0">
                <a:solidFill>
                  <a:schemeClr val="tx1"/>
                </a:solidFill>
              </a:rPr>
              <a:t> in </a:t>
            </a:r>
            <a:r>
              <a:rPr lang="en-US" sz="1700" dirty="0" err="1">
                <a:solidFill>
                  <a:schemeClr val="tx1"/>
                </a:solidFill>
              </a:rPr>
              <a:t>produzione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Possiamo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scegliere</a:t>
            </a:r>
            <a:r>
              <a:rPr lang="en-US" sz="1700" dirty="0">
                <a:solidFill>
                  <a:schemeClr val="tx1"/>
                </a:solidFill>
              </a:rPr>
              <a:t> di </a:t>
            </a:r>
            <a:r>
              <a:rPr lang="en-US" sz="1700" dirty="0" err="1">
                <a:solidFill>
                  <a:schemeClr val="tx1"/>
                </a:solidFill>
              </a:rPr>
              <a:t>gestire</a:t>
            </a:r>
            <a:r>
              <a:rPr lang="en-US" sz="1700" dirty="0">
                <a:solidFill>
                  <a:schemeClr val="tx1"/>
                </a:solidFill>
              </a:rPr>
              <a:t>/</a:t>
            </a:r>
            <a:r>
              <a:rPr lang="en-US" sz="1700" dirty="0" err="1">
                <a:solidFill>
                  <a:schemeClr val="tx1"/>
                </a:solidFill>
              </a:rPr>
              <a:t>monitare</a:t>
            </a:r>
            <a:r>
              <a:rPr lang="en-US" sz="1700" dirty="0">
                <a:solidFill>
                  <a:schemeClr val="tx1"/>
                </a:solidFill>
              </a:rPr>
              <a:t> la nostra applicazione </a:t>
            </a:r>
            <a:r>
              <a:rPr lang="en-US" sz="1700" dirty="0" err="1">
                <a:solidFill>
                  <a:schemeClr val="tx1"/>
                </a:solidFill>
              </a:rPr>
              <a:t>attraverso</a:t>
            </a:r>
            <a:r>
              <a:rPr lang="en-US" sz="1700" dirty="0">
                <a:solidFill>
                  <a:schemeClr val="tx1"/>
                </a:solidFill>
              </a:rPr>
              <a:t> endpoints HTTP oppure con le API Java JMX.</a:t>
            </a:r>
          </a:p>
          <a:p>
            <a:pPr algn="just"/>
            <a:r>
              <a:rPr lang="en-US" sz="1700" dirty="0" err="1">
                <a:solidFill>
                  <a:schemeClr val="tx1"/>
                </a:solidFill>
              </a:rPr>
              <a:t>Esempi</a:t>
            </a:r>
            <a:r>
              <a:rPr lang="en-US" sz="1700" dirty="0">
                <a:solidFill>
                  <a:schemeClr val="tx1"/>
                </a:solidFill>
              </a:rPr>
              <a:t>: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httptrace</a:t>
            </a: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health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metrics,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beans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logfile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threaddump</a:t>
            </a:r>
            <a:r>
              <a:rPr lang="it-IT" sz="1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heapdump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Starter: 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endParaRPr lang="en-US" sz="1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700" dirty="0">
                <a:solidFill>
                  <a:schemeClr val="tx1"/>
                </a:solidFill>
              </a:rPr>
              <a:t>Default URL per HTTP endpoints : 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/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it-IT" sz="1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actuator-name</a:t>
            </a:r>
            <a:r>
              <a:rPr lang="it-IT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hlinkClick r:id="rId3"/>
              </a:rPr>
              <a:t>https://docs.spring.io/spring-boot/docs/2.2.6.RELEASE/reference/htmlsingle/#production-ready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C2130F0-4097-43E2-B4E4-4DCDE434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7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Deploying</a:t>
            </a:r>
            <a:r>
              <a:rPr lang="it-IT" dirty="0"/>
              <a:t> Spring </a:t>
            </a:r>
            <a:r>
              <a:rPr lang="it-IT" dirty="0" err="1"/>
              <a:t>Boot</a:t>
            </a:r>
            <a:r>
              <a:rPr lang="it-IT" dirty="0"/>
              <a:t> Applications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Linux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https://docs.spring.io/spring-boot/docs/current/reference/htmlsingle/#deployment-service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Windows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service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https://docs.spring.io/spring-boot/docs/current/reference/htmlsingle/#deployment-windows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5"/>
              </a:rPr>
              <a:t>https://github.com/kohsuke/winsw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https://github.com/snicoll-scratches/spring-boot-daemon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in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Docker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Container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https://medium.com/swlh/deploying-spring-boot-applications-15e14db25ff0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Deploying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 in Microsoft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Azure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https://spring.io/guides/gs/spring-boot-for-azure/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9"/>
              </a:rPr>
              <a:t>https://docs.microsoft.com/it-it/azure/developer/java/spring-framework/deploy-spring-boot-java-app-with-maven-plugin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00284A-DE56-4198-9A5D-4F1671208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Links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8000" y="1267200"/>
            <a:ext cx="7704856" cy="475252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Spring «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Getting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Started</a:t>
            </a:r>
            <a:r>
              <a:rPr lang="it-IT" sz="18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» </a:t>
            </a:r>
            <a:r>
              <a:rPr lang="it-IT" sz="1800" b="1" dirty="0" err="1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Docs</a:t>
            </a:r>
            <a:endParaRPr lang="it-IT" sz="1800" b="1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https://spring.io/quickstart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4"/>
              </a:rPr>
              <a:t>https://spring.io/guide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5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Spring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Boot</a:t>
            </a: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/Spring  </a:t>
            </a: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Docs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6"/>
              </a:rPr>
              <a:t>https://docs.spring.io/spring-boot/docs/current/reference/htmlsingle/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7"/>
              </a:rPr>
              <a:t>https://docs.spring.io/spring-framework/docs/current/spring-framework-reference/index.html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solidFill>
                  <a:schemeClr val="tx1"/>
                </a:solidFill>
                <a:cs typeface="Consolas" panose="020B0609020204030204" pitchFamily="49" charset="0"/>
              </a:rPr>
              <a:t>Baeldung</a:t>
            </a:r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8"/>
              </a:rPr>
              <a:t>https://www.baeldung.com/start-here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9"/>
              </a:rPr>
              <a:t>https://www.baeldung.com/spring-boot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algn="just"/>
            <a:endParaRPr lang="it-IT" sz="1800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cs typeface="Consolas" panose="020B0609020204030204" pitchFamily="49" charset="0"/>
              </a:rPr>
              <a:t>mkyong.com</a:t>
            </a:r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 </a:t>
            </a:r>
          </a:p>
          <a:p>
            <a:pPr lvl="1" algn="just"/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anose="020B0609020204030204" pitchFamily="49" charset="0"/>
                <a:hlinkClick r:id="rId10"/>
              </a:rPr>
              <a:t>https://mkyong.com/tutorials/spring-boot-tutorials/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 algn="just"/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lvl="0">
              <a:defRPr/>
            </a:pP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Spring Boot  -  </a:t>
            </a:r>
            <a:r>
              <a:rPr lang="it-IT" dirty="0" err="1">
                <a:solidFill>
                  <a:prstClr val="black">
                    <a:tint val="75000"/>
                  </a:prstClr>
                </a:solidFill>
              </a:rPr>
              <a:t>Antonio:P</a:t>
            </a:r>
            <a:r>
              <a:rPr lang="it-IT" dirty="0">
                <a:solidFill>
                  <a:prstClr val="black">
                    <a:tint val="75000"/>
                  </a:prstClr>
                </a:solidFill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24E032-AD52-4E68-8608-81773242C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bg1"/>
            </a:gs>
            <a:gs pos="69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5328592"/>
          </a:xfrm>
        </p:spPr>
        <p:txBody>
          <a:bodyPr>
            <a:normAutofit/>
          </a:bodyPr>
          <a:lstStyle/>
          <a:p>
            <a:r>
              <a:rPr lang="it-IT" dirty="0"/>
              <a:t>THANK YOU ALL!</a:t>
            </a:r>
            <a:br>
              <a:rPr lang="it-IT" dirty="0"/>
            </a:br>
            <a:r>
              <a:rPr lang="it-IT" sz="1200" b="1" i="1" dirty="0"/>
              <a:t>Antonio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Boot</a:t>
            </a:r>
            <a:r>
              <a:rPr lang="it-IT" dirty="0">
                <a:solidFill>
                  <a:prstClr val="black">
                    <a:tint val="75000"/>
                  </a:prstClr>
                </a:solidFill>
                <a:latin typeface="Calibri"/>
              </a:rPr>
              <a:t> 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</a:t>
            </a: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Antonio:P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C3A4A-AD2B-4BB3-8BE0-00F45CB8466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6B1B57-8D1B-4AA3-9369-6B462846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.: the boot :.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088832" cy="3937992"/>
          </a:xfr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rende facile creare applicazioni/web-</a:t>
            </a:r>
            <a:r>
              <a:rPr lang="it-IT" sz="1800" dirty="0" err="1">
                <a:solidFill>
                  <a:schemeClr val="tx1"/>
                </a:solidFill>
              </a:rPr>
              <a:t>application</a:t>
            </a:r>
            <a:r>
              <a:rPr lang="it-IT" sz="1800" dirty="0">
                <a:solidFill>
                  <a:schemeClr val="tx1"/>
                </a:solidFill>
              </a:rPr>
              <a:t> di qualità.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Approccio «</a:t>
            </a:r>
            <a:r>
              <a:rPr lang="it-IT" sz="1800" dirty="0" err="1">
                <a:solidFill>
                  <a:schemeClr val="tx1"/>
                </a:solidFill>
              </a:rPr>
              <a:t>opinionated</a:t>
            </a:r>
            <a:r>
              <a:rPr lang="it-IT" sz="1800" dirty="0">
                <a:solidFill>
                  <a:schemeClr val="tx1"/>
                </a:solidFill>
              </a:rPr>
              <a:t>»  all’uso del </a:t>
            </a:r>
            <a:r>
              <a:rPr lang="it-IT" sz="1800" dirty="0" err="1">
                <a:solidFill>
                  <a:schemeClr val="tx1"/>
                </a:solidFill>
              </a:rPr>
              <a:t>framework</a:t>
            </a:r>
            <a:r>
              <a:rPr lang="it-IT" sz="1800" dirty="0">
                <a:solidFill>
                  <a:schemeClr val="tx1"/>
                </a:solidFill>
              </a:rPr>
              <a:t> Spring e altre librerie evitando codice 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Ridotta necessità di configurazione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1800" dirty="0">
                <a:solidFill>
                  <a:schemeClr val="tx1"/>
                </a:solidFill>
              </a:rPr>
              <a:t>Scopi principali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sono: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 avvio molto rapido nello sviluppo usando Spring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Presumere di fare il meglio per noi, ma lasciandoci la possibilità di scelte personalizzate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Fornire una vasta gamma di features non funzionali che siano ricorrenti nei progetti SW (web server, sicurezza, </a:t>
            </a:r>
            <a:r>
              <a:rPr lang="it-IT" sz="1800" dirty="0" err="1">
                <a:solidFill>
                  <a:schemeClr val="tx1"/>
                </a:solidFill>
              </a:rPr>
              <a:t>Internationalization</a:t>
            </a:r>
            <a:r>
              <a:rPr lang="it-IT" sz="1800" dirty="0">
                <a:solidFill>
                  <a:schemeClr val="tx1"/>
                </a:solidFill>
              </a:rPr>
              <a:t>,  </a:t>
            </a:r>
            <a:r>
              <a:rPr lang="it-IT" sz="1800" dirty="0" err="1">
                <a:solidFill>
                  <a:schemeClr val="tx1"/>
                </a:solidFill>
              </a:rPr>
              <a:t>databases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Mancanza di java code generation e nessuna </a:t>
            </a:r>
            <a:r>
              <a:rPr lang="it-IT" sz="1800" dirty="0" err="1">
                <a:solidFill>
                  <a:schemeClr val="tx1"/>
                </a:solidFill>
              </a:rPr>
              <a:t>config</a:t>
            </a:r>
            <a:r>
              <a:rPr lang="it-IT" sz="1800" dirty="0">
                <a:solidFill>
                  <a:schemeClr val="tx1"/>
                </a:solidFill>
              </a:rPr>
              <a:t>. XML richiesta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346AA3-1D8D-4218-B0EC-E311B25B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Introduzione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follows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1200"/>
            <a:ext cx="7056784" cy="3097920"/>
          </a:xfrm>
        </p:spPr>
        <p:txBody>
          <a:bodyPr>
            <a:normAutofit/>
          </a:bodyPr>
          <a:lstStyle/>
          <a:p>
            <a:pPr algn="just"/>
            <a:r>
              <a:rPr lang="it-IT" sz="1800" dirty="0">
                <a:solidFill>
                  <a:schemeClr val="tx1"/>
                </a:solidFill>
              </a:rPr>
              <a:t>Alcuni vantaggi di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Si evitano problemi di conflitti tra versioni e dipendenze: Spring </a:t>
            </a:r>
            <a:r>
              <a:rPr lang="it-IT" sz="1800" dirty="0" err="1">
                <a:solidFill>
                  <a:schemeClr val="tx1"/>
                </a:solidFill>
              </a:rPr>
              <a:t>Boot</a:t>
            </a:r>
            <a:r>
              <a:rPr lang="it-IT" sz="1800" dirty="0">
                <a:solidFill>
                  <a:schemeClr val="tx1"/>
                </a:solidFill>
              </a:rPr>
              <a:t> le risolve per noi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Eccellente integrazione con i più usati IDE (</a:t>
            </a:r>
            <a:r>
              <a:rPr lang="it-IT" sz="1800" dirty="0" err="1">
                <a:solidFill>
                  <a:schemeClr val="tx1"/>
                </a:solidFill>
              </a:rPr>
              <a:t>Eclipse</a:t>
            </a:r>
            <a:r>
              <a:rPr lang="it-IT" sz="1800" dirty="0">
                <a:solidFill>
                  <a:schemeClr val="tx1"/>
                </a:solidFill>
              </a:rPr>
              <a:t> – Visual Studio Code – </a:t>
            </a:r>
            <a:r>
              <a:rPr lang="it-IT" sz="1800" dirty="0" err="1">
                <a:solidFill>
                  <a:schemeClr val="tx1"/>
                </a:solidFill>
              </a:rPr>
              <a:t>IntelliJ</a:t>
            </a:r>
            <a:r>
              <a:rPr lang="it-IT" sz="1800" dirty="0">
                <a:solidFill>
                  <a:schemeClr val="tx1"/>
                </a:solidFill>
              </a:rPr>
              <a:t> Idea).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Rapidità di sviluppo e test anche attraverso l’uso di Web Server integrato (Tomcat /</a:t>
            </a:r>
            <a:r>
              <a:rPr lang="it-IT" sz="1800" dirty="0" err="1">
                <a:solidFill>
                  <a:schemeClr val="tx1"/>
                </a:solidFill>
              </a:rPr>
              <a:t>Jetty</a:t>
            </a:r>
            <a:r>
              <a:rPr lang="it-IT" sz="1800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Completa assenza di codice ripetitivo (</a:t>
            </a:r>
            <a:r>
              <a:rPr lang="it-IT" sz="1800" b="1" dirty="0" err="1">
                <a:solidFill>
                  <a:schemeClr val="tx1"/>
                </a:solidFill>
              </a:rPr>
              <a:t>boilerplate</a:t>
            </a:r>
            <a:r>
              <a:rPr lang="it-IT" sz="1800" dirty="0">
                <a:solidFill>
                  <a:schemeClr val="tx1"/>
                </a:solidFill>
              </a:rPr>
              <a:t>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3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1763688" y="5503150"/>
            <a:ext cx="3456383" cy="54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Framework</a:t>
            </a:r>
          </a:p>
        </p:txBody>
      </p:sp>
      <p:sp>
        <p:nvSpPr>
          <p:cNvPr id="9" name="Ritaglia angolo stesso lato rettangolo 8"/>
          <p:cNvSpPr/>
          <p:nvPr/>
        </p:nvSpPr>
        <p:spPr>
          <a:xfrm>
            <a:off x="2411759" y="4867584"/>
            <a:ext cx="2071127" cy="57921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Spring </a:t>
            </a:r>
            <a:r>
              <a:rPr lang="it-IT" dirty="0" err="1"/>
              <a:t>Boot</a:t>
            </a:r>
            <a:endParaRPr lang="it-IT" dirty="0"/>
          </a:p>
        </p:txBody>
      </p:sp>
      <p:sp>
        <p:nvSpPr>
          <p:cNvPr id="10" name="Smile 9"/>
          <p:cNvSpPr/>
          <p:nvPr/>
        </p:nvSpPr>
        <p:spPr>
          <a:xfrm>
            <a:off x="3054522" y="4077072"/>
            <a:ext cx="785600" cy="7545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923928" y="43602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You</a:t>
            </a:r>
            <a:r>
              <a:rPr lang="it-IT" sz="1400" i="1" dirty="0"/>
              <a:t>, </a:t>
            </a:r>
            <a:r>
              <a:rPr lang="it-IT" sz="1400" b="1" i="1" dirty="0" err="1">
                <a:solidFill>
                  <a:srgbClr val="00B050"/>
                </a:solidFill>
              </a:rPr>
              <a:t>Bootiful</a:t>
            </a:r>
            <a:r>
              <a:rPr lang="it-IT" sz="1400" i="1" dirty="0"/>
              <a:t> happy </a:t>
            </a:r>
            <a:r>
              <a:rPr lang="it-IT" sz="1400" i="1" dirty="0" err="1"/>
              <a:t>coder</a:t>
            </a:r>
            <a:endParaRPr lang="it-IT" sz="1400" i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B30509B-3DD4-4B3C-BF4A-15151A00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>
            <a:extLst>
              <a:ext uri="{FF2B5EF4-FFF2-40B4-BE49-F238E27FC236}">
                <a16:creationId xmlns:a16="http://schemas.microsoft.com/office/drawing/2014/main" id="{9F1F66FA-8356-4416-A970-D8328598CEDE}"/>
              </a:ext>
            </a:extLst>
          </p:cNvPr>
          <p:cNvSpPr/>
          <p:nvPr/>
        </p:nvSpPr>
        <p:spPr>
          <a:xfrm>
            <a:off x="623811" y="4936508"/>
            <a:ext cx="2923805" cy="1080120"/>
          </a:xfrm>
          <a:prstGeom prst="cloud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BE679-7E9B-46A6-B70A-E8BA8330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167498"/>
            <a:ext cx="8003232" cy="2958666"/>
          </a:xfrm>
        </p:spPr>
        <p:txBody>
          <a:bodyPr/>
          <a:lstStyle/>
          <a:p>
            <a:r>
              <a:rPr lang="it-IT" dirty="0"/>
              <a:t>IOC/DI</a:t>
            </a:r>
          </a:p>
          <a:p>
            <a:pPr marL="457200" lvl="1" indent="0">
              <a:buNone/>
            </a:pPr>
            <a:r>
              <a:rPr lang="it-IT" sz="1700" dirty="0"/>
              <a:t>Hollywood Pattern …. «</a:t>
            </a:r>
            <a:r>
              <a:rPr lang="it-IT" sz="1700" dirty="0" err="1"/>
              <a:t>Don’t</a:t>
            </a:r>
            <a:r>
              <a:rPr lang="it-IT" sz="1700" dirty="0"/>
              <a:t> call </a:t>
            </a:r>
            <a:r>
              <a:rPr lang="it-IT" sz="1700" dirty="0" err="1"/>
              <a:t>us</a:t>
            </a:r>
            <a:r>
              <a:rPr lang="it-IT" sz="1700" dirty="0"/>
              <a:t>, </a:t>
            </a:r>
            <a:r>
              <a:rPr lang="it-IT" sz="1700" dirty="0" err="1"/>
              <a:t>we</a:t>
            </a:r>
            <a:r>
              <a:rPr lang="it-IT" sz="1700" dirty="0"/>
              <a:t> </a:t>
            </a:r>
            <a:r>
              <a:rPr lang="it-IT" sz="1700" dirty="0" err="1"/>
              <a:t>will</a:t>
            </a:r>
            <a:r>
              <a:rPr lang="it-IT" sz="1700" dirty="0"/>
              <a:t> call </a:t>
            </a:r>
            <a:r>
              <a:rPr lang="it-IT" sz="1700" dirty="0" err="1"/>
              <a:t>you</a:t>
            </a:r>
            <a:r>
              <a:rPr lang="it-IT" sz="1700" dirty="0"/>
              <a:t>» … </a:t>
            </a:r>
          </a:p>
          <a:p>
            <a:pPr marL="457200" lvl="1" indent="0">
              <a:buNone/>
            </a:pPr>
            <a:r>
              <a:rPr lang="it-IT" sz="1700" dirty="0"/>
              <a:t>Si rovescia la dipendenza: un oggetto di tipo A che necessiti di un oggetto di tipo B non lo crea ma ne richiede una istanza di classe B (singleton o </a:t>
            </a:r>
            <a:r>
              <a:rPr lang="it-IT" sz="1700" dirty="0" err="1"/>
              <a:t>stereotyp</a:t>
            </a:r>
            <a:r>
              <a:rPr lang="it-IT" sz="1700" dirty="0"/>
              <a:t>-ed) ad un ‘demiurgo’ esterno (</a:t>
            </a:r>
            <a:r>
              <a:rPr lang="it-IT" sz="1400" b="1" i="1" dirty="0"/>
              <a:t>Spring light container</a:t>
            </a:r>
            <a:r>
              <a:rPr lang="it-IT" sz="1700" dirty="0"/>
              <a:t>)</a:t>
            </a:r>
          </a:p>
          <a:p>
            <a:pPr marL="457200" lvl="1" indent="0">
              <a:buNone/>
            </a:pPr>
            <a:endParaRPr lang="it-IT" sz="1700" dirty="0"/>
          </a:p>
          <a:p>
            <a:pPr marL="457200" lvl="1" indent="0">
              <a:buNone/>
            </a:pPr>
            <a:r>
              <a:rPr lang="it-IT" sz="1700" dirty="0"/>
              <a:t>Spring Bean </a:t>
            </a:r>
            <a:r>
              <a:rPr lang="it-IT" sz="1700" dirty="0" err="1"/>
              <a:t>LifeCycle</a:t>
            </a:r>
            <a:r>
              <a:rPr lang="it-IT" sz="1700" dirty="0"/>
              <a:t>                                      </a:t>
            </a:r>
            <a:r>
              <a:rPr lang="it-IT" sz="1700" dirty="0" err="1"/>
              <a:t>Servlet</a:t>
            </a:r>
            <a:r>
              <a:rPr lang="it-IT" sz="1700" dirty="0"/>
              <a:t> </a:t>
            </a:r>
            <a:r>
              <a:rPr lang="it-IT" sz="1700" dirty="0" err="1"/>
              <a:t>LifeCycle</a:t>
            </a:r>
            <a:r>
              <a:rPr lang="it-IT" sz="1700" dirty="0"/>
              <a:t> in Tomcat container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EFBD9-702A-4D18-A356-6EE977F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BC79239D-84A4-4D97-A71E-B5A593A9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438DEA-B68F-4BDD-8A14-8A5C18BA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B6C5D-7007-4362-BE60-A30F76D1A742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</a:t>
            </a:r>
            <a:r>
              <a:rPr lang="it-IT" sz="2000" b="1" dirty="0" err="1">
                <a:solidFill>
                  <a:srgbClr val="00B050"/>
                </a:solidFill>
              </a:rPr>
              <a:t>Say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what</a:t>
            </a:r>
            <a:r>
              <a:rPr lang="it-IT" sz="2000" b="1" dirty="0">
                <a:solidFill>
                  <a:srgbClr val="00B050"/>
                </a:solidFill>
              </a:rPr>
              <a:t> ?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A71C9A5A-C6AC-4753-B1F4-0BA59145CBBE}"/>
              </a:ext>
            </a:extLst>
          </p:cNvPr>
          <p:cNvSpPr txBox="1">
            <a:spLocks/>
          </p:cNvSpPr>
          <p:nvPr/>
        </p:nvSpPr>
        <p:spPr>
          <a:xfrm>
            <a:off x="683568" y="1411201"/>
            <a:ext cx="8003232" cy="1699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600"/>
              </a:spcBef>
            </a:pPr>
            <a:r>
              <a:rPr lang="it-IT" sz="2000" dirty="0" err="1"/>
              <a:t>Defacto</a:t>
            </a:r>
            <a:r>
              <a:rPr lang="it-IT" sz="2000" dirty="0"/>
              <a:t> Standard per sviluppo Java EE</a:t>
            </a:r>
          </a:p>
          <a:p>
            <a:pPr marL="285750" indent="-285750" algn="just">
              <a:spcBef>
                <a:spcPts val="600"/>
              </a:spcBef>
            </a:pPr>
            <a:r>
              <a:rPr lang="it-IT" sz="2000" dirty="0"/>
              <a:t>Light container che offre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IOC / DI container </a:t>
            </a:r>
          </a:p>
          <a:p>
            <a:pPr lvl="1" indent="-342900" algn="just">
              <a:spcBef>
                <a:spcPts val="600"/>
              </a:spcBef>
              <a:buFont typeface="+mj-lt"/>
              <a:buAutoNum type="alphaUcPeriod"/>
            </a:pPr>
            <a:r>
              <a:rPr lang="it-IT" sz="1800" dirty="0"/>
              <a:t>Supporto nativo allo </a:t>
            </a:r>
            <a:r>
              <a:rPr lang="it-IT" sz="1800" dirty="0" err="1"/>
              <a:t>Aspect</a:t>
            </a:r>
            <a:r>
              <a:rPr lang="it-IT" sz="1800" dirty="0"/>
              <a:t> </a:t>
            </a:r>
            <a:r>
              <a:rPr lang="it-IT" sz="1800" dirty="0" err="1"/>
              <a:t>Oriented</a:t>
            </a:r>
            <a:r>
              <a:rPr lang="it-IT" sz="1800" dirty="0"/>
              <a:t> Programming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«moduli» costruiti con (A) e (B) </a:t>
            </a:r>
            <a:r>
              <a:rPr lang="it-IT" sz="2100" dirty="0"/>
              <a:t>[ </a:t>
            </a:r>
            <a:r>
              <a:rPr lang="it-IT" sz="2100" dirty="0">
                <a:hlinkClick r:id="rId3"/>
              </a:rPr>
              <a:t>https://spring.io/projects/</a:t>
            </a:r>
            <a:r>
              <a:rPr lang="it-IT" sz="2100" dirty="0"/>
              <a:t> ]</a:t>
            </a:r>
          </a:p>
          <a:p>
            <a:pPr algn="just">
              <a:spcBef>
                <a:spcPts val="600"/>
              </a:spcBef>
            </a:pPr>
            <a:r>
              <a:rPr lang="it-IT" sz="2200" dirty="0"/>
              <a:t>Ricchezza di documentazione [ </a:t>
            </a:r>
            <a:r>
              <a:rPr lang="it-IT" sz="2200" dirty="0">
                <a:hlinkClick r:id="rId4"/>
              </a:rPr>
              <a:t>https://spring.io/learn</a:t>
            </a:r>
            <a:r>
              <a:rPr lang="it-IT" sz="2200" dirty="0"/>
              <a:t> ]</a:t>
            </a:r>
          </a:p>
        </p:txBody>
      </p:sp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69A970B2-D5D0-45F6-9BF8-8F10B361B5BA}"/>
              </a:ext>
            </a:extLst>
          </p:cNvPr>
          <p:cNvSpPr/>
          <p:nvPr/>
        </p:nvSpPr>
        <p:spPr>
          <a:xfrm>
            <a:off x="3707904" y="5240487"/>
            <a:ext cx="856780" cy="4126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878B1C2-26DD-455B-8B69-E3B693056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187" y="4646831"/>
            <a:ext cx="4288190" cy="16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13E0D-0DA3-401B-AA2C-96D5526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5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B8ECDE2-F29F-455B-A5FE-1881A6134867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Spring </a:t>
            </a:r>
            <a:r>
              <a:rPr lang="it-IT" sz="2000" b="1" dirty="0">
                <a:solidFill>
                  <a:srgbClr val="00B050"/>
                </a:solidFill>
              </a:rPr>
              <a:t>(  .. </a:t>
            </a:r>
            <a:r>
              <a:rPr lang="it-IT" sz="2000" b="1" dirty="0" err="1">
                <a:solidFill>
                  <a:srgbClr val="00B050"/>
                </a:solidFill>
              </a:rPr>
              <a:t>let's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keep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it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flowin</a:t>
            </a:r>
            <a:r>
              <a:rPr lang="it-IT" sz="2000" b="1" dirty="0">
                <a:solidFill>
                  <a:srgbClr val="00B050"/>
                </a:solidFill>
              </a:rPr>
              <a:t>' .. 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4829DAA-7114-428D-89DE-382D2CCD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8003232" cy="456937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Programming (AOP)</a:t>
            </a:r>
          </a:p>
          <a:p>
            <a:pPr marL="0" indent="0">
              <a:buNone/>
            </a:pPr>
            <a:r>
              <a:rPr lang="it-IT" sz="1700" dirty="0"/>
              <a:t>Codice cross-cutting/ortogonale </a:t>
            </a:r>
          </a:p>
          <a:p>
            <a:pPr marL="0" indent="0">
              <a:buNone/>
            </a:pPr>
            <a:r>
              <a:rPr lang="it-IT" sz="1700" dirty="0"/>
              <a:t>	Auditing / </a:t>
            </a:r>
            <a:r>
              <a:rPr lang="it-IT" sz="1700" dirty="0" err="1"/>
              <a:t>Loggin</a:t>
            </a:r>
            <a:r>
              <a:rPr lang="it-IT" sz="1700" dirty="0"/>
              <a:t>’</a:t>
            </a:r>
          </a:p>
          <a:p>
            <a:pPr marL="0" indent="0">
              <a:buNone/>
            </a:pPr>
            <a:r>
              <a:rPr lang="it-IT" sz="1700" dirty="0"/>
              <a:t>	JDBC/SQL </a:t>
            </a:r>
            <a:r>
              <a:rPr lang="it-IT" sz="1700" dirty="0" err="1"/>
              <a:t>Transaction</a:t>
            </a:r>
            <a:endParaRPr lang="it-IT" sz="1700" dirty="0"/>
          </a:p>
          <a:p>
            <a:pPr marL="0" indent="0">
              <a:buNone/>
            </a:pPr>
            <a:r>
              <a:rPr lang="it-IT" sz="1700" dirty="0"/>
              <a:t>	Security / access control</a:t>
            </a:r>
          </a:p>
          <a:p>
            <a:pPr marL="0" indent="0">
              <a:buNone/>
            </a:pPr>
            <a:r>
              <a:rPr lang="it-IT" sz="1700" b="1" dirty="0" err="1"/>
              <a:t>Advice</a:t>
            </a:r>
            <a:r>
              <a:rPr lang="it-IT" sz="1700" dirty="0"/>
              <a:t>: </a:t>
            </a:r>
            <a:r>
              <a:rPr lang="it-IT" sz="1700" dirty="0">
                <a:highlight>
                  <a:srgbClr val="FFFF00"/>
                </a:highlight>
              </a:rPr>
              <a:t>cosa</a:t>
            </a:r>
            <a:r>
              <a:rPr lang="it-IT" sz="1700" dirty="0"/>
              <a:t> fare ( </a:t>
            </a:r>
            <a:r>
              <a:rPr lang="it-IT" sz="1700" dirty="0" err="1"/>
              <a:t>commit</a:t>
            </a:r>
            <a:r>
              <a:rPr lang="it-IT" sz="1700" dirty="0"/>
              <a:t> o </a:t>
            </a:r>
            <a:r>
              <a:rPr lang="it-IT" sz="1700" dirty="0" err="1"/>
              <a:t>rollback</a:t>
            </a:r>
            <a:r>
              <a:rPr lang="it-IT" sz="1700" dirty="0"/>
              <a:t> ad esempio) .. Cosa invocare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… </a:t>
            </a:r>
          </a:p>
          <a:p>
            <a:pPr marL="0" indent="0">
              <a:buNone/>
            </a:pPr>
            <a:r>
              <a:rPr lang="it-IT" sz="1700" b="1" dirty="0" err="1"/>
              <a:t>Pointcut</a:t>
            </a:r>
            <a:r>
              <a:rPr lang="it-IT" sz="1700" dirty="0"/>
              <a:t>: regola che esprime </a:t>
            </a:r>
            <a:r>
              <a:rPr lang="it-IT" sz="1700" dirty="0">
                <a:highlight>
                  <a:srgbClr val="FFFF00"/>
                </a:highlight>
              </a:rPr>
              <a:t>quando</a:t>
            </a:r>
            <a:r>
              <a:rPr lang="it-IT" sz="1700" dirty="0"/>
              <a:t> applicare lo </a:t>
            </a:r>
            <a:r>
              <a:rPr lang="it-IT" sz="1700" b="1" dirty="0" err="1"/>
              <a:t>Advice</a:t>
            </a:r>
            <a:endParaRPr lang="it-IT" sz="1700" dirty="0"/>
          </a:p>
          <a:p>
            <a:pPr marL="0" indent="0">
              <a:buNone/>
            </a:pPr>
            <a:r>
              <a:rPr lang="it-IT" sz="1700" b="1" dirty="0" err="1"/>
              <a:t>Joinpoint</a:t>
            </a:r>
            <a:r>
              <a:rPr lang="it-IT" sz="1700" dirty="0"/>
              <a:t>: punti di esecuzione a </a:t>
            </a:r>
            <a:r>
              <a:rPr lang="it-IT" sz="1700" dirty="0" err="1"/>
              <a:t>runtime</a:t>
            </a:r>
            <a:r>
              <a:rPr lang="it-IT" sz="1700" dirty="0"/>
              <a:t> del codice definiti dal </a:t>
            </a:r>
            <a:r>
              <a:rPr lang="it-IT" sz="1700" b="1" dirty="0" err="1"/>
              <a:t>Pointcut</a:t>
            </a:r>
            <a:r>
              <a:rPr lang="it-IT" sz="1700" b="1" dirty="0"/>
              <a:t> </a:t>
            </a:r>
            <a:r>
              <a:rPr lang="it-IT" sz="1700" dirty="0"/>
              <a:t>(specifica del quando)</a:t>
            </a:r>
          </a:p>
          <a:p>
            <a:pPr marL="0" indent="0">
              <a:buNone/>
            </a:pPr>
            <a:r>
              <a:rPr lang="it-IT" sz="1700" b="1" dirty="0" err="1"/>
              <a:t>Aspect</a:t>
            </a:r>
            <a:r>
              <a:rPr lang="it-IT" sz="1800" b="1" dirty="0"/>
              <a:t> </a:t>
            </a:r>
            <a:r>
              <a:rPr lang="it-IT" sz="1700" b="1" dirty="0"/>
              <a:t>=</a:t>
            </a:r>
            <a:r>
              <a:rPr lang="it-IT" sz="1800" b="1" dirty="0"/>
              <a:t> </a:t>
            </a:r>
            <a:r>
              <a:rPr lang="it-IT" sz="1700" dirty="0"/>
              <a:t>combinazione</a:t>
            </a:r>
            <a:r>
              <a:rPr lang="it-IT" sz="1800" b="1" dirty="0"/>
              <a:t> </a:t>
            </a:r>
            <a:r>
              <a:rPr lang="it-IT" sz="1700" dirty="0"/>
              <a:t>di</a:t>
            </a:r>
            <a:r>
              <a:rPr lang="it-IT" sz="1700" b="1" dirty="0"/>
              <a:t> </a:t>
            </a:r>
            <a:r>
              <a:rPr lang="it-IT" sz="1700" b="1" dirty="0" err="1"/>
              <a:t>Advice</a:t>
            </a:r>
            <a:r>
              <a:rPr lang="it-IT" sz="1700" b="1" dirty="0"/>
              <a:t> </a:t>
            </a:r>
            <a:r>
              <a:rPr lang="it-IT" sz="1700" dirty="0"/>
              <a:t>e</a:t>
            </a:r>
            <a:r>
              <a:rPr lang="it-IT" sz="1700" b="1" dirty="0"/>
              <a:t> </a:t>
            </a:r>
            <a:r>
              <a:rPr lang="it-IT" sz="1700" b="1" dirty="0" err="1"/>
              <a:t>Pointcut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Before</a:t>
            </a:r>
            <a:endParaRPr lang="it-IT" sz="1700" b="1" dirty="0"/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Around</a:t>
            </a:r>
            <a:r>
              <a:rPr lang="it-IT" sz="1700" b="1" dirty="0"/>
              <a:t>  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AfterReturning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normal return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</a:t>
            </a:r>
            <a:r>
              <a:rPr lang="it-IT" sz="1700" b="1" dirty="0" err="1"/>
              <a:t>Afterthrowing</a:t>
            </a:r>
            <a:r>
              <a:rPr lang="it-IT" sz="1700" b="1" dirty="0"/>
              <a:t> </a:t>
            </a:r>
            <a:r>
              <a:rPr lang="it-IT" sz="1700" dirty="0"/>
              <a:t>(</a:t>
            </a:r>
            <a:r>
              <a:rPr lang="en-US" sz="1700" dirty="0"/>
              <a:t>exits by throwing an exception</a:t>
            </a:r>
            <a:r>
              <a:rPr lang="it-IT" sz="1700" dirty="0"/>
              <a:t>)</a:t>
            </a:r>
          </a:p>
          <a:p>
            <a:pPr marL="0" indent="0">
              <a:buNone/>
            </a:pPr>
            <a:r>
              <a:rPr lang="it-IT" sz="1700" b="1" dirty="0"/>
              <a:t>	After </a:t>
            </a:r>
            <a:r>
              <a:rPr lang="it-IT" sz="1700" dirty="0"/>
              <a:t>(</a:t>
            </a:r>
            <a:r>
              <a:rPr lang="it-IT" sz="1700" dirty="0" err="1"/>
              <a:t>normal</a:t>
            </a:r>
            <a:r>
              <a:rPr lang="it-IT" sz="1700" dirty="0"/>
              <a:t> + </a:t>
            </a:r>
            <a:r>
              <a:rPr lang="it-IT" sz="1700" dirty="0" err="1"/>
              <a:t>exception</a:t>
            </a:r>
            <a:r>
              <a:rPr lang="it-IT" sz="1700" dirty="0"/>
              <a:t>) </a:t>
            </a:r>
          </a:p>
          <a:p>
            <a:pPr marL="0" indent="0">
              <a:buNone/>
            </a:pPr>
            <a:endParaRPr lang="it-IT" sz="1700" b="1" dirty="0"/>
          </a:p>
          <a:p>
            <a:pPr marL="0" indent="0">
              <a:buNone/>
            </a:pPr>
            <a:endParaRPr lang="it-IT" sz="1700" dirty="0"/>
          </a:p>
        </p:txBody>
      </p:sp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B96D982E-687B-45EC-AB56-FBCF1594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C8346AF-8FB6-4ECF-8BFA-22E8423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DED63F-1398-47A1-983B-F5FE45B6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6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FAFECC4-156E-462F-A859-7F61448941CC}"/>
              </a:ext>
            </a:extLst>
          </p:cNvPr>
          <p:cNvSpPr txBox="1">
            <a:spLocks/>
          </p:cNvSpPr>
          <p:nvPr/>
        </p:nvSpPr>
        <p:spPr>
          <a:xfrm>
            <a:off x="611560" y="404664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Welcome to the Boot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We’ve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got</a:t>
            </a:r>
            <a:r>
              <a:rPr lang="it-IT" sz="2000" b="1" dirty="0">
                <a:solidFill>
                  <a:srgbClr val="00B050"/>
                </a:solidFill>
              </a:rPr>
              <a:t> </a:t>
            </a:r>
            <a:r>
              <a:rPr lang="it-IT" sz="2000" b="1" dirty="0" err="1">
                <a:solidFill>
                  <a:srgbClr val="00B050"/>
                </a:solidFill>
              </a:rPr>
              <a:t>fun</a:t>
            </a:r>
            <a:r>
              <a:rPr lang="it-IT" sz="2000" b="1" dirty="0">
                <a:solidFill>
                  <a:srgbClr val="00B050"/>
                </a:solidFill>
              </a:rPr>
              <a:t> and games .. )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FB983AA-E7E2-4229-860E-251F68ACADED}"/>
              </a:ext>
            </a:extLst>
          </p:cNvPr>
          <p:cNvSpPr txBox="1">
            <a:spLocks/>
          </p:cNvSpPr>
          <p:nvPr/>
        </p:nvSpPr>
        <p:spPr>
          <a:xfrm>
            <a:off x="683568" y="1411200"/>
            <a:ext cx="7056784" cy="309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DC80DDD9-6F40-493A-8121-ACB3567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0108BA5-075F-42EE-862D-55C2E78A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28E165-D2BE-4AF9-8AE7-A5BE47168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" y="290357"/>
            <a:ext cx="8086935" cy="60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freccia in su 9">
            <a:extLst>
              <a:ext uri="{FF2B5EF4-FFF2-40B4-BE49-F238E27FC236}">
                <a16:creationId xmlns:a16="http://schemas.microsoft.com/office/drawing/2014/main" id="{E02D00F0-A800-46B7-A9C6-1D7EF4E7E3C4}"/>
              </a:ext>
            </a:extLst>
          </p:cNvPr>
          <p:cNvSpPr/>
          <p:nvPr/>
        </p:nvSpPr>
        <p:spPr>
          <a:xfrm>
            <a:off x="457200" y="2708921"/>
            <a:ext cx="4474840" cy="2952328"/>
          </a:xfrm>
          <a:prstGeom prst="upArrowCallout">
            <a:avLst>
              <a:gd name="adj1" fmla="val 4844"/>
              <a:gd name="adj2" fmla="val 8939"/>
              <a:gd name="adj3" fmla="val 25000"/>
              <a:gd name="adj4" fmla="val 6750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Starter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chi era costui .. )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4094112" cy="2442659"/>
          </a:xfrm>
        </p:spPr>
        <p:txBody>
          <a:bodyPr>
            <a:normAutofit/>
          </a:bodyPr>
          <a:lstStyle/>
          <a:p>
            <a:pPr algn="just"/>
            <a:r>
              <a:rPr lang="it-IT" sz="1900" dirty="0">
                <a:solidFill>
                  <a:schemeClr val="tx1"/>
                </a:solidFill>
              </a:rPr>
              <a:t>Spring Boot starter: è un template (realizzato come dipendenza MAVEN) che raccoglie le dipendenze delle librerie necessarie per le funzionalità che si dichiara (in pom.xml) di voler usare. </a:t>
            </a:r>
          </a:p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7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7A80E86-2805-416E-B948-37AC6188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39DCDBA-92B3-43CF-9A95-D0962B3DAD0C}"/>
              </a:ext>
            </a:extLst>
          </p:cNvPr>
          <p:cNvSpPr txBox="1">
            <a:spLocks/>
          </p:cNvSpPr>
          <p:nvPr/>
        </p:nvSpPr>
        <p:spPr>
          <a:xfrm>
            <a:off x="686522" y="1458873"/>
            <a:ext cx="4104456" cy="84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        &lt;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-boot-starter-web&lt;/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0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13DFACA-F195-4B41-B95A-8C88AD4A0109}"/>
              </a:ext>
            </a:extLst>
          </p:cNvPr>
          <p:cNvSpPr txBox="1">
            <a:spLocks/>
          </p:cNvSpPr>
          <p:nvPr/>
        </p:nvSpPr>
        <p:spPr>
          <a:xfrm>
            <a:off x="5220072" y="2060848"/>
            <a:ext cx="3754760" cy="3809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org.springframework.boot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-boot-starter-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tomcat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org.hibernate.validator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hibernate-validator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-web&lt;/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org.springframework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groupId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    &lt;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spring-webmvc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artifactId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    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dependency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it-IT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dependencies</a:t>
            </a:r>
            <a:r>
              <a:rPr lang="it-IT" sz="1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it-IT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EDD5B640-E2B3-4B34-99C0-5BE3638A8D59}"/>
              </a:ext>
            </a:extLst>
          </p:cNvPr>
          <p:cNvSpPr/>
          <p:nvPr/>
        </p:nvSpPr>
        <p:spPr>
          <a:xfrm rot="2426424">
            <a:off x="4352955" y="2369160"/>
            <a:ext cx="984699" cy="432047"/>
          </a:xfrm>
          <a:prstGeom prst="leftRightArrow">
            <a:avLst>
              <a:gd name="adj1" fmla="val 50000"/>
              <a:gd name="adj2" fmla="val 39710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71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Autoconfiguration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sz="2000" b="1" dirty="0">
                <a:solidFill>
                  <a:srgbClr val="00B050"/>
                </a:solidFill>
              </a:rPr>
              <a:t>( .. </a:t>
            </a:r>
            <a:r>
              <a:rPr lang="it-IT" sz="2000" b="1" dirty="0" err="1">
                <a:solidFill>
                  <a:srgbClr val="00B050"/>
                </a:solidFill>
              </a:rPr>
              <a:t>it’s</a:t>
            </a:r>
            <a:r>
              <a:rPr lang="it-IT" sz="2000" b="1" dirty="0">
                <a:solidFill>
                  <a:srgbClr val="00B050"/>
                </a:solidFill>
              </a:rPr>
              <a:t> a </a:t>
            </a:r>
            <a:r>
              <a:rPr lang="it-IT" sz="2000" b="1" dirty="0" err="1">
                <a:solidFill>
                  <a:srgbClr val="00B050"/>
                </a:solidFill>
              </a:rPr>
              <a:t>kind</a:t>
            </a:r>
            <a:r>
              <a:rPr lang="it-IT" sz="2000" b="1" dirty="0">
                <a:solidFill>
                  <a:srgbClr val="00B050"/>
                </a:solidFill>
              </a:rPr>
              <a:t> of </a:t>
            </a:r>
            <a:r>
              <a:rPr lang="it-IT" sz="2000" b="1" dirty="0" err="1">
                <a:solidFill>
                  <a:srgbClr val="00B050"/>
                </a:solidFill>
              </a:rPr>
              <a:t>magic</a:t>
            </a:r>
            <a:r>
              <a:rPr lang="it-IT" sz="2000" b="1" dirty="0">
                <a:solidFill>
                  <a:srgbClr val="00B050"/>
                </a:solidFill>
              </a:rPr>
              <a:t>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00800" cy="21602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La “</a:t>
            </a:r>
            <a:r>
              <a:rPr lang="en-US" sz="1800" dirty="0" err="1">
                <a:solidFill>
                  <a:schemeClr val="tx1"/>
                </a:solidFill>
              </a:rPr>
              <a:t>autoconfiguration</a:t>
            </a:r>
            <a:r>
              <a:rPr lang="en-US" sz="1800" dirty="0">
                <a:solidFill>
                  <a:schemeClr val="tx1"/>
                </a:solidFill>
              </a:rPr>
              <a:t>” è </a:t>
            </a:r>
            <a:r>
              <a:rPr lang="en-US" sz="1800" dirty="0" err="1">
                <a:solidFill>
                  <a:schemeClr val="tx1"/>
                </a:solidFill>
              </a:rPr>
              <a:t>abilitata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attraverso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l’uso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java annotation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EnableAutoConfiguration</a:t>
            </a:r>
            <a:endParaRPr lang="it-IT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it-IT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La auto configuration </a:t>
            </a:r>
            <a:r>
              <a:rPr lang="en-US" sz="1800" dirty="0" err="1">
                <a:solidFill>
                  <a:schemeClr val="tx1"/>
                </a:solidFill>
              </a:rPr>
              <a:t>scansiona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il</a:t>
            </a:r>
            <a:r>
              <a:rPr lang="en-US" sz="1800" dirty="0">
                <a:solidFill>
                  <a:schemeClr val="tx1"/>
                </a:solidFill>
              </a:rPr>
              <a:t> java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scova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librerie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presenti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imposta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dirty="0" err="1">
                <a:solidFill>
                  <a:schemeClr val="tx1"/>
                </a:solidFill>
              </a:rPr>
              <a:t>migliore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configurazione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possibile</a:t>
            </a:r>
            <a:r>
              <a:rPr lang="en-US" sz="1800" dirty="0">
                <a:solidFill>
                  <a:schemeClr val="tx1"/>
                </a:solidFill>
              </a:rPr>
              <a:t> per </a:t>
            </a:r>
            <a:r>
              <a:rPr lang="en-US" sz="1800" dirty="0" err="1">
                <a:solidFill>
                  <a:schemeClr val="tx1"/>
                </a:solidFill>
              </a:rPr>
              <a:t>queste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instanzia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componenti</a:t>
            </a:r>
            <a:r>
              <a:rPr lang="en-US" sz="1800" dirty="0">
                <a:solidFill>
                  <a:schemeClr val="tx1"/>
                </a:solidFill>
              </a:rPr>
              <a:t>/beans </a:t>
            </a:r>
            <a:r>
              <a:rPr lang="en-US" sz="1800" dirty="0" err="1">
                <a:solidFill>
                  <a:schemeClr val="tx1"/>
                </a:solidFill>
              </a:rPr>
              <a:t>registrandone</a:t>
            </a:r>
            <a:r>
              <a:rPr lang="en-US" sz="1800" dirty="0">
                <a:solidFill>
                  <a:schemeClr val="tx1"/>
                </a:solidFill>
              </a:rPr>
              <a:t> le inter - </a:t>
            </a:r>
            <a:r>
              <a:rPr lang="en-US" sz="1800" dirty="0" err="1">
                <a:solidFill>
                  <a:schemeClr val="tx1"/>
                </a:solidFill>
              </a:rPr>
              <a:t>dipendenze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rgbClr val="00B050"/>
                </a:solidFill>
              </a:rPr>
              <a:t>(DI – Dependency Injection)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it-IT" sz="9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49878"/>
              </p:ext>
            </p:extLst>
          </p:nvPr>
        </p:nvGraphicFramePr>
        <p:xfrm>
          <a:off x="827584" y="3645024"/>
          <a:ext cx="7272808" cy="217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7792">
                <a:tc>
                  <a:txBody>
                    <a:bodyPr/>
                    <a:lstStyle/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it-IT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it-IT" sz="16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it-IT" sz="1600" b="1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SpringBootApplication</a:t>
                      </a:r>
                      <a:endParaRPr lang="it-IT" sz="1600" b="1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EnableAutoConfiguration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Spring Boot's auto-configuration mechanism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ComponentScan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enable @Component scan on the package where the application is located (see the best practices) </a:t>
                      </a:r>
                    </a:p>
                    <a:p>
                      <a:pPr marL="0" algn="l" defTabSz="914400" rtl="0" eaLnBrk="1" latinLnBrk="0" hangingPunct="1"/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@Configuration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allow to register extra beans in the context or import additional configuration classes</a:t>
                      </a:r>
                      <a:endParaRPr lang="it-IT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DB08B929-FEAD-4493-AE66-78893A42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Let’s</a:t>
            </a:r>
            <a:r>
              <a:rPr lang="it-IT" dirty="0"/>
              <a:t> start coding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00B050"/>
                </a:solidFill>
              </a:rPr>
              <a:t>( .. Rock &amp; </a:t>
            </a:r>
            <a:r>
              <a:rPr lang="it-IT" sz="2000" b="1" dirty="0" err="1">
                <a:solidFill>
                  <a:srgbClr val="00B050"/>
                </a:solidFill>
              </a:rPr>
              <a:t>Roll</a:t>
            </a:r>
            <a:r>
              <a:rPr lang="it-IT" sz="2000" b="1" dirty="0">
                <a:solidFill>
                  <a:srgbClr val="00B050"/>
                </a:solidFill>
              </a:rPr>
              <a:t>, baby .. 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272808" cy="1008112"/>
          </a:xfrm>
        </p:spPr>
        <p:txBody>
          <a:bodyPr>
            <a:normAutofit/>
          </a:bodyPr>
          <a:lstStyle/>
          <a:p>
            <a:pPr algn="just"/>
            <a:endParaRPr lang="it-IT" sz="1800" dirty="0">
              <a:solidFill>
                <a:schemeClr val="tx1"/>
              </a:solidFill>
            </a:endParaRPr>
          </a:p>
          <a:p>
            <a:pPr algn="just"/>
            <a:r>
              <a:rPr lang="it-IT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  <a:hlinkClick r:id="rId3"/>
              </a:rPr>
              <a:t>https://start.spring.io/</a:t>
            </a:r>
            <a:endParaRPr lang="it-IT" sz="1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23528" y="6356350"/>
            <a:ext cx="8136904" cy="365125"/>
          </a:xfrm>
        </p:spPr>
        <p:txBody>
          <a:bodyPr/>
          <a:lstStyle/>
          <a:p>
            <a:r>
              <a:rPr lang="it-IT" dirty="0"/>
              <a:t>Spring </a:t>
            </a:r>
            <a:r>
              <a:rPr lang="it-IT" dirty="0" err="1"/>
              <a:t>Boot</a:t>
            </a:r>
            <a:r>
              <a:rPr lang="it-IT" dirty="0"/>
              <a:t>  -  </a:t>
            </a:r>
            <a:r>
              <a:rPr lang="it-IT" dirty="0" err="1"/>
              <a:t>Antonio:P</a:t>
            </a:r>
            <a:r>
              <a:rPr lang="it-IT" dirty="0"/>
              <a:t>   -  https://github.com/ant1974/ant-repo-public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3A4A-AD2B-4BB3-8BE0-00F45CB8466D}" type="slidenum">
              <a:rPr lang="it-IT" smtClean="0"/>
              <a:t>9</a:t>
            </a:fld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28373"/>
            <a:ext cx="7380312" cy="36488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BCF8C2E-201E-4D7F-94B5-EBF625E3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6300000"/>
            <a:ext cx="936104" cy="4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2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1644</Words>
  <Application>Microsoft Office PowerPoint</Application>
  <PresentationFormat>Presentazione su schermo (4:3)</PresentationFormat>
  <Paragraphs>283</Paragraphs>
  <Slides>19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Tema di Office</vt:lpstr>
      <vt:lpstr>Who Am I - Antonio Piovesan https://github.com/ant1974/ant-repo-public</vt:lpstr>
      <vt:lpstr>Introduzione ( .: the boot :. )</vt:lpstr>
      <vt:lpstr>Introduzione ( .. it follows .. )</vt:lpstr>
      <vt:lpstr>Presentazione standard di PowerPoint</vt:lpstr>
      <vt:lpstr>Presentazione standard di PowerPoint</vt:lpstr>
      <vt:lpstr>Presentazione standard di PowerPoint</vt:lpstr>
      <vt:lpstr>Starter ( .. chi era costui .. )</vt:lpstr>
      <vt:lpstr>Autoconfiguration ( .. it’s a kind of magic .. )</vt:lpstr>
      <vt:lpstr>Let’s start coding ( .. Rock &amp; Roll, baby .. )</vt:lpstr>
      <vt:lpstr>Let’s start coding ( .. Keep on rockin’ in Eclipse world .. )</vt:lpstr>
      <vt:lpstr>Spring Boot ( .. recap .. )</vt:lpstr>
      <vt:lpstr>Continueed ( .. How many .. ) </vt:lpstr>
      <vt:lpstr>Continueed ( .. Whole lotta annotation  .. )</vt:lpstr>
      <vt:lpstr>Profiles  ( .. Test it like PROd .. )</vt:lpstr>
      <vt:lpstr>Security ( .. stay safe .. wear masks ..)</vt:lpstr>
      <vt:lpstr>Actuators  ( ..  small step for the human kind but … )</vt:lpstr>
      <vt:lpstr>Deploying Spring Boot Applications</vt:lpstr>
      <vt:lpstr>Links</vt:lpstr>
      <vt:lpstr>THANK YOU ALL! Antonio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- Antonio Piovesan</dc:title>
  <cp:lastModifiedBy>Piovesan, Antonio</cp:lastModifiedBy>
  <cp:revision>52</cp:revision>
  <dcterms:created xsi:type="dcterms:W3CDTF">2020-05-04T13:02:31Z</dcterms:created>
  <dcterms:modified xsi:type="dcterms:W3CDTF">2020-11-10T16:56:41Z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2dafb3-132a-46b9-83a0-0e9a533a1d85_Enabled">
    <vt:lpwstr>true</vt:lpwstr>
  </property>
  <property fmtid="{D5CDD505-2E9C-101B-9397-08002B2CF9AE}" pid="3" name="MSIP_Label_9a2dafb3-132a-46b9-83a0-0e9a533a1d85_SetDate">
    <vt:lpwstr>2020-11-06T16:43:02Z</vt:lpwstr>
  </property>
  <property fmtid="{D5CDD505-2E9C-101B-9397-08002B2CF9AE}" pid="4" name="MSIP_Label_9a2dafb3-132a-46b9-83a0-0e9a533a1d85_Method">
    <vt:lpwstr>Standard</vt:lpwstr>
  </property>
  <property fmtid="{D5CDD505-2E9C-101B-9397-08002B2CF9AE}" pid="5" name="MSIP_Label_9a2dafb3-132a-46b9-83a0-0e9a533a1d85_Name">
    <vt:lpwstr>Datalogic Confidential Internal</vt:lpwstr>
  </property>
  <property fmtid="{D5CDD505-2E9C-101B-9397-08002B2CF9AE}" pid="6" name="MSIP_Label_9a2dafb3-132a-46b9-83a0-0e9a533a1d85_SiteId">
    <vt:lpwstr>fa92fa5a-de6c-4caf-a2ae-f13cb9d1c40a</vt:lpwstr>
  </property>
  <property fmtid="{D5CDD505-2E9C-101B-9397-08002B2CF9AE}" pid="7" name="MSIP_Label_9a2dafb3-132a-46b9-83a0-0e9a533a1d85_ActionId">
    <vt:lpwstr>a79e9850-60c3-4e2e-a7f5-0000837aaa2f</vt:lpwstr>
  </property>
  <property fmtid="{D5CDD505-2E9C-101B-9397-08002B2CF9AE}" pid="8" name="MSIP_Label_9a2dafb3-132a-46b9-83a0-0e9a533a1d85_ContentBits">
    <vt:lpwstr>2</vt:lpwstr>
  </property>
</Properties>
</file>