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9.png" ContentType="image/png"/>
  <Override PartName="/ppt/media/image129.png" ContentType="image/png"/>
  <Override PartName="/ppt/media/image123.png" ContentType="image/png"/>
  <Override PartName="/ppt/media/image120.png" ContentType="image/png"/>
  <Override PartName="/ppt/media/image119.png" ContentType="image/png"/>
  <Override PartName="/ppt/media/image118.png" ContentType="image/png"/>
  <Override PartName="/ppt/media/image109.png" ContentType="image/png"/>
  <Override PartName="/ppt/media/image108.png" ContentType="image/png"/>
  <Override PartName="/ppt/media/image116.png" ContentType="image/png"/>
  <Override PartName="/ppt/media/image98.png" ContentType="image/png"/>
  <Override PartName="/ppt/media/image114.png" ContentType="image/png"/>
  <Override PartName="/ppt/media/image96.png" ContentType="image/png"/>
  <Override PartName="/ppt/media/image113.png" ContentType="image/png"/>
  <Override PartName="/ppt/media/image95.png" ContentType="image/png"/>
  <Override PartName="/ppt/media/image112.png" ContentType="image/png"/>
  <Override PartName="/ppt/media/image94.png" ContentType="image/png"/>
  <Override PartName="/ppt/media/image111.png" ContentType="image/png"/>
  <Override PartName="/ppt/media/image93.png" ContentType="image/png"/>
  <Override PartName="/ppt/media/image110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106.png" ContentType="image/png"/>
  <Override PartName="/ppt/media/image88.png" ContentType="image/png"/>
  <Override PartName="/ppt/media/image104.png" ContentType="image/png"/>
  <Override PartName="/ppt/media/image86.png" ContentType="image/png"/>
  <Override PartName="/ppt/media/image103.png" ContentType="image/png"/>
  <Override PartName="/ppt/media/image85.png" ContentType="image/png"/>
  <Override PartName="/ppt/media/image102.png" ContentType="image/png"/>
  <Override PartName="/ppt/media/image84.png" ContentType="image/png"/>
  <Override PartName="/ppt/media/image101.png" ContentType="image/png"/>
  <Override PartName="/ppt/media/image83.png" ContentType="image/png"/>
  <Override PartName="/ppt/media/image100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107.png" ContentType="image/png"/>
  <Override PartName="/ppt/media/image89.png" ContentType="image/png"/>
  <Override PartName="/ppt/media/image10.jpeg" ContentType="image/jpeg"/>
  <Override PartName="/ppt/media/image70.png" ContentType="image/png"/>
  <Override PartName="/ppt/media/image117.png" ContentType="image/png"/>
  <Override PartName="/ppt/media/image99.png" ContentType="image/png"/>
  <Override PartName="/ppt/media/image11.jpeg" ContentType="image/jpeg"/>
  <Override PartName="/ppt/media/image36.png" ContentType="image/png"/>
  <Override PartName="/ppt/media/image105.png" ContentType="image/png"/>
  <Override PartName="/ppt/media/image87.png" ContentType="image/png"/>
  <Override PartName="/ppt/media/image8.jpeg" ContentType="image/jpeg"/>
  <Override PartName="/ppt/media/image35.png" ContentType="image/png"/>
  <Override PartName="/ppt/media/image143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141.png" ContentType="image/png"/>
  <Override PartName="/ppt/media/image32.png" ContentType="image/png"/>
  <Override PartName="/ppt/media/image140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138.png" ContentType="image/png"/>
  <Override PartName="/ppt/media/image29.png" ContentType="image/png"/>
  <Override PartName="/ppt/media/image137.png" ContentType="image/png"/>
  <Override PartName="/ppt/media/image28.png" ContentType="image/png"/>
  <Override PartName="/ppt/media/image135.png" ContentType="image/png"/>
  <Override PartName="/ppt/media/image26.png" ContentType="image/png"/>
  <Override PartName="/ppt/media/image134.png" ContentType="image/png"/>
  <Override PartName="/ppt/media/image25.png" ContentType="image/png"/>
  <Override PartName="/ppt/media/image133.png" ContentType="image/png"/>
  <Override PartName="/ppt/media/image24.png" ContentType="image/png"/>
  <Override PartName="/ppt/media/image49.png" ContentType="image/png"/>
  <Override PartName="/ppt/media/image132.png" ContentType="image/png"/>
  <Override PartName="/ppt/media/image23.png" ContentType="image/png"/>
  <Override PartName="/ppt/media/image48.png" ContentType="image/png"/>
  <Override PartName="/ppt/media/image131.png" ContentType="image/png"/>
  <Override PartName="/ppt/media/image22.png" ContentType="image/png"/>
  <Override PartName="/ppt/media/image130.png" ContentType="image/png"/>
  <Override PartName="/ppt/media/image21.png" ContentType="image/png"/>
  <Override PartName="/ppt/media/image144.jpeg" ContentType="image/jpeg"/>
  <Override PartName="/ppt/media/image115.png" ContentType="image/png"/>
  <Override PartName="/ppt/media/image97.png" ContentType="image/png"/>
  <Override PartName="/ppt/media/image9.jpeg" ContentType="image/jpeg"/>
  <Override PartName="/ppt/media/image46.png" ContentType="image/png"/>
  <Override PartName="/ppt/media/image20.png" ContentType="image/png"/>
  <Override PartName="/ppt/media/image45.png" ContentType="image/png"/>
  <Override PartName="/ppt/media/image128.png" ContentType="image/png"/>
  <Override PartName="/ppt/media/image19.png" ContentType="image/png"/>
  <Override PartName="/ppt/media/image127.png" ContentType="image/png"/>
  <Override PartName="/ppt/media/image18.png" ContentType="image/png"/>
  <Override PartName="/ppt/media/image125.png" ContentType="image/png"/>
  <Override PartName="/ppt/media/image16.png" ContentType="image/png"/>
  <Override PartName="/ppt/media/image57.png" ContentType="image/png"/>
  <Override PartName="/ppt/media/image5.jpeg" ContentType="image/jpeg"/>
  <Override PartName="/ppt/media/image47.png" ContentType="image/png"/>
  <Override PartName="/ppt/media/image4.jpeg" ContentType="image/jpeg"/>
  <Override PartName="/ppt/media/image126.png" ContentType="image/png"/>
  <Override PartName="/ppt/media/image17.png" ContentType="image/png"/>
  <Override PartName="/ppt/media/image1.jpeg" ContentType="image/jpeg"/>
  <Override PartName="/ppt/media/image136.png" ContentType="image/png"/>
  <Override PartName="/ppt/media/image27.png" ContentType="image/png"/>
  <Override PartName="/ppt/media/image2.jpeg" ContentType="image/jpeg"/>
  <Override PartName="/ppt/media/image121.png" ContentType="image/png"/>
  <Override PartName="/ppt/media/image12.png" ContentType="image/png"/>
  <Override PartName="/ppt/media/image3.jpeg" ContentType="image/jpeg"/>
  <Override PartName="/ppt/media/image37.png" ContentType="image/png"/>
  <Override PartName="/ppt/media/image122.png" ContentType="image/png"/>
  <Override PartName="/ppt/media/image13.png" ContentType="image/png"/>
  <Override PartName="/ppt/media/image14.jpeg" ContentType="image/jpeg"/>
  <Override PartName="/ppt/media/image38.png" ContentType="image/png"/>
  <Override PartName="/ppt/media/image124.png" ContentType="image/png"/>
  <Override PartName="/ppt/media/image15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.jpeg" ContentType="image/jpe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142.jpeg" ContentType="image/jpeg"/>
  <Override PartName="/ppt/media/image7.jpeg" ContentType="image/jpe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500400" y="441000"/>
            <a:ext cx="8520120" cy="605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9640" cy="6884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92360" y="2562120"/>
            <a:ext cx="8182800" cy="291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0400" y="2485440"/>
            <a:ext cx="7935120" cy="1122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AA48BE1D-D865-4B3F-9DB6-0D62BC8B119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A375095E-4942-45B3-984E-03203D8ABCC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20120" cy="264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1197BB3D-865E-4B6F-B53E-157CACFF727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359000" y="1737720"/>
            <a:ext cx="4505400" cy="537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0400" y="19018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86E1088C-FB5C-4856-8710-32EFE7DD2E5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06240" y="1616760"/>
            <a:ext cx="7938360" cy="475272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6ACAA1A6-D359-4497-BFA9-B19C219050D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3" name="Google Shape;29;p6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956160" y="528480"/>
            <a:ext cx="7705800" cy="54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20120" cy="130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slideLayout" Target="../slideLayouts/slideLayout9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slideLayout" Target="../slideLayouts/slideLayout9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slideLayout" Target="../slideLayouts/slideLayout9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Relationship Id="rId19" Type="http://schemas.openxmlformats.org/officeDocument/2006/relationships/image" Target="../media/image112.png"/><Relationship Id="rId20" Type="http://schemas.openxmlformats.org/officeDocument/2006/relationships/image" Target="../media/image113.png"/><Relationship Id="rId21" Type="http://schemas.openxmlformats.org/officeDocument/2006/relationships/image" Target="../media/image114.png"/><Relationship Id="rId22" Type="http://schemas.openxmlformats.org/officeDocument/2006/relationships/image" Target="../media/image115.png"/><Relationship Id="rId23" Type="http://schemas.openxmlformats.org/officeDocument/2006/relationships/image" Target="../media/image116.png"/><Relationship Id="rId24" Type="http://schemas.openxmlformats.org/officeDocument/2006/relationships/image" Target="../media/image117.png"/><Relationship Id="rId25" Type="http://schemas.openxmlformats.org/officeDocument/2006/relationships/image" Target="../media/image118.png"/><Relationship Id="rId26" Type="http://schemas.openxmlformats.org/officeDocument/2006/relationships/image" Target="../media/image119.png"/><Relationship Id="rId27" Type="http://schemas.openxmlformats.org/officeDocument/2006/relationships/image" Target="../media/image120.png"/><Relationship Id="rId28" Type="http://schemas.openxmlformats.org/officeDocument/2006/relationships/image" Target="../media/image121.png"/><Relationship Id="rId29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slideLayout" Target="../slideLayouts/slideLayout9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2.jpeg"/><Relationship Id="rId2" Type="http://schemas.openxmlformats.org/officeDocument/2006/relationships/image" Target="../media/image143.png"/><Relationship Id="rId3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4.jpe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792360" y="5698800"/>
            <a:ext cx="5051160" cy="1056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792360" y="2562120"/>
            <a:ext cx="8182800" cy="2918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Roboto"/>
                <a:ea typeface="Roboto"/>
              </a:rPr>
              <a:t>Онлайн</a:t>
            </a:r>
            <a:br/>
            <a:r>
              <a:rPr b="1" lang="en-US" sz="6600" spc="-1" strike="noStrike">
                <a:solidFill>
                  <a:srgbClr val="ffffff"/>
                </a:solidFill>
                <a:latin typeface="Roboto"/>
                <a:ea typeface="Roboto"/>
              </a:rPr>
              <a:t>образование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500400" y="1080000"/>
            <a:ext cx="7995600" cy="53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Настроена одновременная работа корневого маршрутизатора CORE-RT через два коммутатора корпоративной сети для резервирования. Это сделано с помощью добавления в маршрутизатор карты расширения HWIC-4ESW.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Настроен доступ к корпоративному порталу по двум IP через статический NAT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Настроен доступ в интернет пользователей из сети USERS по динамическому PAT из пулов обоих провайдеров.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Настроен ACL для разрешения доступа пользователям из сети USERS к серверам - корпоративному веб-порталу по протоколу HTTP/HTTPS, файловому серверу по SAMBA, и NTP-серверу  по протоколу NTP.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Настроен отказоустойчивый доступ к интернету через двух провайдеров с помощью IP SLA и EEM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Настроен port-security на access портах коммутаторов, подключенным к хостам пользователей.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не получилось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500400" y="1080000"/>
            <a:ext cx="7995600" cy="53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Не настроен удаленный доступ хоста системного администратора в сеть MANAGEMENT из интернета через тоннель GRE/IPsec.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В сети не внедрен протокол OSPF.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Сетевые устройства не настроены для доступа по ICMP для контроля их системами мониторинга типа ZABBIX.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Схемы (архитектура, БД)</a:t>
            </a:r>
            <a:br/>
            <a:br/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106200" y="1657440"/>
            <a:ext cx="8965800" cy="34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 и планы по развитию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89" name="Table 2"/>
          <p:cNvGraphicFramePr/>
          <p:nvPr/>
        </p:nvGraphicFramePr>
        <p:xfrm>
          <a:off x="952560" y="2058840"/>
          <a:ext cx="7238160" cy="2742840"/>
        </p:xfrm>
        <a:graphic>
          <a:graphicData uri="http://schemas.openxmlformats.org/drawingml/2006/table">
            <a:tbl>
              <a:tblPr/>
              <a:tblGrid>
                <a:gridCol w="699480"/>
                <a:gridCol w="6539040"/>
              </a:tblGrid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Обеспечить резервирования CORE-RT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Внедрить OSPF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Настроить тунеллирование GRE/IPSec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956160" y="528480"/>
            <a:ext cx="7705800" cy="5454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9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br/>
            <a:br/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956160" y="528480"/>
            <a:ext cx="7705800" cy="5454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4900" spc="-1" strike="noStrike">
                <a:solidFill>
                  <a:srgbClr val="ffffff"/>
                </a:solidFill>
                <a:latin typeface="Roboto"/>
                <a:ea typeface="Roboto"/>
              </a:rPr>
              <a:t>Инструкции для работы</a:t>
            </a:r>
            <a:br/>
            <a:r>
              <a:rPr b="1" lang="en-US" sz="4900" spc="-1" strike="noStrike">
                <a:solidFill>
                  <a:srgbClr val="ffffff"/>
                </a:solidFill>
                <a:latin typeface="Roboto"/>
                <a:ea typeface="Roboto"/>
              </a:rPr>
              <a:t>с презентацией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6202440" y="378000"/>
            <a:ext cx="2587680" cy="945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394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395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396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397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398" name="CustomShape 3"/>
          <p:cNvSpPr/>
          <p:nvPr/>
        </p:nvSpPr>
        <p:spPr>
          <a:xfrm>
            <a:off x="544320" y="1502280"/>
            <a:ext cx="25876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Работа с данными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99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0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1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2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3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4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405" name="CustomShape 4"/>
          <p:cNvSpPr/>
          <p:nvPr/>
        </p:nvSpPr>
        <p:spPr>
          <a:xfrm>
            <a:off x="4407120" y="1502280"/>
            <a:ext cx="15793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56000"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Интернет/Сети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06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7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8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09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0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1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2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3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4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5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6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7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8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19" name="Google Shape;245;p42" descr=""/>
          <p:cNvPicPr/>
          <p:nvPr/>
        </p:nvPicPr>
        <p:blipFill>
          <a:blip r:embed="rId24"/>
          <a:stretch/>
        </p:blipFill>
        <p:spPr>
          <a:xfrm>
            <a:off x="2636640" y="415080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20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6168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21" name="Google Shape;247;p42" descr=""/>
          <p:cNvPicPr/>
          <p:nvPr/>
        </p:nvPicPr>
        <p:blipFill>
          <a:blip r:embed="rId26"/>
          <a:stretch/>
        </p:blipFill>
        <p:spPr>
          <a:xfrm>
            <a:off x="6511320" y="51613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22" name="Google Shape;248;p42" descr=""/>
          <p:cNvPicPr/>
          <p:nvPr/>
        </p:nvPicPr>
        <p:blipFill>
          <a:blip r:embed="rId27"/>
          <a:stretch/>
        </p:blipFill>
        <p:spPr>
          <a:xfrm>
            <a:off x="5501880" y="51613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23" name="Google Shape;249;p42" descr=""/>
          <p:cNvPicPr/>
          <p:nvPr/>
        </p:nvPicPr>
        <p:blipFill>
          <a:blip r:embed="rId28"/>
          <a:stretch/>
        </p:blipFill>
        <p:spPr>
          <a:xfrm>
            <a:off x="7570800" y="5161320"/>
            <a:ext cx="827640" cy="8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4407120" y="1565640"/>
            <a:ext cx="15793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Технологии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26" name="Google Shape;256;p43" descr=""/>
          <p:cNvPicPr/>
          <p:nvPr/>
        </p:nvPicPr>
        <p:blipFill>
          <a:blip r:embed="rId1"/>
          <a:stretch/>
        </p:blipFill>
        <p:spPr>
          <a:xfrm>
            <a:off x="449244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27" name="Google Shape;257;p43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28" name="Google Shape;258;p43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29" name="Google Shape;259;p43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0" name="Google Shape;260;p43" descr=""/>
          <p:cNvPicPr/>
          <p:nvPr/>
        </p:nvPicPr>
        <p:blipFill>
          <a:blip r:embed="rId5"/>
          <a:stretch/>
        </p:blipFill>
        <p:spPr>
          <a:xfrm>
            <a:off x="550188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1" name="Google Shape;261;p43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2" name="Google Shape;262;p43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3" name="Google Shape;263;p43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4" name="Google Shape;264;p43" descr=""/>
          <p:cNvPicPr/>
          <p:nvPr/>
        </p:nvPicPr>
        <p:blipFill>
          <a:blip r:embed="rId9"/>
          <a:stretch/>
        </p:blipFill>
        <p:spPr>
          <a:xfrm>
            <a:off x="653652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5" name="Google Shape;265;p43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6" name="Google Shape;266;p43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7" name="Google Shape;267;p43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8" name="Google Shape;268;p43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39" name="Google Shape;269;p43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0" name="Google Shape;270;p43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1" name="Google Shape;271;p43" descr=""/>
          <p:cNvPicPr/>
          <p:nvPr/>
        </p:nvPicPr>
        <p:blipFill>
          <a:blip r:embed="rId16"/>
          <a:stretch/>
        </p:blipFill>
        <p:spPr>
          <a:xfrm>
            <a:off x="7571160" y="516132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442" name="CustomShape 3"/>
          <p:cNvSpPr/>
          <p:nvPr/>
        </p:nvSpPr>
        <p:spPr>
          <a:xfrm>
            <a:off x="565920" y="1565640"/>
            <a:ext cx="25876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Компьютерные игры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43" name="Google Shape;273;p43" descr=""/>
          <p:cNvPicPr/>
          <p:nvPr/>
        </p:nvPicPr>
        <p:blipFill>
          <a:blip r:embed="rId17"/>
          <a:stretch/>
        </p:blipFill>
        <p:spPr>
          <a:xfrm>
            <a:off x="651600" y="4157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4" name="Google Shape;274;p43" descr=""/>
          <p:cNvPicPr/>
          <p:nvPr/>
        </p:nvPicPr>
        <p:blipFill>
          <a:blip r:embed="rId18"/>
          <a:stretch/>
        </p:blipFill>
        <p:spPr>
          <a:xfrm>
            <a:off x="673560" y="212544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5" name="Google Shape;275;p43" descr=""/>
          <p:cNvPicPr/>
          <p:nvPr/>
        </p:nvPicPr>
        <p:blipFill>
          <a:blip r:embed="rId19"/>
          <a:stretch/>
        </p:blipFill>
        <p:spPr>
          <a:xfrm>
            <a:off x="651600" y="31356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6" name="Google Shape;276;p43" descr=""/>
          <p:cNvPicPr/>
          <p:nvPr/>
        </p:nvPicPr>
        <p:blipFill>
          <a:blip r:embed="rId20"/>
          <a:stretch/>
        </p:blipFill>
        <p:spPr>
          <a:xfrm>
            <a:off x="1584720" y="4157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7" name="Google Shape;277;p43" descr=""/>
          <p:cNvPicPr/>
          <p:nvPr/>
        </p:nvPicPr>
        <p:blipFill>
          <a:blip r:embed="rId21"/>
          <a:stretch/>
        </p:blipFill>
        <p:spPr>
          <a:xfrm>
            <a:off x="1606680" y="212544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8" name="Google Shape;278;p43" descr=""/>
          <p:cNvPicPr/>
          <p:nvPr/>
        </p:nvPicPr>
        <p:blipFill>
          <a:blip r:embed="rId22"/>
          <a:stretch/>
        </p:blipFill>
        <p:spPr>
          <a:xfrm>
            <a:off x="1584720" y="31356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49" name="Google Shape;279;p43" descr=""/>
          <p:cNvPicPr/>
          <p:nvPr/>
        </p:nvPicPr>
        <p:blipFill>
          <a:blip r:embed="rId23"/>
          <a:stretch/>
        </p:blipFill>
        <p:spPr>
          <a:xfrm>
            <a:off x="65160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50" name="Google Shape;280;p43" descr=""/>
          <p:cNvPicPr/>
          <p:nvPr/>
        </p:nvPicPr>
        <p:blipFill>
          <a:blip r:embed="rId24"/>
          <a:stretch/>
        </p:blipFill>
        <p:spPr>
          <a:xfrm>
            <a:off x="2565000" y="212544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51" name="Google Shape;281;p43" descr=""/>
          <p:cNvPicPr/>
          <p:nvPr/>
        </p:nvPicPr>
        <p:blipFill>
          <a:blip r:embed="rId25"/>
          <a:stretch/>
        </p:blipFill>
        <p:spPr>
          <a:xfrm>
            <a:off x="158472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52" name="Google Shape;282;p43" descr=""/>
          <p:cNvPicPr/>
          <p:nvPr/>
        </p:nvPicPr>
        <p:blipFill>
          <a:blip r:embed="rId26"/>
          <a:stretch/>
        </p:blipFill>
        <p:spPr>
          <a:xfrm>
            <a:off x="2517840" y="313524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53" name="Google Shape;283;p43" descr=""/>
          <p:cNvPicPr/>
          <p:nvPr/>
        </p:nvPicPr>
        <p:blipFill>
          <a:blip r:embed="rId27"/>
          <a:stretch/>
        </p:blipFill>
        <p:spPr>
          <a:xfrm>
            <a:off x="2517840" y="415728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54" name="Google Shape;284;p43" descr=""/>
          <p:cNvPicPr/>
          <p:nvPr/>
        </p:nvPicPr>
        <p:blipFill>
          <a:blip r:embed="rId28"/>
          <a:stretch/>
        </p:blipFill>
        <p:spPr>
          <a:xfrm>
            <a:off x="2517840" y="5173560"/>
            <a:ext cx="827640" cy="8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6" name="Google Shape;290;p44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57" name="Google Shape;291;p44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58" name="Google Shape;292;p44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59" name="Google Shape;293;p44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460" name="CustomShape 2"/>
          <p:cNvSpPr/>
          <p:nvPr/>
        </p:nvSpPr>
        <p:spPr>
          <a:xfrm>
            <a:off x="544320" y="1502280"/>
            <a:ext cx="157932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Люди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61" name="Google Shape;295;p44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2" name="Google Shape;296;p44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3" name="Google Shape;297;p44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4" name="Google Shape;298;p44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5" name="Google Shape;299;p44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6" name="Google Shape;300;p44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7" name="Google Shape;301;p44" descr=""/>
          <p:cNvPicPr/>
          <p:nvPr/>
        </p:nvPicPr>
        <p:blipFill>
          <a:blip r:embed="rId11"/>
          <a:stretch/>
        </p:blipFill>
        <p:spPr>
          <a:xfrm>
            <a:off x="4463280" y="51609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8" name="Google Shape;302;p44" descr=""/>
          <p:cNvPicPr/>
          <p:nvPr/>
        </p:nvPicPr>
        <p:blipFill>
          <a:blip r:embed="rId12"/>
          <a:stretch/>
        </p:blipFill>
        <p:spPr>
          <a:xfrm>
            <a:off x="4457520" y="414972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69" name="Google Shape;303;p44" descr=""/>
          <p:cNvPicPr/>
          <p:nvPr/>
        </p:nvPicPr>
        <p:blipFill>
          <a:blip r:embed="rId13"/>
          <a:stretch/>
        </p:blipFill>
        <p:spPr>
          <a:xfrm>
            <a:off x="446328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70" name="Google Shape;304;p44" descr=""/>
          <p:cNvPicPr/>
          <p:nvPr/>
        </p:nvPicPr>
        <p:blipFill>
          <a:blip r:embed="rId14"/>
          <a:stretch/>
        </p:blipFill>
        <p:spPr>
          <a:xfrm>
            <a:off x="4457520" y="312120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471" name="CustomShape 3"/>
          <p:cNvSpPr/>
          <p:nvPr/>
        </p:nvSpPr>
        <p:spPr>
          <a:xfrm>
            <a:off x="4463280" y="1502280"/>
            <a:ext cx="25876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 fontScale="56000"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Обучение, исследование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72" name="Google Shape;306;p44" descr=""/>
          <p:cNvPicPr/>
          <p:nvPr/>
        </p:nvPicPr>
        <p:blipFill>
          <a:blip r:embed="rId15"/>
          <a:stretch/>
        </p:blipFill>
        <p:spPr>
          <a:xfrm>
            <a:off x="5495040" y="51609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73" name="Google Shape;307;p44" descr=""/>
          <p:cNvPicPr/>
          <p:nvPr/>
        </p:nvPicPr>
        <p:blipFill>
          <a:blip r:embed="rId16"/>
          <a:stretch/>
        </p:blipFill>
        <p:spPr>
          <a:xfrm>
            <a:off x="5492520" y="4136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74" name="Google Shape;308;p44" descr=""/>
          <p:cNvPicPr/>
          <p:nvPr/>
        </p:nvPicPr>
        <p:blipFill>
          <a:blip r:embed="rId17"/>
          <a:stretch/>
        </p:blipFill>
        <p:spPr>
          <a:xfrm>
            <a:off x="549540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75" name="Google Shape;309;p44" descr=""/>
          <p:cNvPicPr/>
          <p:nvPr/>
        </p:nvPicPr>
        <p:blipFill>
          <a:blip r:embed="rId18"/>
          <a:stretch/>
        </p:blipFill>
        <p:spPr>
          <a:xfrm>
            <a:off x="549252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76" name="Google Shape;310;p44" descr=""/>
          <p:cNvPicPr/>
          <p:nvPr/>
        </p:nvPicPr>
        <p:blipFill>
          <a:blip r:embed="rId19"/>
          <a:stretch/>
        </p:blipFill>
        <p:spPr>
          <a:xfrm>
            <a:off x="652752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77" name="Google Shape;311;p44" descr=""/>
          <p:cNvPicPr/>
          <p:nvPr/>
        </p:nvPicPr>
        <p:blipFill>
          <a:blip r:embed="rId20"/>
          <a:stretch/>
        </p:blipFill>
        <p:spPr>
          <a:xfrm>
            <a:off x="6527520" y="3140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78" name="Google Shape;312;p44" descr=""/>
          <p:cNvPicPr/>
          <p:nvPr/>
        </p:nvPicPr>
        <p:blipFill>
          <a:blip r:embed="rId21"/>
          <a:stretch/>
        </p:blipFill>
        <p:spPr>
          <a:xfrm>
            <a:off x="6527520" y="415044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79" name="Google Shape;313;p44" descr=""/>
          <p:cNvPicPr/>
          <p:nvPr/>
        </p:nvPicPr>
        <p:blipFill>
          <a:blip r:embed="rId22"/>
          <a:stretch/>
        </p:blipFill>
        <p:spPr>
          <a:xfrm>
            <a:off x="6527160" y="5161320"/>
            <a:ext cx="827640" cy="8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38200" y="423000"/>
            <a:ext cx="8520120" cy="902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1" name="Google Shape;319;p45" descr=""/>
          <p:cNvPicPr/>
          <p:nvPr/>
        </p:nvPicPr>
        <p:blipFill>
          <a:blip r:embed="rId1"/>
          <a:stretch/>
        </p:blipFill>
        <p:spPr>
          <a:xfrm>
            <a:off x="6464160" y="392328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82" name="Google Shape;320;p45" descr=""/>
          <p:cNvPicPr/>
          <p:nvPr/>
        </p:nvPicPr>
        <p:blipFill>
          <a:blip r:embed="rId2"/>
          <a:stretch/>
        </p:blipFill>
        <p:spPr>
          <a:xfrm>
            <a:off x="3360600" y="39186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83" name="Google Shape;321;p45" descr=""/>
          <p:cNvPicPr/>
          <p:nvPr/>
        </p:nvPicPr>
        <p:blipFill>
          <a:blip r:embed="rId3"/>
          <a:stretch/>
        </p:blipFill>
        <p:spPr>
          <a:xfrm>
            <a:off x="4385160" y="39258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84" name="Google Shape;322;p45" descr=""/>
          <p:cNvPicPr/>
          <p:nvPr/>
        </p:nvPicPr>
        <p:blipFill>
          <a:blip r:embed="rId4"/>
          <a:stretch/>
        </p:blipFill>
        <p:spPr>
          <a:xfrm>
            <a:off x="5429520" y="389664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85" name="Google Shape;323;p45" descr=""/>
          <p:cNvPicPr/>
          <p:nvPr/>
        </p:nvPicPr>
        <p:blipFill>
          <a:blip r:embed="rId5"/>
          <a:stretch/>
        </p:blipFill>
        <p:spPr>
          <a:xfrm>
            <a:off x="6433560" y="48801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86" name="Google Shape;324;p45" descr=""/>
          <p:cNvPicPr/>
          <p:nvPr/>
        </p:nvPicPr>
        <p:blipFill>
          <a:blip r:embed="rId6"/>
          <a:stretch/>
        </p:blipFill>
        <p:spPr>
          <a:xfrm>
            <a:off x="4384800" y="489384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87" name="Google Shape;325;p45" descr=""/>
          <p:cNvPicPr/>
          <p:nvPr/>
        </p:nvPicPr>
        <p:blipFill>
          <a:blip r:embed="rId7"/>
          <a:stretch/>
        </p:blipFill>
        <p:spPr>
          <a:xfrm>
            <a:off x="3360600" y="4883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88" name="Google Shape;326;p45" descr=""/>
          <p:cNvPicPr/>
          <p:nvPr/>
        </p:nvPicPr>
        <p:blipFill>
          <a:blip r:embed="rId8"/>
          <a:stretch/>
        </p:blipFill>
        <p:spPr>
          <a:xfrm>
            <a:off x="5409000" y="4898160"/>
            <a:ext cx="827280" cy="827280"/>
          </a:xfrm>
          <a:prstGeom prst="rect">
            <a:avLst/>
          </a:prstGeom>
          <a:ln>
            <a:noFill/>
          </a:ln>
        </p:spPr>
      </p:pic>
      <p:sp>
        <p:nvSpPr>
          <p:cNvPr id="489" name="TextShape 2"/>
          <p:cNvSpPr txBox="1"/>
          <p:nvPr/>
        </p:nvSpPr>
        <p:spPr>
          <a:xfrm>
            <a:off x="553320" y="1474920"/>
            <a:ext cx="2723760" cy="5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Коммуникации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3352680" y="1415520"/>
            <a:ext cx="2723760" cy="547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Разное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91" name="Google Shape;329;p45" descr=""/>
          <p:cNvPicPr/>
          <p:nvPr/>
        </p:nvPicPr>
        <p:blipFill>
          <a:blip r:embed="rId9"/>
          <a:stretch/>
        </p:blipFill>
        <p:spPr>
          <a:xfrm>
            <a:off x="593640" y="38916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92" name="Google Shape;330;p45" descr=""/>
          <p:cNvPicPr/>
          <p:nvPr/>
        </p:nvPicPr>
        <p:blipFill>
          <a:blip r:embed="rId10"/>
          <a:stretch/>
        </p:blipFill>
        <p:spPr>
          <a:xfrm>
            <a:off x="593640" y="202284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93" name="Google Shape;331;p45" descr=""/>
          <p:cNvPicPr/>
          <p:nvPr/>
        </p:nvPicPr>
        <p:blipFill>
          <a:blip r:embed="rId11"/>
          <a:stretch/>
        </p:blipFill>
        <p:spPr>
          <a:xfrm>
            <a:off x="593640" y="295740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494" name="Google Shape;332;p45" descr=""/>
          <p:cNvPicPr/>
          <p:nvPr/>
        </p:nvPicPr>
        <p:blipFill>
          <a:blip r:embed="rId12"/>
          <a:stretch/>
        </p:blipFill>
        <p:spPr>
          <a:xfrm>
            <a:off x="593280" y="488340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95" name="Google Shape;333;p45" descr=""/>
          <p:cNvPicPr/>
          <p:nvPr/>
        </p:nvPicPr>
        <p:blipFill>
          <a:blip r:embed="rId13"/>
          <a:stretch/>
        </p:blipFill>
        <p:spPr>
          <a:xfrm>
            <a:off x="1625760" y="202284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96" name="Google Shape;334;p45" descr=""/>
          <p:cNvPicPr/>
          <p:nvPr/>
        </p:nvPicPr>
        <p:blipFill>
          <a:blip r:embed="rId14"/>
          <a:stretch/>
        </p:blipFill>
        <p:spPr>
          <a:xfrm>
            <a:off x="1625760" y="293436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97" name="Google Shape;335;p45" descr=""/>
          <p:cNvPicPr/>
          <p:nvPr/>
        </p:nvPicPr>
        <p:blipFill>
          <a:blip r:embed="rId15"/>
          <a:stretch/>
        </p:blipFill>
        <p:spPr>
          <a:xfrm>
            <a:off x="1625760" y="389160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98" name="Google Shape;336;p45" descr=""/>
          <p:cNvPicPr/>
          <p:nvPr/>
        </p:nvPicPr>
        <p:blipFill>
          <a:blip r:embed="rId16"/>
          <a:stretch/>
        </p:blipFill>
        <p:spPr>
          <a:xfrm>
            <a:off x="1625760" y="488376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499" name="Google Shape;337;p45" descr=""/>
          <p:cNvPicPr/>
          <p:nvPr/>
        </p:nvPicPr>
        <p:blipFill>
          <a:blip r:embed="rId17"/>
          <a:stretch/>
        </p:blipFill>
        <p:spPr>
          <a:xfrm>
            <a:off x="4384800" y="19861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0" name="Google Shape;338;p45" descr=""/>
          <p:cNvPicPr/>
          <p:nvPr/>
        </p:nvPicPr>
        <p:blipFill>
          <a:blip r:embed="rId18"/>
          <a:stretch/>
        </p:blipFill>
        <p:spPr>
          <a:xfrm>
            <a:off x="3360600" y="19861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1" name="Google Shape;339;p45" descr=""/>
          <p:cNvPicPr/>
          <p:nvPr/>
        </p:nvPicPr>
        <p:blipFill>
          <a:blip r:embed="rId19"/>
          <a:stretch/>
        </p:blipFill>
        <p:spPr>
          <a:xfrm>
            <a:off x="6460200" y="200916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2" name="Google Shape;340;p45" descr=""/>
          <p:cNvPicPr/>
          <p:nvPr/>
        </p:nvPicPr>
        <p:blipFill>
          <a:blip r:embed="rId20"/>
          <a:stretch/>
        </p:blipFill>
        <p:spPr>
          <a:xfrm>
            <a:off x="5409000" y="19861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3" name="Google Shape;341;p45" descr=""/>
          <p:cNvPicPr/>
          <p:nvPr/>
        </p:nvPicPr>
        <p:blipFill>
          <a:blip r:embed="rId21"/>
          <a:stretch/>
        </p:blipFill>
        <p:spPr>
          <a:xfrm>
            <a:off x="7511400" y="200916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4" name="Google Shape;342;p45" descr=""/>
          <p:cNvPicPr/>
          <p:nvPr/>
        </p:nvPicPr>
        <p:blipFill>
          <a:blip r:embed="rId22"/>
          <a:stretch/>
        </p:blipFill>
        <p:spPr>
          <a:xfrm>
            <a:off x="3360600" y="296856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5" name="Google Shape;343;p45" descr=""/>
          <p:cNvPicPr/>
          <p:nvPr/>
        </p:nvPicPr>
        <p:blipFill>
          <a:blip r:embed="rId23"/>
          <a:stretch/>
        </p:blipFill>
        <p:spPr>
          <a:xfrm>
            <a:off x="4384800" y="295704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6" name="Google Shape;344;p45" descr=""/>
          <p:cNvPicPr/>
          <p:nvPr/>
        </p:nvPicPr>
        <p:blipFill>
          <a:blip r:embed="rId24"/>
          <a:stretch/>
        </p:blipFill>
        <p:spPr>
          <a:xfrm>
            <a:off x="5409000" y="295308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7" name="Google Shape;345;p45" descr=""/>
          <p:cNvPicPr/>
          <p:nvPr/>
        </p:nvPicPr>
        <p:blipFill>
          <a:blip r:embed="rId25"/>
          <a:stretch/>
        </p:blipFill>
        <p:spPr>
          <a:xfrm>
            <a:off x="6433560" y="296640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8" name="Google Shape;346;p45" descr=""/>
          <p:cNvPicPr/>
          <p:nvPr/>
        </p:nvPicPr>
        <p:blipFill>
          <a:blip r:embed="rId26"/>
          <a:stretch/>
        </p:blipFill>
        <p:spPr>
          <a:xfrm>
            <a:off x="7502400" y="29473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09" name="Google Shape;347;p45" descr=""/>
          <p:cNvPicPr/>
          <p:nvPr/>
        </p:nvPicPr>
        <p:blipFill>
          <a:blip r:embed="rId27"/>
          <a:stretch/>
        </p:blipFill>
        <p:spPr>
          <a:xfrm>
            <a:off x="7498800" y="388512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510" name="Google Shape;348;p45" descr=""/>
          <p:cNvPicPr/>
          <p:nvPr/>
        </p:nvPicPr>
        <p:blipFill>
          <a:blip r:embed="rId28"/>
          <a:stretch/>
        </p:blipFill>
        <p:spPr>
          <a:xfrm>
            <a:off x="7502400" y="4875120"/>
            <a:ext cx="827640" cy="82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766800" y="2728080"/>
            <a:ext cx="7935120" cy="112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br/>
            <a:r>
              <a:rPr b="1" lang="en-US" sz="5000" spc="-1" strike="noStrike">
                <a:solidFill>
                  <a:srgbClr val="000000"/>
                </a:solidFill>
                <a:latin typeface="Roboto"/>
                <a:ea typeface="Roboto"/>
              </a:rPr>
              <a:t>&amp;&amp; слышно?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2000" cy="702000"/>
          </a:xfrm>
          <a:prstGeom prst="rect">
            <a:avLst/>
          </a:prstGeom>
          <a:ln>
            <a:noFill/>
          </a:ln>
        </p:spPr>
      </p:pic>
      <p:pic>
        <p:nvPicPr>
          <p:cNvPr id="354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2000" cy="70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500400" y="441000"/>
            <a:ext cx="8520120" cy="1124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Слайд с иллюстрациями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544320" y="1502280"/>
            <a:ext cx="197388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rmAutofit/>
          </a:bodyPr>
          <a:p>
            <a:pPr>
              <a:lnSpc>
                <a:spcPct val="120000"/>
              </a:lnSpc>
            </a:pPr>
            <a:r>
              <a:rPr b="1" lang="en-US" sz="1500" spc="-1" strike="noStrike">
                <a:solidFill>
                  <a:srgbClr val="666666"/>
                </a:solidFill>
                <a:latin typeface="Roboto"/>
                <a:ea typeface="Roboto"/>
              </a:rPr>
              <a:t>Флажки/Метки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513" name="Google Shape;355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14" name="Google Shape;356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15" name="Google Shape;357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16" name="Google Shape;358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17" name="Google Shape;359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18" name="Google Shape;360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19" name="Google Shape;361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20" name="Google Shape;362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21" name="Google Shape;363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22" name="Google Shape;364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23" name="Google Shape;365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24" name="Google Shape;366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25" name="Google Shape;367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26" name="Google Shape;368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27" name="Google Shape;369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28" name="Google Shape;370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29" name="Google Shape;371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30" name="Google Shape;372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7280" cy="827280"/>
          </a:xfrm>
          <a:prstGeom prst="rect">
            <a:avLst/>
          </a:prstGeom>
          <a:ln>
            <a:noFill/>
          </a:ln>
        </p:spPr>
      </p:pic>
      <p:pic>
        <p:nvPicPr>
          <p:cNvPr id="531" name="Google Shape;373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6520" cy="686520"/>
          </a:xfrm>
          <a:prstGeom prst="rect">
            <a:avLst/>
          </a:prstGeom>
          <a:ln>
            <a:noFill/>
          </a:ln>
        </p:spPr>
      </p:pic>
      <p:pic>
        <p:nvPicPr>
          <p:cNvPr id="532" name="Google Shape;374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6520" cy="68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4" name="Google Shape;380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4880" cy="3920400"/>
          </a:xfrm>
          <a:prstGeom prst="rect">
            <a:avLst/>
          </a:prstGeom>
          <a:ln w="19080">
            <a:solidFill>
              <a:srgbClr val="b7b7b7"/>
            </a:solidFill>
            <a:round/>
          </a:ln>
        </p:spPr>
      </p:pic>
      <p:sp>
        <p:nvSpPr>
          <p:cNvPr id="535" name="TextShape 2"/>
          <p:cNvSpPr txBox="1"/>
          <p:nvPr/>
        </p:nvSpPr>
        <p:spPr>
          <a:xfrm>
            <a:off x="5890320" y="1786680"/>
            <a:ext cx="3121920" cy="3920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0456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Кликните правой кнопкой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мыши на изображение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Двойным щелчком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по картинке вы можете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настроить нужный размер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2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и положение изображения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36" name="Google Shape;382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4720" cy="1635840"/>
          </a:xfrm>
          <a:prstGeom prst="rect">
            <a:avLst/>
          </a:prstGeom>
          <a:ln w="19080">
            <a:solidFill>
              <a:srgbClr val="b7b7b7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Шаблоны слайдов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8" name="Google Shape;388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4560" cy="4301280"/>
          </a:xfrm>
          <a:prstGeom prst="rect">
            <a:avLst/>
          </a:prstGeom>
          <a:ln w="19080">
            <a:solidFill>
              <a:srgbClr val="b7b7b7"/>
            </a:solidFill>
            <a:round/>
          </a:ln>
        </p:spPr>
      </p:pic>
      <p:sp>
        <p:nvSpPr>
          <p:cNvPr id="539" name="TextShape 2"/>
          <p:cNvSpPr txBox="1"/>
          <p:nvPr/>
        </p:nvSpPr>
        <p:spPr>
          <a:xfrm>
            <a:off x="570960" y="1276560"/>
            <a:ext cx="7414560" cy="63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240840" y="4032000"/>
            <a:ext cx="1487160" cy="242496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Shape 2"/>
          <p:cNvSpPr txBox="1"/>
          <p:nvPr/>
        </p:nvSpPr>
        <p:spPr>
          <a:xfrm>
            <a:off x="360000" y="216000"/>
            <a:ext cx="8520120" cy="2644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/>
            <a:br/>
            <a:r>
              <a:rPr b="1" lang="en-US" sz="2600" spc="-1" strike="noStrike">
                <a:solidFill>
                  <a:srgbClr val="000000"/>
                </a:solidFill>
                <a:latin typeface="Roboto"/>
                <a:ea typeface="Roboto"/>
              </a:rPr>
              <a:t>Тема: Построение конвергентной локальной сети предприятия, включающей в себя технологическую и корпоративную сети, с обеспечением безопасности и отказоустойчивости.</a:t>
            </a:r>
            <a:br/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3135600" y="4174920"/>
            <a:ext cx="5856120" cy="783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Roboto"/>
                <a:ea typeface="Roboto"/>
              </a:rPr>
              <a:t>Антонов Вячеслав 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358" name="TextShape 4"/>
          <p:cNvSpPr txBox="1"/>
          <p:nvPr/>
        </p:nvSpPr>
        <p:spPr>
          <a:xfrm>
            <a:off x="3135600" y="4737960"/>
            <a:ext cx="5856120" cy="1376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Системный администратор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Аэронавигация Дальнего Востока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https://github.com/ant27/otus_network_engineer_basic/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504000" y="3600000"/>
            <a:ext cx="2664000" cy="26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500400" y="441000"/>
            <a:ext cx="8520120" cy="836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80760" y="421920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680760" y="509652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680760" y="146988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Цел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и 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про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ект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а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680760" y="222588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Что 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пла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нир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ова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лос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680760" y="302112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Исп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оль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зуе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мы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е 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тех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нол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оги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6" name="CustomShape 7"/>
          <p:cNvSpPr/>
          <p:nvPr/>
        </p:nvSpPr>
        <p:spPr>
          <a:xfrm>
            <a:off x="680760" y="390060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Что 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пол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учи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лос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7" name="CustomShape 8"/>
          <p:cNvSpPr/>
          <p:nvPr/>
        </p:nvSpPr>
        <p:spPr>
          <a:xfrm>
            <a:off x="680760" y="471024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Схе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мы/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арх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ите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кту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ра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8" name="CustomShape 9"/>
          <p:cNvSpPr/>
          <p:nvPr/>
        </p:nvSpPr>
        <p:spPr>
          <a:xfrm>
            <a:off x="680760" y="5492160"/>
            <a:ext cx="3384720" cy="5011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Вы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вод</a:t>
            </a: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ы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9" name="CustomShape 10"/>
          <p:cNvSpPr/>
          <p:nvPr/>
        </p:nvSpPr>
        <p:spPr>
          <a:xfrm>
            <a:off x="680760" y="336204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11"/>
          <p:cNvSpPr/>
          <p:nvPr/>
        </p:nvSpPr>
        <p:spPr>
          <a:xfrm>
            <a:off x="679680" y="250488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12"/>
          <p:cNvSpPr/>
          <p:nvPr/>
        </p:nvSpPr>
        <p:spPr>
          <a:xfrm>
            <a:off x="680760" y="1647720"/>
            <a:ext cx="360" cy="836640"/>
          </a:xfrm>
          <a:prstGeom prst="curvedConnector3">
            <a:avLst>
              <a:gd name="adj1" fmla="val -39687500"/>
            </a:avLst>
          </a:prstGeom>
          <a:noFill/>
          <a:ln w="19080">
            <a:solidFill>
              <a:srgbClr val="013d85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3" name="Table 2"/>
          <p:cNvGraphicFramePr/>
          <p:nvPr/>
        </p:nvGraphicFramePr>
        <p:xfrm>
          <a:off x="939600" y="1345680"/>
          <a:ext cx="7238160" cy="4197960"/>
        </p:xfrm>
        <a:graphic>
          <a:graphicData uri="http://schemas.openxmlformats.org/drawingml/2006/table">
            <a:tbl>
              <a:tblPr/>
              <a:tblGrid>
                <a:gridCol w="675000"/>
                <a:gridCol w="6563520"/>
              </a:tblGrid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Построение комбинированной технологической и административной сети.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Обеспечение отказоустойчивости сети.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Обеспечение безопасности сети.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Повышение контроля и диагностики сети.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Реализация безопасного удаленного доступа к сети из WAN.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Внедрение практик сетевой безопасности.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500400" y="441000"/>
            <a:ext cx="8520120" cy="71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планировалось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5" name="Table 2"/>
          <p:cNvGraphicFramePr/>
          <p:nvPr/>
        </p:nvGraphicFramePr>
        <p:xfrm>
          <a:off x="936000" y="1481400"/>
          <a:ext cx="7238160" cy="4561920"/>
        </p:xfrm>
        <a:graphic>
          <a:graphicData uri="http://schemas.openxmlformats.org/drawingml/2006/table">
            <a:tbl>
              <a:tblPr/>
              <a:tblGrid>
                <a:gridCol w="684000"/>
                <a:gridCol w="6554520"/>
              </a:tblGrid>
              <a:tr h="104976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Построение отказоустойчивой высокопроизводительной L2 сети по топологии кольцо.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Обеспечение администрирования всех сетевых устройств в сети.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Реализация DHCP, DNS, NTP серверов на базе маршрутизатора CISCO.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Обеспечение отказоустойчивости доступа к WAN.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Доступность серверов из WAN.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5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700" spc="-1" strike="noStrike">
                          <a:latin typeface="roboto"/>
                        </a:rPr>
                        <a:t>Шлюз для контроля и администрирования из WAN.</a:t>
                      </a:r>
                      <a:endParaRPr b="0" lang="en-US" sz="1700" spc="-1" strike="noStrike">
                        <a:latin typeface="roboto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00400" y="216000"/>
            <a:ext cx="8520120" cy="63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7" name="Table 2"/>
          <p:cNvGraphicFramePr/>
          <p:nvPr/>
        </p:nvGraphicFramePr>
        <p:xfrm>
          <a:off x="987480" y="972360"/>
          <a:ext cx="7238160" cy="4867560"/>
        </p:xfrm>
        <a:graphic>
          <a:graphicData uri="http://schemas.openxmlformats.org/drawingml/2006/table">
            <a:tbl>
              <a:tblPr/>
              <a:tblGrid>
                <a:gridCol w="684000"/>
                <a:gridCol w="6554520"/>
              </a:tblGrid>
              <a:tr h="48780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VLAN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3768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EtherChannel, LACP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5756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STP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98960"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DHCP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9896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6.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NTP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7.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8.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SYSLOG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9.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IP SLA и EEM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10.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Ethernet Security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87800"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1" lang="en-US" sz="1700" spc="-1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</a:rPr>
                        <a:t>11.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198000" rIns="91080" tIns="91080" bIns="9108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GRE, IPSec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500400" y="1080000"/>
            <a:ext cx="7995600" cy="53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Легенда: В офисном здании размещаются три информационные системы (PROD1, PROD2, PROD3), для связности которых нужно построить отказоустойчивую технологическую СПД. Также имееется небольшая корпоративная сеть, использующая инфраструктуру технологической. Доступ в интернет обеспечивают два провайдера ISP-1 и ISP2.  В этой совмещенной сети необходимо обеспечить ряд других сервисов.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Итак, что для этого выполнено: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Произведена начальная настройка всех сетевых устройств: заведение пользователя, установку паролей на расширенный режим, включение ssh доступа. Неиспользуемые порты устройств были выведены в парковочный vlan и выключены.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Для построения отказоустойчивой СПД по топологии кольцо настроено 3 коммутатора с помощъю протоколов LACP и STP. Пути прохождения траффика для разных vlan оптимизированы с помощью назначения своего root bridge в каждом vlan.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500400" y="441000"/>
            <a:ext cx="8520120" cy="130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500400" y="1080000"/>
            <a:ext cx="7995600" cy="53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Настроена связность маршрутизаторов информационных систем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PROD1, PROD2, PROD3 c помощью технологии router-on-a-stick.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Одному из серверов (WEB-PROD) информационной системы PROD2 обеспечен выход в интернет и видимость из интернета через статический NAT.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Всем маршрутизаторам информационных систем обеспечен доступ к NTP-серверу в корпоративной сети и доступ к сети управления и контроля.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</a:rPr>
              <a:t>Работы по корпоративной сети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Через корневой маршрутизатор CORE-RT настроена вся межвлановая маршрутизация.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На базе маршрутизатора CORE-RT настроены DHCP-сервер для выдачи IP-адресов в пользовательской сети, локальный DNS и NTP-серверы.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Настроено сохранение логов сетевых устройств на SYSLOG сервер и конфигураций на FTP-сервер. 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2022-06-27T21:55:51Z</dcterms:modified>
  <cp:revision>6</cp:revision>
  <dc:subject/>
  <dc:title/>
</cp:coreProperties>
</file>