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56"/>
  </p:notesMasterIdLst>
  <p:sldIdLst>
    <p:sldId id="256" r:id="rId2"/>
    <p:sldId id="257" r:id="rId3"/>
    <p:sldId id="262" r:id="rId4"/>
    <p:sldId id="265" r:id="rId5"/>
    <p:sldId id="270" r:id="rId6"/>
    <p:sldId id="263" r:id="rId7"/>
    <p:sldId id="266" r:id="rId8"/>
    <p:sldId id="267" r:id="rId9"/>
    <p:sldId id="268" r:id="rId10"/>
    <p:sldId id="280" r:id="rId11"/>
    <p:sldId id="269" r:id="rId12"/>
    <p:sldId id="271" r:id="rId13"/>
    <p:sldId id="273" r:id="rId14"/>
    <p:sldId id="274" r:id="rId15"/>
    <p:sldId id="258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3" r:id="rId35"/>
    <p:sldId id="295" r:id="rId36"/>
    <p:sldId id="259" r:id="rId37"/>
    <p:sldId id="296" r:id="rId38"/>
    <p:sldId id="298" r:id="rId39"/>
    <p:sldId id="297" r:id="rId40"/>
    <p:sldId id="303" r:id="rId41"/>
    <p:sldId id="299" r:id="rId42"/>
    <p:sldId id="300" r:id="rId43"/>
    <p:sldId id="309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10" r:id="rId52"/>
    <p:sldId id="260" r:id="rId53"/>
    <p:sldId id="272" r:id="rId54"/>
    <p:sldId id="261" r:id="rId55"/>
  </p:sldIdLst>
  <p:sldSz cx="18288000" cy="10287000"/>
  <p:notesSz cx="6858000" cy="9144000"/>
  <p:embeddedFontLst>
    <p:embeddedFont>
      <p:font typeface="Proxima Nova" charset="0"/>
      <p:regular r:id="rId57"/>
      <p:bold r:id="rId58"/>
      <p:italic r:id="rId59"/>
      <p:boldItalic r:id="rId60"/>
    </p:embeddedFont>
    <p:embeddedFont>
      <p:font typeface="Proxima Nova Semibold" charset="0"/>
      <p:regular r:id="rId61"/>
      <p:bold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E110D0B-8796-473F-A8AB-085D2A9B7C54}">
  <a:tblStyle styleId="{0E110D0B-8796-473F-A8AB-085D2A9B7C54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90" y="-648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99cbc9c2de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99cbc9c2de_2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c61cce14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c61cce14a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c61cce14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c61cce14a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a4b803e0d4_9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a4b803e0d4_9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99cbc9c2de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99cbc9c2de_2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a047d35a60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a047d35a60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a4b803e0d4_9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a4b803e0d4_9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99cbc9c2de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99cbc9c2de_2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a4b803e0d4_9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a4b803e0d4_9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c61cce14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c61cce14a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f911c6f3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f911c6f3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spcFirstLastPara="1" wrap="square" lIns="0" tIns="57600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CUSTOM_3_1_1_2_1_2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CUSTOM_3_1_1_2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lang="ru" b="1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выровняйте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spcFirstLastPara="1" wrap="square" lIns="0" tIns="72000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80000" rIns="36000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80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9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irektoria.org/academy/kompleksnye-programmy-vnedreniya-izmeneniy-v-shkolakh.ph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github.com/ant69/netology_ds2022_diploma" TargetMode="External"/><Relationship Id="rId4" Type="http://schemas.openxmlformats.org/officeDocument/2006/relationships/hyperlink" Target="https://files.direktor.ru/nos/files/Kuratorskaya_for_school.pdf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2;p54"/>
          <p:cNvSpPr/>
          <p:nvPr/>
        </p:nvSpPr>
        <p:spPr>
          <a:xfrm>
            <a:off x="9143844" y="497396"/>
            <a:ext cx="8408700" cy="840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873;p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576048" y="967036"/>
            <a:ext cx="7488832" cy="7488832"/>
          </a:xfrm>
          <a:prstGeom prst="ellipse">
            <a:avLst/>
          </a:prstGeom>
          <a:noFill/>
          <a:ln>
            <a:noFill/>
          </a:ln>
        </p:spPr>
      </p:pic>
      <p:sp>
        <p:nvSpPr>
          <p:cNvPr id="8" name="Google Shape;874;p54"/>
          <p:cNvSpPr txBox="1"/>
          <p:nvPr/>
        </p:nvSpPr>
        <p:spPr>
          <a:xfrm>
            <a:off x="551850" y="489600"/>
            <a:ext cx="9816286" cy="56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 smtClean="0">
                <a:latin typeface="Proxima Nova"/>
                <a:ea typeface="Proxima Nova"/>
                <a:cs typeface="Proxima Nova"/>
                <a:sym typeface="Proxima Nova"/>
              </a:rPr>
              <a:t>Сопровождение кураторской методики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solidFill>
                  <a:schemeClr val="lt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Дипломная работа по курсу </a:t>
            </a:r>
            <a:r>
              <a:rPr lang="es-ES" sz="3000" dirty="0" smtClean="0">
                <a:solidFill>
                  <a:schemeClr val="lt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DataScience</a:t>
            </a:r>
            <a:r>
              <a:rPr lang="ru-RU" sz="3000" dirty="0" smtClean="0">
                <a:solidFill>
                  <a:schemeClr val="lt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 </a:t>
            </a:r>
            <a:endParaRPr sz="9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" name="Google Shape;875;p54"/>
          <p:cNvSpPr txBox="1"/>
          <p:nvPr/>
        </p:nvSpPr>
        <p:spPr>
          <a:xfrm>
            <a:off x="551850" y="8837620"/>
            <a:ext cx="5716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Павел Антошкин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Нетология, группа </a:t>
            </a:r>
            <a:r>
              <a:rPr lang="es-ES" sz="24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DS43 </a:t>
            </a:r>
            <a:r>
              <a:rPr lang="ru-RU" sz="24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24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4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ru-RU" sz="24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сентябрь 2021 – декабрь 2022)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Уровни протоколов</a:t>
            </a: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Каждая из групп протоколов характеризуется определенными параметрами, влияющими на эффективность урока.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2505632"/>
            <a:ext cx="17089094" cy="731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Базовые протоколы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Позволяют учителям познакомиться с очередным параметром урока и провести измерение количественных характеристик параметра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для всего класса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Учитель, проводящий урок, работает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в привычном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для себя режиме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Усложненные протоколы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Позволяют учителям научиться измерять количественные характеристики параметра для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всего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класса в целом и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отдельно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для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сильных, средних и слабых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учеников класса.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Учитель, проводящий урок,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старается следить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за улучшением характеристик параметра.</a:t>
            </a: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Прицельные протоколы</a:t>
            </a:r>
            <a:b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Позволяют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учителям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целенаправленно отработать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текущий параметр, уделяя во время урока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особое внимание «мишеням»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— двум или трем ученикам. Измерение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количественных характеристик проводится для всего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класса, для учеников разных уровней и для мишеней.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Сбор первичных данных</a:t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На уроке, который проводит Учитель 1, в качестве наблюдателя присутствует Учитель 2,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который на плане класса фиксирует параметры урока, а после урока заполняет таблицу в экселе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5048" y="2263180"/>
            <a:ext cx="16777864" cy="76328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67136" y="2695228"/>
            <a:ext cx="4896544" cy="676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94;p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1592272" y="2695228"/>
            <a:ext cx="5112568" cy="67687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383;p121"/>
          <p:cNvSpPr/>
          <p:nvPr/>
        </p:nvSpPr>
        <p:spPr>
          <a:xfrm>
            <a:off x="7559824" y="2767236"/>
            <a:ext cx="2880320" cy="996600"/>
          </a:xfrm>
          <a:prstGeom prst="roundRect">
            <a:avLst>
              <a:gd name="adj" fmla="val 27974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На уроке</a:t>
            </a:r>
            <a:endParaRPr sz="2400" dirty="0"/>
          </a:p>
        </p:txBody>
      </p:sp>
      <p:sp>
        <p:nvSpPr>
          <p:cNvPr id="10" name="Google Shape;2383;p121"/>
          <p:cNvSpPr/>
          <p:nvPr/>
        </p:nvSpPr>
        <p:spPr>
          <a:xfrm>
            <a:off x="7559824" y="8167836"/>
            <a:ext cx="2880320" cy="996600"/>
          </a:xfrm>
          <a:prstGeom prst="roundRect">
            <a:avLst>
              <a:gd name="adj" fmla="val 27974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После урока</a:t>
            </a:r>
            <a:endParaRPr sz="2400" dirty="0"/>
          </a:p>
        </p:txBody>
      </p:sp>
      <p:cxnSp>
        <p:nvCxnSpPr>
          <p:cNvPr id="11" name="Прямая со стрелкой 36"/>
          <p:cNvCxnSpPr>
            <a:stCxn id="9" idx="1"/>
          </p:cNvCxnSpPr>
          <p:nvPr/>
        </p:nvCxnSpPr>
        <p:spPr>
          <a:xfrm flipH="1">
            <a:off x="6263680" y="3265536"/>
            <a:ext cx="1296144" cy="5756"/>
          </a:xfrm>
          <a:prstGeom prst="straightConnector1">
            <a:avLst/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36"/>
          <p:cNvCxnSpPr>
            <a:stCxn id="10" idx="3"/>
          </p:cNvCxnSpPr>
          <p:nvPr/>
        </p:nvCxnSpPr>
        <p:spPr>
          <a:xfrm>
            <a:off x="10440144" y="8666136"/>
            <a:ext cx="1224136" cy="5756"/>
          </a:xfrm>
          <a:prstGeom prst="straightConnector1">
            <a:avLst/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19"/>
          <p:cNvSpPr txBox="1"/>
          <p:nvPr/>
        </p:nvSpPr>
        <p:spPr>
          <a:xfrm>
            <a:off x="946950" y="2952000"/>
            <a:ext cx="2883600" cy="1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i="0" u="none" strike="noStrike" cap="none" dirty="0" smtClean="0">
                <a:latin typeface="Proxima Nova"/>
                <a:ea typeface="Proxima Nova"/>
                <a:cs typeface="Proxima Nova"/>
                <a:sym typeface="Proxima Nova"/>
              </a:rPr>
              <a:t>Учителя заполняют протоколы наблюдений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53" name="Google Shape;2353;p119"/>
          <p:cNvCxnSpPr/>
          <p:nvPr/>
        </p:nvCxnSpPr>
        <p:spPr>
          <a:xfrm rot="10800000">
            <a:off x="1267425" y="5065650"/>
            <a:ext cx="17068200" cy="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54" name="Google Shape;2354;p119"/>
          <p:cNvSpPr/>
          <p:nvPr/>
        </p:nvSpPr>
        <p:spPr>
          <a:xfrm>
            <a:off x="550950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32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5" name="Google Shape;2355;p119"/>
          <p:cNvSpPr/>
          <p:nvPr/>
        </p:nvSpPr>
        <p:spPr>
          <a:xfrm>
            <a:off x="4024650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36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6" name="Google Shape;2356;p119"/>
          <p:cNvSpPr/>
          <p:nvPr/>
        </p:nvSpPr>
        <p:spPr>
          <a:xfrm>
            <a:off x="7498349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36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7" name="Google Shape;2357;p119"/>
          <p:cNvSpPr/>
          <p:nvPr/>
        </p:nvSpPr>
        <p:spPr>
          <a:xfrm>
            <a:off x="10972049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36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8" name="Google Shape;2358;p119"/>
          <p:cNvSpPr/>
          <p:nvPr/>
        </p:nvSpPr>
        <p:spPr>
          <a:xfrm>
            <a:off x="14445748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36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9" name="Google Shape;2359;p119"/>
          <p:cNvSpPr txBox="1"/>
          <p:nvPr/>
        </p:nvSpPr>
        <p:spPr>
          <a:xfrm>
            <a:off x="4422825" y="5940000"/>
            <a:ext cx="2858400" cy="1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i="0" u="none" strike="noStrike" cap="none" dirty="0" smtClean="0">
                <a:latin typeface="Proxima Nova"/>
                <a:ea typeface="Proxima Nova"/>
                <a:cs typeface="Proxima Nova"/>
                <a:sym typeface="Proxima Nova"/>
              </a:rPr>
              <a:t>Копии протоколов загружаются кураторами в систему обучения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0" name="Google Shape;2360;p119"/>
          <p:cNvSpPr txBox="1"/>
          <p:nvPr/>
        </p:nvSpPr>
        <p:spPr>
          <a:xfrm>
            <a:off x="7893584" y="2952000"/>
            <a:ext cx="3050616" cy="1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Организаторы обучения сохраняют протоколы и выдают обратную связь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1" name="Google Shape;2361;p119"/>
          <p:cNvSpPr txBox="1"/>
          <p:nvPr/>
        </p:nvSpPr>
        <p:spPr>
          <a:xfrm>
            <a:off x="11370375" y="5940000"/>
            <a:ext cx="2858400" cy="1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Организаторы обучения загружают файлы протоколов в БД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2" name="Google Shape;2362;p119"/>
          <p:cNvSpPr txBox="1"/>
          <p:nvPr/>
        </p:nvSpPr>
        <p:spPr>
          <a:xfrm>
            <a:off x="14849475" y="2952000"/>
            <a:ext cx="28932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i="0" u="none" strike="noStrike" cap="none" dirty="0" smtClean="0">
                <a:latin typeface="Proxima Nova"/>
                <a:ea typeface="Proxima Nova"/>
                <a:cs typeface="Proxima Nova"/>
                <a:sym typeface="Proxima Nova"/>
              </a:rPr>
              <a:t>Данные из протоколов сохраняются в реляционной БД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3" name="Google Shape;2363;p119"/>
          <p:cNvSpPr txBox="1"/>
          <p:nvPr/>
        </p:nvSpPr>
        <p:spPr>
          <a:xfrm>
            <a:off x="551850" y="489600"/>
            <a:ext cx="15720942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Перенос первичных данных в БД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В 2022 году была создана база данных для хранения данных проекта и админпанель для работы с базой</a:t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" sz="24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Данные для исследования</a:t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В основу исследования положены данные, накопленные в ходе годичного обучения </a:t>
            </a:r>
            <a:b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школ Новосибирской области с низкими образовательными результатами (весна – осень 2022)</a:t>
            </a:r>
          </a:p>
          <a:p>
            <a:pPr lvl="0">
              <a:lnSpc>
                <a:spcPct val="80000"/>
              </a:lnSpc>
            </a:pP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466;p88"/>
          <p:cNvSpPr/>
          <p:nvPr/>
        </p:nvSpPr>
        <p:spPr>
          <a:xfrm>
            <a:off x="551850" y="3199284"/>
            <a:ext cx="4581269" cy="4581269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67</a:t>
            </a:r>
            <a:endParaRPr sz="96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Ш</a:t>
            </a:r>
            <a:r>
              <a:rPr lang="ru" sz="3000" b="1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кол</a:t>
            </a:r>
            <a:endParaRPr b="1" dirty="0"/>
          </a:p>
        </p:txBody>
      </p:sp>
      <p:sp>
        <p:nvSpPr>
          <p:cNvPr id="6" name="Google Shape;1467;p88"/>
          <p:cNvSpPr/>
          <p:nvPr/>
        </p:nvSpPr>
        <p:spPr>
          <a:xfrm>
            <a:off x="5143675" y="3203439"/>
            <a:ext cx="4581269" cy="4581269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282</a:t>
            </a:r>
            <a:endParaRPr sz="96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учителя</a:t>
            </a:r>
            <a:endParaRPr b="1" dirty="0"/>
          </a:p>
        </p:txBody>
      </p:sp>
      <p:sp>
        <p:nvSpPr>
          <p:cNvPr id="7" name="Google Shape;1468;p88"/>
          <p:cNvSpPr/>
          <p:nvPr/>
        </p:nvSpPr>
        <p:spPr>
          <a:xfrm>
            <a:off x="9717907" y="3203439"/>
            <a:ext cx="4581269" cy="458126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3001</a:t>
            </a:r>
            <a:endParaRPr sz="96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 smtClean="0">
                <a:solidFill>
                  <a:schemeClr val="dk1"/>
                </a:solidFill>
                <a:latin typeface="Proxima Nova"/>
                <a:sym typeface="Proxima Nova"/>
              </a:rPr>
              <a:t>протокол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74"/>
          <p:cNvSpPr txBox="1"/>
          <p:nvPr/>
        </p:nvSpPr>
        <p:spPr>
          <a:xfrm>
            <a:off x="551850" y="489600"/>
            <a:ext cx="142917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Задачи дипломной работы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" name="Google Shape;1190;p77"/>
          <p:cNvGrpSpPr/>
          <p:nvPr/>
        </p:nvGrpSpPr>
        <p:grpSpPr>
          <a:xfrm>
            <a:off x="558000" y="2952000"/>
            <a:ext cx="7139850" cy="2728800"/>
            <a:chOff x="558000" y="2952000"/>
            <a:chExt cx="7139850" cy="2728800"/>
          </a:xfrm>
        </p:grpSpPr>
        <p:sp>
          <p:nvSpPr>
            <p:cNvPr id="5" name="Google Shape;1191;p77"/>
            <p:cNvSpPr txBox="1"/>
            <p:nvPr/>
          </p:nvSpPr>
          <p:spPr>
            <a:xfrm>
              <a:off x="1981050" y="2952000"/>
              <a:ext cx="5716800" cy="27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2400" b="1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Очистка, дополнение и анализ данных</a:t>
              </a: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dirty="0" smtClean="0">
                  <a:latin typeface="Proxima Nova"/>
                  <a:ea typeface="Proxima Nova"/>
                  <a:cs typeface="Proxima Nova"/>
                  <a:sym typeface="Proxima Nova"/>
                </a:rPr>
                <a:t>Проведение первичного анализа данных</a:t>
              </a: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Формирование вторичных признаков</a:t>
              </a: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Выделение метрик успешности результатов обучения</a:t>
              </a:r>
              <a:endParaRPr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" name="Google Shape;1192;p77"/>
            <p:cNvSpPr/>
            <p:nvPr/>
          </p:nvSpPr>
          <p:spPr>
            <a:xfrm>
              <a:off x="558000" y="2952000"/>
              <a:ext cx="1000800" cy="10008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2400" b="1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grpSp>
        <p:nvGrpSpPr>
          <p:cNvPr id="7" name="Google Shape;1193;p77"/>
          <p:cNvGrpSpPr/>
          <p:nvPr/>
        </p:nvGrpSpPr>
        <p:grpSpPr>
          <a:xfrm>
            <a:off x="551850" y="6417900"/>
            <a:ext cx="7146000" cy="2728950"/>
            <a:chOff x="551850" y="6417900"/>
            <a:chExt cx="7146000" cy="2728950"/>
          </a:xfrm>
        </p:grpSpPr>
        <p:sp>
          <p:nvSpPr>
            <p:cNvPr id="8" name="Google Shape;1194;p77"/>
            <p:cNvSpPr txBox="1"/>
            <p:nvPr/>
          </p:nvSpPr>
          <p:spPr>
            <a:xfrm>
              <a:off x="1981050" y="6419850"/>
              <a:ext cx="5716800" cy="272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2400" b="1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Анализ текстов (рефлексия учителей)</a:t>
              </a: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Определение степени удовлетворенности учителя проведенным уроком</a:t>
              </a: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Определение степени готовности учителя что-то изменить на следующем уроке</a:t>
              </a: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Оценка качества предсказаний с использованием самооценки учителей и экспертной оценки текстов</a:t>
              </a:r>
              <a:endParaRPr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" name="Google Shape;1195;p77"/>
            <p:cNvSpPr/>
            <p:nvPr/>
          </p:nvSpPr>
          <p:spPr>
            <a:xfrm>
              <a:off x="551850" y="6417900"/>
              <a:ext cx="998100" cy="9981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2400" b="1"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/>
            </a:p>
          </p:txBody>
        </p:sp>
      </p:grpSp>
      <p:grpSp>
        <p:nvGrpSpPr>
          <p:cNvPr id="10" name="Google Shape;1196;p77"/>
          <p:cNvGrpSpPr/>
          <p:nvPr/>
        </p:nvGrpSpPr>
        <p:grpSpPr>
          <a:xfrm>
            <a:off x="9144000" y="6422400"/>
            <a:ext cx="7135200" cy="2724375"/>
            <a:chOff x="9144000" y="6422400"/>
            <a:chExt cx="7135200" cy="2724375"/>
          </a:xfrm>
        </p:grpSpPr>
        <p:sp>
          <p:nvSpPr>
            <p:cNvPr id="11" name="Google Shape;1197;p77"/>
            <p:cNvSpPr txBox="1"/>
            <p:nvPr/>
          </p:nvSpPr>
          <p:spPr>
            <a:xfrm>
              <a:off x="10562400" y="6429375"/>
              <a:ext cx="5716800" cy="27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2400" b="1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Перспективы использования </a:t>
              </a:r>
              <a:r>
                <a:rPr lang="es-ES" sz="2400" b="1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DS</a:t>
              </a: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Поиск задач в рамках проекта, для решения которых могут быть использованы технологии </a:t>
              </a:r>
              <a:r>
                <a:rPr lang="es-ES" sz="1800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DataScience</a:t>
              </a:r>
              <a:r>
                <a:rPr lang="en-US" sz="1800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:</a:t>
              </a: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Tx/>
                <a:buChar char="-"/>
              </a:pPr>
              <a:r>
                <a:rPr lang="ru-RU" sz="1800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- Рекомендательные системы</a:t>
              </a: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Tx/>
                <a:buChar char="-"/>
              </a:pPr>
              <a:r>
                <a:rPr lang="ru-RU" sz="1800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- Временные ряды</a:t>
              </a: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Tx/>
                <a:buChar char="-"/>
              </a:pPr>
              <a:r>
                <a:rPr lang="ru-RU" sz="1800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- Оценка качества обучения</a:t>
              </a:r>
              <a:endParaRPr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" name="Google Shape;1198;p77"/>
            <p:cNvSpPr/>
            <p:nvPr/>
          </p:nvSpPr>
          <p:spPr>
            <a:xfrm>
              <a:off x="9144000" y="6422400"/>
              <a:ext cx="993600" cy="993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2400" b="1"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/>
            </a:p>
          </p:txBody>
        </p:sp>
      </p:grpSp>
      <p:grpSp>
        <p:nvGrpSpPr>
          <p:cNvPr id="13" name="Google Shape;1199;p77"/>
          <p:cNvGrpSpPr/>
          <p:nvPr/>
        </p:nvGrpSpPr>
        <p:grpSpPr>
          <a:xfrm>
            <a:off x="9144000" y="2952000"/>
            <a:ext cx="7135200" cy="2728800"/>
            <a:chOff x="9144000" y="2952000"/>
            <a:chExt cx="7135200" cy="2728800"/>
          </a:xfrm>
        </p:grpSpPr>
        <p:sp>
          <p:nvSpPr>
            <p:cNvPr id="14" name="Google Shape;1200;p77"/>
            <p:cNvSpPr txBox="1"/>
            <p:nvPr/>
          </p:nvSpPr>
          <p:spPr>
            <a:xfrm>
              <a:off x="10562400" y="2952000"/>
              <a:ext cx="5716800" cy="27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2400" b="1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Кластеризация школ и учителей</a:t>
              </a: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dirty="0" smtClean="0">
                  <a:latin typeface="Proxima Nova"/>
                  <a:ea typeface="Proxima Nova"/>
                  <a:cs typeface="Proxima Nova"/>
                  <a:sym typeface="Proxima Nova"/>
                </a:rPr>
                <a:t>Выделение кластеров школ</a:t>
              </a: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dirty="0" smtClean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Выделение кластеров учителей</a:t>
              </a:r>
              <a:endParaRPr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dirty="0" smtClean="0">
                  <a:latin typeface="Proxima Nova"/>
                  <a:ea typeface="Proxima Nova"/>
                  <a:cs typeface="Proxima Nova"/>
                  <a:sym typeface="Proxima Nova"/>
                </a:rPr>
                <a:t>Определение особенностей кластеров (с каждым кластером могут реализовываться разные сценарии поддержки)</a:t>
              </a: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" name="Google Shape;1201;p77"/>
            <p:cNvSpPr/>
            <p:nvPr/>
          </p:nvSpPr>
          <p:spPr>
            <a:xfrm>
              <a:off x="9144000" y="2952000"/>
              <a:ext cx="1000800" cy="10008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2400" b="1"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5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65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65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65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5" name="Google Shape;1065;p65"/>
          <p:cNvSpPr txBox="1"/>
          <p:nvPr/>
        </p:nvSpPr>
        <p:spPr>
          <a:xfrm>
            <a:off x="551850" y="489600"/>
            <a:ext cx="17161102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 smtClean="0">
                <a:latin typeface="Proxima Nova"/>
                <a:ea typeface="Proxima Nova"/>
                <a:cs typeface="Proxima Nova"/>
                <a:sym typeface="Proxima Nova"/>
              </a:rPr>
              <a:t>Подготовка и анализ данных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solidFill>
                  <a:schemeClr val="lt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Рассмотрим процесс преобразования «сырых» данных в рабочие датафреймы</a:t>
            </a:r>
            <a:endParaRPr sz="9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19"/>
          <p:cNvSpPr txBox="1"/>
          <p:nvPr/>
        </p:nvSpPr>
        <p:spPr>
          <a:xfrm>
            <a:off x="946950" y="2952000"/>
            <a:ext cx="2883600" cy="1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i="0" u="none" strike="noStrike" cap="none" dirty="0" smtClean="0">
                <a:latin typeface="Proxima Nova"/>
                <a:ea typeface="Proxima Nova"/>
                <a:cs typeface="Proxima Nova"/>
                <a:sym typeface="Proxima Nova"/>
              </a:rPr>
              <a:t>Импорт данных  шаблонов </a:t>
            </a:r>
            <a:br>
              <a:rPr lang="ru" sz="2400" i="0" u="none" strike="noStrike" cap="none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i="0" u="none" strike="noStrike" cap="none" dirty="0" smtClean="0">
                <a:latin typeface="Proxima Nova"/>
                <a:ea typeface="Proxima Nova"/>
                <a:cs typeface="Proxima Nova"/>
                <a:sym typeface="Proxima Nova"/>
              </a:rPr>
              <a:t>и заполненных протоколов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53" name="Google Shape;2353;p119"/>
          <p:cNvCxnSpPr/>
          <p:nvPr/>
        </p:nvCxnSpPr>
        <p:spPr>
          <a:xfrm rot="10800000">
            <a:off x="1267425" y="5065650"/>
            <a:ext cx="17068200" cy="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54" name="Google Shape;2354;p119"/>
          <p:cNvSpPr/>
          <p:nvPr/>
        </p:nvSpPr>
        <p:spPr>
          <a:xfrm>
            <a:off x="550950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32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5" name="Google Shape;2355;p119"/>
          <p:cNvSpPr/>
          <p:nvPr/>
        </p:nvSpPr>
        <p:spPr>
          <a:xfrm>
            <a:off x="3455368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36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6" name="Google Shape;2356;p119"/>
          <p:cNvSpPr/>
          <p:nvPr/>
        </p:nvSpPr>
        <p:spPr>
          <a:xfrm>
            <a:off x="6335688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36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7" name="Google Shape;2357;p119"/>
          <p:cNvSpPr/>
          <p:nvPr/>
        </p:nvSpPr>
        <p:spPr>
          <a:xfrm>
            <a:off x="9288016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36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8" name="Google Shape;2358;p119"/>
          <p:cNvSpPr/>
          <p:nvPr/>
        </p:nvSpPr>
        <p:spPr>
          <a:xfrm>
            <a:off x="12168336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36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9" name="Google Shape;2359;p119"/>
          <p:cNvSpPr txBox="1"/>
          <p:nvPr/>
        </p:nvSpPr>
        <p:spPr>
          <a:xfrm>
            <a:off x="3887416" y="5940000"/>
            <a:ext cx="2858400" cy="1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i="0" u="none" strike="noStrike" cap="none" dirty="0" smtClean="0">
                <a:latin typeface="Proxima Nova"/>
                <a:ea typeface="Proxima Nova"/>
                <a:cs typeface="Proxima Nova"/>
                <a:sym typeface="Proxima Nova"/>
              </a:rPr>
              <a:t>Анонимизация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0" name="Google Shape;2360;p119"/>
          <p:cNvSpPr txBox="1"/>
          <p:nvPr/>
        </p:nvSpPr>
        <p:spPr>
          <a:xfrm>
            <a:off x="6730923" y="2952000"/>
            <a:ext cx="3050616" cy="1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endParaRPr lang="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endParaRPr lang="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Работа с пропусками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1" name="Google Shape;2361;p119"/>
          <p:cNvSpPr txBox="1"/>
          <p:nvPr/>
        </p:nvSpPr>
        <p:spPr>
          <a:xfrm>
            <a:off x="9686342" y="5940000"/>
            <a:ext cx="2858400" cy="1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Анализ метрик </a:t>
            </a:r>
            <a:b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по шаблонам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2" name="Google Shape;2362;p119"/>
          <p:cNvSpPr txBox="1"/>
          <p:nvPr/>
        </p:nvSpPr>
        <p:spPr>
          <a:xfrm>
            <a:off x="12572063" y="2952000"/>
            <a:ext cx="28932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endParaRPr lang="ru" sz="2400" i="0" u="none" strike="noStrike" cap="none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i="0" u="none" strike="noStrike" cap="none" dirty="0" smtClean="0">
                <a:latin typeface="Proxima Nova"/>
                <a:ea typeface="Proxima Nova"/>
                <a:cs typeface="Proxima Nova"/>
                <a:sym typeface="Proxima Nova"/>
              </a:rPr>
              <a:t>Анализ метрик </a:t>
            </a:r>
            <a:br>
              <a:rPr lang="ru" sz="2400" i="0" u="none" strike="noStrike" cap="none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i="0" u="none" strike="noStrike" cap="none" dirty="0" smtClean="0">
                <a:latin typeface="Proxima Nova"/>
                <a:ea typeface="Proxima Nova"/>
                <a:cs typeface="Proxima Nova"/>
                <a:sym typeface="Proxima Nova"/>
              </a:rPr>
              <a:t>по школам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3" name="Google Shape;2363;p119"/>
          <p:cNvSpPr txBox="1"/>
          <p:nvPr/>
        </p:nvSpPr>
        <p:spPr>
          <a:xfrm>
            <a:off x="551850" y="489600"/>
            <a:ext cx="15720942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Основные этапы первичного анализа</a:t>
            </a:r>
            <a:endParaRPr lang="ru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" sz="24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" name="Google Shape;2357;p119"/>
          <p:cNvSpPr/>
          <p:nvPr/>
        </p:nvSpPr>
        <p:spPr>
          <a:xfrm>
            <a:off x="15120664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36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2361;p119"/>
          <p:cNvSpPr txBox="1"/>
          <p:nvPr/>
        </p:nvSpPr>
        <p:spPr>
          <a:xfrm>
            <a:off x="15518990" y="5940000"/>
            <a:ext cx="2481994" cy="1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Анализ метрик по учителям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57929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Использование шаблонов протоколов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Количество анализируемых протоколов —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3001</a:t>
            </a:r>
            <a:endParaRPr lang="ru-RU" sz="2400" b="1" dirty="0" smtClean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488816" y="665566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Школа</a:t>
            </a:r>
            <a:endParaRPr lang="ru-RU" sz="24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35088" y="2718455"/>
            <a:ext cx="16633848" cy="710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Использование шаблонов протоколов (школы)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Протокол Распределение внимания учителя (усложн.) использовали в 94% из всех 67 школ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488816" y="665566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Школа</a:t>
            </a:r>
            <a:endParaRPr lang="ru-RU" sz="24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35088" y="2453427"/>
            <a:ext cx="16633848" cy="701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Использование уровней протоколов (учителя)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Не больше половины учителей, которые использовали на уроках протоколы всех уровней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488816" y="665566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Школа</a:t>
            </a:r>
            <a:endParaRPr lang="ru-RU" sz="24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12657" y="2453427"/>
            <a:ext cx="10078709" cy="701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64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3" name="Google Shape;1053;p64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64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64"/>
          <p:cNvSpPr/>
          <p:nvPr/>
        </p:nvSpPr>
        <p:spPr>
          <a:xfrm>
            <a:off x="4572000" y="506911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64"/>
          <p:cNvSpPr txBox="1"/>
          <p:nvPr/>
        </p:nvSpPr>
        <p:spPr>
          <a:xfrm>
            <a:off x="551850" y="489600"/>
            <a:ext cx="1471283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 smtClean="0">
                <a:latin typeface="Proxima Nova"/>
                <a:ea typeface="Proxima Nova"/>
                <a:cs typeface="Proxima Nova"/>
                <a:sym typeface="Proxima Nova"/>
              </a:rPr>
              <a:t>О кураторской методике</a:t>
            </a:r>
            <a:br>
              <a:rPr lang="ru-RU" sz="9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Краткое введение в предметную область исследования</a:t>
            </a:r>
            <a:endParaRPr sz="9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Резюме по шаблонам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2217600"/>
            <a:ext cx="15288894" cy="703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Все шаблоны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протоколов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использовались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, но с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разной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частотой (разница - более чем в три раза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Не было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ни одного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шаблона, который использовали бы в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каждой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школе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Не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было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ни одного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шаблона, который использовал бы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каждый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учитель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Самая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популярная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группа протоколов -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Распределение внимания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учителя</a:t>
            </a:r>
            <a:b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Чаще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всего использовались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усложненные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протоколы.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Высокая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доля учителей, которые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НЕ попробовали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протоколы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отдельных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уровней</a:t>
            </a:r>
            <a:endParaRPr lang="ru-RU" sz="3000" b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Структура основного датафрейма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В анализируемом датафрейме — 23 колонки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2217600"/>
            <a:ext cx="7296006" cy="703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indent="-460500">
              <a:buClr>
                <a:srgbClr val="4BD0A0"/>
              </a:buClr>
              <a:buSzPts val="3000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Мета-информация протокола:</a:t>
            </a:r>
            <a:endParaRPr lang="ru-RU" sz="20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endParaRPr lang="ru-RU" sz="20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prot_id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уникальный идентификатор протокола.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template_code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шаблон протокола</a:t>
            </a: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date_of_lesson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дата проведения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урока</a:t>
            </a:r>
            <a:b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org_id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идентификатор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организации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teacher_id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идентификатор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учителя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observer_id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идентификатор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наблюдателя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curator_id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идентификатор куратора</a:t>
            </a:r>
            <a:b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class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номер параллели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класса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Рефлексия учителя по результатам урока</a:t>
            </a:r>
          </a:p>
          <a:p>
            <a:pPr marL="450000" indent="-460500">
              <a:buClr>
                <a:srgbClr val="4BD0A0"/>
              </a:buClr>
              <a:buSzPts val="3000"/>
            </a:pP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satisfaction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степень удовлетворенности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учителя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wish_to_change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желание что-то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изменить</a:t>
            </a:r>
            <a:b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teacher_comments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текстовый комментарий учителя</a:t>
            </a:r>
          </a:p>
          <a:p>
            <a:pPr marL="450000" indent="-460500">
              <a:buClr>
                <a:srgbClr val="4BD0A0"/>
              </a:buClr>
              <a:buSzPts val="3000"/>
            </a:pPr>
            <a:endParaRPr lang="ru-RU" sz="3000" b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1133;p74"/>
          <p:cNvSpPr txBox="1"/>
          <p:nvPr/>
        </p:nvSpPr>
        <p:spPr>
          <a:xfrm>
            <a:off x="8135888" y="2217600"/>
            <a:ext cx="9505056" cy="753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indent="-460500">
              <a:buClr>
                <a:srgbClr val="4BD0A0"/>
              </a:buClr>
              <a:buSzPts val="3000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Параметры урока, общие для большинства протоколов</a:t>
            </a:r>
          </a:p>
          <a:p>
            <a:pPr marL="450000" indent="-460500">
              <a:buClr>
                <a:srgbClr val="4BD0A0"/>
              </a:buClr>
              <a:buSzPts val="3000"/>
            </a:pPr>
            <a:endParaRPr lang="ru-RU" sz="20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pupils_all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 учеников на уроке 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pupils_strong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 сильных учеников на уроке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pupils_middle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 средних учеников на уроке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pupils_weak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 слабых учеников на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уроке</a:t>
            </a:r>
            <a:b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interactions_all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 взаимодействий учителя со всеми учениками в классе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interactions_strong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 взаимодействий учителя с сильными учениками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interactions_middle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 взаимодействий учителя со средними учениками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interactions_weak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 взаимодействий учителя со слабыми 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учениками</a:t>
            </a:r>
            <a:b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attention_all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 учеников, с которыми учитель взаимодействовал во время урока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attention_strong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 сильных учеников, с которыми учитель взаимодействовал во время урока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attention_middle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 средних учеников, с которыми учитель взаимодействовал во время урока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attention_weak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 слабых учеников, с которыми учитель взаимодействовал во время урока</a:t>
            </a:r>
          </a:p>
          <a:p>
            <a:pPr marL="450000" indent="-460500">
              <a:buClr>
                <a:srgbClr val="4BD0A0"/>
              </a:buClr>
              <a:buSzPts val="3000"/>
            </a:pPr>
            <a:endParaRPr lang="ru-RU" sz="3000" b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Агрегация данных для анализа школ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В проекте приняли участие 67 школ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2217600"/>
            <a:ext cx="14424798" cy="703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indent="-460500">
              <a:buClr>
                <a:srgbClr val="4BD0A0"/>
              </a:buClr>
              <a:buSzPts val="3000"/>
            </a:pP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Для анализа был сформирован датафрейм из следующих колонок:</a:t>
            </a:r>
            <a:endParaRPr lang="ru-RU" sz="32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endParaRPr lang="ru-RU" sz="32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org_id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идентификатор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организации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n-U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protocols</a:t>
            </a: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200" dirty="0" smtClean="0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количество протоколов, заполненных в школе</a:t>
            </a:r>
            <a:endParaRPr lang="en-US" sz="32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teacher</a:t>
            </a:r>
            <a:r>
              <a:rPr lang="en-U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 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- количество учителей в школьной команде</a:t>
            </a:r>
            <a:endParaRPr lang="ru-RU" sz="32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curator</a:t>
            </a:r>
            <a:r>
              <a:rPr lang="en-U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 количество кураторов в школьной команде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s-E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pupils</a:t>
            </a:r>
            <a:r>
              <a:rPr lang="en-U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_mean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среднее количество учеников на уроках в школе </a:t>
            </a:r>
            <a:b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(косвенный признак </a:t>
            </a: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размера школы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450000" indent="-460500">
              <a:buClr>
                <a:srgbClr val="4BD0A0"/>
              </a:buClr>
              <a:buSzPts val="3000"/>
            </a:pPr>
            <a:endParaRPr lang="ru-RU" sz="32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s-E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prot_templates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количество шаблонов протоколов, использованных в школе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n-U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protocols_per_teacher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среднее количество протоколов на одного учителя в школе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b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79395" y="4989612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Readmy.ipynb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479395" y="4989612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Readmy.ipynb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Количество протоколов в школах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В среднем одна школа за 2022 год в рамках проекта провела 45 уроков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4056" y="2306156"/>
            <a:ext cx="17280904" cy="708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Количество протоколов на одного учителя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Усредненная нагрузка учителей в школьных командах равна 12 протоколам на одного учителя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4056" y="2392883"/>
            <a:ext cx="17280904" cy="691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Размеры школьных команд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Средний размер школьной команды — это две тройки,  каждая из которых включает куратора и двух учителей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4056" y="2392883"/>
            <a:ext cx="17280904" cy="691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Количество учеников на уроках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Большая часть школ в проекте - малокомплектные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4056" y="2392883"/>
            <a:ext cx="17280904" cy="691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Количество протоколов — Количество учеников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Распределение нагрузки учителей для небольших школ имеет бОльшую вариативность, чем у более крупных.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790" y="2177089"/>
            <a:ext cx="18037210" cy="721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Резюме по организациям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2217600"/>
            <a:ext cx="15288894" cy="703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Количество протоколов, заполненных в каждой из школ проекта, очень разное, максимум и минимум отличаются почти на порядок (16 vs 128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 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Разброс значений среднего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количеству протоколов, заполненных каждым учителем в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школе, меньше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, но тоже заметный (4.5 vs 22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Небольшой размер школьных команд в рамках проекта — не обязательно следствие размера школы 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Среднее количество учеников в классах может быть одним из надежных показателей, характеризующих размер школы. В основном в проекте принимали участие небольшие школы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Похоже, что среди небольших школ нашлись как скептики (мало протоколов), так и энтузиасты (много протоколов). Более крупные школы обошлись без крайностей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Агрегация данных для анализа учителей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В проекте приняли участие 282 учителя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2217600"/>
            <a:ext cx="16729054" cy="767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indent="-460500">
              <a:buClr>
                <a:srgbClr val="4BD0A0"/>
              </a:buClr>
              <a:buSzPts val="3000"/>
            </a:pP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Для анализа был сформирован датафрейм из следующих колонок:</a:t>
            </a:r>
            <a:endParaRPr lang="ru-RU" sz="32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endParaRPr lang="ru-RU" sz="32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s-E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s-E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eacher</a:t>
            </a: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_id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 - идентификатор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учителя</a:t>
            </a:r>
            <a:endParaRPr lang="ru-RU" sz="32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org_id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 - идентификатор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организации</a:t>
            </a:r>
            <a:b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2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n-U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protocols</a:t>
            </a: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200" dirty="0" smtClean="0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количество протоколов, заполненных в школе</a:t>
            </a:r>
            <a:endParaRPr lang="es-ES" sz="32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base_prot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 - количество базовых протоколов учителя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complicated_prot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 - количество усложненных протоколов учителя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targeted_prot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 - количество прицельных протоколов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учителя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s-E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used_templates</a:t>
            </a:r>
            <a:r>
              <a:rPr lang="en-U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_groups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 групп шаблонов, использованных учителем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endParaRPr lang="ru-RU" sz="32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s-E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pupils</a:t>
            </a:r>
            <a:r>
              <a:rPr lang="en-US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_mean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среднее количество учеников на уроках учителя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class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- параллель класса, с которой чаще всего работал учитель</a:t>
            </a:r>
            <a:b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2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3200" b="1" dirty="0" smtClean="0">
                <a:latin typeface="Proxima Nova"/>
                <a:ea typeface="Proxima Nova"/>
                <a:cs typeface="Proxima Nova"/>
                <a:sym typeface="Proxima Nova"/>
              </a:rPr>
              <a:t>satisfaction 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- степень удовлетворения учителя от проведенного урока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5" name="Google Shape;1475;p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47000" y="3870548"/>
            <a:ext cx="3719400" cy="3719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76" name="Google Shape;1476;p8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286850" y="4773808"/>
            <a:ext cx="3714300" cy="32500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77" name="Google Shape;1477;p8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2588900" y="3877762"/>
            <a:ext cx="3717000" cy="3703772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78" name="Google Shape;1478;p89"/>
          <p:cNvSpPr txBox="1"/>
          <p:nvPr/>
        </p:nvSpPr>
        <p:spPr>
          <a:xfrm>
            <a:off x="1676250" y="7770812"/>
            <a:ext cx="4260900" cy="219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Константин Ушаков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ctr"/>
            <a:r>
              <a:rPr lang="ru-RU" sz="1800" dirty="0" smtClean="0"/>
              <a:t>Д.п.н., профессор НИУ ВШЭ, </a:t>
            </a:r>
            <a:br>
              <a:rPr lang="ru-RU" sz="1800" dirty="0" smtClean="0"/>
            </a:br>
            <a:r>
              <a:rPr lang="ru-RU" sz="1800" dirty="0" smtClean="0"/>
              <a:t>главный редактор журнала «Директор школы»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0" name="Google Shape;1480;p89"/>
          <p:cNvSpPr txBox="1"/>
          <p:nvPr/>
        </p:nvSpPr>
        <p:spPr>
          <a:xfrm>
            <a:off x="12316950" y="7770812"/>
            <a:ext cx="42609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Екатерина </a:t>
            </a:r>
            <a:r>
              <a:rPr lang="ru-RU" sz="3000" dirty="0" err="1" smtClean="0">
                <a:latin typeface="Proxima Nova"/>
                <a:ea typeface="Proxima Nova"/>
                <a:cs typeface="Proxima Nova"/>
                <a:sym typeface="Proxima Nova"/>
              </a:rPr>
              <a:t>Куксо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ctr"/>
            <a:r>
              <a:rPr lang="ru-RU" sz="1800" dirty="0" smtClean="0"/>
              <a:t>К.п.н., магистр </a:t>
            </a:r>
            <a:br>
              <a:rPr lang="ru-RU" sz="1800" dirty="0" smtClean="0"/>
            </a:br>
            <a:r>
              <a:rPr lang="ru-RU" sz="1800" dirty="0" smtClean="0"/>
              <a:t>организационной психологии Манчестерского университета, </a:t>
            </a:r>
            <a:br>
              <a:rPr lang="ru-RU" sz="1800" dirty="0" smtClean="0"/>
            </a:br>
            <a:r>
              <a:rPr lang="ru-RU" sz="1800" dirty="0" smtClean="0"/>
              <a:t>автор курсов «Академии Директории»</a:t>
            </a:r>
            <a:endParaRPr sz="18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90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Кураторская методика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1478;p89"/>
          <p:cNvSpPr txBox="1"/>
          <p:nvPr/>
        </p:nvSpPr>
        <p:spPr>
          <a:xfrm>
            <a:off x="647056" y="1327076"/>
            <a:ext cx="16201800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  Проект «Издательской фирмы «Сентябрь»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— Академия Директории</a:t>
            </a:r>
            <a:endParaRPr lang="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  Учебный курс для школьных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команд (учителя и кураторы)</a:t>
            </a: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, рассчитанный</a:t>
            </a:r>
            <a:r>
              <a:rPr lang="en-US" sz="30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на</a:t>
            </a: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 4 месяца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  Обучение проводится уже 5 лет (более 100 школ)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Количество </a:t>
            </a: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протоколов на одного учителя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Среднее значение – 11 протоколов на учителя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4057" y="2392883"/>
            <a:ext cx="17280901" cy="691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Широта охвата групп протоколов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Примерно две трети учителей успели попробовать больше половины групп протоколов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4057" y="2392883"/>
            <a:ext cx="17280901" cy="691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Возраст учеников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Чаще всего учителя работали с 7-ми классами, реже всего – с 10-ми и 11-ми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4057" y="2392883"/>
            <a:ext cx="17280901" cy="691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Рефлексия учителей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Если учителя были искренни, то большая их часть была удовлетворена своими уроками (оценки – осень 2022)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4057" y="2392883"/>
            <a:ext cx="17280901" cy="691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Корреляция выбранных параметров по учителям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Интересных корреляций не видно, имеющиеся — очевидны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4057" y="2392883"/>
            <a:ext cx="17280901" cy="691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Резюме по учителям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2217600"/>
            <a:ext cx="15288894" cy="703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Базовые распределения по организациям похожи на распределения по учителям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Распределение количества протоколов на одного учителя похоже на нормальное, но с длинным правым крылом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Можно считать позитивным средний уровень количества групп протоколов, которые попробовал каждый из учителей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Вопрос о степени удовлетворенности учителей от проведенного урока мало информативный, нужно менять формулировку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Неожиданных  корреляций для текущего набора данных выявить не удалось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Необходимо искать дополнительные параметры для анализа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6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66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2" name="Google Shape;1072;p66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66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66"/>
          <p:cNvSpPr txBox="1"/>
          <p:nvPr/>
        </p:nvSpPr>
        <p:spPr>
          <a:xfrm>
            <a:off x="551850" y="489600"/>
            <a:ext cx="142920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 smtClean="0">
                <a:latin typeface="Proxima Nova"/>
                <a:ea typeface="Proxima Nova"/>
                <a:cs typeface="Proxima Nova"/>
                <a:sym typeface="Proxima Nova"/>
              </a:rPr>
              <a:t>Задачи анализа и вторичные параметры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Подзаголовок, если нужен</a:t>
            </a:r>
            <a:endParaRPr sz="9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19"/>
          <p:cNvSpPr txBox="1"/>
          <p:nvPr/>
        </p:nvSpPr>
        <p:spPr>
          <a:xfrm>
            <a:off x="946950" y="2952000"/>
            <a:ext cx="2883600" cy="1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endParaRPr lang="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endParaRPr lang="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Загрузка данных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53" name="Google Shape;2353;p119"/>
          <p:cNvCxnSpPr/>
          <p:nvPr/>
        </p:nvCxnSpPr>
        <p:spPr>
          <a:xfrm rot="10800000">
            <a:off x="1267425" y="5065650"/>
            <a:ext cx="17068200" cy="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54" name="Google Shape;2354;p119"/>
          <p:cNvSpPr/>
          <p:nvPr/>
        </p:nvSpPr>
        <p:spPr>
          <a:xfrm>
            <a:off x="550950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32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5" name="Google Shape;2355;p119"/>
          <p:cNvSpPr/>
          <p:nvPr/>
        </p:nvSpPr>
        <p:spPr>
          <a:xfrm>
            <a:off x="3455368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36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6" name="Google Shape;2356;p119"/>
          <p:cNvSpPr/>
          <p:nvPr/>
        </p:nvSpPr>
        <p:spPr>
          <a:xfrm>
            <a:off x="6335688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36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7" name="Google Shape;2357;p119"/>
          <p:cNvSpPr/>
          <p:nvPr/>
        </p:nvSpPr>
        <p:spPr>
          <a:xfrm>
            <a:off x="9288016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36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8" name="Google Shape;2358;p119"/>
          <p:cNvSpPr/>
          <p:nvPr/>
        </p:nvSpPr>
        <p:spPr>
          <a:xfrm>
            <a:off x="12168336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36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9" name="Google Shape;2359;p119"/>
          <p:cNvSpPr txBox="1"/>
          <p:nvPr/>
        </p:nvSpPr>
        <p:spPr>
          <a:xfrm>
            <a:off x="3887416" y="5940000"/>
            <a:ext cx="3312368" cy="1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i="0" u="none" strike="noStrike" cap="none" dirty="0" smtClean="0">
                <a:latin typeface="Proxima Nova"/>
                <a:ea typeface="Proxima Nova"/>
                <a:cs typeface="Proxima Nova"/>
                <a:sym typeface="Proxima Nova"/>
              </a:rPr>
              <a:t>Генерация вторичных параметров, связанных со временем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0" name="Google Shape;2360;p119"/>
          <p:cNvSpPr txBox="1"/>
          <p:nvPr/>
        </p:nvSpPr>
        <p:spPr>
          <a:xfrm>
            <a:off x="6730923" y="2952000"/>
            <a:ext cx="3277173" cy="1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Генерация вторичных параметров, связанных с уровнями успеваемости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1" name="Google Shape;2361;p119"/>
          <p:cNvSpPr txBox="1"/>
          <p:nvPr/>
        </p:nvSpPr>
        <p:spPr>
          <a:xfrm>
            <a:off x="9686342" y="5940000"/>
            <a:ext cx="2858400" cy="1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Анализ обобщенных данных по школам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2" name="Google Shape;2362;p119"/>
          <p:cNvSpPr txBox="1"/>
          <p:nvPr/>
        </p:nvSpPr>
        <p:spPr>
          <a:xfrm>
            <a:off x="12572063" y="2952000"/>
            <a:ext cx="28932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i="0" u="none" strike="noStrike" cap="none" dirty="0" smtClean="0">
                <a:latin typeface="Proxima Nova"/>
                <a:ea typeface="Proxima Nova"/>
                <a:cs typeface="Proxima Nova"/>
                <a:sym typeface="Proxima Nova"/>
              </a:rPr>
              <a:t>Анализ обобщенных данных по учителям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3" name="Google Shape;2363;p119"/>
          <p:cNvSpPr txBox="1"/>
          <p:nvPr/>
        </p:nvSpPr>
        <p:spPr>
          <a:xfrm>
            <a:off x="551850" y="489600"/>
            <a:ext cx="15720942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Основные этапы расширенного анализа</a:t>
            </a:r>
            <a:endParaRPr lang="ru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uk-UA" sz="24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" sz="24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" name="Google Shape;2357;p119"/>
          <p:cNvSpPr/>
          <p:nvPr/>
        </p:nvSpPr>
        <p:spPr>
          <a:xfrm>
            <a:off x="15120664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ru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36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2361;p119"/>
          <p:cNvSpPr txBox="1"/>
          <p:nvPr/>
        </p:nvSpPr>
        <p:spPr>
          <a:xfrm>
            <a:off x="15518990" y="5940000"/>
            <a:ext cx="2481994" cy="1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Точечный анализ метрик отдельных учителей</a:t>
            </a:r>
            <a:endParaRPr sz="240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305118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Структура основного датафрейма до </a:t>
            </a:r>
            <a:r>
              <a:rPr lang="ru-RU" sz="56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апдейта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В анализируемом датафрейме — 23 колонки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2217600"/>
            <a:ext cx="7296006" cy="703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indent="-460500">
              <a:buClr>
                <a:srgbClr val="4BD0A0"/>
              </a:buClr>
              <a:buSzPts val="3000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Мета-информация протокола:</a:t>
            </a:r>
            <a:endParaRPr lang="ru-RU" sz="20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endParaRPr lang="ru-RU" sz="20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prot_id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уникальный идентификатор протокола.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template_code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шаблон протокола</a:t>
            </a: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date_of_lesson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дата проведения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урока</a:t>
            </a:r>
            <a:b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org_id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идентификатор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организации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teacher_id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идентификатор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учителя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observer_id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идентификатор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наблюдателя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curator_id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идентификатор куратора</a:t>
            </a:r>
            <a:b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class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номер параллели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класса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Рефлексия учителя по результатам урока</a:t>
            </a:r>
          </a:p>
          <a:p>
            <a:pPr marL="450000" indent="-460500">
              <a:buClr>
                <a:srgbClr val="4BD0A0"/>
              </a:buClr>
              <a:buSzPts val="3000"/>
            </a:pP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satisfaction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степень удовлетворенности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учителя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wish_to_change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желание что-то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изменить</a:t>
            </a:r>
            <a:b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teacher_comments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текстовый комментарий учителя</a:t>
            </a:r>
          </a:p>
          <a:p>
            <a:pPr marL="450000" indent="-460500">
              <a:buClr>
                <a:srgbClr val="4BD0A0"/>
              </a:buClr>
              <a:buSzPts val="3000"/>
            </a:pPr>
            <a:endParaRPr lang="ru-RU" sz="3000" b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1133;p74"/>
          <p:cNvSpPr txBox="1"/>
          <p:nvPr/>
        </p:nvSpPr>
        <p:spPr>
          <a:xfrm>
            <a:off x="8135888" y="2217600"/>
            <a:ext cx="9505056" cy="753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indent="-460500">
              <a:buClr>
                <a:srgbClr val="4BD0A0"/>
              </a:buClr>
              <a:buSzPts val="3000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Параметры урока, общие для большинства протоколов</a:t>
            </a:r>
          </a:p>
          <a:p>
            <a:pPr marL="450000" indent="-460500">
              <a:buClr>
                <a:srgbClr val="4BD0A0"/>
              </a:buClr>
              <a:buSzPts val="3000"/>
            </a:pPr>
            <a:endParaRPr lang="ru-RU" sz="20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pupils_all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 учеников на уроке 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pupils_strong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 сильных учеников на уроке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pupils_middle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 средних учеников на уроке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pupils_weak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 слабых учеников на 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уроке</a:t>
            </a:r>
            <a:b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interactions_all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 взаимодействий учителя со всеми учениками в классе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interactions_strong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 взаимодействий учителя с сильными учениками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interactions_middle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 взаимодействий учителя со средними учениками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interactions_weak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 взаимодействий учителя со слабыми 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учениками</a:t>
            </a:r>
            <a:b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attention_all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 учеников, с которыми учитель взаимодействовал во время урока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attention_strong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 сильных учеников, с которыми учитель взаимодействовал во время урока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attention_middle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 средних учеников, с которыми учитель взаимодействовал во время урока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attention_weak</a:t>
            </a:r>
            <a:r>
              <a:rPr lang="ru-RU" sz="2000" dirty="0" smtClean="0">
                <a:latin typeface="Proxima Nova"/>
                <a:ea typeface="Proxima Nova"/>
                <a:cs typeface="Proxima Nova"/>
                <a:sym typeface="Proxima Nova"/>
              </a:rPr>
              <a:t> - количество слабых учеников, с которыми учитель взаимодействовал во время урока</a:t>
            </a:r>
          </a:p>
          <a:p>
            <a:pPr marL="450000" indent="-460500">
              <a:buClr>
                <a:srgbClr val="4BD0A0"/>
              </a:buClr>
              <a:buSzPts val="3000"/>
            </a:pPr>
            <a:endParaRPr lang="ru-RU" sz="3000" b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Дополнительные колонки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23 колонки исходного датафрейма +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16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новых колонок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2217600"/>
            <a:ext cx="7296006" cy="703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indent="-460500">
              <a:buClr>
                <a:srgbClr val="4BD0A0"/>
              </a:buClr>
              <a:buSzPts val="3000"/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По шаблонам протоколов:</a:t>
            </a:r>
            <a:endParaRPr lang="ru-RU" sz="24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endParaRPr lang="ru-RU" sz="24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group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– номер группы шаблона протокола</a:t>
            </a: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level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, 2, 3, т.е. базовый, усложненный или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прицельный</a:t>
            </a: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По времени:</a:t>
            </a:r>
          </a:p>
          <a:p>
            <a:pPr marL="450000" indent="-460500">
              <a:buClr>
                <a:srgbClr val="4BD0A0"/>
              </a:buClr>
              <a:buSzPts val="3000"/>
            </a:pP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period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>1 –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весна, 2 - осень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day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 - порядковый номер дня с даты первого урока, зафиксированного в системе</a:t>
            </a:r>
            <a:endParaRPr lang="es-ES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day_of_period</a:t>
            </a: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порядковый номер дня с даты первого урока, зафиксированного в системе для текущего периода - весна или осень</a:t>
            </a:r>
            <a:endParaRPr lang="en-US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Interval</a:t>
            </a: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nan для первого протокола учителя в текущем периоде или разница в днях текущего протокола и предыдущего</a:t>
            </a:r>
            <a:endParaRPr lang="en-US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</a:pPr>
            <a:endParaRPr lang="ru-RU" sz="3000" b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1133;p74"/>
          <p:cNvSpPr txBox="1"/>
          <p:nvPr/>
        </p:nvSpPr>
        <p:spPr>
          <a:xfrm>
            <a:off x="8135888" y="2217600"/>
            <a:ext cx="9937104" cy="753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indent="-460500">
              <a:buClr>
                <a:srgbClr val="4BD0A0"/>
              </a:buClr>
              <a:buSzPts val="3000"/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По группам учеников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lang="ru-RU" sz="24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</a:pPr>
            <a:endParaRPr lang="ru-RU" sz="24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scope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доля учеников, с которыми было взаимодействие</a:t>
            </a: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pupils_</a:t>
            </a: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средний уровень учеников на уроке</a:t>
            </a: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pupils_</a:t>
            </a: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дисперсия уровня учеников на уроке</a:t>
            </a:r>
            <a:r>
              <a:rPr lang="es-ES" sz="24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s-ES" sz="24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nteractions_</a:t>
            </a: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матожидание уровня для взаимодействий</a:t>
            </a: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nteractions_</a:t>
            </a: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дисперсия уровня для взаимодействий</a:t>
            </a: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attention_</a:t>
            </a: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матожидание уровня учеников, с которыми было взаимодействие</a:t>
            </a: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ru-RU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ttention_</a:t>
            </a: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дисперсия этого уровня</a:t>
            </a: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vector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_interact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вектор взаимодействия (</a:t>
            </a:r>
            <a:r>
              <a:rPr lang="es-ES" sz="2400" dirty="0" smtClean="0">
                <a:latin typeface="Proxima Nova"/>
                <a:ea typeface="Proxima Nova"/>
                <a:cs typeface="Proxima Nova"/>
                <a:sym typeface="Proxima Nova"/>
              </a:rPr>
              <a:t>pupils</a:t>
            </a: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>_m – interactions_m</a:t>
            </a: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vector_intention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вектор намерения (</a:t>
            </a:r>
            <a:r>
              <a:rPr lang="es-ES" sz="2400" dirty="0" smtClean="0">
                <a:latin typeface="Proxima Nova"/>
                <a:ea typeface="Proxima Nova"/>
                <a:cs typeface="Proxima Nova"/>
                <a:sym typeface="Proxima Nova"/>
              </a:rPr>
              <a:t>pupils</a:t>
            </a: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>_m – </a:t>
            </a:r>
            <a:r>
              <a:rPr lang="en-US" sz="2400" dirty="0" err="1" smtClean="0">
                <a:latin typeface="Proxima Nova"/>
                <a:ea typeface="Proxima Nova"/>
                <a:cs typeface="Proxima Nova"/>
                <a:sym typeface="Proxima Nova"/>
              </a:rPr>
              <a:t>attention_m</a:t>
            </a: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r>
              <a:rPr lang="en-US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vector_attention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 -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вектор внимания</a:t>
            </a: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-US" sz="2400" dirty="0" err="1" smtClean="0">
                <a:latin typeface="Proxima Nova"/>
                <a:ea typeface="Proxima Nova"/>
                <a:cs typeface="Proxima Nova"/>
                <a:sym typeface="Proxima Nova"/>
              </a:rPr>
              <a:t>attention_m</a:t>
            </a: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> – interactions_m)</a:t>
            </a: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Arial" pitchFamily="34" charset="0"/>
              <a:buChar char="•"/>
            </a:pPr>
            <a:endParaRPr lang="ru-RU" sz="2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</a:pPr>
            <a:endParaRPr lang="ru-RU" sz="3000" b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78"/>
          <p:cNvSpPr/>
          <p:nvPr/>
        </p:nvSpPr>
        <p:spPr>
          <a:xfrm>
            <a:off x="719083" y="2119164"/>
            <a:ext cx="2487257" cy="2487257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78"/>
          <p:cNvSpPr/>
          <p:nvPr/>
        </p:nvSpPr>
        <p:spPr>
          <a:xfrm>
            <a:off x="6447735" y="2119164"/>
            <a:ext cx="2487257" cy="2487257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78"/>
          <p:cNvSpPr/>
          <p:nvPr/>
        </p:nvSpPr>
        <p:spPr>
          <a:xfrm>
            <a:off x="12173438" y="2119164"/>
            <a:ext cx="2487257" cy="2487257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78"/>
          <p:cNvSpPr txBox="1"/>
          <p:nvPr/>
        </p:nvSpPr>
        <p:spPr>
          <a:xfrm>
            <a:off x="719064" y="4847711"/>
            <a:ext cx="4715568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Повышение </a:t>
            </a:r>
            <a:r>
              <a:rPr lang="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осознанности</a:t>
            </a: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профессионализма</a:t>
            </a: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 учителей во время проведения уроков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7" name="Google Shape;1217;p78"/>
          <p:cNvSpPr txBox="1"/>
          <p:nvPr/>
        </p:nvSpPr>
        <p:spPr>
          <a:xfrm>
            <a:off x="6447714" y="4847711"/>
            <a:ext cx="467555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Формирование</a:t>
            </a: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 горизонтальных профессиональных связей в организации (</a:t>
            </a:r>
            <a:r>
              <a:rPr lang="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Социальный капитал</a:t>
            </a: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8" name="Google Shape;1218;p78"/>
          <p:cNvSpPr txBox="1"/>
          <p:nvPr/>
        </p:nvSpPr>
        <p:spPr>
          <a:xfrm>
            <a:off x="12169164" y="4847711"/>
            <a:ext cx="5002772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Повышение успеваемости </a:t>
            </a: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слабых учеников, </a:t>
            </a:r>
            <a:r>
              <a:rPr lang="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равное</a:t>
            </a: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 распределение внимания учителя, улучшение </a:t>
            </a:r>
            <a:r>
              <a:rPr lang="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эмоционального климата</a:t>
            </a:r>
            <a:endParaRPr sz="3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9" name="Google Shape;1219;p78"/>
          <p:cNvSpPr txBox="1"/>
          <p:nvPr/>
        </p:nvSpPr>
        <p:spPr>
          <a:xfrm>
            <a:off x="551850" y="489600"/>
            <a:ext cx="14297100" cy="90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Цели обучения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" name="Google Shape;1743;p105"/>
          <p:cNvSpPr/>
          <p:nvPr/>
        </p:nvSpPr>
        <p:spPr>
          <a:xfrm>
            <a:off x="6946800" y="2769467"/>
            <a:ext cx="1512168" cy="11521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7125" tIns="17125" rIns="1712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034;p107"/>
          <p:cNvSpPr/>
          <p:nvPr/>
        </p:nvSpPr>
        <p:spPr>
          <a:xfrm>
            <a:off x="12724996" y="2715015"/>
            <a:ext cx="1422604" cy="11345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1185"/>
                </a:moveTo>
                <a:lnTo>
                  <a:pt x="12560" y="2945"/>
                </a:lnTo>
                <a:lnTo>
                  <a:pt x="12273" y="2945"/>
                </a:lnTo>
                <a:cubicBezTo>
                  <a:pt x="12002" y="2945"/>
                  <a:pt x="11782" y="3165"/>
                  <a:pt x="11782" y="3436"/>
                </a:cubicBezTo>
                <a:lnTo>
                  <a:pt x="11782" y="5891"/>
                </a:lnTo>
                <a:lnTo>
                  <a:pt x="9818" y="5891"/>
                </a:lnTo>
                <a:lnTo>
                  <a:pt x="9818" y="3436"/>
                </a:lnTo>
                <a:cubicBezTo>
                  <a:pt x="9818" y="3165"/>
                  <a:pt x="9598" y="2945"/>
                  <a:pt x="9327" y="2945"/>
                </a:cubicBezTo>
                <a:lnTo>
                  <a:pt x="9040" y="2945"/>
                </a:lnTo>
                <a:cubicBezTo>
                  <a:pt x="9040" y="2945"/>
                  <a:pt x="10800" y="1185"/>
                  <a:pt x="10800" y="1185"/>
                </a:cubicBezTo>
                <a:close/>
                <a:moveTo>
                  <a:pt x="7855" y="3927"/>
                </a:moveTo>
                <a:lnTo>
                  <a:pt x="8836" y="3927"/>
                </a:lnTo>
                <a:lnTo>
                  <a:pt x="8836" y="6382"/>
                </a:lnTo>
                <a:cubicBezTo>
                  <a:pt x="8836" y="6653"/>
                  <a:pt x="9056" y="6873"/>
                  <a:pt x="9327" y="6873"/>
                </a:cubicBezTo>
                <a:lnTo>
                  <a:pt x="12273" y="6873"/>
                </a:lnTo>
                <a:cubicBezTo>
                  <a:pt x="12544" y="6873"/>
                  <a:pt x="12764" y="6653"/>
                  <a:pt x="12764" y="6382"/>
                </a:cubicBezTo>
                <a:lnTo>
                  <a:pt x="12764" y="3927"/>
                </a:lnTo>
                <a:lnTo>
                  <a:pt x="13745" y="3927"/>
                </a:ln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9" y="55"/>
                  <a:pt x="10935" y="0"/>
                  <a:pt x="10800" y="0"/>
                </a:cubicBezTo>
                <a:cubicBezTo>
                  <a:pt x="10665" y="0"/>
                  <a:pt x="10542" y="55"/>
                  <a:pt x="10452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  <a:moveTo>
                  <a:pt x="5246" y="15759"/>
                </a:moveTo>
                <a:cubicBezTo>
                  <a:pt x="5438" y="15950"/>
                  <a:pt x="5749" y="15950"/>
                  <a:pt x="5941" y="15759"/>
                </a:cubicBezTo>
                <a:cubicBezTo>
                  <a:pt x="6132" y="15567"/>
                  <a:pt x="6132" y="15256"/>
                  <a:pt x="5941" y="15064"/>
                </a:cubicBezTo>
                <a:lnTo>
                  <a:pt x="3858" y="12981"/>
                </a:lnTo>
                <a:cubicBezTo>
                  <a:pt x="3666" y="12790"/>
                  <a:pt x="3355" y="12790"/>
                  <a:pt x="3163" y="12981"/>
                </a:cubicBezTo>
                <a:cubicBezTo>
                  <a:pt x="2971" y="13173"/>
                  <a:pt x="2971" y="13484"/>
                  <a:pt x="3163" y="13675"/>
                </a:cubicBezTo>
                <a:cubicBezTo>
                  <a:pt x="3163" y="13675"/>
                  <a:pt x="5246" y="15759"/>
                  <a:pt x="5246" y="15759"/>
                </a:cubicBezTo>
                <a:close/>
                <a:moveTo>
                  <a:pt x="10309" y="10309"/>
                </a:moveTo>
                <a:lnTo>
                  <a:pt x="10309" y="13255"/>
                </a:lnTo>
                <a:cubicBezTo>
                  <a:pt x="10309" y="13526"/>
                  <a:pt x="10529" y="13745"/>
                  <a:pt x="10800" y="13745"/>
                </a:cubicBezTo>
                <a:cubicBezTo>
                  <a:pt x="11071" y="13745"/>
                  <a:pt x="11291" y="13526"/>
                  <a:pt x="11291" y="13255"/>
                </a:cubicBezTo>
                <a:lnTo>
                  <a:pt x="11291" y="10309"/>
                </a:lnTo>
                <a:cubicBezTo>
                  <a:pt x="11291" y="10038"/>
                  <a:pt x="11071" y="9818"/>
                  <a:pt x="10800" y="9818"/>
                </a:cubicBezTo>
                <a:cubicBezTo>
                  <a:pt x="10529" y="9818"/>
                  <a:pt x="10309" y="10038"/>
                  <a:pt x="10309" y="10309"/>
                </a:cubicBezTo>
                <a:moveTo>
                  <a:pt x="16354" y="15759"/>
                </a:moveTo>
                <a:lnTo>
                  <a:pt x="18437" y="13675"/>
                </a:lnTo>
                <a:cubicBezTo>
                  <a:pt x="18628" y="13484"/>
                  <a:pt x="18628" y="13173"/>
                  <a:pt x="18437" y="12981"/>
                </a:cubicBezTo>
                <a:cubicBezTo>
                  <a:pt x="18245" y="12790"/>
                  <a:pt x="17934" y="12790"/>
                  <a:pt x="17742" y="12981"/>
                </a:cubicBezTo>
                <a:lnTo>
                  <a:pt x="15659" y="15064"/>
                </a:lnTo>
                <a:cubicBezTo>
                  <a:pt x="15468" y="15256"/>
                  <a:pt x="15468" y="15567"/>
                  <a:pt x="15659" y="15759"/>
                </a:cubicBezTo>
                <a:cubicBezTo>
                  <a:pt x="15851" y="15950"/>
                  <a:pt x="16162" y="15950"/>
                  <a:pt x="16354" y="15759"/>
                </a:cubicBezTo>
                <a:moveTo>
                  <a:pt x="5891" y="20618"/>
                </a:moveTo>
                <a:cubicBezTo>
                  <a:pt x="5891" y="17907"/>
                  <a:pt x="8089" y="15709"/>
                  <a:pt x="10800" y="15709"/>
                </a:cubicBezTo>
                <a:cubicBezTo>
                  <a:pt x="13511" y="15709"/>
                  <a:pt x="15709" y="17907"/>
                  <a:pt x="15709" y="20618"/>
                </a:cubicBezTo>
                <a:cubicBezTo>
                  <a:pt x="15709" y="20618"/>
                  <a:pt x="5891" y="20618"/>
                  <a:pt x="5891" y="20618"/>
                </a:cubicBezTo>
                <a:close/>
                <a:moveTo>
                  <a:pt x="21109" y="20618"/>
                </a:moveTo>
                <a:lnTo>
                  <a:pt x="16691" y="20618"/>
                </a:lnTo>
                <a:cubicBezTo>
                  <a:pt x="16691" y="17365"/>
                  <a:pt x="14053" y="14727"/>
                  <a:pt x="10800" y="14727"/>
                </a:cubicBezTo>
                <a:cubicBezTo>
                  <a:pt x="7547" y="14727"/>
                  <a:pt x="4909" y="17365"/>
                  <a:pt x="4909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cubicBezTo>
                  <a:pt x="21600" y="20838"/>
                  <a:pt x="21380" y="20618"/>
                  <a:pt x="21109" y="206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7125" tIns="17125" rIns="1712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909;p106"/>
          <p:cNvSpPr/>
          <p:nvPr/>
        </p:nvSpPr>
        <p:spPr>
          <a:xfrm>
            <a:off x="1258168" y="2642629"/>
            <a:ext cx="1457338" cy="14229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7125" tIns="17125" rIns="1712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219;p78"/>
          <p:cNvSpPr txBox="1"/>
          <p:nvPr/>
        </p:nvSpPr>
        <p:spPr>
          <a:xfrm>
            <a:off x="1943200" y="8239844"/>
            <a:ext cx="15193688" cy="90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>
                <a:latin typeface="Proxima Nova"/>
                <a:ea typeface="Proxima Nova"/>
                <a:cs typeface="Proxima Nova"/>
                <a:sym typeface="Proxima Nova"/>
              </a:rPr>
              <a:t>кураторская методика становится повседневной практикой </a:t>
            </a:r>
            <a:br>
              <a:rPr lang="ru-RU" sz="40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4000" b="1" dirty="0" smtClean="0">
                <a:latin typeface="Proxima Nova"/>
                <a:ea typeface="Proxima Nova"/>
                <a:cs typeface="Proxima Nova"/>
                <a:sym typeface="Proxima Nova"/>
              </a:rPr>
              <a:t>в школе и постепенно масштабируется на других учителей</a:t>
            </a:r>
            <a:endParaRPr sz="40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" name="Google Shape;1219;p78"/>
          <p:cNvSpPr txBox="1"/>
          <p:nvPr/>
        </p:nvSpPr>
        <p:spPr>
          <a:xfrm>
            <a:off x="647056" y="8239844"/>
            <a:ext cx="936104" cy="90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-US" sz="4000" b="1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017086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Матожидание и дисперсия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Задача – получить характеристики распределения учеников по уровням успеваемости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7016" y="2167029"/>
            <a:ext cx="15524286" cy="755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Интенсивность проведения уроков в 2022 году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400" b="1" dirty="0" smtClean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01301" y="1917860"/>
            <a:ext cx="15524286" cy="776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Интервалы между уроками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Учителям и кураторам была документация проводить уроки регулярно, раз в неделю.</a:t>
            </a:r>
            <a:b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Видно, что большинство участников проекта следовали этой рекомендации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" y="2335865"/>
            <a:ext cx="9504040" cy="633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94;p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783961" y="2335865"/>
            <a:ext cx="9504040" cy="633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5000862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Резюме по колонкам с периодами времени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2217600"/>
            <a:ext cx="15288894" cy="703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Распределения по дням проведения уроков помимо случайных флуктуаций имеют неравномерности, связанные с сезонностью учебных периодов, каникулами, праздниками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Интервалы между уроками различаются, но хорошо заметны циклы в одну, две, три, четыре недели. Это может быть связано с методическими рекомендациями о соблюдении строгой периодичности проведения уроков, а также с желанием учителя работать постоянно с одним классом, в соответствии с еженедельным расписанием уроков.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Охват учеников вниманием учителя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Классы небольшие, учителя в основном успевали </a:t>
            </a:r>
            <a:r>
              <a:rPr lang="ru-RU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провзаимодействовать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 с большинством учеников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79102" y="1903140"/>
            <a:ext cx="12025538" cy="801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Средний уровень успеваемости учеников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Рассматривается распределение параметра </a:t>
            </a: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pupils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_m –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матожидания среднего уровня учеников </a:t>
            </a:r>
            <a:b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для всех протоколов и для протоколов тех уроков, на которых было 10 и больше учеников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" y="2623898"/>
            <a:ext cx="9504040" cy="633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94;p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783961" y="2623898"/>
            <a:ext cx="9504039" cy="633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Дисперсия </a:t>
            </a: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уровней успеваемости учеников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Рассматривается распределение параметра </a:t>
            </a: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pupils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_</a:t>
            </a:r>
            <a:r>
              <a:rPr lang="es-E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дисперсии уровня учеников </a:t>
            </a:r>
            <a:b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для всех протоколов и для протоколов тех уроков, на которых было 10 и больше учеников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" y="2623898"/>
            <a:ext cx="9504039" cy="633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94;p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784977" y="2623898"/>
            <a:ext cx="9504039" cy="633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Взаимодействия с учениками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Диаграмма слева – про охват учеников, а диаграмма справа – про интенсивность взаимодействия. </a:t>
            </a:r>
            <a:b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Пик на левой диаграмме связан с небольшими классами, но на второй диаграмме он сглажен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" y="2623898"/>
            <a:ext cx="9180003" cy="6120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94;p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783961" y="2623898"/>
            <a:ext cx="9180003" cy="612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Вектора взаимодействия и внимания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Близость к нулю значений обоих векторов говорит о том, что внимание учителя более-менее равномерно распределяется между учениками разной успеваемости, присутствующими на уроках, но это – в среднем.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" y="2623898"/>
            <a:ext cx="9180003" cy="6120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94;p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783961" y="2623898"/>
            <a:ext cx="9180003" cy="612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77361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Матрица корреляции</a:t>
            </a:r>
            <a:endParaRPr lang="en-US" sz="56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Неожиданностей почти не содержит, все корреляции объяснимы особенностями данных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39144" y="1511097"/>
            <a:ext cx="15481720" cy="860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579295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Этап 1. Исследование социального капитала</a:t>
            </a: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" sz="24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Перед началом обучения проводится исследование, результаты которого могут служить основанием для отбора членов школьной команды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" name="Google Shape;2386;p121"/>
          <p:cNvSpPr/>
          <p:nvPr/>
        </p:nvSpPr>
        <p:spPr>
          <a:xfrm>
            <a:off x="557326" y="7814020"/>
            <a:ext cx="3186074" cy="64496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Учитель  1</a:t>
            </a:r>
          </a:p>
        </p:txBody>
      </p:sp>
      <p:sp>
        <p:nvSpPr>
          <p:cNvPr id="20" name="Google Shape;2387;p121"/>
          <p:cNvSpPr/>
          <p:nvPr/>
        </p:nvSpPr>
        <p:spPr>
          <a:xfrm>
            <a:off x="575048" y="2335188"/>
            <a:ext cx="3965400" cy="996600"/>
          </a:xfrm>
          <a:prstGeom prst="roundRect">
            <a:avLst>
              <a:gd name="adj" fmla="val 26126"/>
            </a:avLst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" sz="32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Директор школы</a:t>
            </a:r>
            <a:endParaRPr sz="3200" dirty="0"/>
          </a:p>
        </p:txBody>
      </p:sp>
      <p:sp>
        <p:nvSpPr>
          <p:cNvPr id="30" name="Google Shape;2386;p121"/>
          <p:cNvSpPr/>
          <p:nvPr/>
        </p:nvSpPr>
        <p:spPr>
          <a:xfrm>
            <a:off x="863080" y="8242956"/>
            <a:ext cx="3186074" cy="64496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Учитель  2</a:t>
            </a:r>
            <a:endParaRPr sz="2400" dirty="0"/>
          </a:p>
        </p:txBody>
      </p:sp>
      <p:sp>
        <p:nvSpPr>
          <p:cNvPr id="44" name="Google Shape;2386;p121"/>
          <p:cNvSpPr/>
          <p:nvPr/>
        </p:nvSpPr>
        <p:spPr>
          <a:xfrm>
            <a:off x="1223120" y="8675004"/>
            <a:ext cx="3186074" cy="64496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12700" cap="flat" cmpd="sng">
            <a:solidFill>
              <a:srgbClr val="4BD0A0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endParaRPr sz="2400" dirty="0"/>
          </a:p>
        </p:txBody>
      </p:sp>
      <p:sp>
        <p:nvSpPr>
          <p:cNvPr id="45" name="Google Shape;2386;p121"/>
          <p:cNvSpPr/>
          <p:nvPr/>
        </p:nvSpPr>
        <p:spPr>
          <a:xfrm>
            <a:off x="1583160" y="8963036"/>
            <a:ext cx="3186074" cy="64496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Учитель  </a:t>
            </a:r>
            <a:r>
              <a:rPr lang="es-ES" sz="2400" dirty="0" smtClean="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5615608" y="2191172"/>
            <a:ext cx="5832648" cy="7704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Google Shape;2387;p121"/>
          <p:cNvSpPr/>
          <p:nvPr/>
        </p:nvSpPr>
        <p:spPr>
          <a:xfrm>
            <a:off x="6047656" y="2623220"/>
            <a:ext cx="3528392" cy="936104"/>
          </a:xfrm>
          <a:prstGeom prst="roundRect">
            <a:avLst>
              <a:gd name="adj" fmla="val 26126"/>
            </a:avLst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Анкета Директора</a:t>
            </a:r>
            <a:endParaRPr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415808" y="9362355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2"/>
                </a:solidFill>
              </a:rPr>
              <a:t>Лаборатори</a:t>
            </a:r>
            <a:r>
              <a:rPr lang="uk-UA" sz="2400" dirty="0" smtClean="0">
                <a:solidFill>
                  <a:schemeClr val="bg2"/>
                </a:solidFill>
              </a:rPr>
              <a:t>я Директории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34" name="Google Shape;2387;p121"/>
          <p:cNvSpPr/>
          <p:nvPr/>
        </p:nvSpPr>
        <p:spPr>
          <a:xfrm>
            <a:off x="6047656" y="4567436"/>
            <a:ext cx="3528392" cy="936104"/>
          </a:xfrm>
          <a:prstGeom prst="roundRect">
            <a:avLst>
              <a:gd name="adj" fmla="val 26126"/>
            </a:avLst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Анкета администратора</a:t>
            </a:r>
            <a:endParaRPr sz="2400" dirty="0"/>
          </a:p>
        </p:txBody>
      </p:sp>
      <p:sp>
        <p:nvSpPr>
          <p:cNvPr id="35" name="Google Shape;2387;p121"/>
          <p:cNvSpPr/>
          <p:nvPr/>
        </p:nvSpPr>
        <p:spPr>
          <a:xfrm>
            <a:off x="6047656" y="6511652"/>
            <a:ext cx="3528392" cy="936104"/>
          </a:xfrm>
          <a:prstGeom prst="roundRect">
            <a:avLst>
              <a:gd name="adj" fmla="val 26126"/>
            </a:avLst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Анкета сотрудника</a:t>
            </a:r>
            <a:endParaRPr sz="2400" dirty="0"/>
          </a:p>
        </p:txBody>
      </p:sp>
      <p:cxnSp>
        <p:nvCxnSpPr>
          <p:cNvPr id="37" name="Прямая со стрелкой 36"/>
          <p:cNvCxnSpPr>
            <a:stCxn id="20" idx="3"/>
            <a:endCxn id="32" idx="1"/>
          </p:cNvCxnSpPr>
          <p:nvPr/>
        </p:nvCxnSpPr>
        <p:spPr>
          <a:xfrm>
            <a:off x="4540448" y="2833488"/>
            <a:ext cx="1507208" cy="257784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6"/>
          <p:cNvCxnSpPr>
            <a:stCxn id="67" idx="3"/>
            <a:endCxn id="34" idx="1"/>
          </p:cNvCxnSpPr>
          <p:nvPr/>
        </p:nvCxnSpPr>
        <p:spPr>
          <a:xfrm>
            <a:off x="3743400" y="4169836"/>
            <a:ext cx="2304256" cy="865652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36"/>
          <p:cNvCxnSpPr>
            <a:stCxn id="19" idx="3"/>
            <a:endCxn id="35" idx="1"/>
          </p:cNvCxnSpPr>
          <p:nvPr/>
        </p:nvCxnSpPr>
        <p:spPr>
          <a:xfrm flipV="1">
            <a:off x="3743400" y="6979704"/>
            <a:ext cx="2304256" cy="1156796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36"/>
          <p:cNvCxnSpPr>
            <a:stCxn id="30" idx="3"/>
            <a:endCxn id="35" idx="1"/>
          </p:cNvCxnSpPr>
          <p:nvPr/>
        </p:nvCxnSpPr>
        <p:spPr>
          <a:xfrm flipV="1">
            <a:off x="4049154" y="6979704"/>
            <a:ext cx="1998502" cy="1585732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36"/>
          <p:cNvCxnSpPr>
            <a:stCxn id="44" idx="3"/>
            <a:endCxn id="35" idx="1"/>
          </p:cNvCxnSpPr>
          <p:nvPr/>
        </p:nvCxnSpPr>
        <p:spPr>
          <a:xfrm flipV="1">
            <a:off x="4409194" y="6979704"/>
            <a:ext cx="1638462" cy="2017780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36"/>
          <p:cNvCxnSpPr>
            <a:stCxn id="45" idx="3"/>
            <a:endCxn id="35" idx="1"/>
          </p:cNvCxnSpPr>
          <p:nvPr/>
        </p:nvCxnSpPr>
        <p:spPr>
          <a:xfrm flipV="1">
            <a:off x="4769234" y="6979704"/>
            <a:ext cx="1278422" cy="2305812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36"/>
          <p:cNvCxnSpPr>
            <a:stCxn id="32" idx="3"/>
            <a:endCxn id="150" idx="0"/>
          </p:cNvCxnSpPr>
          <p:nvPr/>
        </p:nvCxnSpPr>
        <p:spPr>
          <a:xfrm>
            <a:off x="9576048" y="3091272"/>
            <a:ext cx="288032" cy="4788532"/>
          </a:xfrm>
          <a:prstGeom prst="bentConnector2">
            <a:avLst/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36"/>
          <p:cNvCxnSpPr>
            <a:stCxn id="34" idx="3"/>
            <a:endCxn id="150" idx="0"/>
          </p:cNvCxnSpPr>
          <p:nvPr/>
        </p:nvCxnSpPr>
        <p:spPr>
          <a:xfrm>
            <a:off x="9576048" y="5035488"/>
            <a:ext cx="288032" cy="2844316"/>
          </a:xfrm>
          <a:prstGeom prst="bentConnector2">
            <a:avLst/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36"/>
          <p:cNvCxnSpPr>
            <a:stCxn id="35" idx="3"/>
            <a:endCxn id="150" idx="0"/>
          </p:cNvCxnSpPr>
          <p:nvPr/>
        </p:nvCxnSpPr>
        <p:spPr>
          <a:xfrm>
            <a:off x="9576048" y="6979704"/>
            <a:ext cx="288032" cy="900100"/>
          </a:xfrm>
          <a:prstGeom prst="bentConnector2">
            <a:avLst/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6488816" y="665566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Школа</a:t>
            </a:r>
            <a:endParaRPr lang="ru-RU" sz="24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50" name="Google Shape;2387;p121"/>
          <p:cNvSpPr/>
          <p:nvPr/>
        </p:nvSpPr>
        <p:spPr>
          <a:xfrm>
            <a:off x="8567936" y="7879804"/>
            <a:ext cx="2592288" cy="1224136"/>
          </a:xfrm>
          <a:prstGeom prst="roundRect">
            <a:avLst>
              <a:gd name="adj" fmla="val 26126"/>
            </a:avLst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Формирование отчета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2386;p121"/>
          <p:cNvSpPr/>
          <p:nvPr/>
        </p:nvSpPr>
        <p:spPr>
          <a:xfrm>
            <a:off x="557326" y="5863580"/>
            <a:ext cx="3474106" cy="64496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Рук. струк. подразд.</a:t>
            </a: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  1</a:t>
            </a:r>
          </a:p>
        </p:txBody>
      </p:sp>
      <p:sp>
        <p:nvSpPr>
          <p:cNvPr id="62" name="Google Shape;2386;p121"/>
          <p:cNvSpPr/>
          <p:nvPr/>
        </p:nvSpPr>
        <p:spPr>
          <a:xfrm>
            <a:off x="917366" y="6370748"/>
            <a:ext cx="3474106" cy="64496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12700" cap="flat" cmpd="sng">
            <a:solidFill>
              <a:srgbClr val="4BD0A0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endParaRPr sz="2400" dirty="0"/>
          </a:p>
        </p:txBody>
      </p:sp>
      <p:sp>
        <p:nvSpPr>
          <p:cNvPr id="67" name="Google Shape;2386;p121"/>
          <p:cNvSpPr/>
          <p:nvPr/>
        </p:nvSpPr>
        <p:spPr>
          <a:xfrm>
            <a:off x="557326" y="3847356"/>
            <a:ext cx="3186074" cy="64496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Администратор </a:t>
            </a: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1</a:t>
            </a:r>
          </a:p>
        </p:txBody>
      </p:sp>
      <p:sp>
        <p:nvSpPr>
          <p:cNvPr id="76" name="Google Shape;2386;p121"/>
          <p:cNvSpPr/>
          <p:nvPr/>
        </p:nvSpPr>
        <p:spPr>
          <a:xfrm>
            <a:off x="935088" y="4354524"/>
            <a:ext cx="3186074" cy="64496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12700" cap="flat" cmpd="sng">
            <a:solidFill>
              <a:srgbClr val="4BD0A0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endParaRPr sz="2400" dirty="0"/>
          </a:p>
        </p:txBody>
      </p:sp>
      <p:sp>
        <p:nvSpPr>
          <p:cNvPr id="77" name="Google Shape;2386;p121"/>
          <p:cNvSpPr/>
          <p:nvPr/>
        </p:nvSpPr>
        <p:spPr>
          <a:xfrm>
            <a:off x="1349414" y="4786572"/>
            <a:ext cx="3186074" cy="64496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Администратор </a:t>
            </a:r>
            <a:r>
              <a:rPr lang="es-ES" sz="2400" dirty="0" smtClean="0"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endParaRPr sz="2400" dirty="0"/>
          </a:p>
        </p:txBody>
      </p:sp>
      <p:sp>
        <p:nvSpPr>
          <p:cNvPr id="78" name="Google Shape;2386;p121"/>
          <p:cNvSpPr/>
          <p:nvPr/>
        </p:nvSpPr>
        <p:spPr>
          <a:xfrm>
            <a:off x="1205398" y="6874804"/>
            <a:ext cx="3546114" cy="64496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Рук. струк. подразд.</a:t>
            </a: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s-ES" sz="2400" dirty="0" smtClean="0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endParaRPr lang="ru" sz="2400" dirty="0" smtClean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9" name="Прямая со стрелкой 36"/>
          <p:cNvCxnSpPr>
            <a:stCxn id="60" idx="3"/>
            <a:endCxn id="35" idx="1"/>
          </p:cNvCxnSpPr>
          <p:nvPr/>
        </p:nvCxnSpPr>
        <p:spPr>
          <a:xfrm>
            <a:off x="4031432" y="6186060"/>
            <a:ext cx="2016224" cy="793644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36"/>
          <p:cNvCxnSpPr>
            <a:stCxn id="62" idx="3"/>
            <a:endCxn id="35" idx="1"/>
          </p:cNvCxnSpPr>
          <p:nvPr/>
        </p:nvCxnSpPr>
        <p:spPr>
          <a:xfrm>
            <a:off x="4391472" y="6693228"/>
            <a:ext cx="1656184" cy="286476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36"/>
          <p:cNvCxnSpPr>
            <a:stCxn id="78" idx="3"/>
            <a:endCxn id="35" idx="1"/>
          </p:cNvCxnSpPr>
          <p:nvPr/>
        </p:nvCxnSpPr>
        <p:spPr>
          <a:xfrm flipV="1">
            <a:off x="4751512" y="6979704"/>
            <a:ext cx="1296144" cy="217580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36"/>
          <p:cNvCxnSpPr>
            <a:stCxn id="76" idx="3"/>
            <a:endCxn id="34" idx="1"/>
          </p:cNvCxnSpPr>
          <p:nvPr/>
        </p:nvCxnSpPr>
        <p:spPr>
          <a:xfrm>
            <a:off x="4121162" y="4677004"/>
            <a:ext cx="1926494" cy="358484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36"/>
          <p:cNvCxnSpPr>
            <a:stCxn id="77" idx="3"/>
            <a:endCxn id="34" idx="1"/>
          </p:cNvCxnSpPr>
          <p:nvPr/>
        </p:nvCxnSpPr>
        <p:spPr>
          <a:xfrm flipV="1">
            <a:off x="4535488" y="5035488"/>
            <a:ext cx="1512168" cy="73564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oogle Shape;1494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528376" y="2191172"/>
            <a:ext cx="4896544" cy="309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494;p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2496736" y="5791572"/>
            <a:ext cx="5072200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Резюме по колонкам с успеваемостью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1975148"/>
            <a:ext cx="15288894" cy="775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Поскольку школы в проекте малокомплектные, параметр </a:t>
            </a:r>
            <a:r>
              <a:rPr lang="es-ES" sz="3000" dirty="0" smtClean="0">
                <a:latin typeface="Proxima Nova"/>
                <a:ea typeface="Proxima Nova"/>
                <a:cs typeface="Proxima Nova"/>
                <a:sym typeface="Proxima Nova"/>
              </a:rPr>
              <a:t>score</a:t>
            </a:r>
            <a:r>
              <a:rPr lang="en-US" sz="30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сложно анализировать. Этот параметр становится значимым при количестве учеников от 10 и выше (цифра ориентировочная).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Средняя успеваемость учеников в школах, проводивших исследование – средняя, однако есть как школы, где успевающих учеников больше, так и школы с преобладанием отстающих учеников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Крайне мало школ, в которых все ученики имеют близкий уровень успеваемости. Вероятно, это как правило школы со средним количеством учеников 3 и менее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Учителя при работе с учениками в среднем равномерно распределяют свое внимание между учениками разных уровней, но есть школы, которые делают акцент на слабых, и есть те, которые больше работают с сильными учениками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Интересных, неожиданных корреляций между параметрами не видно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Резюме по колонкам с успеваемостью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1975148"/>
            <a:ext cx="15288894" cy="775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Поскольку школы в проекте малокомплектные, параметр </a:t>
            </a:r>
            <a:r>
              <a:rPr lang="es-ES" sz="3000" dirty="0" smtClean="0">
                <a:latin typeface="Proxima Nova"/>
                <a:ea typeface="Proxima Nova"/>
                <a:cs typeface="Proxima Nova"/>
                <a:sym typeface="Proxima Nova"/>
              </a:rPr>
              <a:t>score</a:t>
            </a:r>
            <a:r>
              <a:rPr lang="en-US" sz="30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сложно анализировать. Этот параметр становится значимым при количестве учеников от 10 и выше (цифра ориентировочная).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Средняя успеваемость учеников в школах, проводивших исследование – средняя, однако есть как школы, где успевающих учеников больше, так и школы с преобладанием отстающих учеников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Крайне мало школ, в которых все ученики имеют близкий уровень успеваемости. Вероятно, это как правило школы со средним количеством учеников 3 и менее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Учителя при работе с учениками в среднем равномерно распределяют свое внимание между учениками разных уровней, но есть школы, которые делают акцент на слабых, и есть те, которые больше работают с сильными учениками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Интересных, неожиданных корреляций между параметрами не видно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67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67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67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2" name="Google Shape;1082;p67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67"/>
          <p:cNvSpPr txBox="1"/>
          <p:nvPr/>
        </p:nvSpPr>
        <p:spPr>
          <a:xfrm>
            <a:off x="551850" y="489600"/>
            <a:ext cx="142920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 smtClean="0">
                <a:latin typeface="Proxima Nova"/>
                <a:ea typeface="Proxima Nova"/>
                <a:cs typeface="Proxima Nova"/>
                <a:sym typeface="Proxima Nova"/>
              </a:rPr>
              <a:t>Результаты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Подзаголовок, если нужен</a:t>
            </a:r>
            <a:endParaRPr sz="9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74"/>
          <p:cNvSpPr txBox="1"/>
          <p:nvPr/>
        </p:nvSpPr>
        <p:spPr>
          <a:xfrm>
            <a:off x="551850" y="2217600"/>
            <a:ext cx="12862800" cy="6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Лэндинг проекта «Кураторская методика»</a:t>
            </a:r>
            <a:b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dirty="0" smtClean="0"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https://direktoria.org/academy/kompleksnye-programmy-vnedreniya-izmeneniy-v-shkolakh.php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</a:pP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Презентация проекта</a:t>
            </a:r>
            <a:r>
              <a:rPr lang="es-ES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«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Кураторская методика</a:t>
            </a:r>
            <a:r>
              <a:rPr lang="en-US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»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https://files.direktor.ru/nos/files/Kuratorskaya_for_school.pdf</a:t>
            </a:r>
            <a:r>
              <a:rPr lang="ru-RU" sz="2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marL="450000" lvl="0" indent="-46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Дипломная работа в </a:t>
            </a:r>
            <a:r>
              <a:rPr lang="es-ES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GitHub</a:t>
            </a:r>
            <a:br>
              <a:rPr lang="es-ES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-ES" sz="2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https://github.com/ant69/netology_ds2022_diploma</a:t>
            </a:r>
            <a:r>
              <a:rPr lang="es-ES" sz="2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000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4" name="Google Shape;1134;p74"/>
          <p:cNvSpPr txBox="1"/>
          <p:nvPr/>
        </p:nvSpPr>
        <p:spPr>
          <a:xfrm>
            <a:off x="551850" y="489600"/>
            <a:ext cx="142917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Ссылки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2;p54"/>
          <p:cNvSpPr/>
          <p:nvPr/>
        </p:nvSpPr>
        <p:spPr>
          <a:xfrm>
            <a:off x="9143844" y="497396"/>
            <a:ext cx="8408700" cy="840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873;p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144000" y="462980"/>
            <a:ext cx="8424936" cy="8424936"/>
          </a:xfrm>
          <a:prstGeom prst="ellipse">
            <a:avLst/>
          </a:prstGeom>
          <a:noFill/>
          <a:ln>
            <a:noFill/>
          </a:ln>
        </p:spPr>
      </p:pic>
      <p:sp>
        <p:nvSpPr>
          <p:cNvPr id="8" name="Google Shape;874;p54"/>
          <p:cNvSpPr txBox="1"/>
          <p:nvPr/>
        </p:nvSpPr>
        <p:spPr>
          <a:xfrm>
            <a:off x="551850" y="489600"/>
            <a:ext cx="9816286" cy="56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 smtClean="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solidFill>
                  <a:schemeClr val="lt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Дипломная работа по курсу </a:t>
            </a:r>
            <a:r>
              <a:rPr lang="es-ES" sz="3000" dirty="0" smtClean="0">
                <a:solidFill>
                  <a:schemeClr val="lt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DataScience</a:t>
            </a:r>
            <a:r>
              <a:rPr lang="ru-RU" sz="3000" dirty="0" smtClean="0">
                <a:solidFill>
                  <a:schemeClr val="lt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 </a:t>
            </a:r>
            <a:endParaRPr sz="9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" name="Google Shape;875;p54"/>
          <p:cNvSpPr txBox="1"/>
          <p:nvPr/>
        </p:nvSpPr>
        <p:spPr>
          <a:xfrm>
            <a:off x="551850" y="8654400"/>
            <a:ext cx="5716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Павел Антошкин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DS43 </a:t>
            </a:r>
            <a:r>
              <a:rPr lang="en-US" sz="24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ru-RU" sz="24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сентябрь 2021 – декабрь 2022)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Этап 2. Формируется школьная команда</a:t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рекомендуется команда из 13 человек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, но можно и меньше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" name="Google Shape;2377;p121"/>
          <p:cNvCxnSpPr/>
          <p:nvPr/>
        </p:nvCxnSpPr>
        <p:spPr>
          <a:xfrm flipV="1">
            <a:off x="4031432" y="4062158"/>
            <a:ext cx="9378618" cy="1222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" name="Google Shape;2379;p121"/>
          <p:cNvCxnSpPr/>
          <p:nvPr/>
        </p:nvCxnSpPr>
        <p:spPr>
          <a:xfrm>
            <a:off x="4031432" y="4063380"/>
            <a:ext cx="0" cy="101640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stealth" w="med" len="med"/>
          </a:ln>
        </p:spPr>
      </p:cxnSp>
      <p:cxnSp>
        <p:nvCxnSpPr>
          <p:cNvPr id="13" name="Google Shape;2380;p121"/>
          <p:cNvCxnSpPr/>
          <p:nvPr/>
        </p:nvCxnSpPr>
        <p:spPr>
          <a:xfrm>
            <a:off x="2447256" y="7015708"/>
            <a:ext cx="0" cy="1005000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stealth" w="med" len="med"/>
          </a:ln>
        </p:spPr>
      </p:cxnSp>
      <p:cxnSp>
        <p:nvCxnSpPr>
          <p:cNvPr id="14" name="Google Shape;2381;p121"/>
          <p:cNvCxnSpPr/>
          <p:nvPr/>
        </p:nvCxnSpPr>
        <p:spPr>
          <a:xfrm>
            <a:off x="8788920" y="3343300"/>
            <a:ext cx="8" cy="732541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" name="Google Shape;2383;p121"/>
          <p:cNvSpPr/>
          <p:nvPr/>
        </p:nvSpPr>
        <p:spPr>
          <a:xfrm>
            <a:off x="2082256" y="5071492"/>
            <a:ext cx="3965400" cy="996600"/>
          </a:xfrm>
          <a:prstGeom prst="roundRect">
            <a:avLst>
              <a:gd name="adj" fmla="val 27974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Куратор 1</a:t>
            </a:r>
            <a:endParaRPr sz="2400" dirty="0"/>
          </a:p>
        </p:txBody>
      </p:sp>
      <p:sp>
        <p:nvSpPr>
          <p:cNvPr id="17" name="Google Shape;2384;p121"/>
          <p:cNvSpPr/>
          <p:nvPr/>
        </p:nvSpPr>
        <p:spPr>
          <a:xfrm>
            <a:off x="11429420" y="5070607"/>
            <a:ext cx="3965400" cy="996600"/>
          </a:xfrm>
          <a:prstGeom prst="roundRect">
            <a:avLst>
              <a:gd name="adj" fmla="val 26148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Куратор 4</a:t>
            </a:r>
            <a:endParaRPr sz="2400" dirty="0"/>
          </a:p>
        </p:txBody>
      </p:sp>
      <p:sp>
        <p:nvSpPr>
          <p:cNvPr id="19" name="Google Shape;2386;p121"/>
          <p:cNvSpPr/>
          <p:nvPr/>
        </p:nvSpPr>
        <p:spPr>
          <a:xfrm>
            <a:off x="773350" y="8026932"/>
            <a:ext cx="3186074" cy="100500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Учитель  1.1</a:t>
            </a:r>
            <a:endParaRPr sz="2400" dirty="0"/>
          </a:p>
        </p:txBody>
      </p:sp>
      <p:sp>
        <p:nvSpPr>
          <p:cNvPr id="20" name="Google Shape;2387;p121"/>
          <p:cNvSpPr/>
          <p:nvPr/>
        </p:nvSpPr>
        <p:spPr>
          <a:xfrm>
            <a:off x="6839744" y="2346700"/>
            <a:ext cx="3965400" cy="996600"/>
          </a:xfrm>
          <a:prstGeom prst="roundRect">
            <a:avLst>
              <a:gd name="adj" fmla="val 26126"/>
            </a:avLst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" sz="32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Старший куратор</a:t>
            </a:r>
            <a:endParaRPr sz="3200" dirty="0"/>
          </a:p>
        </p:txBody>
      </p:sp>
      <p:cxnSp>
        <p:nvCxnSpPr>
          <p:cNvPr id="21" name="Google Shape;2388;p121"/>
          <p:cNvCxnSpPr/>
          <p:nvPr/>
        </p:nvCxnSpPr>
        <p:spPr>
          <a:xfrm flipH="1">
            <a:off x="5759624" y="7015708"/>
            <a:ext cx="900" cy="1005000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stealth" w="med" len="med"/>
          </a:ln>
        </p:spPr>
      </p:cxnSp>
      <p:cxnSp>
        <p:nvCxnSpPr>
          <p:cNvPr id="22" name="Google Shape;2389;p121"/>
          <p:cNvCxnSpPr/>
          <p:nvPr/>
        </p:nvCxnSpPr>
        <p:spPr>
          <a:xfrm>
            <a:off x="13412121" y="6067204"/>
            <a:ext cx="0" cy="97200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7" name="Google Shape;2394;p121"/>
          <p:cNvCxnSpPr/>
          <p:nvPr/>
        </p:nvCxnSpPr>
        <p:spPr>
          <a:xfrm>
            <a:off x="2447256" y="7015708"/>
            <a:ext cx="3299677" cy="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" name="Google Shape;2395;p121"/>
          <p:cNvCxnSpPr/>
          <p:nvPr/>
        </p:nvCxnSpPr>
        <p:spPr>
          <a:xfrm>
            <a:off x="13414725" y="4049707"/>
            <a:ext cx="0" cy="101940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30" name="Google Shape;2386;p121"/>
          <p:cNvSpPr/>
          <p:nvPr/>
        </p:nvSpPr>
        <p:spPr>
          <a:xfrm>
            <a:off x="4247456" y="8023820"/>
            <a:ext cx="3186074" cy="100500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Учитель  1.2</a:t>
            </a:r>
            <a:endParaRPr sz="2400" dirty="0"/>
          </a:p>
        </p:txBody>
      </p:sp>
      <p:cxnSp>
        <p:nvCxnSpPr>
          <p:cNvPr id="41" name="Google Shape;2389;p121"/>
          <p:cNvCxnSpPr/>
          <p:nvPr/>
        </p:nvCxnSpPr>
        <p:spPr>
          <a:xfrm>
            <a:off x="4031432" y="6067204"/>
            <a:ext cx="0" cy="97200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4" name="Google Shape;2386;p121"/>
          <p:cNvSpPr/>
          <p:nvPr/>
        </p:nvSpPr>
        <p:spPr>
          <a:xfrm>
            <a:off x="9990374" y="8026932"/>
            <a:ext cx="3186074" cy="100500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Учитель  4.1</a:t>
            </a:r>
            <a:endParaRPr sz="2400" dirty="0"/>
          </a:p>
        </p:txBody>
      </p:sp>
      <p:sp>
        <p:nvSpPr>
          <p:cNvPr id="45" name="Google Shape;2386;p121"/>
          <p:cNvSpPr/>
          <p:nvPr/>
        </p:nvSpPr>
        <p:spPr>
          <a:xfrm>
            <a:off x="13464480" y="8023820"/>
            <a:ext cx="3186074" cy="100500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Учитель  4.2</a:t>
            </a:r>
            <a:endParaRPr sz="2400" dirty="0"/>
          </a:p>
        </p:txBody>
      </p:sp>
      <p:cxnSp>
        <p:nvCxnSpPr>
          <p:cNvPr id="46" name="Google Shape;2380;p121"/>
          <p:cNvCxnSpPr/>
          <p:nvPr/>
        </p:nvCxnSpPr>
        <p:spPr>
          <a:xfrm>
            <a:off x="11736288" y="7015708"/>
            <a:ext cx="0" cy="1005000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stealth" w="med" len="med"/>
          </a:ln>
        </p:spPr>
      </p:cxnSp>
      <p:cxnSp>
        <p:nvCxnSpPr>
          <p:cNvPr id="47" name="Google Shape;2388;p121"/>
          <p:cNvCxnSpPr/>
          <p:nvPr/>
        </p:nvCxnSpPr>
        <p:spPr>
          <a:xfrm flipH="1">
            <a:off x="15048656" y="7015708"/>
            <a:ext cx="900" cy="1005000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stealth" w="med" len="med"/>
          </a:ln>
        </p:spPr>
      </p:cxnSp>
      <p:cxnSp>
        <p:nvCxnSpPr>
          <p:cNvPr id="48" name="Google Shape;2394;p121"/>
          <p:cNvCxnSpPr/>
          <p:nvPr/>
        </p:nvCxnSpPr>
        <p:spPr>
          <a:xfrm>
            <a:off x="11736288" y="7015708"/>
            <a:ext cx="3299677" cy="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9" name="Google Shape;2379;p121"/>
          <p:cNvCxnSpPr/>
          <p:nvPr/>
        </p:nvCxnSpPr>
        <p:spPr>
          <a:xfrm>
            <a:off x="7415808" y="4063380"/>
            <a:ext cx="0" cy="101640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stealth" w="med" len="med"/>
          </a:ln>
        </p:spPr>
      </p:cxnSp>
      <p:cxnSp>
        <p:nvCxnSpPr>
          <p:cNvPr id="50" name="Google Shape;2379;p121"/>
          <p:cNvCxnSpPr/>
          <p:nvPr/>
        </p:nvCxnSpPr>
        <p:spPr>
          <a:xfrm>
            <a:off x="10152112" y="4063380"/>
            <a:ext cx="0" cy="101640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52" name="Google Shape;2387;p121"/>
          <p:cNvSpPr/>
          <p:nvPr/>
        </p:nvSpPr>
        <p:spPr>
          <a:xfrm>
            <a:off x="1295128" y="2346700"/>
            <a:ext cx="3965400" cy="996600"/>
          </a:xfrm>
          <a:prstGeom prst="roundRect">
            <a:avLst>
              <a:gd name="adj" fmla="val 26126"/>
            </a:avLst>
          </a:prstGeom>
          <a:solidFill>
            <a:schemeClr val="bg1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" sz="3200" dirty="0" smtClean="0">
                <a:solidFill>
                  <a:schemeClr val="bg1">
                    <a:lumMod val="8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Директор школы</a:t>
            </a:r>
            <a:endParaRPr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3" name="Google Shape;2377;p121"/>
          <p:cNvCxnSpPr>
            <a:stCxn id="52" idx="3"/>
            <a:endCxn id="20" idx="1"/>
          </p:cNvCxnSpPr>
          <p:nvPr/>
        </p:nvCxnSpPr>
        <p:spPr>
          <a:xfrm>
            <a:off x="5260528" y="2845000"/>
            <a:ext cx="1579216" cy="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Этап 3. Обучение и внедрение</a:t>
            </a: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" sz="24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Уже в начале обучения появляются задания, связанные с апробацией методики на уроках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" name="Google Shape;2383;p121"/>
          <p:cNvSpPr/>
          <p:nvPr/>
        </p:nvSpPr>
        <p:spPr>
          <a:xfrm>
            <a:off x="575048" y="3847356"/>
            <a:ext cx="3965400" cy="996600"/>
          </a:xfrm>
          <a:prstGeom prst="roundRect">
            <a:avLst>
              <a:gd name="adj" fmla="val 27974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Куратор 1</a:t>
            </a:r>
            <a:endParaRPr sz="2400" dirty="0"/>
          </a:p>
        </p:txBody>
      </p:sp>
      <p:sp>
        <p:nvSpPr>
          <p:cNvPr id="17" name="Google Shape;2384;p121"/>
          <p:cNvSpPr/>
          <p:nvPr/>
        </p:nvSpPr>
        <p:spPr>
          <a:xfrm>
            <a:off x="575048" y="5143500"/>
            <a:ext cx="3965400" cy="996600"/>
          </a:xfrm>
          <a:prstGeom prst="roundRect">
            <a:avLst>
              <a:gd name="adj" fmla="val 26148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Куратор 4</a:t>
            </a:r>
            <a:endParaRPr sz="2400" dirty="0"/>
          </a:p>
        </p:txBody>
      </p:sp>
      <p:sp>
        <p:nvSpPr>
          <p:cNvPr id="19" name="Google Shape;2386;p121"/>
          <p:cNvSpPr/>
          <p:nvPr/>
        </p:nvSpPr>
        <p:spPr>
          <a:xfrm>
            <a:off x="557326" y="6583660"/>
            <a:ext cx="3186074" cy="100500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Учитель  1.1</a:t>
            </a:r>
            <a:endParaRPr sz="2400" dirty="0"/>
          </a:p>
        </p:txBody>
      </p:sp>
      <p:sp>
        <p:nvSpPr>
          <p:cNvPr id="20" name="Google Shape;2387;p121"/>
          <p:cNvSpPr/>
          <p:nvPr/>
        </p:nvSpPr>
        <p:spPr>
          <a:xfrm>
            <a:off x="575048" y="2335188"/>
            <a:ext cx="3965400" cy="996600"/>
          </a:xfrm>
          <a:prstGeom prst="roundRect">
            <a:avLst>
              <a:gd name="adj" fmla="val 26126"/>
            </a:avLst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" sz="32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Старший куратор</a:t>
            </a:r>
            <a:endParaRPr sz="3200" dirty="0"/>
          </a:p>
        </p:txBody>
      </p:sp>
      <p:sp>
        <p:nvSpPr>
          <p:cNvPr id="30" name="Google Shape;2386;p121"/>
          <p:cNvSpPr/>
          <p:nvPr/>
        </p:nvSpPr>
        <p:spPr>
          <a:xfrm>
            <a:off x="863080" y="7231732"/>
            <a:ext cx="3186074" cy="100500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Учитель  1.2</a:t>
            </a:r>
            <a:endParaRPr sz="2400" dirty="0"/>
          </a:p>
        </p:txBody>
      </p:sp>
      <p:sp>
        <p:nvSpPr>
          <p:cNvPr id="44" name="Google Shape;2386;p121"/>
          <p:cNvSpPr/>
          <p:nvPr/>
        </p:nvSpPr>
        <p:spPr>
          <a:xfrm>
            <a:off x="1223120" y="7879804"/>
            <a:ext cx="3186074" cy="100500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Учитель  4.1</a:t>
            </a:r>
            <a:endParaRPr sz="2400" dirty="0"/>
          </a:p>
        </p:txBody>
      </p:sp>
      <p:sp>
        <p:nvSpPr>
          <p:cNvPr id="45" name="Google Shape;2386;p121"/>
          <p:cNvSpPr/>
          <p:nvPr/>
        </p:nvSpPr>
        <p:spPr>
          <a:xfrm>
            <a:off x="1583160" y="8527876"/>
            <a:ext cx="3186074" cy="100500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Учитель  4.2</a:t>
            </a:r>
            <a:endParaRPr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5615608" y="2191172"/>
            <a:ext cx="5832648" cy="7704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Google Shape;2387;p121"/>
          <p:cNvSpPr/>
          <p:nvPr/>
        </p:nvSpPr>
        <p:spPr>
          <a:xfrm>
            <a:off x="6047656" y="2623220"/>
            <a:ext cx="4968552" cy="1368152"/>
          </a:xfrm>
          <a:prstGeom prst="roundRect">
            <a:avLst>
              <a:gd name="adj" fmla="val 26126"/>
            </a:avLst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Учебный курс </a:t>
            </a:r>
            <a:b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</a:b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«Сопровождение </a:t>
            </a:r>
            <a:b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</a:b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старших кураторов»</a:t>
            </a:r>
            <a:endParaRPr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991872" y="9362355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bg2"/>
                </a:solidFill>
              </a:rPr>
              <a:t>Академия Директории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34" name="Google Shape;2387;p121"/>
          <p:cNvSpPr/>
          <p:nvPr/>
        </p:nvSpPr>
        <p:spPr>
          <a:xfrm>
            <a:off x="6047656" y="4567436"/>
            <a:ext cx="4968552" cy="1368152"/>
          </a:xfrm>
          <a:prstGeom prst="roundRect">
            <a:avLst>
              <a:gd name="adj" fmla="val 26126"/>
            </a:avLst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Учебный курс </a:t>
            </a:r>
            <a:b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</a:b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«Сопровождение </a:t>
            </a:r>
            <a:b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</a:b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кураторов»</a:t>
            </a:r>
            <a:endParaRPr sz="2400" dirty="0"/>
          </a:p>
        </p:txBody>
      </p:sp>
      <p:sp>
        <p:nvSpPr>
          <p:cNvPr id="35" name="Google Shape;2387;p121"/>
          <p:cNvSpPr/>
          <p:nvPr/>
        </p:nvSpPr>
        <p:spPr>
          <a:xfrm>
            <a:off x="6047656" y="6511652"/>
            <a:ext cx="4968552" cy="1368152"/>
          </a:xfrm>
          <a:prstGeom prst="roundRect">
            <a:avLst>
              <a:gd name="adj" fmla="val 26126"/>
            </a:avLst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Учебный курс </a:t>
            </a:r>
            <a:b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</a:b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«Сопровождение </a:t>
            </a:r>
            <a:b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</a:b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учителей по кураторской методике»</a:t>
            </a:r>
            <a:endParaRPr sz="2400" dirty="0"/>
          </a:p>
        </p:txBody>
      </p:sp>
      <p:cxnSp>
        <p:nvCxnSpPr>
          <p:cNvPr id="37" name="Прямая со стрелкой 36"/>
          <p:cNvCxnSpPr>
            <a:stCxn id="20" idx="3"/>
            <a:endCxn id="32" idx="1"/>
          </p:cNvCxnSpPr>
          <p:nvPr/>
        </p:nvCxnSpPr>
        <p:spPr>
          <a:xfrm>
            <a:off x="4540448" y="2833488"/>
            <a:ext cx="1507208" cy="473808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6"/>
          <p:cNvCxnSpPr>
            <a:stCxn id="16" idx="3"/>
            <a:endCxn id="34" idx="1"/>
          </p:cNvCxnSpPr>
          <p:nvPr/>
        </p:nvCxnSpPr>
        <p:spPr>
          <a:xfrm>
            <a:off x="4540448" y="4345656"/>
            <a:ext cx="1507208" cy="905856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36"/>
          <p:cNvCxnSpPr>
            <a:stCxn id="17" idx="3"/>
            <a:endCxn id="34" idx="1"/>
          </p:cNvCxnSpPr>
          <p:nvPr/>
        </p:nvCxnSpPr>
        <p:spPr>
          <a:xfrm flipV="1">
            <a:off x="4540448" y="5251512"/>
            <a:ext cx="1507208" cy="390288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36"/>
          <p:cNvCxnSpPr>
            <a:stCxn id="19" idx="3"/>
            <a:endCxn id="35" idx="1"/>
          </p:cNvCxnSpPr>
          <p:nvPr/>
        </p:nvCxnSpPr>
        <p:spPr>
          <a:xfrm>
            <a:off x="3743400" y="7086160"/>
            <a:ext cx="2304256" cy="109568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36"/>
          <p:cNvCxnSpPr>
            <a:stCxn id="30" idx="3"/>
            <a:endCxn id="35" idx="1"/>
          </p:cNvCxnSpPr>
          <p:nvPr/>
        </p:nvCxnSpPr>
        <p:spPr>
          <a:xfrm flipV="1">
            <a:off x="4049154" y="7195728"/>
            <a:ext cx="1998502" cy="538504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36"/>
          <p:cNvCxnSpPr>
            <a:stCxn id="44" idx="3"/>
            <a:endCxn id="35" idx="1"/>
          </p:cNvCxnSpPr>
          <p:nvPr/>
        </p:nvCxnSpPr>
        <p:spPr>
          <a:xfrm flipV="1">
            <a:off x="4409194" y="7195728"/>
            <a:ext cx="1638462" cy="1186576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36"/>
          <p:cNvCxnSpPr>
            <a:stCxn id="45" idx="3"/>
            <a:endCxn id="35" idx="1"/>
          </p:cNvCxnSpPr>
          <p:nvPr/>
        </p:nvCxnSpPr>
        <p:spPr>
          <a:xfrm flipV="1">
            <a:off x="4769234" y="7195728"/>
            <a:ext cx="1278422" cy="1834648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12456368" y="2191172"/>
            <a:ext cx="5256584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Google Shape;2064;p107"/>
          <p:cNvSpPr/>
          <p:nvPr/>
        </p:nvSpPr>
        <p:spPr>
          <a:xfrm>
            <a:off x="17136888" y="4063380"/>
            <a:ext cx="367848" cy="4496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7125" tIns="17125" rIns="1712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737;p105"/>
          <p:cNvSpPr/>
          <p:nvPr/>
        </p:nvSpPr>
        <p:spPr>
          <a:xfrm>
            <a:off x="13176448" y="2551212"/>
            <a:ext cx="1015436" cy="9361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7125" tIns="17125" rIns="1712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endParaRPr sz="14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1724;p105"/>
          <p:cNvSpPr/>
          <p:nvPr/>
        </p:nvSpPr>
        <p:spPr>
          <a:xfrm>
            <a:off x="15280076" y="2551212"/>
            <a:ext cx="992716" cy="930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7125" tIns="17125" rIns="1712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089172" y="363133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Шаблоны</a:t>
            </a:r>
            <a:endParaRPr lang="ru-RU" sz="1800" dirty="0"/>
          </a:p>
        </p:txBody>
      </p:sp>
      <p:sp>
        <p:nvSpPr>
          <p:cNvPr id="74" name="TextBox 73"/>
          <p:cNvSpPr txBox="1"/>
          <p:nvPr/>
        </p:nvSpPr>
        <p:spPr>
          <a:xfrm>
            <a:off x="15127418" y="363133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Инструкции</a:t>
            </a:r>
            <a:endParaRPr lang="ru-RU" sz="1800" dirty="0"/>
          </a:p>
        </p:txBody>
      </p:sp>
      <p:cxnSp>
        <p:nvCxnSpPr>
          <p:cNvPr id="75" name="Прямая со стрелкой 36"/>
          <p:cNvCxnSpPr>
            <a:stCxn id="32" idx="3"/>
            <a:endCxn id="69" idx="1"/>
          </p:cNvCxnSpPr>
          <p:nvPr/>
        </p:nvCxnSpPr>
        <p:spPr>
          <a:xfrm>
            <a:off x="11016208" y="3307296"/>
            <a:ext cx="1440160" cy="144016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36"/>
          <p:cNvCxnSpPr>
            <a:stCxn id="34" idx="3"/>
            <a:endCxn id="69" idx="1"/>
          </p:cNvCxnSpPr>
          <p:nvPr/>
        </p:nvCxnSpPr>
        <p:spPr>
          <a:xfrm flipV="1">
            <a:off x="11016208" y="3451312"/>
            <a:ext cx="1440160" cy="1800200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36"/>
          <p:cNvCxnSpPr>
            <a:stCxn id="35" idx="3"/>
            <a:endCxn id="69" idx="1"/>
          </p:cNvCxnSpPr>
          <p:nvPr/>
        </p:nvCxnSpPr>
        <p:spPr>
          <a:xfrm flipV="1">
            <a:off x="11016208" y="3451312"/>
            <a:ext cx="1440160" cy="3744416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12528376" y="7591772"/>
            <a:ext cx="5112568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13392472" y="8889657"/>
            <a:ext cx="1527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 smtClean="0"/>
              <a:t>Таблицы </a:t>
            </a:r>
          </a:p>
          <a:p>
            <a:pPr algn="ctr"/>
            <a:r>
              <a:rPr lang="ru-RU" sz="1800" dirty="0" smtClean="0"/>
              <a:t>наблюдений</a:t>
            </a:r>
            <a:br>
              <a:rPr lang="ru-RU" sz="1800" dirty="0" smtClean="0"/>
            </a:br>
            <a:r>
              <a:rPr lang="es-ES" sz="1800" dirty="0" smtClean="0"/>
              <a:t>XLSX</a:t>
            </a:r>
            <a:endParaRPr lang="ru-RU" sz="1800" dirty="0"/>
          </a:p>
        </p:txBody>
      </p:sp>
      <p:sp>
        <p:nvSpPr>
          <p:cNvPr id="97" name="TextBox 96"/>
          <p:cNvSpPr txBox="1"/>
          <p:nvPr/>
        </p:nvSpPr>
        <p:spPr>
          <a:xfrm>
            <a:off x="15585115" y="888965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Отчеты</a:t>
            </a:r>
            <a:endParaRPr lang="ru-RU" sz="1800" dirty="0"/>
          </a:p>
        </p:txBody>
      </p:sp>
      <p:sp>
        <p:nvSpPr>
          <p:cNvPr id="98" name="Google Shape;1718;p105"/>
          <p:cNvSpPr/>
          <p:nvPr/>
        </p:nvSpPr>
        <p:spPr>
          <a:xfrm>
            <a:off x="13639160" y="7896941"/>
            <a:ext cx="992716" cy="8487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7125" tIns="17125" rIns="1712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1686;p105"/>
          <p:cNvSpPr/>
          <p:nvPr/>
        </p:nvSpPr>
        <p:spPr>
          <a:xfrm>
            <a:off x="15639988" y="7896941"/>
            <a:ext cx="848700" cy="8487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7125" tIns="17125" rIns="1712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Прямоугольник 103"/>
          <p:cNvSpPr/>
          <p:nvPr/>
        </p:nvSpPr>
        <p:spPr>
          <a:xfrm>
            <a:off x="12456368" y="5215508"/>
            <a:ext cx="5256584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16488816" y="665566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Школа</a:t>
            </a:r>
            <a:endParaRPr lang="ru-RU" sz="24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06" name="Прямая со стрелкой 36"/>
          <p:cNvCxnSpPr>
            <a:stCxn id="92" idx="1"/>
            <a:endCxn id="150" idx="3"/>
          </p:cNvCxnSpPr>
          <p:nvPr/>
        </p:nvCxnSpPr>
        <p:spPr>
          <a:xfrm flipH="1">
            <a:off x="11016208" y="8743900"/>
            <a:ext cx="1512168" cy="0"/>
          </a:xfrm>
          <a:prstGeom prst="straightConnector1">
            <a:avLst/>
          </a:prstGeom>
          <a:ln w="28575" cap="rnd">
            <a:solidFill>
              <a:schemeClr val="bg2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36"/>
          <p:cNvCxnSpPr>
            <a:stCxn id="104" idx="2"/>
            <a:endCxn id="92" idx="0"/>
          </p:cNvCxnSpPr>
          <p:nvPr/>
        </p:nvCxnSpPr>
        <p:spPr>
          <a:xfrm>
            <a:off x="15084660" y="7159724"/>
            <a:ext cx="0" cy="432048"/>
          </a:xfrm>
          <a:prstGeom prst="straightConnector1">
            <a:avLst/>
          </a:prstGeom>
          <a:ln w="28575" cap="rnd">
            <a:solidFill>
              <a:schemeClr val="bg2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36"/>
          <p:cNvCxnSpPr>
            <a:stCxn id="69" idx="2"/>
            <a:endCxn id="104" idx="0"/>
          </p:cNvCxnSpPr>
          <p:nvPr/>
        </p:nvCxnSpPr>
        <p:spPr>
          <a:xfrm>
            <a:off x="15084660" y="4711452"/>
            <a:ext cx="0" cy="504056"/>
          </a:xfrm>
          <a:prstGeom prst="straightConnector1">
            <a:avLst/>
          </a:prstGeom>
          <a:ln w="28575" cap="rnd">
            <a:solidFill>
              <a:schemeClr val="bg2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Google Shape;2387;p121"/>
          <p:cNvSpPr/>
          <p:nvPr/>
        </p:nvSpPr>
        <p:spPr>
          <a:xfrm>
            <a:off x="6047656" y="8383860"/>
            <a:ext cx="4968552" cy="720080"/>
          </a:xfrm>
          <a:prstGeom prst="roundRect">
            <a:avLst>
              <a:gd name="adj" fmla="val 26126"/>
            </a:avLst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400" dirty="0" smtClean="0">
                <a:solidFill>
                  <a:schemeClr val="lt1"/>
                </a:solidFill>
                <a:latin typeface="Proxima Nova"/>
                <a:sym typeface="Proxima Nova"/>
              </a:rPr>
              <a:t>Проверка 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600384" y="55035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Планирование — Урок — Наблюдение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672392" y="61516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Обсуждение — Заполнение протокола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16632832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13464480" y="5935588"/>
            <a:ext cx="0" cy="288032"/>
          </a:xfrm>
          <a:prstGeom prst="line">
            <a:avLst/>
          </a:prstGeom>
          <a:ln w="28575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Этап </a:t>
            </a:r>
            <a:r>
              <a:rPr lang="en-US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. Итоги и решение о продолжении</a:t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Школа самостоятельно оценивает эффекты от внедрения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2217600"/>
            <a:ext cx="14856846" cy="703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lvl="0" indent="-46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Видят ли эффекты</a:t>
            </a: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 внедрения </a:t>
            </a:r>
            <a:r>
              <a:rPr lang="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учителя</a:t>
            </a: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 и </a:t>
            </a:r>
            <a:r>
              <a:rPr lang="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кураторы</a:t>
            </a: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, принимавшие участие в обучении?</a:t>
            </a:r>
            <a:b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3000" dirty="0" smtClean="0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Сформировались ли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новые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профессиональные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связи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- Изменилась ли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успеваемость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учеников в тех классах, где работали учителя?</a:t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- Изменилось ли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восприятие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 уроков у самих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учителей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?</a:t>
            </a:r>
          </a:p>
          <a:p>
            <a:pPr marL="450000" lvl="5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Видит ли эффекты 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внедрения кураторской методики </a:t>
            </a:r>
            <a:r>
              <a:rPr lang="ru-RU" sz="30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администрация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</a:p>
          <a:p>
            <a:pPr marL="450000" lvl="0" indent="-46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Есть ли </a:t>
            </a:r>
            <a:r>
              <a:rPr lang="ru-RU" sz="30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интерес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к методике </a:t>
            </a:r>
            <a:r>
              <a:rPr lang="ru-RU" sz="30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 других учителей 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школы?</a:t>
            </a:r>
          </a:p>
          <a:p>
            <a:pPr marL="450000" lvl="0" indent="-46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Что делать дальше?</a:t>
            </a:r>
            <a:b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ru-RU" sz="30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отложить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реализацию (не пошло, некогда, не наше и т.п.)</a:t>
            </a:r>
            <a:b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ru-RU" sz="30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продолжить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эксперименты в рамках </a:t>
            </a:r>
            <a:r>
              <a:rPr lang="ru-RU" sz="30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той же 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команды</a:t>
            </a:r>
            <a:b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 создать </a:t>
            </a:r>
            <a:r>
              <a:rPr lang="ru-RU" sz="30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новые тройки 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кураторов и учителей и масштабировать процесс</a:t>
            </a:r>
          </a:p>
          <a:p>
            <a:pPr marL="450000" lvl="0" indent="-46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9"/>
          <p:cNvSpPr txBox="1"/>
          <p:nvPr/>
        </p:nvSpPr>
        <p:spPr>
          <a:xfrm>
            <a:off x="551850" y="489600"/>
            <a:ext cx="14291700" cy="16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Шаблоны протоколов и методподдержка</a:t>
            </a:r>
            <a:b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Школам предлагается 7 протоколов трех уровней (всего – 19) и Базовый план куратора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1133;p74"/>
          <p:cNvSpPr txBox="1"/>
          <p:nvPr/>
        </p:nvSpPr>
        <p:spPr>
          <a:xfrm>
            <a:off x="551850" y="2217600"/>
            <a:ext cx="8520142" cy="731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lvl="0" indent="-460500">
              <a:buClr>
                <a:srgbClr val="4BD0A0"/>
              </a:buClr>
              <a:buSzPts val="3000"/>
            </a:pP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19 шаблонов в формате </a:t>
            </a:r>
            <a:r>
              <a:rPr lang="es-ES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XLSX</a:t>
            </a:r>
            <a:r>
              <a:rPr lang="es-ES" sz="30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s-ES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б – базовый, у – усложненный, п – прицельный)</a:t>
            </a: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Распределение внимания учителя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(б, у, п)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Время на размышление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(б, у, п)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Тип вопроса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(б, у,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п)</a:t>
            </a: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en-US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Качество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обратной связи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(б, у, п)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Время речи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(б, у, п)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Правила речи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(б, у, п)</a:t>
            </a:r>
            <a:r>
              <a:rPr lang="ru-RU" sz="3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Время речи педагога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б) </a:t>
            </a: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</a:b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1133;p74"/>
          <p:cNvSpPr txBox="1"/>
          <p:nvPr/>
        </p:nvSpPr>
        <p:spPr>
          <a:xfrm>
            <a:off x="9648056" y="2217600"/>
            <a:ext cx="7632848" cy="731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0000" lvl="0" indent="-460500">
              <a:buClr>
                <a:srgbClr val="4BD0A0"/>
              </a:buClr>
              <a:buSzPts val="3000"/>
            </a:pPr>
            <a:r>
              <a:rPr lang="ru-RU" sz="3000" b="1" dirty="0" smtClean="0">
                <a:latin typeface="Proxima Nova"/>
                <a:ea typeface="Proxima Nova"/>
                <a:cs typeface="Proxima Nova"/>
                <a:sym typeface="Proxima Nova"/>
              </a:rPr>
              <a:t>Базовый план куратора</a:t>
            </a:r>
          </a:p>
          <a:p>
            <a:pPr marL="450000" lvl="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Общая информация о проекте</a:t>
            </a: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800" dirty="0" smtClean="0">
                <a:latin typeface="Proxima Nova"/>
                <a:ea typeface="Proxima Nova"/>
                <a:cs typeface="Proxima Nova"/>
                <a:sym typeface="Proxima Nova"/>
              </a:rPr>
              <a:t>Описание каждого протокола </a:t>
            </a: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28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800" dirty="0" smtClean="0">
                <a:latin typeface="Proxima Nova"/>
                <a:ea typeface="Proxima Nova"/>
                <a:cs typeface="Proxima Nova"/>
                <a:sym typeface="Proxima Nova"/>
              </a:rPr>
              <a:t>Рекомендации по организации встреч</a:t>
            </a: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28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800" dirty="0" smtClean="0">
                <a:latin typeface="Proxima Nova"/>
                <a:ea typeface="Proxima Nova"/>
                <a:cs typeface="Proxima Nova"/>
                <a:sym typeface="Proxima Nova"/>
              </a:rPr>
              <a:t>Рекомендации по организации взаимопосещения уроков учителями из пары</a:t>
            </a: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28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800" dirty="0" smtClean="0">
                <a:latin typeface="Proxima Nova"/>
                <a:ea typeface="Proxima Nova"/>
                <a:cs typeface="Proxima Nova"/>
                <a:sym typeface="Proxima Nova"/>
              </a:rPr>
              <a:t>Рекомендации по анализу таблиц наблюдения по урокам</a:t>
            </a:r>
          </a:p>
          <a:p>
            <a:pPr marL="450000" indent="-460500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2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-46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30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16835</TotalTime>
  <Words>1089</Words>
  <Application>Microsoft Office PowerPoint</Application>
  <PresentationFormat>Произвольный</PresentationFormat>
  <Paragraphs>453</Paragraphs>
  <Slides>54</Slides>
  <Notes>54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Proxima Nova</vt:lpstr>
      <vt:lpstr>Proxima Nova Semibold</vt:lpstr>
      <vt:lpstr>Gill Sans</vt:lpstr>
      <vt:lpstr>White Green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User</cp:lastModifiedBy>
  <cp:revision>33</cp:revision>
  <dcterms:modified xsi:type="dcterms:W3CDTF">2023-01-15T20:31:49Z</dcterms:modified>
</cp:coreProperties>
</file>