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HfWFMt85gPUhK5Fr0oiqFWQ9t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B564FC-4739-4BB9-BDC8-9CC174CD3B1F}">
  <a:tblStyle styleId="{28B564FC-4739-4BB9-BDC8-9CC174CD3B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9F04E1A-9C6F-4543-B816-BACD29A82CE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07D6001-F798-4710-A3A2-3DBD58A7ACEC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2F4D5D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F4D5D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>
  <p:cSld name="Titeldia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/>
          <p:nvPr/>
        </p:nvSpPr>
        <p:spPr>
          <a:xfrm>
            <a:off x="0" y="485998"/>
            <a:ext cx="9144900" cy="465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000" y="270000"/>
            <a:ext cx="1513601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7843" y="1012690"/>
            <a:ext cx="3486158" cy="413081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>
            <p:ph idx="1" type="subTitle"/>
          </p:nvPr>
        </p:nvSpPr>
        <p:spPr>
          <a:xfrm>
            <a:off x="432002" y="3269703"/>
            <a:ext cx="62505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23"/>
          <p:cNvSpPr txBox="1"/>
          <p:nvPr>
            <p:ph type="title"/>
          </p:nvPr>
        </p:nvSpPr>
        <p:spPr>
          <a:xfrm>
            <a:off x="432000" y="1350000"/>
            <a:ext cx="6250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Wit">
  <p:cSld name="SectiekopWi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30" name="Google Shape;3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57843" y="506344"/>
            <a:ext cx="3486158" cy="413081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5"/>
          <p:cNvSpPr txBox="1"/>
          <p:nvPr>
            <p:ph type="title"/>
          </p:nvPr>
        </p:nvSpPr>
        <p:spPr>
          <a:xfrm>
            <a:off x="432002" y="1350000"/>
            <a:ext cx="6250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432002" y="3269700"/>
            <a:ext cx="62505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4D5D"/>
              </a:buClr>
              <a:buSzPts val="1800"/>
              <a:buNone/>
              <a:defRPr sz="1800">
                <a:solidFill>
                  <a:srgbClr val="2F4D5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 1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0" y="4657500"/>
            <a:ext cx="9144000" cy="4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80900" y="4765499"/>
            <a:ext cx="756229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2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0" type="dt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1" type="ftr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3500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title"/>
          </p:nvPr>
        </p:nvSpPr>
        <p:spPr>
          <a:xfrm>
            <a:off x="432000" y="1350000"/>
            <a:ext cx="6250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The Veteran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 sz="1800"/>
              <a:t>Statistical Analysis of Reliability and Survival Data</a:t>
            </a:r>
            <a:endParaRPr sz="1800"/>
          </a:p>
        </p:txBody>
      </p:sp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432002" y="3269703"/>
            <a:ext cx="62505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nl"/>
              <a:t>Antoine Chen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nl"/>
              <a:t>Charlotte Vercammen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nl"/>
              <a:t>Sander Van Wayenbergh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c) Log-rank test: Treatment</a:t>
            </a:r>
            <a:endParaRPr/>
          </a:p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0"/>
          <p:cNvGraphicFramePr/>
          <p:nvPr/>
        </p:nvGraphicFramePr>
        <p:xfrm>
          <a:off x="172350" y="1816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{28B564FC-4739-4BB9-BDC8-9CC174CD3B1F}</a:tableStyleId>
              </a:tblPr>
              <a:tblGrid>
                <a:gridCol w="1466700"/>
                <a:gridCol w="1466700"/>
                <a:gridCol w="1466700"/>
                <a:gridCol w="1466700"/>
                <a:gridCol w="1466700"/>
                <a:gridCol w="14667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Trt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Observed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Expected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(0-E)^2/E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(0-E)^2/V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Standard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69.0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64.5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0.00388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0.00823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63.5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0.00394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0.00823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0"/>
          <p:cNvSpPr txBox="1"/>
          <p:nvPr/>
        </p:nvSpPr>
        <p:spPr>
          <a:xfrm>
            <a:off x="237050" y="3004750"/>
            <a:ext cx="586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Chisq= 0 on 1 degrees of freedom, </a:t>
            </a:r>
            <a:r>
              <a:rPr b="1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p= 0.93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 rotWithShape="1">
          <a:blip r:embed="rId3">
            <a:alphaModFix/>
          </a:blip>
          <a:srcRect b="2694" l="0" r="0" t="0"/>
          <a:stretch/>
        </p:blipFill>
        <p:spPr>
          <a:xfrm>
            <a:off x="2086589" y="765150"/>
            <a:ext cx="4971725" cy="38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nl"/>
              <a:t>Survival distribution: Cell type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2"/>
          <p:cNvGraphicFramePr/>
          <p:nvPr/>
        </p:nvGraphicFramePr>
        <p:xfrm>
          <a:off x="200788" y="12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{A9F04E1A-9C6F-4543-B816-BACD29A82CE7}</a:tableStyleId>
              </a:tblPr>
              <a:tblGrid>
                <a:gridCol w="1349800"/>
                <a:gridCol w="749050"/>
                <a:gridCol w="1075125"/>
                <a:gridCol w="1841100"/>
                <a:gridCol w="1884350"/>
                <a:gridCol w="1843000"/>
              </a:tblGrid>
              <a:tr h="6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Celltype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events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1st quartile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(75%)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2nd quartile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(median)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3th quartile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(25%)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Squamous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33; 95%CI[10,110]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118</a:t>
                      </a: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95%CI[44,242]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347; 95%CI[201,587]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Smallcell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48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20; 95%CI[10,25]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51</a:t>
                      </a: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95%CI[24,61]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99; 95%CI[59,151]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Adeno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19; 95%CI[7,36]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51</a:t>
                      </a: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95%CI[25,90]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92; 95%CI[73,140]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6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Large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53; 95%CI[15,111]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156</a:t>
                      </a: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95%CI[100,216]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231; 95%CI[164,340]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0" name="Google Shape;110;p12"/>
          <p:cNvSpPr txBox="1"/>
          <p:nvPr>
            <p:ph type="title"/>
          </p:nvPr>
        </p:nvSpPr>
        <p:spPr>
          <a:xfrm>
            <a:off x="431563" y="395475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b) Kaplan-Meier estimator: Cell type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c) Log-rank test: Cell type</a:t>
            </a:r>
            <a:endParaRPr/>
          </a:p>
        </p:txBody>
      </p:sp>
      <p:graphicFrame>
        <p:nvGraphicFramePr>
          <p:cNvPr id="116" name="Google Shape;116;p13"/>
          <p:cNvGraphicFramePr/>
          <p:nvPr/>
        </p:nvGraphicFramePr>
        <p:xfrm>
          <a:off x="172350" y="170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{A9F04E1A-9C6F-4543-B816-BACD29A82CE7}</a:tableStyleId>
              </a:tblPr>
              <a:tblGrid>
                <a:gridCol w="1466700"/>
                <a:gridCol w="1466700"/>
                <a:gridCol w="1466700"/>
                <a:gridCol w="1466700"/>
                <a:gridCol w="1466700"/>
                <a:gridCol w="1466700"/>
              </a:tblGrid>
              <a:tr h="21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Celltype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Observed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Expected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(0-E)^2/E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(0-E)^2/V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1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Squamous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47.7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5.82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10.53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1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Smallcell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48.0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45.0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30.1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7.37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10.20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1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Adeno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15.7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6.77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8.19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1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Large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26.0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34.5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3.02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7" name="Google Shape;117;p13"/>
          <p:cNvSpPr txBox="1"/>
          <p:nvPr/>
        </p:nvSpPr>
        <p:spPr>
          <a:xfrm>
            <a:off x="172350" y="3674975"/>
            <a:ext cx="614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Chisq= 25.4  on 3 degrees of freedom</a:t>
            </a:r>
            <a:r>
              <a:rPr b="1" i="0" lang="nl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p= 1e-05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432002" y="1350000"/>
            <a:ext cx="6250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Part C: Semi-parametric and parametric survival model</a:t>
            </a:r>
            <a:endParaRPr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432002" y="3269700"/>
            <a:ext cx="62505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418713" y="162000"/>
            <a:ext cx="8497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nl"/>
              <a:t>a)	Semi-parametric: Cox proportional hazard model</a:t>
            </a:r>
            <a:endParaRPr/>
          </a:p>
        </p:txBody>
      </p:sp>
      <p:graphicFrame>
        <p:nvGraphicFramePr>
          <p:cNvPr id="129" name="Google Shape;129;p15"/>
          <p:cNvGraphicFramePr/>
          <p:nvPr/>
        </p:nvGraphicFramePr>
        <p:xfrm>
          <a:off x="418700" y="16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{A9F04E1A-9C6F-4543-B816-BACD29A82CE7}</a:tableStyleId>
              </a:tblPr>
              <a:tblGrid>
                <a:gridCol w="2387800"/>
                <a:gridCol w="1536025"/>
                <a:gridCol w="1466200"/>
                <a:gridCol w="1312600"/>
                <a:gridCol w="1699400"/>
              </a:tblGrid>
              <a:tr h="282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Covariate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β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s.e.(β)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HR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95% CI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Celltype smallcell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2.04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[1.24,3.36]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Celltype adeno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1.16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0.29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3.18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[1.79,5.65]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Celltype large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0.33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0.28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1.38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[0.81,2.38]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Karnofsky score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-3.10 e-02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5.18e-03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0.97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[0.96,0.98]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50800" marL="508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15"/>
          <p:cNvSpPr txBox="1"/>
          <p:nvPr>
            <p:ph type="title"/>
          </p:nvPr>
        </p:nvSpPr>
        <p:spPr>
          <a:xfrm>
            <a:off x="323250" y="859150"/>
            <a:ext cx="8497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38095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38095"/>
              <a:buNone/>
            </a:pPr>
            <a:r>
              <a:rPr lang="nl" sz="1400">
                <a:solidFill>
                  <a:srgbClr val="000000"/>
                </a:solidFill>
              </a:rPr>
              <a:t>-	</a:t>
            </a:r>
            <a:r>
              <a:rPr lang="nl" sz="1733">
                <a:solidFill>
                  <a:srgbClr val="000000"/>
                </a:solidFill>
              </a:rPr>
              <a:t> h</a:t>
            </a:r>
            <a:r>
              <a:rPr baseline="-25000" lang="nl" sz="1733">
                <a:solidFill>
                  <a:srgbClr val="000000"/>
                </a:solidFill>
              </a:rPr>
              <a:t>i</a:t>
            </a:r>
            <a:r>
              <a:rPr lang="nl" sz="1733">
                <a:solidFill>
                  <a:srgbClr val="000000"/>
                </a:solidFill>
              </a:rPr>
              <a:t>(t) = h</a:t>
            </a:r>
            <a:r>
              <a:rPr baseline="-25000" lang="nl" sz="1733">
                <a:solidFill>
                  <a:srgbClr val="000000"/>
                </a:solidFill>
              </a:rPr>
              <a:t>0</a:t>
            </a:r>
            <a:r>
              <a:rPr lang="nl" sz="1733">
                <a:solidFill>
                  <a:srgbClr val="000000"/>
                </a:solidFill>
              </a:rPr>
              <a:t>(t) exp(β</a:t>
            </a:r>
            <a:r>
              <a:rPr baseline="30000" lang="nl" sz="1733">
                <a:solidFill>
                  <a:srgbClr val="000000"/>
                </a:solidFill>
              </a:rPr>
              <a:t>t</a:t>
            </a:r>
            <a:r>
              <a:rPr lang="nl" sz="1733">
                <a:solidFill>
                  <a:srgbClr val="000000"/>
                </a:solidFill>
              </a:rPr>
              <a:t>x</a:t>
            </a:r>
            <a:r>
              <a:rPr baseline="-25000" lang="nl" sz="1733">
                <a:solidFill>
                  <a:srgbClr val="000000"/>
                </a:solidFill>
              </a:rPr>
              <a:t>i</a:t>
            </a:r>
            <a:r>
              <a:rPr lang="nl" sz="1733">
                <a:solidFill>
                  <a:srgbClr val="000000"/>
                </a:solidFill>
              </a:rPr>
              <a:t>)</a:t>
            </a:r>
            <a:endParaRPr sz="17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Validation of the proportional hazard assumption</a:t>
            </a:r>
            <a:endParaRPr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432000" y="4117500"/>
            <a:ext cx="8280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nl"/>
              <a:t>Conclusion: The Karnofsky score variable is not constant over time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588" y="1118803"/>
            <a:ext cx="3778825" cy="29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b) Parametric</a:t>
            </a:r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432000" y="1242000"/>
            <a:ext cx="828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nl"/>
              <a:t>Akaike information criterion (AIC)</a:t>
            </a:r>
            <a:endParaRPr/>
          </a:p>
        </p:txBody>
      </p:sp>
      <p:graphicFrame>
        <p:nvGraphicFramePr>
          <p:cNvPr id="144" name="Google Shape;144;p17"/>
          <p:cNvGraphicFramePr/>
          <p:nvPr/>
        </p:nvGraphicFramePr>
        <p:xfrm>
          <a:off x="432000" y="16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{A9F04E1A-9C6F-4543-B816-BACD29A82CE7}</a:tableStyleId>
              </a:tblPr>
              <a:tblGrid>
                <a:gridCol w="1597975"/>
                <a:gridCol w="1597975"/>
                <a:gridCol w="1597975"/>
                <a:gridCol w="159797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Log-logistic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Exponential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Log-normal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Weibull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1437.19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1443.94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1444.32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1445.03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432000" y="2978750"/>
            <a:ext cx="828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nl"/>
              <a:t>Conclusion: the log-logistic model is the best suited candidate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Log-logistic: Estimation of the coefficients</a:t>
            </a:r>
            <a:endParaRPr/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106625" y="127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{907D6001-F798-4710-A3A2-3DBD58A7ACEC}</a:tableStyleId>
              </a:tblPr>
              <a:tblGrid>
                <a:gridCol w="2547250"/>
                <a:gridCol w="3060375"/>
                <a:gridCol w="3287725"/>
              </a:tblGrid>
              <a:tr h="23462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coefficient</a:t>
                      </a:r>
                      <a:endParaRPr b="1"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nl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Log-logistic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70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Linear</a:t>
                      </a:r>
                      <a:endParaRPr b="1"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AFT</a:t>
                      </a:r>
                      <a:endParaRPr b="1"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Intercept (=squamous)</a:t>
                      </a:r>
                      <a:endParaRPr b="1"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2.48; 95%CI[1.82,3.14]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-2.48;95%CI[-1.82,-3.14]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 cell</a:t>
                      </a:r>
                      <a:endParaRPr b="1"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-0.69; 95%CI[-1.17,-0.21]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0.69; 95%CI[1.17,0.21]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adeno</a:t>
                      </a:r>
                      <a:endParaRPr b="1"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-0.78; 95%CI[-1.3,-0.26]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0.78; 95%CI[1.3,0.26]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large</a:t>
                      </a:r>
                      <a:endParaRPr b="1"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-0.029; 95%CI[-0.55,0.49]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nl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0.029; 95%CI[0.55,-0.49]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nl" sz="1500" u="none" cap="none" strike="noStrike">
                          <a:solidFill>
                            <a:srgbClr val="BFBF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karnofsky</a:t>
                      </a:r>
                      <a:endParaRPr b="1" sz="1500" u="none" cap="none" strike="noStrike">
                        <a:solidFill>
                          <a:srgbClr val="BFBF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nl" sz="1500" u="none" cap="none" strike="noStrike">
                          <a:solidFill>
                            <a:srgbClr val="BFBF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0.036; 95%CI[0.03,0.04]</a:t>
                      </a:r>
                      <a:endParaRPr sz="1500" u="none" cap="none" strike="noStrike">
                        <a:solidFill>
                          <a:srgbClr val="BFBF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nl" sz="1500" u="none" cap="none" strike="noStrike">
                          <a:solidFill>
                            <a:srgbClr val="BFBF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-0.036; 95%CI[-0.03,-0.04]</a:t>
                      </a:r>
                      <a:endParaRPr sz="1500" u="none" cap="none" strike="noStrike">
                        <a:solidFill>
                          <a:srgbClr val="BFBF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432002" y="1350000"/>
            <a:ext cx="6250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Extra analysis: Clustering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432002" y="3269700"/>
            <a:ext cx="62505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Table of contents</a:t>
            </a:r>
            <a:endParaRPr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Part A: Descriptive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Part B: Non-parametric survival model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Part C: Semi-parametric and parametric survival model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Extra analysis: Clustering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Extra analysis: Clustering</a:t>
            </a:r>
            <a:endParaRPr/>
          </a:p>
        </p:txBody>
      </p:sp>
      <p:graphicFrame>
        <p:nvGraphicFramePr>
          <p:cNvPr id="163" name="Google Shape;163;p20"/>
          <p:cNvGraphicFramePr/>
          <p:nvPr/>
        </p:nvGraphicFramePr>
        <p:xfrm>
          <a:off x="432000" y="10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{A9F04E1A-9C6F-4543-B816-BACD29A82CE7}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Squamous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Smallcell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Adeno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Smallcell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0.00134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Adeno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0.00134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0.75565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Large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0.43731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0.00331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0.00016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64" name="Google Shape;164;p20"/>
          <p:cNvGraphicFramePr/>
          <p:nvPr/>
        </p:nvGraphicFramePr>
        <p:xfrm>
          <a:off x="432000" y="26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{A9F04E1A-9C6F-4543-B816-BACD29A82CE7}</a:tableStyleId>
              </a:tblPr>
              <a:tblGrid>
                <a:gridCol w="2865600"/>
                <a:gridCol w="28656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Level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Squamous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Smallcell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Adeno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Large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432002" y="314632"/>
            <a:ext cx="6250500" cy="5661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Conclusion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32001" y="1042219"/>
            <a:ext cx="7737441" cy="335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nl"/>
              <a:t>Clusters of lung cancer cell types ranked by mortality risk: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arenR"/>
            </a:pPr>
            <a:r>
              <a:rPr lang="nl"/>
              <a:t>Adenocarcinoma and small cell carcinoma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nl"/>
              <a:t>2)  Large and squamous cell carcinoma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432002" y="1350000"/>
            <a:ext cx="6250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Part A: Descriptive analysis</a:t>
            </a:r>
            <a:endParaRPr/>
          </a:p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432002" y="3269700"/>
            <a:ext cx="62505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Introduction</a:t>
            </a:r>
            <a:endParaRPr/>
          </a:p>
        </p:txBody>
      </p:sp>
      <p:sp>
        <p:nvSpPr>
          <p:cNvPr id="60" name="Google Shape;60;p4"/>
          <p:cNvSpPr txBox="1"/>
          <p:nvPr>
            <p:ph idx="1" type="body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US Veterans Administration → male patients with advanced lung cancer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nl"/>
              <a:t>Variables: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treatment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cell type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survival time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censoring status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Karnofsky performance score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time from diagnosis to randomisation in months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age of the patients in years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"/>
              <a:t>prior therapy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Descriptive analysis</a:t>
            </a:r>
            <a:endParaRPr/>
          </a:p>
        </p:txBody>
      </p:sp>
      <p:graphicFrame>
        <p:nvGraphicFramePr>
          <p:cNvPr id="66" name="Google Shape;66;p5"/>
          <p:cNvGraphicFramePr/>
          <p:nvPr/>
        </p:nvGraphicFramePr>
        <p:xfrm>
          <a:off x="117513" y="117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{28B564FC-4739-4BB9-BDC8-9CC174CD3B1F}</a:tableStyleId>
              </a:tblPr>
              <a:tblGrid>
                <a:gridCol w="1114550"/>
                <a:gridCol w="1114550"/>
                <a:gridCol w="1114550"/>
                <a:gridCol w="1114550"/>
                <a:gridCol w="1114550"/>
                <a:gridCol w="1114550"/>
                <a:gridCol w="1114550"/>
                <a:gridCol w="1114550"/>
              </a:tblGrid>
              <a:tr h="6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trt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status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karno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diagtime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prior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Min.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1st Qu.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Median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80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Mean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1.50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121.6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58.57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8.77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58.31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2.92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3rd Qu.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144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66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Max.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999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1.00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99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432000" y="3906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/>
              <a:t>Censoring status, treatment and cell type </a:t>
            </a:r>
            <a:endParaRPr/>
          </a:p>
        </p:txBody>
      </p:sp>
      <p:graphicFrame>
        <p:nvGraphicFramePr>
          <p:cNvPr id="72" name="Google Shape;72;p6"/>
          <p:cNvGraphicFramePr/>
          <p:nvPr/>
        </p:nvGraphicFramePr>
        <p:xfrm>
          <a:off x="176275" y="193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{A9F04E1A-9C6F-4543-B816-BACD29A82CE7}</a:tableStyleId>
              </a:tblPr>
              <a:tblGrid>
                <a:gridCol w="993550"/>
                <a:gridCol w="1162550"/>
                <a:gridCol w="824550"/>
                <a:gridCol w="919950"/>
                <a:gridCol w="1257100"/>
                <a:gridCol w="1431900"/>
                <a:gridCol w="1052000"/>
                <a:gridCol w="1139675"/>
              </a:tblGrid>
              <a:tr h="2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Censoring status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Treatment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Cell type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Squamous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 cell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Adeno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Large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128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69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35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48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432000" y="1350000"/>
            <a:ext cx="69411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Part B: Non-parametric survival model</a:t>
            </a:r>
            <a:endParaRPr/>
          </a:p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432002" y="3269700"/>
            <a:ext cx="62505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lphaLcParenR"/>
            </a:pPr>
            <a:r>
              <a:rPr lang="nl"/>
              <a:t>Survival distribution: Treatment</a:t>
            </a:r>
            <a:endParaRPr/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 b="1312" l="0" r="0" t="0"/>
          <a:stretch/>
        </p:blipFill>
        <p:spPr>
          <a:xfrm>
            <a:off x="1879300" y="809300"/>
            <a:ext cx="5145626" cy="38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432000" y="4668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nl"/>
              <a:t>b) Kaplan-Meier estimator: Treatment</a:t>
            </a:r>
            <a:endParaRPr/>
          </a:p>
        </p:txBody>
      </p:sp>
      <p:graphicFrame>
        <p:nvGraphicFramePr>
          <p:cNvPr id="90" name="Google Shape;90;p9"/>
          <p:cNvGraphicFramePr/>
          <p:nvPr/>
        </p:nvGraphicFramePr>
        <p:xfrm>
          <a:off x="190900" y="19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{A9F04E1A-9C6F-4543-B816-BACD29A82CE7}</a:tableStyleId>
              </a:tblPr>
              <a:tblGrid>
                <a:gridCol w="1231925"/>
                <a:gridCol w="982800"/>
                <a:gridCol w="895650"/>
                <a:gridCol w="2033350"/>
                <a:gridCol w="1748400"/>
                <a:gridCol w="1957450"/>
              </a:tblGrid>
              <a:tr h="39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Trt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events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1st quartile (75%)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2nd quartile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(median)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3th quartile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(25%)</a:t>
                      </a:r>
                      <a:endParaRPr b="1"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5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Standard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69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27; 95%CI[12,54]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</a:t>
                      </a: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95%CI[54,126]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162; 95%CI[132,250]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85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68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25; 95%CI[15,33]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53</a:t>
                      </a: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95%CI[43,90]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nl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140; 95%CI[99,283]</a:t>
                      </a:r>
                      <a:endParaRPr sz="1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Gebruiker</dc:creator>
</cp:coreProperties>
</file>