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32350-406E-CBB3-094D-0E6B26DD3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03D2-EE43-AC6E-C0BF-2DE7D9668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4E78-5514-4DE8-9AE1-8F79B32E800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FD44F-ADC9-3303-8039-6214E722B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5F6A-5DB6-7059-1F2F-56D2EDF76A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D6B0-C369-4B09-BEF5-BB4594B1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15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6A7E-DC9D-A31C-7399-B1485AFA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73"/>
            <a:ext cx="9144000" cy="955012"/>
          </a:xfrm>
        </p:spPr>
        <p:txBody>
          <a:bodyPr/>
          <a:lstStyle/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„LUCIAN BLAGA” DIN SIBIU</a:t>
            </a:r>
            <a:b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ȘTIINȚE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49181-0C57-DAFC-ADB5-001CE1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497"/>
            <a:ext cx="9144000" cy="1655762"/>
          </a:xfrm>
        </p:spPr>
        <p:txBody>
          <a:bodyPr/>
          <a:lstStyle/>
          <a:p>
            <a:pPr algn="ctr"/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Diversificarea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tehnicilor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ro-RO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nvățare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jocuri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educaționale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bazate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Unity</a:t>
            </a:r>
            <a:endParaRPr lang="en-US" sz="32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650E0-A45F-FA4E-41A3-046565FC6FAD}"/>
              </a:ext>
            </a:extLst>
          </p:cNvPr>
          <p:cNvSpPr txBox="1"/>
          <p:nvPr/>
        </p:nvSpPr>
        <p:spPr>
          <a:xfrm>
            <a:off x="3388310" y="1198485"/>
            <a:ext cx="541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Specializarea</a:t>
            </a: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Informatică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AC058-1DCB-67F2-C56A-6619B4053BA7}"/>
              </a:ext>
            </a:extLst>
          </p:cNvPr>
          <p:cNvSpPr txBox="1"/>
          <p:nvPr/>
        </p:nvSpPr>
        <p:spPr>
          <a:xfrm>
            <a:off x="1731147" y="4660772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</a:rPr>
              <a:t>Coordonator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ro-RO">
                <a:latin typeface="Times New Roman" panose="02020603050405020304" pitchFamily="18" charset="0"/>
              </a:rPr>
              <a:t>științific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</a:rPr>
              <a:t>[Ralf Fabian]</a:t>
            </a:r>
            <a:endParaRPr lang="ro-RO" b="1">
              <a:latin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C73817-BCE0-5302-BB88-683BCE3F8480}"/>
              </a:ext>
            </a:extLst>
          </p:cNvPr>
          <p:cNvSpPr txBox="1"/>
          <p:nvPr/>
        </p:nvSpPr>
        <p:spPr>
          <a:xfrm>
            <a:off x="7886330" y="4660773"/>
            <a:ext cx="27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Absolvent</a:t>
            </a:r>
          </a:p>
          <a:p>
            <a:r>
              <a:rPr lang="en-US" b="1">
                <a:latin typeface="Times New Roman" panose="02020603050405020304" pitchFamily="18" charset="0"/>
              </a:rPr>
              <a:t>[Bucerzan Antonio-</a:t>
            </a:r>
            <a:r>
              <a:rPr lang="en-US" b="1" err="1">
                <a:latin typeface="Times New Roman" panose="02020603050405020304" pitchFamily="18" charset="0"/>
              </a:rPr>
              <a:t>Petru</a:t>
            </a:r>
            <a:r>
              <a:rPr lang="en-US" b="1">
                <a:latin typeface="Times New Roman" panose="02020603050405020304" pitchFamily="18" charset="0"/>
              </a:rPr>
              <a:t>]</a:t>
            </a:r>
            <a:endParaRPr lang="ro-RO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5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C822-C0F5-B7F4-D25B-DDF86E65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3051"/>
            <a:ext cx="8911687" cy="687454"/>
          </a:xfrm>
        </p:spPr>
        <p:txBody>
          <a:bodyPr/>
          <a:lstStyle/>
          <a:p>
            <a:r>
              <a:rPr lang="ro-RO"/>
              <a:t>MathRunner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2FBE-DE7B-7D23-A51B-F4026B43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521" y="1821873"/>
            <a:ext cx="8915400" cy="1607127"/>
          </a:xfrm>
        </p:spPr>
        <p:txBody>
          <a:bodyPr/>
          <a:lstStyle/>
          <a:p>
            <a:r>
              <a:rPr lang="ro-RO"/>
              <a:t>J</a:t>
            </a:r>
            <a:r>
              <a:rPr lang="en-US"/>
              <a:t>oc 3D care îi provoacă pe jucători să își folosească abilitățile matematice</a:t>
            </a:r>
            <a:r>
              <a:rPr lang="ro-RO"/>
              <a:t>.</a:t>
            </a:r>
          </a:p>
          <a:p>
            <a:r>
              <a:rPr lang="ro-RO"/>
              <a:t>J</a:t>
            </a:r>
            <a:r>
              <a:rPr lang="it-IT"/>
              <a:t>uc</a:t>
            </a:r>
            <a:r>
              <a:rPr lang="ro-RO"/>
              <a:t>ă</a:t>
            </a:r>
            <a:r>
              <a:rPr lang="it-IT"/>
              <a:t>torii trebuie s</a:t>
            </a:r>
            <a:r>
              <a:rPr lang="ro-RO"/>
              <a:t>ă</a:t>
            </a:r>
            <a:r>
              <a:rPr lang="it-IT"/>
              <a:t> aleag</a:t>
            </a:r>
            <a:r>
              <a:rPr lang="ro-RO"/>
              <a:t>ă</a:t>
            </a:r>
            <a:r>
              <a:rPr lang="it-IT"/>
              <a:t> r</a:t>
            </a:r>
            <a:r>
              <a:rPr lang="ro-RO"/>
              <a:t>ă</a:t>
            </a:r>
            <a:r>
              <a:rPr lang="it-IT"/>
              <a:t>spunsul corect al unei ecua</a:t>
            </a:r>
            <a:r>
              <a:rPr lang="ro-RO"/>
              <a:t>ț</a:t>
            </a:r>
            <a:r>
              <a:rPr lang="it-IT"/>
              <a:t>ii matematice</a:t>
            </a:r>
            <a:r>
              <a:rPr lang="ro-RO"/>
              <a:t>.</a:t>
            </a:r>
          </a:p>
          <a:p>
            <a:r>
              <a:rPr lang="ro-RO"/>
              <a:t>B</a:t>
            </a:r>
            <a:r>
              <a:rPr lang="en-US"/>
              <a:t>azat pe evitarea de obstacole</a:t>
            </a:r>
            <a:r>
              <a:rPr lang="ro-RO"/>
              <a:t>.</a:t>
            </a:r>
          </a:p>
          <a:p>
            <a:r>
              <a:rPr lang="ro-RO"/>
              <a:t>Dispune de toți factorii menționați în slide-ul anterior.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2BB1-0B55-2C8E-5CDB-0EAD3061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076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/>
              <a:t>Intelligence Defense: Learn While You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9B2A-A174-DA18-D143-4A2EBCD3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12" y="1801091"/>
            <a:ext cx="8915400" cy="1729509"/>
          </a:xfrm>
        </p:spPr>
        <p:txBody>
          <a:bodyPr/>
          <a:lstStyle/>
          <a:p>
            <a:r>
              <a:rPr lang="ro-RO"/>
              <a:t>J</a:t>
            </a:r>
            <a:r>
              <a:rPr lang="en-US"/>
              <a:t>oc 3D în care jucătorii trebuie să își folosească abilitățile strategice și de gândire</a:t>
            </a:r>
            <a:r>
              <a:rPr lang="ro-RO"/>
              <a:t>.</a:t>
            </a:r>
          </a:p>
          <a:p>
            <a:r>
              <a:rPr lang="ro-RO"/>
              <a:t>S</a:t>
            </a:r>
            <a:r>
              <a:rPr lang="en-US"/>
              <a:t>copul este de a ap</a:t>
            </a:r>
            <a:r>
              <a:rPr lang="ro-RO"/>
              <a:t>ă</a:t>
            </a:r>
            <a:r>
              <a:rPr lang="en-US"/>
              <a:t>ra baza de atacuri inamice</a:t>
            </a:r>
            <a:r>
              <a:rPr lang="ro-RO"/>
              <a:t>.</a:t>
            </a:r>
          </a:p>
          <a:p>
            <a:r>
              <a:rPr lang="ro-RO"/>
              <a:t>D</a:t>
            </a:r>
            <a:r>
              <a:rPr lang="en-US"/>
              <a:t>ispune de trei turete de ap</a:t>
            </a:r>
            <a:r>
              <a:rPr lang="ro-RO"/>
              <a:t>ă</a:t>
            </a:r>
            <a:r>
              <a:rPr lang="en-US"/>
              <a:t>rare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2DF5-4B0D-6443-5E9D-2172F7F6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076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/>
              <a:t>Concluzii/Evaluare rezultate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0569-43AB-71E3-2631-4478461B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994" y="1671781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3D76-FD26-0C5F-EC3D-BA9E5B9F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38FF-2081-6556-63B8-325DC342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279-5BB5-F524-A71A-FAA6C34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13701"/>
            <a:ext cx="10515600" cy="886626"/>
          </a:xfrm>
        </p:spPr>
        <p:txBody>
          <a:bodyPr/>
          <a:lstStyle/>
          <a:p>
            <a:r>
              <a:rPr lang="en-US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A3AF-2605-E0A0-2D2A-0D4E2FB7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855-5B8E-7AC2-7900-B941576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65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en-US"/>
              <a:t>Introducerea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6863-DFFA-99BD-6FC5-BD2638C6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760" y="2495534"/>
            <a:ext cx="8915400" cy="2579050"/>
          </a:xfrm>
        </p:spPr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Jocurile educa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ționale sunt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jocuri proiectate special pentru a oferi o experiență de învățare interactivă și distractivă.</a:t>
            </a:r>
            <a:endParaRPr lang="ro-RO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Diversificarea tehnicilor digitale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se referă la utilizarea unei varietăți de metode și tehnici digitale în procesul de învățare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>
                <a:latin typeface="Söhne"/>
              </a:rPr>
              <a:t>Studiile arată că elevii care învață prin jocuri educaționale</a:t>
            </a:r>
            <a:r>
              <a:rPr lang="ro-RO">
                <a:latin typeface="Söhne"/>
              </a:rPr>
              <a:t> o</a:t>
            </a:r>
            <a:r>
              <a:rPr lang="it-IT">
                <a:latin typeface="Söhne"/>
              </a:rPr>
              <a:t>bțin rezultate de învățare superioare cu 30%</a:t>
            </a:r>
            <a:r>
              <a:rPr lang="ro-RO">
                <a:latin typeface="Söhne"/>
              </a:rPr>
              <a:t>.</a:t>
            </a:r>
            <a:endParaRPr lang="en-US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0C88A-CBF1-6C0B-4235-5964DA30D60A}"/>
              </a:ext>
            </a:extLst>
          </p:cNvPr>
          <p:cNvSpPr txBox="1"/>
          <p:nvPr/>
        </p:nvSpPr>
        <p:spPr>
          <a:xfrm>
            <a:off x="2974018" y="1680099"/>
            <a:ext cx="72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Albert Einstein: "Jocul este cea mai înaltă formă de cercetare</a:t>
            </a:r>
            <a:r>
              <a:rPr lang="ro-RO"/>
              <a:t>.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1721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700F-8199-105C-A580-9DBCA224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2957"/>
            <a:ext cx="8911687" cy="627641"/>
          </a:xfrm>
        </p:spPr>
        <p:txBody>
          <a:bodyPr>
            <a:normAutofit fontScale="90000"/>
          </a:bodyPr>
          <a:lstStyle/>
          <a:p>
            <a:r>
              <a:rPr lang="ro-RO"/>
              <a:t>M</a:t>
            </a:r>
            <a:r>
              <a:rPr lang="en-US"/>
              <a:t>otivaţia alegerii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8C38-74F3-DCCE-44A1-6175C570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95744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asiunea pentru jocurile video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it-IT"/>
              <a:t>ropria experienta cu tehnicile online si traditionale de invatare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Constientizarea potentialului didactic avut de jocuri.</a:t>
            </a:r>
          </a:p>
          <a:p>
            <a:pPr>
              <a:lnSpc>
                <a:spcPct val="150000"/>
              </a:lnSpc>
            </a:pPr>
            <a:r>
              <a:rPr lang="ro-RO"/>
              <a:t>I</a:t>
            </a:r>
            <a:r>
              <a:rPr lang="en-US"/>
              <a:t>novare în educație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1B81-6344-6B9D-D474-A4BF6410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35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es-ES"/>
              <a:t>Contextul actual al învățării digitale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96BF-3EB4-366D-31F4-9639FE6A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T</a:t>
            </a:r>
            <a:r>
              <a:rPr lang="fr-FR"/>
              <a:t>ehnicile de predare online au devenit din ce în ce mai diverse și sofisticate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S</a:t>
            </a:r>
            <a:r>
              <a:rPr lang="en-US"/>
              <a:t>e remarca: cursurile live, </a:t>
            </a:r>
            <a:r>
              <a:rPr lang="ro-RO"/>
              <a:t>clipuri</a:t>
            </a:r>
            <a:r>
              <a:rPr lang="en-US"/>
              <a:t> preînregistrate, inteligenț</a:t>
            </a:r>
            <a:r>
              <a:rPr lang="ro-RO"/>
              <a:t>a</a:t>
            </a:r>
            <a:r>
              <a:rPr lang="en-US"/>
              <a:t> artificială, podcasturi educaționale, platforme online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rincipalul minus este lipsa motivatiei si distractiei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7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430-2885-D457-BA4E-A164A980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712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ro-RO"/>
              <a:t>A</a:t>
            </a:r>
            <a:r>
              <a:rPr lang="en-US"/>
              <a:t>vantajele integr</a:t>
            </a:r>
            <a:r>
              <a:rPr lang="ro-RO"/>
              <a:t>ă</a:t>
            </a:r>
            <a:r>
              <a:rPr lang="en-US"/>
              <a:t>rii jocurilor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1A11-926B-CD3D-5373-285F0F7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281" y="2071774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S</a:t>
            </a:r>
            <a:r>
              <a:rPr lang="en-US"/>
              <a:t>timularea motivației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D</a:t>
            </a:r>
            <a:r>
              <a:rPr lang="en-US"/>
              <a:t>ezvoltarea abilităților-cheie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G</a:t>
            </a:r>
            <a:r>
              <a:rPr lang="en-US"/>
              <a:t>rad ridicat de competitivitate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ersonalizare și adaptabilitate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F</a:t>
            </a:r>
            <a:r>
              <a:rPr lang="en-US"/>
              <a:t>eedback imediat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3B50-5876-311D-D5DF-307CB8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93" y="710212"/>
            <a:ext cx="8986414" cy="973870"/>
          </a:xfrm>
        </p:spPr>
        <p:txBody>
          <a:bodyPr>
            <a:normAutofit fontScale="90000"/>
          </a:bodyPr>
          <a:lstStyle/>
          <a:p>
            <a:r>
              <a:rPr lang="ro-RO"/>
              <a:t>P</a:t>
            </a:r>
            <a:r>
              <a:rPr lang="en-US"/>
              <a:t>roblemele integr</a:t>
            </a:r>
            <a:r>
              <a:rPr lang="ro-RO"/>
              <a:t>ă</a:t>
            </a:r>
            <a:r>
              <a:rPr lang="en-US"/>
              <a:t>rii jocurilor </a:t>
            </a:r>
            <a:r>
              <a:rPr lang="ro-RO"/>
              <a:t>î</a:t>
            </a:r>
            <a:r>
              <a:rPr lang="en-US"/>
              <a:t>n </a:t>
            </a:r>
            <a:r>
              <a:rPr lang="ro-RO"/>
              <a:t>î</a:t>
            </a:r>
            <a:r>
              <a:rPr lang="en-US"/>
              <a:t>nv</a:t>
            </a:r>
            <a:r>
              <a:rPr lang="ro-RO"/>
              <a:t>ăță</a:t>
            </a:r>
            <a:r>
              <a:rPr lang="en-US"/>
              <a:t>m</a:t>
            </a:r>
            <a:r>
              <a:rPr lang="ro-RO"/>
              <a:t>â</a:t>
            </a:r>
            <a:r>
              <a:rPr lang="en-US"/>
              <a:t>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5A9-902B-5A71-6B37-E7BAA6CF0738}"/>
              </a:ext>
            </a:extLst>
          </p:cNvPr>
          <p:cNvSpPr txBox="1"/>
          <p:nvPr/>
        </p:nvSpPr>
        <p:spPr>
          <a:xfrm>
            <a:off x="3563493" y="2413519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D</a:t>
            </a:r>
            <a:r>
              <a:rPr lang="en-US"/>
              <a:t>ificult</a:t>
            </a:r>
            <a:r>
              <a:rPr lang="ro-RO"/>
              <a:t>ă</a:t>
            </a:r>
            <a:r>
              <a:rPr lang="en-US"/>
              <a:t>țile materiale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0B2-D74A-02AF-7662-D37F2E3B0651}"/>
              </a:ext>
            </a:extLst>
          </p:cNvPr>
          <p:cNvSpPr txBox="1"/>
          <p:nvPr/>
        </p:nvSpPr>
        <p:spPr>
          <a:xfrm>
            <a:off x="3563493" y="3474985"/>
            <a:ext cx="271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Î</a:t>
            </a:r>
            <a:r>
              <a:rPr lang="en-US"/>
              <a:t>ndoiala asupra poten</a:t>
            </a:r>
            <a:r>
              <a:rPr lang="ro-RO"/>
              <a:t>ț</a:t>
            </a:r>
            <a:r>
              <a:rPr lang="en-US"/>
              <a:t>ialului didactic sau lipsa de informa</a:t>
            </a:r>
            <a:r>
              <a:rPr lang="ro-RO"/>
              <a:t>ț</a:t>
            </a:r>
            <a:r>
              <a:rPr lang="en-US"/>
              <a:t>ii privind beneficiile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D566-23AB-FCCD-D00D-B3F71AB422DB}"/>
              </a:ext>
            </a:extLst>
          </p:cNvPr>
          <p:cNvSpPr txBox="1"/>
          <p:nvPr/>
        </p:nvSpPr>
        <p:spPr>
          <a:xfrm>
            <a:off x="6548272" y="2413519"/>
            <a:ext cx="24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L</a:t>
            </a:r>
            <a:r>
              <a:rPr lang="en-US"/>
              <a:t>ipsa de preg</a:t>
            </a:r>
            <a:r>
              <a:rPr lang="ro-RO"/>
              <a:t>ă</a:t>
            </a:r>
            <a:r>
              <a:rPr lang="en-US"/>
              <a:t>tire a profesorilor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36E87-BCDE-F249-A8D7-130EA36BE313}"/>
              </a:ext>
            </a:extLst>
          </p:cNvPr>
          <p:cNvSpPr txBox="1"/>
          <p:nvPr/>
        </p:nvSpPr>
        <p:spPr>
          <a:xfrm>
            <a:off x="6548273" y="3474985"/>
            <a:ext cx="24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U</a:t>
            </a:r>
            <a:r>
              <a:rPr lang="it-IT"/>
              <a:t>nele p</a:t>
            </a:r>
            <a:r>
              <a:rPr lang="ro-RO"/>
              <a:t>ă</a:t>
            </a:r>
            <a:r>
              <a:rPr lang="it-IT"/>
              <a:t>reri negative despre jocuri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CDB28-C406-14AE-A949-198ED76EB3FB}"/>
              </a:ext>
            </a:extLst>
          </p:cNvPr>
          <p:cNvCxnSpPr>
            <a:cxnSpLocks/>
          </p:cNvCxnSpPr>
          <p:nvPr/>
        </p:nvCxnSpPr>
        <p:spPr>
          <a:xfrm>
            <a:off x="6210597" y="2124695"/>
            <a:ext cx="0" cy="2550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7F297-91B8-B5C0-ED8F-143CF8F25490}"/>
              </a:ext>
            </a:extLst>
          </p:cNvPr>
          <p:cNvCxnSpPr>
            <a:cxnSpLocks/>
          </p:cNvCxnSpPr>
          <p:nvPr/>
        </p:nvCxnSpPr>
        <p:spPr>
          <a:xfrm>
            <a:off x="3563493" y="3303973"/>
            <a:ext cx="54616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3B50-5876-311D-D5DF-307CB8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94" y="664045"/>
            <a:ext cx="8986414" cy="646331"/>
          </a:xfrm>
        </p:spPr>
        <p:txBody>
          <a:bodyPr>
            <a:normAutofit/>
          </a:bodyPr>
          <a:lstStyle/>
          <a:p>
            <a:r>
              <a:rPr lang="ro-RO"/>
              <a:t>Unity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5A9-902B-5A71-6B37-E7BAA6CF0738}"/>
              </a:ext>
            </a:extLst>
          </p:cNvPr>
          <p:cNvSpPr txBox="1"/>
          <p:nvPr/>
        </p:nvSpPr>
        <p:spPr>
          <a:xfrm>
            <a:off x="3252413" y="1987690"/>
            <a:ext cx="313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Este o puternică platformă de dezvoltare și un motor de jocuri.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0B2-D74A-02AF-7662-D37F2E3B0651}"/>
              </a:ext>
            </a:extLst>
          </p:cNvPr>
          <p:cNvSpPr txBox="1"/>
          <p:nvPr/>
        </p:nvSpPr>
        <p:spPr>
          <a:xfrm>
            <a:off x="3252414" y="3253043"/>
            <a:ext cx="31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</a:t>
            </a:r>
            <a:r>
              <a:rPr lang="pt-BR"/>
              <a:t>uportă o varietate de limbaje de programare, inclusiv C#</a:t>
            </a:r>
            <a:r>
              <a:rPr lang="ro-RO"/>
              <a:t>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D566-23AB-FCCD-D00D-B3F71AB422DB}"/>
              </a:ext>
            </a:extLst>
          </p:cNvPr>
          <p:cNvSpPr txBox="1"/>
          <p:nvPr/>
        </p:nvSpPr>
        <p:spPr>
          <a:xfrm>
            <a:off x="7004482" y="1987690"/>
            <a:ext cx="313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L</a:t>
            </a:r>
            <a:r>
              <a:rPr lang="fr-FR"/>
              <a:t>ansată în 2005 de către Unity Technologies</a:t>
            </a:r>
            <a:r>
              <a:rPr lang="ro-RO"/>
              <a:t>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36E87-BCDE-F249-A8D7-130EA36BE313}"/>
              </a:ext>
            </a:extLst>
          </p:cNvPr>
          <p:cNvSpPr txBox="1"/>
          <p:nvPr/>
        </p:nvSpPr>
        <p:spPr>
          <a:xfrm>
            <a:off x="7004481" y="3259544"/>
            <a:ext cx="313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Interfață user-friendly, bazată pe principiul drag-and-drop.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CDB28-C406-14AE-A949-198ED76EB3FB}"/>
              </a:ext>
            </a:extLst>
          </p:cNvPr>
          <p:cNvCxnSpPr>
            <a:cxnSpLocks/>
          </p:cNvCxnSpPr>
          <p:nvPr/>
        </p:nvCxnSpPr>
        <p:spPr>
          <a:xfrm>
            <a:off x="6618970" y="1902753"/>
            <a:ext cx="0" cy="363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7F297-91B8-B5C0-ED8F-143CF8F25490}"/>
              </a:ext>
            </a:extLst>
          </p:cNvPr>
          <p:cNvCxnSpPr>
            <a:cxnSpLocks/>
          </p:cNvCxnSpPr>
          <p:nvPr/>
        </p:nvCxnSpPr>
        <p:spPr>
          <a:xfrm>
            <a:off x="3089429" y="3055398"/>
            <a:ext cx="7208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228107-4313-14EA-BEDB-5746ABD2185B}"/>
              </a:ext>
            </a:extLst>
          </p:cNvPr>
          <p:cNvSpPr txBox="1"/>
          <p:nvPr/>
        </p:nvSpPr>
        <p:spPr>
          <a:xfrm>
            <a:off x="3252413" y="4656894"/>
            <a:ext cx="31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A</a:t>
            </a:r>
            <a:r>
              <a:rPr lang="en-US"/>
              <a:t>re variante at</a:t>
            </a:r>
            <a:r>
              <a:rPr lang="ro-RO"/>
              <a:t>â</a:t>
            </a:r>
            <a:r>
              <a:rPr lang="en-US"/>
              <a:t>t free-to-use, c</a:t>
            </a:r>
            <a:r>
              <a:rPr lang="ro-RO"/>
              <a:t>â</a:t>
            </a:r>
            <a:r>
              <a:rPr lang="en-US"/>
              <a:t>t </a:t>
            </a:r>
            <a:r>
              <a:rPr lang="ro-RO"/>
              <a:t>ș</a:t>
            </a:r>
            <a:r>
              <a:rPr lang="en-US"/>
              <a:t>i contra cost</a:t>
            </a:r>
            <a:r>
              <a:rPr lang="ro-RO"/>
              <a:t>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F3FDA-9AF4-5D7C-5BE1-C04424E0B58C}"/>
              </a:ext>
            </a:extLst>
          </p:cNvPr>
          <p:cNvSpPr txBox="1"/>
          <p:nvPr/>
        </p:nvSpPr>
        <p:spPr>
          <a:xfrm>
            <a:off x="7004482" y="4518394"/>
            <a:ext cx="31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Permite crearea de jocuri pentru o gamă largă de platforme.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BE59C8-714B-154D-90ED-8587A1D98FF6}"/>
              </a:ext>
            </a:extLst>
          </p:cNvPr>
          <p:cNvCxnSpPr>
            <a:cxnSpLocks/>
          </p:cNvCxnSpPr>
          <p:nvPr/>
        </p:nvCxnSpPr>
        <p:spPr>
          <a:xfrm>
            <a:off x="3089429" y="4388529"/>
            <a:ext cx="7208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2933D-6108-F8E5-3432-C0EE2F48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93" y="574432"/>
            <a:ext cx="3284738" cy="11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4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4272E-0A5E-C590-8293-3DC4F1FD6023}"/>
              </a:ext>
            </a:extLst>
          </p:cNvPr>
          <p:cNvSpPr/>
          <p:nvPr/>
        </p:nvSpPr>
        <p:spPr>
          <a:xfrm rot="8430878">
            <a:off x="4695695" y="4465120"/>
            <a:ext cx="1737360" cy="14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FBF92C0-E656-0FE9-C66B-9D6CBBED4531}"/>
              </a:ext>
            </a:extLst>
          </p:cNvPr>
          <p:cNvSpPr/>
          <p:nvPr/>
        </p:nvSpPr>
        <p:spPr>
          <a:xfrm rot="2464187">
            <a:off x="6370842" y="4466604"/>
            <a:ext cx="1737360" cy="14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B1EEA5F-DC55-26E1-75D5-9F287399F663}"/>
              </a:ext>
            </a:extLst>
          </p:cNvPr>
          <p:cNvSpPr/>
          <p:nvPr/>
        </p:nvSpPr>
        <p:spPr>
          <a:xfrm rot="19393654">
            <a:off x="6407600" y="3182129"/>
            <a:ext cx="1737360" cy="14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FE4D8-BD3E-522E-C054-F030BE63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498"/>
            <a:ext cx="8911687" cy="734173"/>
          </a:xfrm>
        </p:spPr>
        <p:txBody>
          <a:bodyPr/>
          <a:lstStyle/>
          <a:p>
            <a:r>
              <a:rPr lang="fr-FR"/>
              <a:t>Ce con</a:t>
            </a:r>
            <a:r>
              <a:rPr lang="ro-RO"/>
              <a:t>ț</a:t>
            </a:r>
            <a:r>
              <a:rPr lang="fr-FR"/>
              <a:t>ine un bun joc educa</a:t>
            </a:r>
            <a:r>
              <a:rPr lang="ro-RO"/>
              <a:t>ț</a:t>
            </a:r>
            <a:r>
              <a:rPr lang="fr-FR"/>
              <a:t>ional?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51770A-0E2B-5E59-3C81-D551FB1055D8}"/>
              </a:ext>
            </a:extLst>
          </p:cNvPr>
          <p:cNvSpPr txBox="1"/>
          <p:nvPr/>
        </p:nvSpPr>
        <p:spPr>
          <a:xfrm>
            <a:off x="2830853" y="2412637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O</a:t>
            </a:r>
            <a:r>
              <a:rPr lang="en-US"/>
              <a:t>biective clare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35602FE-07A7-778E-B1AB-39C3B10A6F12}"/>
              </a:ext>
            </a:extLst>
          </p:cNvPr>
          <p:cNvSpPr/>
          <p:nvPr/>
        </p:nvSpPr>
        <p:spPr>
          <a:xfrm rot="12950281">
            <a:off x="4545896" y="3131076"/>
            <a:ext cx="1869481" cy="14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AD010F-F842-E4D1-5A7A-6CD54C115C44}"/>
              </a:ext>
            </a:extLst>
          </p:cNvPr>
          <p:cNvSpPr/>
          <p:nvPr/>
        </p:nvSpPr>
        <p:spPr>
          <a:xfrm>
            <a:off x="6166867" y="3595456"/>
            <a:ext cx="484187" cy="47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63FE95-34F2-E8B2-9D7D-6B03BE2C0C0C}"/>
              </a:ext>
            </a:extLst>
          </p:cNvPr>
          <p:cNvSpPr/>
          <p:nvPr/>
        </p:nvSpPr>
        <p:spPr>
          <a:xfrm rot="16200000">
            <a:off x="5677440" y="2783119"/>
            <a:ext cx="1463040" cy="14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2B2C7E-720B-F69C-9088-61D75D831C56}"/>
              </a:ext>
            </a:extLst>
          </p:cNvPr>
          <p:cNvSpPr txBox="1"/>
          <p:nvPr/>
        </p:nvSpPr>
        <p:spPr>
          <a:xfrm>
            <a:off x="5242823" y="1754696"/>
            <a:ext cx="23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Gameplay atractiv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ACAE0-F5D3-9535-00C2-5B3E0AA1AD3E}"/>
              </a:ext>
            </a:extLst>
          </p:cNvPr>
          <p:cNvSpPr txBox="1"/>
          <p:nvPr/>
        </p:nvSpPr>
        <p:spPr>
          <a:xfrm>
            <a:off x="2461056" y="5002246"/>
            <a:ext cx="2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Sistem de reward-uri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227A4-BAFA-3055-A87A-7C747CE50CF5}"/>
              </a:ext>
            </a:extLst>
          </p:cNvPr>
          <p:cNvSpPr txBox="1"/>
          <p:nvPr/>
        </p:nvSpPr>
        <p:spPr>
          <a:xfrm>
            <a:off x="7924208" y="5002246"/>
            <a:ext cx="2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Sistem de feedback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1DF47D-B853-45AE-7681-2CBC0E6F35C8}"/>
              </a:ext>
            </a:extLst>
          </p:cNvPr>
          <p:cNvSpPr txBox="1"/>
          <p:nvPr/>
        </p:nvSpPr>
        <p:spPr>
          <a:xfrm>
            <a:off x="7924208" y="2412637"/>
            <a:ext cx="329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Diferite nivele de dificultate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</TotalTime>
  <Words>471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UNIVERSITATEA „LUCIAN BLAGA” DIN SIBIU FACULTATEA DE ȘTIINȚE</vt:lpstr>
      <vt:lpstr>Cuprins</vt:lpstr>
      <vt:lpstr>Introducerea temei</vt:lpstr>
      <vt:lpstr>Motivaţia alegerii temei</vt:lpstr>
      <vt:lpstr>Contextul actual al învățării digitale</vt:lpstr>
      <vt:lpstr>Avantajele integrării jocurilor video</vt:lpstr>
      <vt:lpstr>Problemele integrării jocurilor în învățământ</vt:lpstr>
      <vt:lpstr>Unity</vt:lpstr>
      <vt:lpstr>Ce conține un bun joc educațional?</vt:lpstr>
      <vt:lpstr>MathRunner</vt:lpstr>
      <vt:lpstr>Intelligence Defense: Learn While You Play!</vt:lpstr>
      <vt:lpstr>Concluzii/Evaluare rezultate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Bucerzan</dc:creator>
  <cp:lastModifiedBy>Antonio Bucerzan</cp:lastModifiedBy>
  <cp:revision>122</cp:revision>
  <dcterms:created xsi:type="dcterms:W3CDTF">2023-05-30T13:40:03Z</dcterms:created>
  <dcterms:modified xsi:type="dcterms:W3CDTF">2023-06-02T17:48:25Z</dcterms:modified>
</cp:coreProperties>
</file>