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1" r:id="rId4"/>
    <p:sldId id="280" r:id="rId5"/>
    <p:sldId id="271" r:id="rId6"/>
    <p:sldId id="272" r:id="rId7"/>
    <p:sldId id="273" r:id="rId8"/>
    <p:sldId id="270" r:id="rId9"/>
    <p:sldId id="274" r:id="rId10"/>
    <p:sldId id="276" r:id="rId11"/>
    <p:sldId id="277" r:id="rId12"/>
    <p:sldId id="278" r:id="rId13"/>
    <p:sldId id="279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599" autoAdjust="0"/>
  </p:normalViewPr>
  <p:slideViewPr>
    <p:cSldViewPr>
      <p:cViewPr varScale="1">
        <p:scale>
          <a:sx n="144" d="100"/>
          <a:sy n="144" d="100"/>
        </p:scale>
        <p:origin x="150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Partial application allows “fixing” one or more arguments in a method or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  <a:r>
              <a:rPr lang="en-US" baseline="0" dirty="0"/>
              <a:t> works with methods or functions (static or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result of a partial application has the correct functional type (“delegate”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Syntax-wise, you always need the parenthesis for partial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of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5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Currying is the translation of a function of multiple arguments into a sequence of functions,</a:t>
            </a:r>
            <a:r>
              <a:rPr lang="en-US" baseline="0" dirty="0"/>
              <a:t> each with a single argument.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Decurrying</a:t>
            </a:r>
            <a:r>
              <a:rPr lang="en-US" baseline="0" dirty="0"/>
              <a:t> is the exact opposite.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Will be implemented through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Keeping</a:t>
            </a:r>
            <a:r>
              <a:rPr lang="en-US" baseline="0" dirty="0"/>
              <a:t> track of side-effects, and knowing when it is safe to call a side-effect can be tricky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Forces developers to be mindful of side-effects, and explicitly keeps track of where they are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Compiler will verify that functions marked as pure are indeed pure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Pure vs. impure functions are like </a:t>
            </a:r>
            <a:r>
              <a:rPr lang="en-US" baseline="0" dirty="0" err="1"/>
              <a:t>async</a:t>
            </a:r>
            <a:r>
              <a:rPr lang="en-US" baseline="0" dirty="0"/>
              <a:t> vs non-</a:t>
            </a:r>
            <a:r>
              <a:rPr lang="en-US" baseline="0" dirty="0" err="1"/>
              <a:t>async</a:t>
            </a:r>
            <a:r>
              <a:rPr lang="en-US" baseline="0" dirty="0"/>
              <a:t>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functions can call (await) other </a:t>
            </a:r>
            <a:r>
              <a:rPr lang="en-US" baseline="0" dirty="0" err="1"/>
              <a:t>async</a:t>
            </a:r>
            <a:r>
              <a:rPr lang="en-US" baseline="0" dirty="0"/>
              <a:t>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an </a:t>
            </a:r>
            <a:r>
              <a:rPr lang="en-US" baseline="0" dirty="0" err="1"/>
              <a:t>async</a:t>
            </a:r>
            <a:r>
              <a:rPr lang="en-US" baseline="0" dirty="0"/>
              <a:t> function cannot await a non-</a:t>
            </a:r>
            <a:r>
              <a:rPr lang="en-US" baseline="0" dirty="0" err="1"/>
              <a:t>async</a:t>
            </a:r>
            <a:r>
              <a:rPr lang="en-US" baseline="0" dirty="0"/>
              <a:t>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Allows a whole slew of compiler optimizations in code branches with pure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partial function is a function that is defined for only a partial set of possible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than</a:t>
            </a:r>
            <a:r>
              <a:rPr lang="en-US" baseline="0" dirty="0"/>
              <a:t> a “total function” (or just function), which is defined for all possible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Partial functions are a subset of functions in general, and each partial function is substitutable for any function with the same input and output domains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similar to pattern matching…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the inputs of interest are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Lazy evaluation is possible is C# using </a:t>
            </a:r>
            <a:r>
              <a:rPr lang="en-US" dirty="0" err="1"/>
              <a:t>System.Lazy</a:t>
            </a:r>
            <a:r>
              <a:rPr lang="en-US" dirty="0"/>
              <a:t>,</a:t>
            </a:r>
            <a:r>
              <a:rPr lang="en-US" baseline="0" dirty="0"/>
              <a:t> but in Fireball, it is baked into the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Works in class scope and method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translation is simple: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class scope, a private field and class property are created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method scope, a local value and local function are created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Very useful for expensive functions or resources that are not always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“variant” keyword is used to create enumerations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…and Algebraic data</a:t>
            </a:r>
            <a:r>
              <a:rPr lang="en-US" baseline="0" dirty="0"/>
              <a:t> types, which are like enumerations, only they are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an enumeration, which can only have a predefined number of values, a variant instance can only be one of a predefined number of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variant sub type (or “option type”) is sealed and the parent variant type is not inheritable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Default constructors from the base variant and an option are “combined”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Generalized</a:t>
            </a:r>
            <a:r>
              <a:rPr lang="en-US" baseline="0" dirty="0"/>
              <a:t> Algebraic Data Types are a superset of Algebraic 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generalization</a:t>
            </a:r>
            <a:r>
              <a:rPr lang="en-US" baseline="0" dirty="0"/>
              <a:t> is over the type parameter of the parametric variant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Current Language Support: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Supported in Haskell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partially supported in Scala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Not possible in C#/F#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Interesting paper published by Microsoft Research in 2005 on how you could implement GADTs in C# with some language / compiler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Encoding this in CTS is hard!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…Some encoding ideas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should pattern matching work?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Type specialization really isn’t possible in 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Syntax is not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Fireball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Algebraic Data Types</a:t>
            </a:r>
            <a:br>
              <a:rPr lang="en-US" dirty="0"/>
            </a:br>
            <a:r>
              <a:rPr lang="en-US" dirty="0"/>
              <a:t>(GADTs)</a:t>
            </a:r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522414" y="1752600"/>
            <a:ext cx="2971798" cy="2743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powerful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Generalized over type parameter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75212" y="1752600"/>
            <a:ext cx="6400800" cy="4419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variant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Expr[</a:t>
            </a:r>
            <a:r>
              <a:rPr lang="en-US" sz="18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TExpr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Value : </a:t>
            </a:r>
            <a:r>
              <a:rPr lang="en-US" sz="18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TExpr</a:t>
            </a:r>
            <a:endParaRPr lang="en-US" sz="1800" dirty="0">
              <a:solidFill>
                <a:srgbClr val="92D05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Accept(visitor: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ExprVisitor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Expr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]]) : </a:t>
            </a:r>
            <a:r>
              <a:rPr lang="en-US" sz="18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TExpr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{ …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92D05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Literal[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(Value: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 {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type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base.</a:t>
            </a:r>
            <a:r>
              <a:rPr lang="en-US" sz="18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TExpr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=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record case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Pair[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(Value: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KeyValuePair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  type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base.</a:t>
            </a:r>
            <a:r>
              <a:rPr lang="en-US" sz="18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TExpr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=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KeyValuePair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Plus[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implements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Arithmetic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]] 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lhs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Expr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],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rhs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Expr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type</a:t>
            </a:r>
            <a:r>
              <a:rPr lang="en-US" sz="18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base.</a:t>
            </a:r>
            <a:r>
              <a:rPr lang="en-US" sz="1800" dirty="0" err="1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TExpr</a:t>
            </a:r>
            <a:r>
              <a:rPr lang="en-US" sz="18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</a:t>
            </a: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  lazy </a:t>
            </a: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Value :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rhs.Value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+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lhs.Value</a:t>
            </a: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}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Extended Feature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168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 Polymorphism</a:t>
            </a:r>
            <a:br>
              <a:rPr lang="en-US" dirty="0"/>
            </a:br>
            <a:r>
              <a:rPr lang="en-US" dirty="0"/>
              <a:t>(a.k.a. Higher </a:t>
            </a:r>
            <a:r>
              <a:rPr lang="en-US" dirty="0" err="1"/>
              <a:t>Kinded</a:t>
            </a:r>
            <a:r>
              <a:rPr lang="en-US" dirty="0"/>
              <a:t> Polymorphism)</a:t>
            </a:r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522414" y="1752600"/>
            <a:ext cx="3124198" cy="2743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“Generics over Generics”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Generalized over type parameter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75212" y="1752600"/>
            <a:ext cx="6705600" cy="44196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trait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ExprVisitor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]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def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CaseInt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(x: </a:t>
            </a:r>
            <a:r>
              <a:rPr lang="en-US" sz="16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Int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  def </a:t>
            </a:r>
            <a:r>
              <a:rPr lang="en-US" sz="1600" dirty="0" err="1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CaseBool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(x: </a:t>
            </a:r>
            <a:r>
              <a:rPr lang="en-US" sz="1600" dirty="0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Bool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) 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Bool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  def </a:t>
            </a:r>
            <a:r>
              <a:rPr lang="en-US" sz="1600" dirty="0" err="1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CasePlus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(x: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Int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], y: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Int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) 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Int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  def </a:t>
            </a:r>
            <a:r>
              <a:rPr lang="en-US" sz="1600" dirty="0" err="1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CaseIf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](@if: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Bool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], yes: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], no: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]) 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  <a:endParaRPr lang="en-US" sz="1600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type class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Monad [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]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type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Return (x: </a:t>
            </a:r>
            <a:r>
              <a:rPr lang="en-US" sz="1600" dirty="0">
                <a:solidFill>
                  <a:srgbClr val="92D050"/>
                </a:solidFill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 // Same as ‘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SelectMany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’ from LINQ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FlatMap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U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 (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6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, binder: </a:t>
            </a:r>
            <a:r>
              <a:rPr lang="en-US" sz="1600" dirty="0">
                <a:solidFill>
                  <a:srgbClr val="92D050"/>
                </a:solidFill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U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]) : 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U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Extended Feature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24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/>
              <a:t>Option implements Monad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522414" y="1900258"/>
            <a:ext cx="9143998" cy="4500542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Companion Module for Option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 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Option[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implements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Monad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Option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]]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type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Monad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Return(x: 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=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(x)</a:t>
            </a:r>
            <a:endParaRPr lang="en-US" sz="2000" dirty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FlatMap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U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](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Option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], binder: </a:t>
            </a:r>
            <a:r>
              <a:rPr lang="en-US" sz="20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2000" dirty="0">
                <a:solidFill>
                  <a:srgbClr val="FFC000"/>
                </a:solidFill>
                <a:latin typeface="Consolas"/>
                <a:cs typeface="Segoe UI" panose="020B0502040204020203" pitchFamily="34" charset="0"/>
              </a:rPr>
              <a:t>Option</a:t>
            </a:r>
            <a:r>
              <a:rPr lang="en-US" sz="20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U</a:t>
            </a:r>
            <a:r>
              <a:rPr lang="en-US" sz="20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]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  match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(v) =&gt;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yield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binder(v)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=&gt;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None 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Option[U].None inferred</a:t>
            </a:r>
            <a:endParaRPr lang="en-US" sz="2000" dirty="0">
              <a:solidFill>
                <a:srgbClr val="FFC00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/>
              <a:t>Extending Monad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522414" y="1900258"/>
            <a:ext cx="9143998" cy="4500542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MonadExtensions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828BCE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implements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Monad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828BCE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]]] {</a:t>
            </a:r>
            <a:endParaRPr lang="en-US" sz="18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private </a:t>
            </a: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mOps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resolve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Monad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828BCE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]]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implicit class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MapExtension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Same as ‘Select’ from LINQ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Map[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func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mOps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FlatMap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{ x =&gt;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mOps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Return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func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(x)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implicit class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FlattenExtension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]])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  def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Flatten =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mOps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FlatMap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src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 (x =&gt; x)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3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912" y="3050435"/>
            <a:ext cx="6477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752600"/>
            <a:ext cx="2895598" cy="2743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Built-in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Uses wildcards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Produces correct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Add(x: 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y: 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= (x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Segoe UI" panose="020B0502040204020203" pitchFamily="34" charset="0"/>
              </a:rPr>
              <a:t>+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y)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Type: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*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endParaRPr lang="en-US" sz="2000" i="1" dirty="0">
              <a:solidFill>
                <a:schemeClr val="tx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Add2 = Add(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Type: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endParaRPr lang="en-US" sz="2000" i="1" dirty="0">
              <a:solidFill>
                <a:schemeClr val="tx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six = Add2 (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alsoSix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= Add(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(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peech Bubble: Rectangle 2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8" name="Oval 7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/ De-currying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522414" y="1752600"/>
            <a:ext cx="2895598" cy="2743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Std. Library:</a:t>
            </a:r>
          </a:p>
          <a:p>
            <a:pPr marL="587502" lvl="1" indent="-285750">
              <a:buFont typeface="Arial" pitchFamily="34" charset="0"/>
              <a:buChar char="•"/>
            </a:pPr>
            <a:r>
              <a:rPr lang="en-US" sz="1400" b="1" dirty="0">
                <a:latin typeface="+mj-lt"/>
              </a:rPr>
              <a:t>Function.Curry(…)</a:t>
            </a:r>
          </a:p>
          <a:p>
            <a:pPr marL="587502" lvl="1" indent="-285750">
              <a:buFont typeface="Arial" pitchFamily="34" charset="0"/>
              <a:buChar char="•"/>
            </a:pPr>
            <a:r>
              <a:rPr lang="en-US" sz="1400" b="1" dirty="0">
                <a:latin typeface="+mj-lt"/>
              </a:rPr>
              <a:t>Function.Uncurry(…)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Produces correct type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75212" y="1752600"/>
            <a:ext cx="6400800" cy="44196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cs typeface="Segoe UI" panose="020B0502040204020203" pitchFamily="34" charset="0"/>
              </a:rPr>
              <a:t>// Type: Vector[T] * Vector[T] * Vector[T] -&gt; T</a:t>
            </a:r>
            <a:endParaRPr lang="en-US" sz="20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TripleProduct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 (a: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Vector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b: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Vector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], c: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Vector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a </a:t>
            </a:r>
            <a:r>
              <a:rPr lang="en-US" sz="2000" b="1" dirty="0">
                <a:solidFill>
                  <a:schemeClr val="accent6"/>
                </a:solidFill>
                <a:latin typeface="+mj-lt"/>
                <a:ea typeface="Segoe UI Symbol" panose="020B0502040204020203" pitchFamily="34" charset="0"/>
                <a:cs typeface="Segoe UI" panose="020B0502040204020203" pitchFamily="34" charset="0"/>
              </a:rPr>
              <a:t>∙</a:t>
            </a:r>
            <a:r>
              <a:rPr lang="en-US" sz="2000" dirty="0">
                <a:latin typeface="+mj-lt"/>
                <a:ea typeface="Segoe UI Symbol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(b </a:t>
            </a:r>
            <a:r>
              <a:rPr lang="en-US" sz="20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x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c)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basis =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Vector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-1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Type: Vector[T] -&gt; Vector[T] -&gt; Vector[T] -&gt; T</a:t>
            </a:r>
            <a:endParaRPr lang="en-US" sz="1800" i="1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curried = 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Function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.Curry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TripleProduct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20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Type: Vector[T] * Vector[T] -&gt; T</a:t>
            </a:r>
            <a:endParaRPr lang="en-US" sz="20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CrossDotBasis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= curried(basis)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Std. Library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</a:t>
            </a:r>
          </a:p>
        </p:txBody>
      </p:sp>
      <p:sp>
        <p:nvSpPr>
          <p:cNvPr id="7" name="Partial Circle 6"/>
          <p:cNvSpPr/>
          <p:nvPr/>
        </p:nvSpPr>
        <p:spPr>
          <a:xfrm>
            <a:off x="10323860" y="637032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Notation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752600"/>
            <a:ext cx="2895598" cy="2743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Pure vs. Impure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track of side-effects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Compiler produces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0022" y="1905000"/>
            <a:ext cx="5727790" cy="4038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#pragma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EnablePurity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cs typeface="Segoe UI" panose="020B0502040204020203" pitchFamily="34" charset="0"/>
              </a:rPr>
              <a:t>// #pragma </a:t>
            </a:r>
            <a:r>
              <a:rPr lang="en-US" sz="1500" i="1" dirty="0" err="1">
                <a:solidFill>
                  <a:schemeClr val="tx1">
                    <a:lumMod val="65000"/>
                  </a:schemeClr>
                </a:solidFill>
                <a:cs typeface="Segoe UI" panose="020B0502040204020203" pitchFamily="34" charset="0"/>
              </a:rPr>
              <a:t>DisablePurity</a:t>
            </a:r>
            <a:endParaRPr lang="en-US" sz="1500" i="1" dirty="0">
              <a:solidFill>
                <a:schemeClr val="tx1">
                  <a:lumMod val="65000"/>
                </a:scheme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var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state = 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</a:t>
            </a:r>
            <a:endParaRPr lang="en-US" sz="1500" dirty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An “Impure” function (mutates state)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UpdateState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(v: </a:t>
            </a:r>
            <a:r>
              <a:rPr lang="en-US" sz="15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5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Unit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{ state = v }</a:t>
            </a:r>
            <a:endParaRPr lang="en-US" sz="15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A pure function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pure def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FibRec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(n: </a:t>
            </a:r>
            <a:r>
              <a:rPr lang="en-US" sz="15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  memo: </a:t>
            </a:r>
            <a:r>
              <a:rPr lang="en-US" sz="15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Dictionary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5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5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Long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]) : </a:t>
            </a:r>
            <a:r>
              <a:rPr lang="en-US" sz="15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Long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{ … }</a:t>
            </a:r>
            <a:endParaRPr lang="en-US" sz="15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5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pure def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ComputeFib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(x: </a:t>
            </a:r>
            <a:r>
              <a:rPr lang="en-US" sz="15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5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Long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 // Can’t call impure functions!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 // Can’t mutate state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  // Can call other pure functions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if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(x &lt;= 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 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else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FibRec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(x – 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 +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FibRec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(x – 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Extended Feature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619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522414" y="1752600"/>
            <a:ext cx="2971798" cy="2743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Partial (limited)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Are functions (have functional type)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Relate to pattern matching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75212" y="1752600"/>
            <a:ext cx="6400800" cy="44196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cs typeface="Segoe UI" panose="020B0502040204020203" pitchFamily="34" charset="0"/>
              </a:rPr>
              <a:t>// Template (in Core Library)</a:t>
            </a:r>
            <a:endParaRPr lang="en-US" sz="20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abstract class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PartialFunction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B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Function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,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B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 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IsDefinedAt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(in: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Bool</a:t>
            </a:r>
          </a:p>
          <a:p>
            <a:pPr marL="0" indent="0"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Apply(in: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endParaRPr lang="en-US" sz="2000" dirty="0">
              <a:latin typeface="+mj-lt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GetValue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 (opt: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Option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]) :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(v) =&gt; v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11" name="Oval 10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70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/>
              <a:t>Collect Extension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522414" y="1900258"/>
            <a:ext cx="9143998" cy="427194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cs typeface="Segoe UI" panose="020B0502040204020203" pitchFamily="34" charset="0"/>
              </a:rPr>
              <a:t>// Retroactive Extension - Collect</a:t>
            </a:r>
            <a:endParaRPr lang="en-US" sz="20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implicit class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CollectExtension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(col: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IEnumerable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def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Collect[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(pf: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PartialFunction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 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IEnumerable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col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  .Where(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elem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=&gt;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pf.IsDefinedAt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elem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  .Select(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elem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=&gt; pf(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elem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sample =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None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(-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None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3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avg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= sample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.Collect({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(v) =&gt; v })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.Average()</a:t>
            </a:r>
          </a:p>
        </p:txBody>
      </p:sp>
    </p:spTree>
    <p:extLst>
      <p:ext uri="{BB962C8B-B14F-4D97-AF65-F5344CB8AC3E}">
        <p14:creationId xmlns:p14="http://schemas.microsoft.com/office/powerpoint/2010/main" val="23942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752600"/>
            <a:ext cx="2895598" cy="2743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Built-in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b="1" dirty="0">
                <a:solidFill>
                  <a:srgbClr val="00B0F0"/>
                </a:solidFill>
              </a:rPr>
              <a:t>lazy</a:t>
            </a:r>
            <a:r>
              <a:rPr lang="en-US" sz="1800" dirty="0"/>
              <a:t>”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Compiler produces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ComputeFib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(x: </a:t>
            </a:r>
            <a:r>
              <a:rPr lang="en-US" sz="20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Long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lazy </a:t>
            </a:r>
            <a:r>
              <a:rPr lang="en-US" sz="20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 Fib60 = </a:t>
            </a:r>
            <a:r>
              <a:rPr lang="en-US" sz="2000" dirty="0" err="1">
                <a:latin typeface="+mj-lt"/>
                <a:cs typeface="Segoe UI" panose="020B0502040204020203" pitchFamily="34" charset="0"/>
              </a:rPr>
              <a:t>ComputeFib</a:t>
            </a:r>
            <a:r>
              <a:rPr lang="en-US" sz="2000" dirty="0">
                <a:latin typeface="+mj-lt"/>
                <a:cs typeface="Segoe UI" panose="020B0502040204020203" pitchFamily="34" charset="0"/>
              </a:rPr>
              <a:t>(60)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C# Equivalent: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private Lazy&lt;long&gt; _fib60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new Lazy&lt;long&gt;(() =&gt; </a:t>
            </a:r>
            <a:r>
              <a:rPr lang="en-US" sz="18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ComputeFib</a:t>
            </a: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(60))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public long Fib60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get { return _fib60.Value;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peech Bubble: Rectangle 2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8" name="Oval 7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89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(Closed) Algebraic Data Types (ADTs)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752600"/>
            <a:ext cx="2895598" cy="2743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A.k.a.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“closed” type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(checked) pattern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variant 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Option[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IEnumerable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#region Variant Options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Some (Value: 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object case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None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#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endregion</a:t>
            </a:r>
            <a:endParaRPr lang="en-US" sz="1400" dirty="0">
              <a:solidFill>
                <a:schemeClr val="tx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HasValue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if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is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true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else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false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GetEnumerator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() : </a:t>
            </a:r>
            <a:r>
              <a:rPr lang="en-US" sz="16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IEnumerable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] {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match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Some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(v) =&gt;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yield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cs typeface="Segoe UI" panose="020B0502040204020203" pitchFamily="34" charset="0"/>
              </a:rPr>
              <a:t>_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=&gt; 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10" name="Oval 9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40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Keys in Detonator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522414" y="1900258"/>
            <a:ext cx="9143998" cy="4500542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variant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Key (Name: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case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ValuelessKey</a:t>
            </a: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IntKey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(Value: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StringKey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(Value: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BooleanKey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(Value: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Bool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case 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Collection(Keys: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+mj-lt"/>
                <a:cs typeface="Segoe UI" panose="020B0502040204020203" pitchFamily="34" charset="0"/>
              </a:rPr>
              <a:t>projKeys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using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Collection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“Root”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BooleanKey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UseStdLib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true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StringKey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AssemblyName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“Fireball”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Collection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“References”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 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Segoe UI" panose="020B0502040204020203" pitchFamily="34" charset="0"/>
              </a:rPr>
              <a:t>ValuelessKey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System.Core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”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  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  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3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1436</TotalTime>
  <Words>1707</Words>
  <Application>Microsoft Office PowerPoint</Application>
  <PresentationFormat>Custom</PresentationFormat>
  <Paragraphs>274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Segoe UI</vt:lpstr>
      <vt:lpstr>Segoe UI Symbol</vt:lpstr>
      <vt:lpstr>Chalkboard 16x9</vt:lpstr>
      <vt:lpstr>Introduction to the Fireball Language</vt:lpstr>
      <vt:lpstr>Partial Application</vt:lpstr>
      <vt:lpstr>Currying / De-currying</vt:lpstr>
      <vt:lpstr>Purity Notation</vt:lpstr>
      <vt:lpstr>Partial Functions</vt:lpstr>
      <vt:lpstr>Example: Collect Extension</vt:lpstr>
      <vt:lpstr>Lazy Evaluation</vt:lpstr>
      <vt:lpstr>(Closed) Algebraic Data Types (ADTs)</vt:lpstr>
      <vt:lpstr>Example: Keys in Detonator</vt:lpstr>
      <vt:lpstr>Generalized Algebraic Data Types (GADTs)</vt:lpstr>
      <vt:lpstr>Type Constructor Polymorphism (a.k.a. Higher Kinded Polymorphism)</vt:lpstr>
      <vt:lpstr>Example: Option implements Monad</vt:lpstr>
      <vt:lpstr>Example: Extending Monad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Fireball Language</dc:title>
  <dc:creator>Kevin W. DiVincenzo</dc:creator>
  <cp:lastModifiedBy>Kevin W. DiVincenzo</cp:lastModifiedBy>
  <cp:revision>42</cp:revision>
  <dcterms:created xsi:type="dcterms:W3CDTF">2016-11-13T21:51:52Z</dcterms:created>
  <dcterms:modified xsi:type="dcterms:W3CDTF">2016-11-14T21:48:37Z</dcterms:modified>
</cp:coreProperties>
</file>