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9" r:id="rId17"/>
    <p:sldId id="283" r:id="rId18"/>
    <p:sldId id="296" r:id="rId19"/>
    <p:sldId id="276" r:id="rId20"/>
    <p:sldId id="328" r:id="rId21"/>
    <p:sldId id="282" r:id="rId22"/>
    <p:sldId id="281" r:id="rId23"/>
    <p:sldId id="286" r:id="rId24"/>
    <p:sldId id="287" r:id="rId25"/>
    <p:sldId id="289" r:id="rId26"/>
    <p:sldId id="299" r:id="rId27"/>
    <p:sldId id="277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82E75-D84D-449E-8F07-BF4A4BEAD29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B3B33-74C7-4F55-8884-8272C5D70A21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/>
            <a:t>Bootstrapping Compiler</a:t>
          </a:r>
        </a:p>
      </dgm:t>
    </dgm:pt>
    <dgm:pt modelId="{CBE4371C-E1A1-43D1-8DFC-F540D30FC5D4}" type="parTrans" cxnId="{C4F89F1F-5DA3-40CB-BB06-7DFFA972F37E}">
      <dgm:prSet/>
      <dgm:spPr/>
      <dgm:t>
        <a:bodyPr/>
        <a:lstStyle/>
        <a:p>
          <a:endParaRPr lang="en-US"/>
        </a:p>
      </dgm:t>
    </dgm:pt>
    <dgm:pt modelId="{1CCA557F-E3A4-40B8-A808-D13E711CB835}" type="sibTrans" cxnId="{C4F89F1F-5DA3-40CB-BB06-7DFFA972F37E}">
      <dgm:prSet/>
      <dgm:spPr/>
      <dgm:t>
        <a:bodyPr/>
        <a:lstStyle/>
        <a:p>
          <a:endParaRPr lang="en-US"/>
        </a:p>
      </dgm:t>
    </dgm:pt>
    <dgm:pt modelId="{63D7B382-B242-4D08-BB8B-705470E90E8F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dirty="0"/>
            <a:t>Base Standard Library</a:t>
          </a:r>
        </a:p>
      </dgm:t>
    </dgm:pt>
    <dgm:pt modelId="{C6163160-8249-43BE-A837-0F5F3DEE8991}" type="parTrans" cxnId="{A4B1F5CF-2DE0-4F20-84EB-F3569E2BFE89}">
      <dgm:prSet/>
      <dgm:spPr/>
      <dgm:t>
        <a:bodyPr/>
        <a:lstStyle/>
        <a:p>
          <a:endParaRPr lang="en-US"/>
        </a:p>
      </dgm:t>
    </dgm:pt>
    <dgm:pt modelId="{3A68CD61-4F10-4AC1-9F39-772F5C7F8CA6}" type="sibTrans" cxnId="{A4B1F5CF-2DE0-4F20-84EB-F3569E2BFE89}">
      <dgm:prSet/>
      <dgm:spPr/>
      <dgm:t>
        <a:bodyPr/>
        <a:lstStyle/>
        <a:p>
          <a:endParaRPr lang="en-US"/>
        </a:p>
      </dgm:t>
    </dgm:pt>
    <dgm:pt modelId="{E55A9B0A-8F9F-4058-BB93-4A653CDFD511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US" dirty="0"/>
            <a:t>Build Tools</a:t>
          </a:r>
        </a:p>
      </dgm:t>
    </dgm:pt>
    <dgm:pt modelId="{15273129-403E-4FF7-9307-F61F81CF4CE5}" type="parTrans" cxnId="{77C9ECCB-425A-4556-B3ED-4FD677798D37}">
      <dgm:prSet/>
      <dgm:spPr/>
      <dgm:t>
        <a:bodyPr/>
        <a:lstStyle/>
        <a:p>
          <a:endParaRPr lang="en-US"/>
        </a:p>
      </dgm:t>
    </dgm:pt>
    <dgm:pt modelId="{2B99C71E-F4A4-4B1B-AA71-50169F7AE4B6}" type="sibTrans" cxnId="{77C9ECCB-425A-4556-B3ED-4FD677798D37}">
      <dgm:prSet/>
      <dgm:spPr/>
      <dgm:t>
        <a:bodyPr/>
        <a:lstStyle/>
        <a:p>
          <a:endParaRPr lang="en-US"/>
        </a:p>
      </dgm:t>
    </dgm:pt>
    <dgm:pt modelId="{4F70CC6A-DD05-428F-8A1C-882A4D835D38}">
      <dgm:prSet/>
      <dgm:spPr/>
      <dgm:t>
        <a:bodyPr/>
        <a:lstStyle/>
        <a:p>
          <a:pPr rtl="0"/>
          <a:r>
            <a:rPr lang="en-US"/>
            <a:t>Fireball Compiler</a:t>
          </a:r>
        </a:p>
      </dgm:t>
    </dgm:pt>
    <dgm:pt modelId="{78937ABD-1D56-43A2-B40E-E7160A67A04D}" type="parTrans" cxnId="{444D3F44-8ED8-444F-A70A-3CF53F7619B1}">
      <dgm:prSet/>
      <dgm:spPr/>
      <dgm:t>
        <a:bodyPr/>
        <a:lstStyle/>
        <a:p>
          <a:endParaRPr lang="en-US"/>
        </a:p>
      </dgm:t>
    </dgm:pt>
    <dgm:pt modelId="{74A7D6A4-DFDC-4F6B-84B9-9C8E44BD75DE}" type="sibTrans" cxnId="{444D3F44-8ED8-444F-A70A-3CF53F7619B1}">
      <dgm:prSet/>
      <dgm:spPr/>
      <dgm:t>
        <a:bodyPr/>
        <a:lstStyle/>
        <a:p>
          <a:endParaRPr lang="en-US"/>
        </a:p>
      </dgm:t>
    </dgm:pt>
    <dgm:pt modelId="{2D47270D-8A88-4740-A06A-245D1B0733C6}">
      <dgm:prSet/>
      <dgm:spPr/>
      <dgm:t>
        <a:bodyPr/>
        <a:lstStyle/>
        <a:p>
          <a:pPr rtl="0"/>
          <a:r>
            <a:rPr lang="en-US"/>
            <a:t>Extend Standard Library</a:t>
          </a:r>
        </a:p>
      </dgm:t>
    </dgm:pt>
    <dgm:pt modelId="{57E30D5A-B2F7-4330-B49E-1FFC0FA9FAC9}" type="parTrans" cxnId="{3EC5F1C4-C46E-4081-9542-F824238E7829}">
      <dgm:prSet/>
      <dgm:spPr/>
      <dgm:t>
        <a:bodyPr/>
        <a:lstStyle/>
        <a:p>
          <a:endParaRPr lang="en-US"/>
        </a:p>
      </dgm:t>
    </dgm:pt>
    <dgm:pt modelId="{0D98D522-255F-45BF-80F1-D71C4FC0FF27}" type="sibTrans" cxnId="{3EC5F1C4-C46E-4081-9542-F824238E7829}">
      <dgm:prSet/>
      <dgm:spPr/>
      <dgm:t>
        <a:bodyPr/>
        <a:lstStyle/>
        <a:p>
          <a:endParaRPr lang="en-US"/>
        </a:p>
      </dgm:t>
    </dgm:pt>
    <dgm:pt modelId="{69C90BA7-F5D4-448A-97AF-E0034E925826}">
      <dgm:prSet/>
      <dgm:spPr/>
      <dgm:t>
        <a:bodyPr/>
        <a:lstStyle/>
        <a:p>
          <a:pPr rtl="0"/>
          <a:r>
            <a:rPr lang="en-US"/>
            <a:t>Future?</a:t>
          </a:r>
        </a:p>
      </dgm:t>
    </dgm:pt>
    <dgm:pt modelId="{1F11E9AF-6203-4D69-A747-D12D2B7576DE}" type="parTrans" cxnId="{9CA28EFC-51DE-439E-AECC-04420726F5F1}">
      <dgm:prSet/>
      <dgm:spPr/>
      <dgm:t>
        <a:bodyPr/>
        <a:lstStyle/>
        <a:p>
          <a:endParaRPr lang="en-US"/>
        </a:p>
      </dgm:t>
    </dgm:pt>
    <dgm:pt modelId="{32D5A818-6308-467D-B76F-81C7D3A559D5}" type="sibTrans" cxnId="{9CA28EFC-51DE-439E-AECC-04420726F5F1}">
      <dgm:prSet/>
      <dgm:spPr/>
      <dgm:t>
        <a:bodyPr/>
        <a:lstStyle/>
        <a:p>
          <a:endParaRPr lang="en-US"/>
        </a:p>
      </dgm:t>
    </dgm:pt>
    <dgm:pt modelId="{8CF7F9C3-088A-4964-9DC5-E30566B1D7FD}" type="pres">
      <dgm:prSet presAssocID="{AAA82E75-D84D-449E-8F07-BF4A4BEAD29E}" presName="Name0" presStyleCnt="0">
        <dgm:presLayoutVars>
          <dgm:dir/>
          <dgm:animLvl val="lvl"/>
          <dgm:resizeHandles val="exact"/>
        </dgm:presLayoutVars>
      </dgm:prSet>
      <dgm:spPr/>
    </dgm:pt>
    <dgm:pt modelId="{6E7CE010-C935-4587-9C5A-8A0BD12F17FE}" type="pres">
      <dgm:prSet presAssocID="{69C90BA7-F5D4-448A-97AF-E0034E925826}" presName="boxAndChildren" presStyleCnt="0"/>
      <dgm:spPr/>
    </dgm:pt>
    <dgm:pt modelId="{9806A397-E2A3-4886-9F1C-836B9203BB3A}" type="pres">
      <dgm:prSet presAssocID="{69C90BA7-F5D4-448A-97AF-E0034E925826}" presName="parentTextBox" presStyleLbl="node1" presStyleIdx="0" presStyleCnt="6"/>
      <dgm:spPr/>
    </dgm:pt>
    <dgm:pt modelId="{B8780708-EA27-4F84-92DC-E3E95D079A56}" type="pres">
      <dgm:prSet presAssocID="{0D98D522-255F-45BF-80F1-D71C4FC0FF27}" presName="sp" presStyleCnt="0"/>
      <dgm:spPr/>
    </dgm:pt>
    <dgm:pt modelId="{BAEB3AF3-6CC2-432C-AE5D-4687F85FF91C}" type="pres">
      <dgm:prSet presAssocID="{2D47270D-8A88-4740-A06A-245D1B0733C6}" presName="arrowAndChildren" presStyleCnt="0"/>
      <dgm:spPr/>
    </dgm:pt>
    <dgm:pt modelId="{1FD57C9E-417B-4367-8B90-B38903C88461}" type="pres">
      <dgm:prSet presAssocID="{2D47270D-8A88-4740-A06A-245D1B0733C6}" presName="parentTextArrow" presStyleLbl="node1" presStyleIdx="1" presStyleCnt="6"/>
      <dgm:spPr/>
    </dgm:pt>
    <dgm:pt modelId="{FEA6FF3A-13C4-4515-8D0D-63AA25D19AB9}" type="pres">
      <dgm:prSet presAssocID="{74A7D6A4-DFDC-4F6B-84B9-9C8E44BD75DE}" presName="sp" presStyleCnt="0"/>
      <dgm:spPr/>
    </dgm:pt>
    <dgm:pt modelId="{007BCCF7-F254-418A-9D6B-3E61314B995D}" type="pres">
      <dgm:prSet presAssocID="{4F70CC6A-DD05-428F-8A1C-882A4D835D38}" presName="arrowAndChildren" presStyleCnt="0"/>
      <dgm:spPr/>
    </dgm:pt>
    <dgm:pt modelId="{DF379E3A-81A2-47AD-9188-B428C56743A3}" type="pres">
      <dgm:prSet presAssocID="{4F70CC6A-DD05-428F-8A1C-882A4D835D38}" presName="parentTextArrow" presStyleLbl="node1" presStyleIdx="2" presStyleCnt="6"/>
      <dgm:spPr/>
    </dgm:pt>
    <dgm:pt modelId="{41C28C73-AB5A-4FC4-8041-0FE1F42570CF}" type="pres">
      <dgm:prSet presAssocID="{2B99C71E-F4A4-4B1B-AA71-50169F7AE4B6}" presName="sp" presStyleCnt="0"/>
      <dgm:spPr/>
    </dgm:pt>
    <dgm:pt modelId="{0C20A5BB-4825-499A-9726-8874B7EEC306}" type="pres">
      <dgm:prSet presAssocID="{E55A9B0A-8F9F-4058-BB93-4A653CDFD511}" presName="arrowAndChildren" presStyleCnt="0"/>
      <dgm:spPr/>
    </dgm:pt>
    <dgm:pt modelId="{70E946F0-0979-4B99-A780-D316F6D497D4}" type="pres">
      <dgm:prSet presAssocID="{E55A9B0A-8F9F-4058-BB93-4A653CDFD511}" presName="parentTextArrow" presStyleLbl="node1" presStyleIdx="3" presStyleCnt="6"/>
      <dgm:spPr/>
    </dgm:pt>
    <dgm:pt modelId="{C4233B07-FD4F-4AE5-8ED5-A5503C69AF2A}" type="pres">
      <dgm:prSet presAssocID="{3A68CD61-4F10-4AC1-9F39-772F5C7F8CA6}" presName="sp" presStyleCnt="0"/>
      <dgm:spPr/>
    </dgm:pt>
    <dgm:pt modelId="{6F28B7EF-8AB1-456B-83D3-38AFEBEFAA00}" type="pres">
      <dgm:prSet presAssocID="{63D7B382-B242-4D08-BB8B-705470E90E8F}" presName="arrowAndChildren" presStyleCnt="0"/>
      <dgm:spPr/>
    </dgm:pt>
    <dgm:pt modelId="{4C5709DB-E51A-4DDD-A805-2A2AE724DEF9}" type="pres">
      <dgm:prSet presAssocID="{63D7B382-B242-4D08-BB8B-705470E90E8F}" presName="parentTextArrow" presStyleLbl="node1" presStyleIdx="4" presStyleCnt="6"/>
      <dgm:spPr/>
    </dgm:pt>
    <dgm:pt modelId="{D7921362-CDFA-45A3-842D-79D860D9E720}" type="pres">
      <dgm:prSet presAssocID="{1CCA557F-E3A4-40B8-A808-D13E711CB835}" presName="sp" presStyleCnt="0"/>
      <dgm:spPr/>
    </dgm:pt>
    <dgm:pt modelId="{9EF1ED3E-DA75-4483-B5AE-2AFB6B2EA567}" type="pres">
      <dgm:prSet presAssocID="{29CB3B33-74C7-4F55-8884-8272C5D70A21}" presName="arrowAndChildren" presStyleCnt="0"/>
      <dgm:spPr/>
    </dgm:pt>
    <dgm:pt modelId="{3C87A404-6FC7-463F-B9A3-F0ECB6E798FA}" type="pres">
      <dgm:prSet presAssocID="{29CB3B33-74C7-4F55-8884-8272C5D70A21}" presName="parentTextArrow" presStyleLbl="node1" presStyleIdx="5" presStyleCnt="6"/>
      <dgm:spPr/>
    </dgm:pt>
  </dgm:ptLst>
  <dgm:cxnLst>
    <dgm:cxn modelId="{3EC5F1C4-C46E-4081-9542-F824238E7829}" srcId="{AAA82E75-D84D-449E-8F07-BF4A4BEAD29E}" destId="{2D47270D-8A88-4740-A06A-245D1B0733C6}" srcOrd="4" destOrd="0" parTransId="{57E30D5A-B2F7-4330-B49E-1FFC0FA9FAC9}" sibTransId="{0D98D522-255F-45BF-80F1-D71C4FC0FF27}"/>
    <dgm:cxn modelId="{444D3F44-8ED8-444F-A70A-3CF53F7619B1}" srcId="{AAA82E75-D84D-449E-8F07-BF4A4BEAD29E}" destId="{4F70CC6A-DD05-428F-8A1C-882A4D835D38}" srcOrd="3" destOrd="0" parTransId="{78937ABD-1D56-43A2-B40E-E7160A67A04D}" sibTransId="{74A7D6A4-DFDC-4F6B-84B9-9C8E44BD75DE}"/>
    <dgm:cxn modelId="{02419440-45B7-4D21-83C1-D2389356D7CE}" type="presOf" srcId="{4F70CC6A-DD05-428F-8A1C-882A4D835D38}" destId="{DF379E3A-81A2-47AD-9188-B428C56743A3}" srcOrd="0" destOrd="0" presId="urn:microsoft.com/office/officeart/2005/8/layout/process4"/>
    <dgm:cxn modelId="{9CA28EFC-51DE-439E-AECC-04420726F5F1}" srcId="{AAA82E75-D84D-449E-8F07-BF4A4BEAD29E}" destId="{69C90BA7-F5D4-448A-97AF-E0034E925826}" srcOrd="5" destOrd="0" parTransId="{1F11E9AF-6203-4D69-A747-D12D2B7576DE}" sibTransId="{32D5A818-6308-467D-B76F-81C7D3A559D5}"/>
    <dgm:cxn modelId="{77C9ECCB-425A-4556-B3ED-4FD677798D37}" srcId="{AAA82E75-D84D-449E-8F07-BF4A4BEAD29E}" destId="{E55A9B0A-8F9F-4058-BB93-4A653CDFD511}" srcOrd="2" destOrd="0" parTransId="{15273129-403E-4FF7-9307-F61F81CF4CE5}" sibTransId="{2B99C71E-F4A4-4B1B-AA71-50169F7AE4B6}"/>
    <dgm:cxn modelId="{A4B1F5CF-2DE0-4F20-84EB-F3569E2BFE89}" srcId="{AAA82E75-D84D-449E-8F07-BF4A4BEAD29E}" destId="{63D7B382-B242-4D08-BB8B-705470E90E8F}" srcOrd="1" destOrd="0" parTransId="{C6163160-8249-43BE-A837-0F5F3DEE8991}" sibTransId="{3A68CD61-4F10-4AC1-9F39-772F5C7F8CA6}"/>
    <dgm:cxn modelId="{9F4BBE52-9383-458F-8FC6-DF66D40E2088}" type="presOf" srcId="{29CB3B33-74C7-4F55-8884-8272C5D70A21}" destId="{3C87A404-6FC7-463F-B9A3-F0ECB6E798FA}" srcOrd="0" destOrd="0" presId="urn:microsoft.com/office/officeart/2005/8/layout/process4"/>
    <dgm:cxn modelId="{7A9D82F8-D968-4C90-AE32-541530D6E6D0}" type="presOf" srcId="{63D7B382-B242-4D08-BB8B-705470E90E8F}" destId="{4C5709DB-E51A-4DDD-A805-2A2AE724DEF9}" srcOrd="0" destOrd="0" presId="urn:microsoft.com/office/officeart/2005/8/layout/process4"/>
    <dgm:cxn modelId="{87552AD3-B457-4FFF-839A-D063B3D0DBD9}" type="presOf" srcId="{2D47270D-8A88-4740-A06A-245D1B0733C6}" destId="{1FD57C9E-417B-4367-8B90-B38903C88461}" srcOrd="0" destOrd="0" presId="urn:microsoft.com/office/officeart/2005/8/layout/process4"/>
    <dgm:cxn modelId="{DB53078B-60DE-4E3B-9169-575A1DC5A71C}" type="presOf" srcId="{E55A9B0A-8F9F-4058-BB93-4A653CDFD511}" destId="{70E946F0-0979-4B99-A780-D316F6D497D4}" srcOrd="0" destOrd="0" presId="urn:microsoft.com/office/officeart/2005/8/layout/process4"/>
    <dgm:cxn modelId="{AC8E86A9-2845-461F-AE22-BF9E78237997}" type="presOf" srcId="{69C90BA7-F5D4-448A-97AF-E0034E925826}" destId="{9806A397-E2A3-4886-9F1C-836B9203BB3A}" srcOrd="0" destOrd="0" presId="urn:microsoft.com/office/officeart/2005/8/layout/process4"/>
    <dgm:cxn modelId="{C4F89F1F-5DA3-40CB-BB06-7DFFA972F37E}" srcId="{AAA82E75-D84D-449E-8F07-BF4A4BEAD29E}" destId="{29CB3B33-74C7-4F55-8884-8272C5D70A21}" srcOrd="0" destOrd="0" parTransId="{CBE4371C-E1A1-43D1-8DFC-F540D30FC5D4}" sibTransId="{1CCA557F-E3A4-40B8-A808-D13E711CB835}"/>
    <dgm:cxn modelId="{C87A89B5-6C89-49E5-9878-90415056CE33}" type="presOf" srcId="{AAA82E75-D84D-449E-8F07-BF4A4BEAD29E}" destId="{8CF7F9C3-088A-4964-9DC5-E30566B1D7FD}" srcOrd="0" destOrd="0" presId="urn:microsoft.com/office/officeart/2005/8/layout/process4"/>
    <dgm:cxn modelId="{19F73BC1-E697-44FD-9154-EB4DD4F9AD18}" type="presParOf" srcId="{8CF7F9C3-088A-4964-9DC5-E30566B1D7FD}" destId="{6E7CE010-C935-4587-9C5A-8A0BD12F17FE}" srcOrd="0" destOrd="0" presId="urn:microsoft.com/office/officeart/2005/8/layout/process4"/>
    <dgm:cxn modelId="{CFDB535F-678C-4841-A781-7A677D36EBBC}" type="presParOf" srcId="{6E7CE010-C935-4587-9C5A-8A0BD12F17FE}" destId="{9806A397-E2A3-4886-9F1C-836B9203BB3A}" srcOrd="0" destOrd="0" presId="urn:microsoft.com/office/officeart/2005/8/layout/process4"/>
    <dgm:cxn modelId="{1165EC11-289B-4E8F-9CFF-C0178826D786}" type="presParOf" srcId="{8CF7F9C3-088A-4964-9DC5-E30566B1D7FD}" destId="{B8780708-EA27-4F84-92DC-E3E95D079A56}" srcOrd="1" destOrd="0" presId="urn:microsoft.com/office/officeart/2005/8/layout/process4"/>
    <dgm:cxn modelId="{BAC5A90B-A3CD-48D1-A25D-D3ED62CF3111}" type="presParOf" srcId="{8CF7F9C3-088A-4964-9DC5-E30566B1D7FD}" destId="{BAEB3AF3-6CC2-432C-AE5D-4687F85FF91C}" srcOrd="2" destOrd="0" presId="urn:microsoft.com/office/officeart/2005/8/layout/process4"/>
    <dgm:cxn modelId="{DB377A6B-66CE-4BC7-8139-9AB051387810}" type="presParOf" srcId="{BAEB3AF3-6CC2-432C-AE5D-4687F85FF91C}" destId="{1FD57C9E-417B-4367-8B90-B38903C88461}" srcOrd="0" destOrd="0" presId="urn:microsoft.com/office/officeart/2005/8/layout/process4"/>
    <dgm:cxn modelId="{3E791733-EB18-4CF1-B356-39CA3A87E4AE}" type="presParOf" srcId="{8CF7F9C3-088A-4964-9DC5-E30566B1D7FD}" destId="{FEA6FF3A-13C4-4515-8D0D-63AA25D19AB9}" srcOrd="3" destOrd="0" presId="urn:microsoft.com/office/officeart/2005/8/layout/process4"/>
    <dgm:cxn modelId="{5AB27D0F-8B9E-4C37-8CA9-85F9AEBEE2D1}" type="presParOf" srcId="{8CF7F9C3-088A-4964-9DC5-E30566B1D7FD}" destId="{007BCCF7-F254-418A-9D6B-3E61314B995D}" srcOrd="4" destOrd="0" presId="urn:microsoft.com/office/officeart/2005/8/layout/process4"/>
    <dgm:cxn modelId="{327974C6-32CB-4867-B921-CD84AE7BB6FD}" type="presParOf" srcId="{007BCCF7-F254-418A-9D6B-3E61314B995D}" destId="{DF379E3A-81A2-47AD-9188-B428C56743A3}" srcOrd="0" destOrd="0" presId="urn:microsoft.com/office/officeart/2005/8/layout/process4"/>
    <dgm:cxn modelId="{FF738DB7-34E4-4026-A38D-67F88DF1D477}" type="presParOf" srcId="{8CF7F9C3-088A-4964-9DC5-E30566B1D7FD}" destId="{41C28C73-AB5A-4FC4-8041-0FE1F42570CF}" srcOrd="5" destOrd="0" presId="urn:microsoft.com/office/officeart/2005/8/layout/process4"/>
    <dgm:cxn modelId="{A0309BEF-35F0-4C5E-B8BA-9035F05462F8}" type="presParOf" srcId="{8CF7F9C3-088A-4964-9DC5-E30566B1D7FD}" destId="{0C20A5BB-4825-499A-9726-8874B7EEC306}" srcOrd="6" destOrd="0" presId="urn:microsoft.com/office/officeart/2005/8/layout/process4"/>
    <dgm:cxn modelId="{98F45662-5B38-42C6-A00A-74C97EAE0338}" type="presParOf" srcId="{0C20A5BB-4825-499A-9726-8874B7EEC306}" destId="{70E946F0-0979-4B99-A780-D316F6D497D4}" srcOrd="0" destOrd="0" presId="urn:microsoft.com/office/officeart/2005/8/layout/process4"/>
    <dgm:cxn modelId="{9BF2FDA0-D448-44C3-92FC-FBD5FA8F730A}" type="presParOf" srcId="{8CF7F9C3-088A-4964-9DC5-E30566B1D7FD}" destId="{C4233B07-FD4F-4AE5-8ED5-A5503C69AF2A}" srcOrd="7" destOrd="0" presId="urn:microsoft.com/office/officeart/2005/8/layout/process4"/>
    <dgm:cxn modelId="{11920E07-5D47-4355-A0F0-5FE0E0CD8C23}" type="presParOf" srcId="{8CF7F9C3-088A-4964-9DC5-E30566B1D7FD}" destId="{6F28B7EF-8AB1-456B-83D3-38AFEBEFAA00}" srcOrd="8" destOrd="0" presId="urn:microsoft.com/office/officeart/2005/8/layout/process4"/>
    <dgm:cxn modelId="{0EE00C14-45AD-4267-A464-F24CF60B151E}" type="presParOf" srcId="{6F28B7EF-8AB1-456B-83D3-38AFEBEFAA00}" destId="{4C5709DB-E51A-4DDD-A805-2A2AE724DEF9}" srcOrd="0" destOrd="0" presId="urn:microsoft.com/office/officeart/2005/8/layout/process4"/>
    <dgm:cxn modelId="{229A4D9B-9F14-4460-B374-6758F1B1B2F7}" type="presParOf" srcId="{8CF7F9C3-088A-4964-9DC5-E30566B1D7FD}" destId="{D7921362-CDFA-45A3-842D-79D860D9E720}" srcOrd="9" destOrd="0" presId="urn:microsoft.com/office/officeart/2005/8/layout/process4"/>
    <dgm:cxn modelId="{54BC6460-4A5C-4E92-80EA-D23EC997E53E}" type="presParOf" srcId="{8CF7F9C3-088A-4964-9DC5-E30566B1D7FD}" destId="{9EF1ED3E-DA75-4483-B5AE-2AFB6B2EA567}" srcOrd="10" destOrd="0" presId="urn:microsoft.com/office/officeart/2005/8/layout/process4"/>
    <dgm:cxn modelId="{32CABA71-8DF9-4B6E-B4A6-A76166DE8FD2}" type="presParOf" srcId="{9EF1ED3E-DA75-4483-B5AE-2AFB6B2EA567}" destId="{3C87A404-6FC7-463F-B9A3-F0ECB6E798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6A397-E2A3-4886-9F1C-836B9203BB3A}">
      <dsp:nvSpPr>
        <dsp:cNvPr id="0" name=""/>
        <dsp:cNvSpPr/>
      </dsp:nvSpPr>
      <dsp:spPr>
        <a:xfrm>
          <a:off x="0" y="4018035"/>
          <a:ext cx="3214599" cy="52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Future?</a:t>
          </a:r>
        </a:p>
      </dsp:txBody>
      <dsp:txXfrm>
        <a:off x="0" y="4018035"/>
        <a:ext cx="3214599" cy="527365"/>
      </dsp:txXfrm>
    </dsp:sp>
    <dsp:sp modelId="{1FD57C9E-417B-4367-8B90-B38903C88461}">
      <dsp:nvSpPr>
        <dsp:cNvPr id="0" name=""/>
        <dsp:cNvSpPr/>
      </dsp:nvSpPr>
      <dsp:spPr>
        <a:xfrm rot="10800000">
          <a:off x="0" y="3214858"/>
          <a:ext cx="3214599" cy="8110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Extend Standard Library</a:t>
          </a:r>
        </a:p>
      </dsp:txBody>
      <dsp:txXfrm rot="10800000">
        <a:off x="0" y="3214858"/>
        <a:ext cx="3214599" cy="527020"/>
      </dsp:txXfrm>
    </dsp:sp>
    <dsp:sp modelId="{DF379E3A-81A2-47AD-9188-B428C56743A3}">
      <dsp:nvSpPr>
        <dsp:cNvPr id="0" name=""/>
        <dsp:cNvSpPr/>
      </dsp:nvSpPr>
      <dsp:spPr>
        <a:xfrm rot="10800000">
          <a:off x="0" y="2411681"/>
          <a:ext cx="3214599" cy="8110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Fireball Compiler</a:t>
          </a:r>
        </a:p>
      </dsp:txBody>
      <dsp:txXfrm rot="10800000">
        <a:off x="0" y="2411681"/>
        <a:ext cx="3214599" cy="527020"/>
      </dsp:txXfrm>
    </dsp:sp>
    <dsp:sp modelId="{70E946F0-0979-4B99-A780-D316F6D497D4}">
      <dsp:nvSpPr>
        <dsp:cNvPr id="0" name=""/>
        <dsp:cNvSpPr/>
      </dsp:nvSpPr>
      <dsp:spPr>
        <a:xfrm rot="10800000">
          <a:off x="0" y="1608505"/>
          <a:ext cx="3214599" cy="811087"/>
        </a:xfrm>
        <a:prstGeom prst="upArrowCallou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Tools</a:t>
          </a:r>
        </a:p>
      </dsp:txBody>
      <dsp:txXfrm rot="10800000">
        <a:off x="0" y="1608505"/>
        <a:ext cx="3214599" cy="527020"/>
      </dsp:txXfrm>
    </dsp:sp>
    <dsp:sp modelId="{4C5709DB-E51A-4DDD-A805-2A2AE724DEF9}">
      <dsp:nvSpPr>
        <dsp:cNvPr id="0" name=""/>
        <dsp:cNvSpPr/>
      </dsp:nvSpPr>
      <dsp:spPr>
        <a:xfrm rot="10800000">
          <a:off x="0" y="805328"/>
          <a:ext cx="3214599" cy="811087"/>
        </a:xfrm>
        <a:prstGeom prst="upArrowCallou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 Standard Library</a:t>
          </a:r>
        </a:p>
      </dsp:txBody>
      <dsp:txXfrm rot="10800000">
        <a:off x="0" y="805328"/>
        <a:ext cx="3214599" cy="527020"/>
      </dsp:txXfrm>
    </dsp:sp>
    <dsp:sp modelId="{3C87A404-6FC7-463F-B9A3-F0ECB6E798FA}">
      <dsp:nvSpPr>
        <dsp:cNvPr id="0" name=""/>
        <dsp:cNvSpPr/>
      </dsp:nvSpPr>
      <dsp:spPr>
        <a:xfrm rot="10800000">
          <a:off x="0" y="2151"/>
          <a:ext cx="3214599" cy="811087"/>
        </a:xfrm>
        <a:prstGeom prst="upArrowCallou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Bootstrapping Compiler</a:t>
          </a:r>
        </a:p>
      </dsp:txBody>
      <dsp:txXfrm rot="10800000">
        <a:off x="0" y="2151"/>
        <a:ext cx="3214599" cy="527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997E-47C4-412E-A222-874BBCA2EE16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0FAD-15A8-4541-A422-575F3A8A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10+ years experience with CLR (since 2.0)</a:t>
            </a:r>
          </a:p>
          <a:p>
            <a:r>
              <a:rPr lang="en-US" sz="1200" dirty="0"/>
              <a:t>Primarily focused on “back-end” (servers, messaging, I/O, etc. - “not GUI”)</a:t>
            </a:r>
          </a:p>
          <a:p>
            <a:r>
              <a:rPr lang="en-US" sz="1200" dirty="0"/>
              <a:t>Currently Contractor / Consulting, so help</a:t>
            </a:r>
            <a:r>
              <a:rPr lang="en-US" sz="1200" baseline="0" dirty="0"/>
              <a:t> me out if you can!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over 2 years part-time development</a:t>
            </a:r>
          </a:p>
          <a:p>
            <a:pPr lvl="1"/>
            <a:r>
              <a:rPr lang="en-US" dirty="0"/>
              <a:t>“One man team” (me)</a:t>
            </a:r>
          </a:p>
          <a:p>
            <a:r>
              <a:rPr lang="en-US" dirty="0"/>
              <a:t>“Chicken-Egg” Problem of Language Compilers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Fighting with the CLI/CTS:</a:t>
            </a:r>
            <a:r>
              <a:rPr lang="en-US" baseline="0" dirty="0"/>
              <a:t> (two examples)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It is not (nor is it trying to be) a Scala clone for the CLR!</a:t>
            </a:r>
          </a:p>
          <a:p>
            <a:pPr lvl="0"/>
            <a:r>
              <a:rPr lang="en-US" dirty="0"/>
              <a:t>That said, it takes a LOT of queues from Scala (don’t reinvent the wheel)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b="1" dirty="0"/>
              <a:t>All values / variables require an initialization value!</a:t>
            </a:r>
          </a:p>
          <a:p>
            <a:pPr lvl="0"/>
            <a:endParaRPr lang="en-US" sz="1600" b="1" dirty="0"/>
          </a:p>
          <a:p>
            <a:pPr lvl="0"/>
            <a:r>
              <a:rPr lang="en-US" sz="1600" b="1" dirty="0"/>
              <a:t>Type aliases</a:t>
            </a:r>
            <a:r>
              <a:rPr lang="en-US" sz="1600" b="1" baseline="0" dirty="0"/>
              <a:t> can be used in class scope as well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baseline="0" dirty="0"/>
              <a:t>If in class scope, can have access modifiers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6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“def</a:t>
            </a:r>
            <a:r>
              <a:rPr lang="en-US" baseline="0" dirty="0"/>
              <a:t> Count” example – first case the return type </a:t>
            </a:r>
            <a:r>
              <a:rPr lang="en-US" baseline="0"/>
              <a:t>is inferred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The last statement of a method/function body is the return value of that method/function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Using statements can appear anywhere in your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Using statements are scoped to { … } blocks or the whole file (if they appear outside of { … } blocks)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Under For-each: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Foreach</a:t>
            </a:r>
            <a:r>
              <a:rPr lang="en-US" sz="1200" dirty="0"/>
              <a:t> – do : type is 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Foreach</a:t>
            </a:r>
            <a:r>
              <a:rPr lang="en-US" sz="1200" dirty="0"/>
              <a:t> – yield: type is </a:t>
            </a:r>
            <a:r>
              <a:rPr lang="en-US" sz="1200" dirty="0" err="1"/>
              <a:t>Ienumerable</a:t>
            </a:r>
            <a:r>
              <a:rPr lang="en-US" sz="1200" dirty="0"/>
              <a:t>[T] where </a:t>
            </a:r>
            <a:r>
              <a:rPr 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1200" dirty="0"/>
              <a:t> is the type of the expression inside the ‘</a:t>
            </a:r>
            <a:r>
              <a:rPr lang="en-US" sz="1200" b="1" dirty="0">
                <a:solidFill>
                  <a:srgbClr val="00B0F0"/>
                </a:solidFill>
              </a:rPr>
              <a:t>yield</a:t>
            </a:r>
            <a:r>
              <a:rPr lang="en-US" sz="1200" dirty="0"/>
              <a:t>’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/>
              <a:t>A method needs the ‘</a:t>
            </a:r>
            <a:r>
              <a:rPr lang="en-US" sz="1600" b="1" i="1" dirty="0"/>
              <a:t>override</a:t>
            </a:r>
            <a:r>
              <a:rPr lang="en-US" sz="1600" dirty="0"/>
              <a:t>’ keyword if and only if it appears in a definition with a body</a:t>
            </a:r>
          </a:p>
          <a:p>
            <a:pPr lvl="1"/>
            <a:r>
              <a:rPr lang="en-US" sz="1600" dirty="0"/>
              <a:t>If ‘</a:t>
            </a:r>
            <a:r>
              <a:rPr lang="en-US" sz="1600" b="1" i="1" dirty="0"/>
              <a:t>override</a:t>
            </a:r>
            <a:r>
              <a:rPr lang="en-US" sz="1600" dirty="0"/>
              <a:t>’ is needed, it will appear before the keyword ‘</a:t>
            </a:r>
            <a:r>
              <a:rPr lang="en-US" sz="1600" b="1" dirty="0">
                <a:solidFill>
                  <a:srgbClr val="00B0F0"/>
                </a:solidFill>
              </a:rPr>
              <a:t>def</a:t>
            </a:r>
            <a:r>
              <a:rPr lang="en-US" sz="1600" dirty="0"/>
              <a:t>’ in the method definition</a:t>
            </a:r>
          </a:p>
          <a:p>
            <a:pPr lvl="1"/>
            <a:endParaRPr lang="en-US" sz="16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Abstract methods always need a return type!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(requires ‘</a:t>
            </a:r>
            <a:r>
              <a:rPr lang="en-US" sz="1600" b="1" dirty="0">
                <a:solidFill>
                  <a:srgbClr val="00B0F0"/>
                </a:solidFill>
              </a:rPr>
              <a:t>abstract</a:t>
            </a:r>
            <a:r>
              <a:rPr lang="en-US" sz="1600" dirty="0"/>
              <a:t>’ keyword)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</a:rPr>
              <a:t>Chaining: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</a:rPr>
              <a:t>Each subsequent method must exist on the result type of the previous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</a:rPr>
              <a:t>SelectMany</a:t>
            </a:r>
            <a:r>
              <a:rPr lang="en-US" sz="1400" dirty="0">
                <a:solidFill>
                  <a:prstClr val="white"/>
                </a:solidFill>
              </a:rPr>
              <a:t> is called on </a:t>
            </a:r>
            <a:r>
              <a:rPr lang="en-US" sz="1400" dirty="0" err="1">
                <a:solidFill>
                  <a:prstClr val="white"/>
                </a:solidFill>
              </a:rPr>
              <a:t>typeof</a:t>
            </a:r>
            <a:r>
              <a:rPr lang="en-US" sz="1400" dirty="0">
                <a:solidFill>
                  <a:prstClr val="white"/>
                </a:solidFill>
              </a:rPr>
              <a:t>: </a:t>
            </a:r>
            <a:r>
              <a:rPr lang="en-US" sz="1400" dirty="0" err="1">
                <a:solidFill>
                  <a:srgbClr val="FFFFFF"/>
                </a:solidFill>
                <a:latin typeface="Segoe UI" panose="020B0502040204020203" pitchFamily="34" charset="0"/>
              </a:rPr>
              <a:t>ctrls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</a:rPr>
              <a:t> Select { </a:t>
            </a:r>
            <a:r>
              <a:rPr lang="en-US" sz="1400" dirty="0">
                <a:solidFill>
                  <a:srgbClr val="92D050"/>
                </a:solidFill>
                <a:latin typeface="Segoe UI" panose="020B0502040204020203" pitchFamily="34" charset="0"/>
              </a:rPr>
              <a:t>x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</a:rPr>
              <a:t> =&gt; </a:t>
            </a:r>
            <a:r>
              <a:rPr lang="en-US" sz="1400" dirty="0" err="1">
                <a:solidFill>
                  <a:srgbClr val="92D050"/>
                </a:solidFill>
                <a:latin typeface="Segoe UI" panose="020B0502040204020203" pitchFamily="34" charset="0"/>
              </a:rPr>
              <a:t>x</a:t>
            </a:r>
            <a:r>
              <a:rPr lang="en-US" sz="1400" dirty="0" err="1">
                <a:solidFill>
                  <a:srgbClr val="FFFFFF"/>
                </a:solidFill>
                <a:latin typeface="Segoe UI" panose="020B0502040204020203" pitchFamily="34" charset="0"/>
              </a:rPr>
              <a:t>.Children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</a:rPr>
              <a:t> }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EA6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IEnumerable</a:t>
            </a:r>
            <a:r>
              <a:rPr 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Methods Without Arguments</a:t>
            </a:r>
          </a:p>
          <a:p>
            <a:pPr lvl="1"/>
            <a:r>
              <a:rPr lang="en-US" dirty="0"/>
              <a:t>A method which takes no arguments (i.e. ‘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Dispose</a:t>
            </a:r>
            <a:r>
              <a:rPr lang="en-US" dirty="0"/>
              <a:t>()’) can be called without the parenthesis (simply ‘</a:t>
            </a:r>
            <a:r>
              <a:rPr lang="en-US" dirty="0">
                <a:solidFill>
                  <a:srgbClr val="92D050"/>
                </a:solidFill>
              </a:rPr>
              <a:t>trash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Dispose</a:t>
            </a:r>
            <a:r>
              <a:rPr lang="en-US" dirty="0"/>
              <a:t>’ or ‘</a:t>
            </a:r>
            <a:r>
              <a:rPr lang="en-US" dirty="0" err="1">
                <a:solidFill>
                  <a:srgbClr val="92D050"/>
                </a:solidFill>
              </a:rPr>
              <a:t>trash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Dispose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Due to this, you cannot define a method and a property with the same name in the same context (same in C#)!</a:t>
            </a:r>
          </a:p>
          <a:p>
            <a:pPr lvl="1"/>
            <a:r>
              <a:rPr lang="en-US" dirty="0"/>
              <a:t>Further, it is not idiomatic Fireball to declare methods which take no arguments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Fireball doesn’t</a:t>
            </a:r>
            <a:r>
              <a:rPr lang="en-US" b="1" i="1" baseline="0" dirty="0"/>
              <a:t> really have properties in the same way that C# does</a:t>
            </a:r>
            <a:endParaRPr lang="en-US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public</a:t>
            </a:r>
            <a:r>
              <a:rPr lang="en-US" dirty="0"/>
              <a:t>’ and ‘</a:t>
            </a:r>
            <a:r>
              <a:rPr lang="en-US" b="1" dirty="0">
                <a:solidFill>
                  <a:srgbClr val="00B0F0"/>
                </a:solidFill>
              </a:rPr>
              <a:t>protected</a:t>
            </a:r>
            <a:r>
              <a:rPr lang="en-US" dirty="0"/>
              <a:t>’ member values and variables generate properties!</a:t>
            </a:r>
          </a:p>
          <a:p>
            <a:r>
              <a:rPr lang="en-US" sz="1200" dirty="0"/>
              <a:t>*Unless the access modifier is private (i.e. ‘private </a:t>
            </a:r>
            <a:r>
              <a:rPr lang="en-US" sz="1200" dirty="0" err="1"/>
              <a:t>val</a:t>
            </a:r>
            <a:r>
              <a:rPr lang="en-US" sz="1200" dirty="0"/>
              <a:t> name = “Fireball”’)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answer is </a:t>
            </a:r>
            <a:r>
              <a:rPr lang="en-US" sz="1200" b="1" dirty="0"/>
              <a:t>nothing</a:t>
            </a:r>
            <a:r>
              <a:rPr lang="en-US" sz="1200" dirty="0"/>
              <a:t>. In this case, the first syntax is preferred as it more clearly states the intention.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first one is evaluated only once (when the containing class is initialized), while the second is evaluated at every access.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Partially the challenge / learning required</a:t>
            </a:r>
          </a:p>
          <a:p>
            <a:pPr lvl="1"/>
            <a:r>
              <a:rPr lang="en-US" dirty="0"/>
              <a:t>Compilers, Parsers, </a:t>
            </a:r>
            <a:r>
              <a:rPr lang="en-US" dirty="0" err="1"/>
              <a:t>Lexers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Examining many other languages</a:t>
            </a:r>
          </a:p>
          <a:p>
            <a:pPr lvl="0"/>
            <a:r>
              <a:rPr lang="en-US" dirty="0"/>
              <a:t>Partially the desire for a more “modern” and “robust” language on the CLR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Design Paradigms: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reinvent the wheel (i.e. “steal” good ideas / implementations liberally)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Start with the closest thing possible (see above)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Full interoperability with all CLS compliant assemblies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“Scala” is the model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CLR is still the best VM out there (opinion)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Open standard (ECMA-335)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CLR is open source (now) and development has increased dramatically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CLR is already cross-platform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CLR has a large community and loads of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ErlangVM</a:t>
            </a:r>
            <a:r>
              <a:rPr lang="en-US" dirty="0"/>
              <a:t> and JVM were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Its time to see more options</a:t>
            </a:r>
            <a:r>
              <a:rPr lang="en-US" baseline="0" dirty="0"/>
              <a:t> on the CLR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FP:</a:t>
            </a:r>
          </a:p>
          <a:p>
            <a:pPr lvl="1"/>
            <a:r>
              <a:rPr lang="en-US" dirty="0"/>
              <a:t>Well, its not “Procedural Programming” (“C” - old school)</a:t>
            </a:r>
          </a:p>
          <a:p>
            <a:pPr lvl="1"/>
            <a:r>
              <a:rPr lang="en-US" dirty="0"/>
              <a:t>And its not “Object Oriented Programming”</a:t>
            </a:r>
          </a:p>
          <a:p>
            <a:pPr lvl="1"/>
            <a:r>
              <a:rPr lang="en-US" dirty="0"/>
              <a:t>So what is it then? (many definitions)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can accept functions as arguments and return functions as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“Select(</a:t>
            </a:r>
            <a:r>
              <a:rPr lang="en-US" dirty="0" err="1"/>
              <a:t>Func</a:t>
            </a:r>
            <a:r>
              <a:rPr lang="en-US" dirty="0"/>
              <a:t>&lt;…&gt; selector)” or “Map” (as its known to the non-MS world) is an example of a Higher-order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function is “Referentially Transparent” if for any given set of arguments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the function always returns the 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definition: Functions do not mutate (change) any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Writing to disk, updating a database table, or sending network packets is by the strict definition “mutating state”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Programs need</a:t>
            </a:r>
            <a:r>
              <a:rPr lang="en-US" baseline="0" dirty="0"/>
              <a:t> to interact with the real world, so we cannot write completely functional programs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Once a value is defined, it can’t be changed</a:t>
            </a:r>
          </a:p>
          <a:p>
            <a:pPr lvl="1"/>
            <a:r>
              <a:rPr lang="en-US" dirty="0"/>
              <a:t>In some cases, a value can be defined, and then assigned later</a:t>
            </a:r>
          </a:p>
          <a:p>
            <a:pPr lvl="1"/>
            <a:r>
              <a:rPr lang="en-US" dirty="0"/>
              <a:t>Key point is “cannot be changed”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Wikipedia: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  <a:r>
              <a:rPr lang="en-US" b="1" dirty="0"/>
              <a:t>Metaprogramming</a:t>
            </a:r>
            <a:r>
              <a:rPr lang="en-US" dirty="0"/>
              <a:t> is the art of writing of computer programs with the ability to treat programs as their data. It means that a program could be designed to read, generate, analyze or transform other programs, and even modify itself while running.</a:t>
            </a:r>
          </a:p>
          <a:p>
            <a:endParaRPr lang="en-US" dirty="0"/>
          </a:p>
          <a:p>
            <a:r>
              <a:rPr lang="en-US" dirty="0"/>
              <a:t>Goal: Have</a:t>
            </a:r>
            <a:r>
              <a:rPr lang="en-US" baseline="0" dirty="0"/>
              <a:t> macros in Fireball that allow modifying source code AST and generating new AST as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Obscure CLR/CLS-compliant language</a:t>
            </a:r>
          </a:p>
          <a:p>
            <a:r>
              <a:rPr lang="en-US" dirty="0"/>
              <a:t>Hybrid OOP/FP language</a:t>
            </a:r>
          </a:p>
          <a:p>
            <a:r>
              <a:rPr lang="en-US" dirty="0"/>
              <a:t>Extremely powerful Macro system</a:t>
            </a:r>
          </a:p>
          <a:p>
            <a:endParaRPr lang="en-US" dirty="0"/>
          </a:p>
          <a:p>
            <a:r>
              <a:rPr lang="en-US" dirty="0"/>
              <a:t>The Fireball compiler is (a heavily modified version of) the </a:t>
            </a:r>
            <a:r>
              <a:rPr lang="en-US" dirty="0" err="1"/>
              <a:t>Nemerle</a:t>
            </a:r>
            <a:r>
              <a:rPr lang="en-US" dirty="0"/>
              <a:t> compiler</a:t>
            </a:r>
          </a:p>
          <a:p>
            <a:r>
              <a:rPr lang="en-US" dirty="0"/>
              <a:t>Share a lot of the same features</a:t>
            </a:r>
          </a:p>
          <a:p>
            <a:r>
              <a:rPr lang="en-US" dirty="0"/>
              <a:t>This project owes a great deal to the </a:t>
            </a:r>
            <a:r>
              <a:rPr lang="en-US" dirty="0" err="1"/>
              <a:t>Nemerle</a:t>
            </a:r>
            <a:r>
              <a:rPr lang="en-US" dirty="0"/>
              <a:t>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0FAD-15A8-4541-A422-575F3A8A2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merl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dn/nemerl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.divincenz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tagonist112358" TargetMode="External"/><Relationship Id="rId4" Type="http://schemas.openxmlformats.org/officeDocument/2006/relationships/hyperlink" Target="https://www.linkedin.com/in/kevindivincenz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Fireball Language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Details and Syntax</a:t>
            </a:r>
          </a:p>
        </p:txBody>
      </p:sp>
    </p:spTree>
    <p:extLst>
      <p:ext uri="{BB962C8B-B14F-4D97-AF65-F5344CB8AC3E}">
        <p14:creationId xmlns:p14="http://schemas.microsoft.com/office/powerpoint/2010/main" val="250565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/ Immutable Data</a:t>
            </a:r>
          </a:p>
          <a:p>
            <a:pPr lvl="1"/>
            <a:r>
              <a:rPr lang="en-US" dirty="0"/>
              <a:t>Cannot be changed later</a:t>
            </a:r>
          </a:p>
          <a:p>
            <a:pPr lvl="1"/>
            <a:r>
              <a:rPr lang="en-US" dirty="0"/>
              <a:t>“Value” vs. “Variable”</a:t>
            </a:r>
          </a:p>
          <a:p>
            <a:pPr lvl="1"/>
            <a:r>
              <a:rPr lang="en-US" dirty="0"/>
              <a:t>Examples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Inherently thread safe</a:t>
            </a:r>
          </a:p>
          <a:p>
            <a:pPr lvl="2"/>
            <a:r>
              <a:rPr lang="en-US" dirty="0"/>
              <a:t>Easy to debug/trace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941" y="3383399"/>
            <a:ext cx="48559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readonly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string</a:t>
            </a:r>
            <a:r>
              <a:rPr lang="en-US" dirty="0"/>
              <a:t> Name;</a:t>
            </a:r>
          </a:p>
          <a:p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PiApprox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3.14159</a:t>
            </a:r>
            <a:r>
              <a:rPr lang="en-US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0940" y="4481127"/>
            <a:ext cx="48559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type</a:t>
            </a:r>
            <a:r>
              <a:rPr lang="en-US" dirty="0"/>
              <a:t> Tree&lt;'</a:t>
            </a:r>
            <a:r>
              <a:rPr lang="en-US" dirty="0" err="1"/>
              <a:t>LeafData</a:t>
            </a:r>
            <a:r>
              <a:rPr lang="en-US" dirty="0"/>
              <a:t>,'</a:t>
            </a:r>
            <a:r>
              <a:rPr lang="en-US" dirty="0" err="1"/>
              <a:t>INodeData</a:t>
            </a:r>
            <a:r>
              <a:rPr lang="en-US" dirty="0"/>
              <a:t>&gt; =</a:t>
            </a:r>
          </a:p>
          <a:p>
            <a:r>
              <a:rPr lang="en-US" dirty="0"/>
              <a:t>    | </a:t>
            </a:r>
            <a:r>
              <a:rPr lang="en-US" dirty="0" err="1"/>
              <a:t>LeafNode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'</a:t>
            </a:r>
            <a:r>
              <a:rPr lang="en-US" dirty="0" err="1"/>
              <a:t>LeafData</a:t>
            </a:r>
            <a:endParaRPr lang="en-US" dirty="0"/>
          </a:p>
          <a:p>
            <a:r>
              <a:rPr lang="en-US" dirty="0"/>
              <a:t>    | </a:t>
            </a:r>
            <a:r>
              <a:rPr lang="en-US" dirty="0" err="1"/>
              <a:t>InternalNode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'</a:t>
            </a:r>
            <a:r>
              <a:rPr lang="en-US" dirty="0" err="1"/>
              <a:t>INodeData</a:t>
            </a:r>
            <a:r>
              <a:rPr lang="en-US" dirty="0"/>
              <a:t> * Tree&lt;'</a:t>
            </a:r>
            <a:r>
              <a:rPr lang="en-US" dirty="0" err="1"/>
              <a:t>LeafData</a:t>
            </a:r>
            <a:r>
              <a:rPr lang="en-US" dirty="0"/>
              <a:t>,'</a:t>
            </a:r>
            <a:r>
              <a:rPr lang="en-US" dirty="0" err="1"/>
              <a:t>INodeData</a:t>
            </a:r>
            <a:r>
              <a:rPr lang="en-US" dirty="0"/>
              <a:t>&gt; </a:t>
            </a:r>
            <a:r>
              <a:rPr lang="en-US" dirty="0" err="1"/>
              <a:t>seq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Metaprogramming:</a:t>
            </a:r>
          </a:p>
          <a:p>
            <a:pPr lvl="2"/>
            <a:r>
              <a:rPr lang="en-US" dirty="0"/>
              <a:t>Code that alters or generates other code</a:t>
            </a:r>
          </a:p>
          <a:p>
            <a:pPr lvl="2"/>
            <a:r>
              <a:rPr lang="en-US" dirty="0"/>
              <a:t>Example: “T4 Templates”</a:t>
            </a:r>
          </a:p>
          <a:p>
            <a:pPr lvl="3"/>
            <a:r>
              <a:rPr lang="en-US" dirty="0"/>
              <a:t>Linq2SQL, Entity Framework, and many others</a:t>
            </a:r>
          </a:p>
          <a:p>
            <a:pPr lvl="2"/>
            <a:r>
              <a:rPr lang="en-US" dirty="0"/>
              <a:t>Example: “</a:t>
            </a:r>
            <a:r>
              <a:rPr lang="en-US" dirty="0" err="1"/>
              <a:t>System.Reflection.Emit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Generate IL on the fly</a:t>
            </a:r>
          </a:p>
          <a:p>
            <a:pPr lvl="2"/>
            <a:r>
              <a:rPr lang="en-US" dirty="0"/>
              <a:t>Benefits:</a:t>
            </a:r>
          </a:p>
          <a:p>
            <a:pPr lvl="3"/>
            <a:r>
              <a:rPr lang="en-US" dirty="0"/>
              <a:t>Too many to state,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9365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Fireball…</a:t>
            </a:r>
            <a:r>
              <a:rPr lang="en-US" dirty="0" err="1"/>
              <a:t>Nemerle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http://www.nemerle.org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https://github.com/rsdn/</a:t>
            </a:r>
            <a:r>
              <a:rPr lang="en-US" b="1" dirty="0">
                <a:hlinkClick r:id="rId4"/>
              </a:rPr>
              <a:t>nemerle</a:t>
            </a:r>
            <a:endParaRPr lang="en-US" b="1" dirty="0"/>
          </a:p>
          <a:p>
            <a:r>
              <a:rPr lang="en-US" dirty="0"/>
              <a:t>Fireball began as modifications to the </a:t>
            </a:r>
            <a:r>
              <a:rPr lang="en-US" dirty="0" err="1"/>
              <a:t>Nemerle</a:t>
            </a:r>
            <a:r>
              <a:rPr lang="en-US" dirty="0"/>
              <a:t> language / compiler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Fireball and </a:t>
            </a:r>
            <a:r>
              <a:rPr lang="en-US" dirty="0" err="1"/>
              <a:t>Nemerle</a:t>
            </a:r>
            <a:r>
              <a:rPr lang="en-US" dirty="0"/>
              <a:t> – Shared (“borrowed”)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448317" cy="4195481"/>
          </a:xfrm>
        </p:spPr>
        <p:txBody>
          <a:bodyPr/>
          <a:lstStyle/>
          <a:p>
            <a:r>
              <a:rPr lang="en-US" dirty="0"/>
              <a:t>Type Inference</a:t>
            </a:r>
          </a:p>
          <a:p>
            <a:r>
              <a:rPr lang="en-US" dirty="0"/>
              <a:t>CLR/CLI Interop</a:t>
            </a:r>
          </a:p>
          <a:p>
            <a:r>
              <a:rPr lang="en-US" dirty="0" err="1"/>
              <a:t>Metaprogramming</a:t>
            </a:r>
            <a:endParaRPr lang="en-US" dirty="0"/>
          </a:p>
          <a:p>
            <a:pPr lvl="1"/>
            <a:r>
              <a:rPr lang="en-US" dirty="0"/>
              <a:t>Macros</a:t>
            </a:r>
          </a:p>
          <a:p>
            <a:pPr lvl="1"/>
            <a:r>
              <a:rPr lang="en-US" dirty="0"/>
              <a:t>DSLs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First/Higher-order Functions</a:t>
            </a:r>
          </a:p>
          <a:p>
            <a:pPr lvl="1"/>
            <a:r>
              <a:rPr lang="en-US" dirty="0"/>
              <a:t>Local Functions</a:t>
            </a:r>
          </a:p>
          <a:p>
            <a:pPr lvl="1"/>
            <a:r>
              <a:rPr lang="en-US" dirty="0"/>
              <a:t>Lambdas/Closures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1629" y="2052918"/>
            <a:ext cx="544831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Tail-call Elimination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Algebraic Data Types (ADTs)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Partial Application</a:t>
            </a:r>
          </a:p>
          <a:p>
            <a:r>
              <a:rPr lang="en-US" dirty="0"/>
              <a:t>Anonymous types</a:t>
            </a:r>
          </a:p>
          <a:p>
            <a:r>
              <a:rPr lang="en-US" dirty="0"/>
              <a:t>Operator Extensions (beyond “+”, “-”, etc.)</a:t>
            </a:r>
          </a:p>
          <a:p>
            <a:r>
              <a:rPr lang="en-US" dirty="0"/>
              <a:t>String Interpolation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“Fireball” Language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3248"/>
            <a:ext cx="7319390" cy="4564591"/>
          </a:xfrm>
        </p:spPr>
        <p:txBody>
          <a:bodyPr>
            <a:normAutofit/>
          </a:bodyPr>
          <a:lstStyle/>
          <a:p>
            <a:r>
              <a:rPr lang="en-US" dirty="0"/>
              <a:t>How new language are compiled</a:t>
            </a:r>
          </a:p>
          <a:p>
            <a:r>
              <a:rPr lang="en-US" dirty="0"/>
              <a:t>Project Status</a:t>
            </a:r>
          </a:p>
          <a:p>
            <a:pPr lvl="1"/>
            <a:r>
              <a:rPr lang="en-US" dirty="0"/>
              <a:t>Bootstrapping Compiler is almost finished</a:t>
            </a:r>
          </a:p>
          <a:p>
            <a:pPr lvl="1"/>
            <a:r>
              <a:rPr lang="en-US" dirty="0"/>
              <a:t>Will support “Core Language Features”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Challenges with CLI/CTS</a:t>
            </a:r>
          </a:p>
          <a:p>
            <a:pPr lvl="1"/>
            <a:r>
              <a:rPr lang="en-US" dirty="0"/>
              <a:t>Encoding decisions</a:t>
            </a:r>
          </a:p>
          <a:p>
            <a:pPr lvl="1"/>
            <a:r>
              <a:rPr lang="en-US" dirty="0"/>
              <a:t>Needs more tests/testing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013065"/>
              </p:ext>
            </p:extLst>
          </p:nvPr>
        </p:nvGraphicFramePr>
        <p:xfrm>
          <a:off x="8740755" y="1853248"/>
          <a:ext cx="3214599" cy="4547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91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Fireball Language Core Features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40157"/>
              </p:ext>
            </p:extLst>
          </p:nvPr>
        </p:nvGraphicFramePr>
        <p:xfrm>
          <a:off x="641582" y="1733078"/>
          <a:ext cx="10908837" cy="4894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48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Nulls!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(mostly) CLS compliant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Inference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Strict Typing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Anonymous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Metaprogramming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String Interpolation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Expression Evaluation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Optional Semicolon Syntax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 Oriented: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Constructors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Functional Types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Records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Mixins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Modules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Operator Overloading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Implicit Conversions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Multiple Inheritance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Functional: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First/Higher-class functions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Local Functions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Tail-Call Elimination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Applicators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Partial Application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Currying/De-currying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Tuples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Partial Functions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Lazy Evaluation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Pattern Matching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Functional Composition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4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6298"/>
          </a:xfrm>
        </p:spPr>
        <p:txBody>
          <a:bodyPr/>
          <a:lstStyle/>
          <a:p>
            <a:r>
              <a:rPr lang="en-US" sz="4000" dirty="0"/>
              <a:t>Fireball Language Extended Features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9565"/>
              </p:ext>
            </p:extLst>
          </p:nvPr>
        </p:nvGraphicFramePr>
        <p:xfrm>
          <a:off x="1335505" y="1733078"/>
          <a:ext cx="9193357" cy="4894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7737">
                  <a:extLst>
                    <a:ext uri="{9D8B030D-6E8A-4147-A177-3AD203B41FA5}">
                      <a16:colId xmlns:a16="http://schemas.microsoft.com/office/drawing/2014/main" val="744518844"/>
                    </a:ext>
                  </a:extLst>
                </a:gridCol>
                <a:gridCol w="2959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48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Improved Type Inference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Tail Recursion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</a:t>
                      </a:r>
                      <a:r>
                        <a:rPr lang="en-US" baseline="0" dirty="0"/>
                        <a:t> Compiler Optimizations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 Oriented: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Instance Operators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Singletons (object)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Typeclasses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Associated Types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Complex Type Bounds for Type Variables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Functional: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Explicit Purity Notation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Type Constructor/Higher </a:t>
                      </a:r>
                      <a:r>
                        <a:rPr lang="en-US" dirty="0" err="1"/>
                        <a:t>Kinded</a:t>
                      </a:r>
                      <a:r>
                        <a:rPr lang="en-US" dirty="0"/>
                        <a:t> Polymorphism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Existential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Generalized Algebraic Data Types (GADTs)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Disjoint Union Types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Computation Expressions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1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Fireball is based on the following languages:</a:t>
            </a:r>
          </a:p>
          <a:p>
            <a:pPr lvl="1"/>
            <a:r>
              <a:rPr lang="en-US" dirty="0"/>
              <a:t>Scala, </a:t>
            </a:r>
            <a:r>
              <a:rPr lang="en-US" dirty="0" err="1"/>
              <a:t>Nemerle</a:t>
            </a:r>
            <a:r>
              <a:rPr lang="en-US" dirty="0"/>
              <a:t>, Groovy, F#</a:t>
            </a:r>
          </a:p>
          <a:p>
            <a:r>
              <a:rPr lang="en-US" dirty="0"/>
              <a:t>It was further influenced by:</a:t>
            </a:r>
          </a:p>
          <a:p>
            <a:pPr lvl="1"/>
            <a:r>
              <a:rPr lang="en-US" dirty="0"/>
              <a:t>ML, Ceylon, Rust, C#, Swift and many others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When in doubt or not stated otherwise, your F#/C# knowledge applies!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87759"/>
              </p:ext>
            </p:extLst>
          </p:nvPr>
        </p:nvGraphicFramePr>
        <p:xfrm>
          <a:off x="646111" y="2052638"/>
          <a:ext cx="10525209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2958">
                  <a:extLst>
                    <a:ext uri="{9D8B030D-6E8A-4147-A177-3AD203B41FA5}">
                      <a16:colId xmlns:a16="http://schemas.microsoft.com/office/drawing/2014/main" val="2076597017"/>
                    </a:ext>
                  </a:extLst>
                </a:gridCol>
                <a:gridCol w="2356584">
                  <a:extLst>
                    <a:ext uri="{9D8B030D-6E8A-4147-A177-3AD203B41FA5}">
                      <a16:colId xmlns:a16="http://schemas.microsoft.com/office/drawing/2014/main" val="192528127"/>
                    </a:ext>
                  </a:extLst>
                </a:gridCol>
                <a:gridCol w="288184">
                  <a:extLst>
                    <a:ext uri="{9D8B030D-6E8A-4147-A177-3AD203B41FA5}">
                      <a16:colId xmlns:a16="http://schemas.microsoft.com/office/drawing/2014/main" val="52420119"/>
                    </a:ext>
                  </a:extLst>
                </a:gridCol>
                <a:gridCol w="2532647">
                  <a:extLst>
                    <a:ext uri="{9D8B030D-6E8A-4147-A177-3AD203B41FA5}">
                      <a16:colId xmlns:a16="http://schemas.microsoft.com/office/drawing/2014/main" val="800648657"/>
                    </a:ext>
                  </a:extLst>
                </a:gridCol>
                <a:gridCol w="2604836">
                  <a:extLst>
                    <a:ext uri="{9D8B030D-6E8A-4147-A177-3AD203B41FA5}">
                      <a16:colId xmlns:a16="http://schemas.microsoft.com/office/drawing/2014/main" val="240860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Statement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Syntax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0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 </a:t>
                      </a:r>
                      <a:r>
                        <a:rPr lang="en-US" b="0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</a:t>
                      </a:r>
                      <a:r>
                        <a:rPr lang="en-US" b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class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4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Console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/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4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@this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/ Ref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[[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| </a:t>
                      </a:r>
                      <a:r>
                        <a:rPr lang="en-US" b="1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Option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baseline="0" dirty="0"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(( : </a:t>
                      </a:r>
                      <a:r>
                        <a:rPr lang="en-US" i="1" u="none" baseline="0" dirty="0">
                          <a:solidFill>
                            <a:schemeClr val="accent2"/>
                          </a:solidFill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$type </a:t>
                      </a:r>
                      <a:r>
                        <a:rPr lang="en-US" i="1" u="none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5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 } [ ] ( 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x</a:t>
                      </a:r>
                      <a:r>
                        <a:rPr lang="en-US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…,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baseline="-25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endParaRPr lang="en-US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1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+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. || - =&gt; /</a:t>
                      </a:r>
                      <a:r>
                        <a:rPr lang="en-US" baseline="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⇒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00B05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$expr</a:t>
                      </a:r>
                      <a:endParaRPr lang="en-US" i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8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“Hello” 3.14159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..$</a:t>
                      </a:r>
                      <a:r>
                        <a:rPr lang="en-US" i="1" dirty="0" err="1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exprs</a:t>
                      </a:r>
                      <a:endParaRPr lang="en-US" i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9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 value cnt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/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stmt</a:t>
                      </a:r>
                      <a:endParaRPr lang="en-US" dirty="0">
                        <a:solidFill>
                          <a:srgbClr val="FFFF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Statement Template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 Hello 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endParaRPr lang="en-US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Spliced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..$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stmts</a:t>
                      </a:r>
                      <a:endParaRPr lang="en-US" dirty="0">
                        <a:solidFill>
                          <a:srgbClr val="FFFF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&lt;[ … ]&gt;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3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4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 (part-I)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0261"/>
            <a:ext cx="10871920" cy="4821897"/>
          </a:xfrm>
        </p:spPr>
        <p:txBody>
          <a:bodyPr numCol="2">
            <a:normAutofit/>
          </a:bodyPr>
          <a:lstStyle/>
          <a:p>
            <a:r>
              <a:rPr lang="en-US" sz="1800" dirty="0"/>
              <a:t>Valid Name:</a:t>
            </a:r>
          </a:p>
          <a:p>
            <a:pPr lvl="1"/>
            <a:r>
              <a:rPr lang="en-US" sz="1600" dirty="0"/>
              <a:t>(Regex): ^[_a-</a:t>
            </a:r>
            <a:r>
              <a:rPr lang="en-US" sz="1600" dirty="0" err="1"/>
              <a:t>zA</a:t>
            </a:r>
            <a:r>
              <a:rPr lang="en-US" sz="1600" dirty="0"/>
              <a:t>-Z\']\w+$</a:t>
            </a:r>
          </a:p>
          <a:p>
            <a:pPr lvl="1"/>
            <a:r>
              <a:rPr lang="en-US" sz="1600" dirty="0"/>
              <a:t>Valid: </a:t>
            </a:r>
            <a:r>
              <a:rPr lang="en-US" sz="1600" b="1" dirty="0"/>
              <a:t>bob, __Test__Method1__, Int3rnalM3th0d, ‘</a:t>
            </a:r>
            <a:r>
              <a:rPr lang="en-US" sz="1600" b="1" dirty="0" err="1"/>
              <a:t>pascalCaseName</a:t>
            </a:r>
            <a:endParaRPr lang="en-US" sz="1600" b="1" dirty="0"/>
          </a:p>
          <a:p>
            <a:pPr lvl="1"/>
            <a:r>
              <a:rPr lang="en-US" sz="1600" dirty="0"/>
              <a:t>Invalid: </a:t>
            </a:r>
            <a:r>
              <a:rPr lang="en-US" sz="1600" b="1" dirty="0"/>
              <a:t>1TestMethod, ‘Named’, &amp;absolute, incorrect!</a:t>
            </a:r>
          </a:p>
          <a:p>
            <a:r>
              <a:rPr lang="en-US" sz="1800" dirty="0"/>
              <a:t>Namespace Declaration: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namespace</a:t>
            </a:r>
            <a:r>
              <a:rPr lang="en-US" sz="1600" dirty="0"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$name</a:t>
            </a:r>
            <a:endParaRPr lang="en-US" sz="700" dirty="0">
              <a:highlight>
                <a:srgbClr val="000000"/>
              </a:highligh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namespace</a:t>
            </a:r>
            <a:r>
              <a:rPr lang="en-US" sz="1600" dirty="0"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$name { </a:t>
            </a:r>
            <a:r>
              <a:rPr lang="en-US" sz="1600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..$</a:t>
            </a:r>
            <a:r>
              <a:rPr lang="en-US" sz="1600" dirty="0" err="1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bodyStmts</a:t>
            </a:r>
            <a:r>
              <a:rPr lang="en-US" sz="1600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}</a:t>
            </a:r>
            <a:endParaRPr lang="en-US" sz="11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sz="1800" dirty="0"/>
              <a:t>Values/Variables: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[[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val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| </a:t>
            </a:r>
            <a:r>
              <a:rPr lang="en-US" sz="1600" b="1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]]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$name</a:t>
            </a:r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(( : </a:t>
            </a:r>
            <a:r>
              <a:rPr lang="en-US" sz="1600" i="1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$type </a:t>
            </a:r>
            <a:r>
              <a:rPr lang="en-US" sz="16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))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6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$expression</a:t>
            </a:r>
          </a:p>
          <a:p>
            <a:pPr lvl="1"/>
            <a:endParaRPr lang="en-US" sz="1600" i="1" dirty="0">
              <a:solidFill>
                <a:srgbClr val="00B050"/>
              </a:solidFill>
              <a:highlight>
                <a:srgbClr val="000000"/>
              </a:highligh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9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sz="1800" dirty="0"/>
              <a:t>Type Alias:</a:t>
            </a:r>
          </a:p>
          <a:p>
            <a:pPr lvl="1"/>
            <a:r>
              <a:rPr lang="en-US" sz="17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type</a:t>
            </a:r>
            <a:r>
              <a:rPr lang="en-US" sz="17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$name = </a:t>
            </a:r>
            <a:r>
              <a:rPr lang="en-US" sz="1700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$type</a:t>
            </a:r>
            <a:endParaRPr lang="en-US" dirty="0">
              <a:highlight>
                <a:srgbClr val="000000"/>
              </a:highlight>
            </a:endParaRPr>
          </a:p>
          <a:p>
            <a:pPr lvl="1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Justification</a:t>
            </a:r>
          </a:p>
          <a:p>
            <a:r>
              <a:rPr lang="en-US" dirty="0"/>
              <a:t>‘Fireball’ Language Syntax</a:t>
            </a:r>
          </a:p>
          <a:p>
            <a:r>
              <a:rPr lang="en-US" dirty="0"/>
              <a:t>Object Oriented Programming</a:t>
            </a:r>
          </a:p>
          <a:p>
            <a:r>
              <a:rPr lang="en-US" dirty="0"/>
              <a:t>Functional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7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 (part-II)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0261"/>
            <a:ext cx="10627477" cy="4821897"/>
          </a:xfrm>
        </p:spPr>
        <p:txBody>
          <a:bodyPr numCol="1">
            <a:normAutofit/>
          </a:bodyPr>
          <a:lstStyle/>
          <a:p>
            <a:r>
              <a:rPr lang="en-US" sz="1800" dirty="0"/>
              <a:t>Method/Function:</a:t>
            </a:r>
          </a:p>
          <a:p>
            <a:pPr lvl="1"/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(( </a:t>
            </a:r>
            <a:r>
              <a:rPr lang="en-US" sz="1700" b="1" i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override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sz="1700" b="1" i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en-US" sz="1700" b="1" i="1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))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$name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[[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(( : </a:t>
            </a:r>
            <a:r>
              <a:rPr lang="en-US" sz="1700" i="1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$type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7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$expression</a:t>
            </a:r>
            <a:r>
              <a:rPr lang="en-US" sz="17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| : </a:t>
            </a:r>
            <a:r>
              <a:rPr lang="en-US" sz="1700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$type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 </a:t>
            </a:r>
            <a:r>
              <a:rPr lang="en-US" sz="1700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..$</a:t>
            </a:r>
            <a:r>
              <a:rPr lang="en-US" sz="1700" dirty="0" err="1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bodyStmts</a:t>
            </a:r>
            <a:r>
              <a:rPr lang="en-US" sz="1700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]]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dirty="0">
                <a:solidFill>
                  <a:prstClr val="white"/>
                </a:solidFill>
              </a:rPr>
              <a:t>Example: </a:t>
            </a:r>
            <a:r>
              <a:rPr lang="en-US" sz="17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17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Count : </a:t>
            </a:r>
            <a:r>
              <a:rPr lang="en-US" sz="1700" dirty="0" err="1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</a:t>
            </a:r>
            <a:r>
              <a:rPr lang="en-US" sz="1700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5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1300" i="1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7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17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Count = </a:t>
            </a:r>
            <a:r>
              <a:rPr lang="en-US" sz="1700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u="sng" dirty="0">
                <a:latin typeface="+mn-lt"/>
                <a:cs typeface="Segoe UI" panose="020B0502040204020203" pitchFamily="34" charset="0"/>
              </a:rPr>
              <a:t>same as</a:t>
            </a:r>
            <a:r>
              <a:rPr lang="en-US" sz="1500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sz="17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17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Count : </a:t>
            </a:r>
            <a:r>
              <a:rPr lang="en-US" sz="1700" dirty="0" err="1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</a:t>
            </a:r>
            <a:r>
              <a:rPr lang="en-US" sz="1700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5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lvl="1"/>
            <a:endParaRPr lang="en-US" sz="1700" dirty="0">
              <a:solidFill>
                <a:srgbClr val="FFFFFF"/>
              </a:solidFill>
              <a:highlight>
                <a:srgbClr val="000000"/>
              </a:highligh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sz="1800" dirty="0"/>
              <a:t>Tuples:</a:t>
            </a:r>
          </a:p>
          <a:p>
            <a:pPr lvl="1"/>
            <a:r>
              <a:rPr lang="en-US" dirty="0"/>
              <a:t>Values: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$val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$val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…,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  <a:r>
              <a:rPr lang="en-US" i="1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i="1" baseline="-25000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)</a:t>
            </a:r>
            <a:endParaRPr lang="en-US" sz="1200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/>
              <a:t>Example: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“Test”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0.1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9.8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7.5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15.3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</a:p>
          <a:p>
            <a:pPr marL="914400" lvl="2" indent="0">
              <a:buNone/>
            </a:pPr>
            <a:endParaRPr lang="en-US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/>
              <a:t>Type: </a:t>
            </a:r>
            <a:r>
              <a:rPr lang="en-US" i="1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$type</a:t>
            </a:r>
            <a:r>
              <a:rPr lang="en-US" i="1" baseline="-25000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*</a:t>
            </a:r>
            <a:r>
              <a:rPr lang="en-US" dirty="0">
                <a:solidFill>
                  <a:srgbClr val="8AD0D6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$type</a:t>
            </a:r>
            <a:r>
              <a:rPr lang="en-US" i="1" baseline="-25000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*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 *</a:t>
            </a:r>
            <a:r>
              <a:rPr lang="en-US" dirty="0">
                <a:solidFill>
                  <a:srgbClr val="8AD0D6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</a:t>
            </a:r>
            <a:r>
              <a:rPr lang="en-US" i="1" dirty="0" err="1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type</a:t>
            </a:r>
            <a:r>
              <a:rPr lang="en-US" i="1" baseline="-25000" dirty="0" err="1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</a:t>
            </a:r>
            <a:endParaRPr lang="en-US" sz="1200" dirty="0">
              <a:highlight>
                <a:srgbClr val="000000"/>
              </a:highligh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r>
              <a:rPr lang="en-US" dirty="0"/>
              <a:t>Example: </a:t>
            </a:r>
            <a:r>
              <a:rPr lang="en-US" dirty="0" err="1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endParaRPr lang="en-US" dirty="0">
              <a:highlight>
                <a:srgbClr val="000000"/>
              </a:highlight>
            </a:endParaRPr>
          </a:p>
          <a:p>
            <a:pPr lvl="1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 (part-III)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0261"/>
            <a:ext cx="10871920" cy="4821897"/>
          </a:xfrm>
          <a:noFill/>
        </p:spPr>
        <p:txBody>
          <a:bodyPr numCol="2">
            <a:normAutofit/>
          </a:bodyPr>
          <a:lstStyle/>
          <a:p>
            <a:r>
              <a:rPr lang="en-US" sz="1800" dirty="0"/>
              <a:t>Return value</a:t>
            </a:r>
          </a:p>
          <a:p>
            <a:pPr lvl="1"/>
            <a:r>
              <a:rPr lang="en-US" sz="1600" dirty="0"/>
              <a:t>All expressions have a type</a:t>
            </a:r>
          </a:p>
          <a:p>
            <a:pPr lvl="1"/>
            <a:r>
              <a:rPr lang="en-US" sz="1600" dirty="0"/>
              <a:t>Can be ‘</a:t>
            </a:r>
            <a:r>
              <a:rPr lang="en-US" sz="1600" b="1" dirty="0">
                <a:solidFill>
                  <a:srgbClr val="FF9900"/>
                </a:solidFill>
              </a:rPr>
              <a:t>Unit</a:t>
            </a:r>
            <a:r>
              <a:rPr lang="en-US" sz="1600" dirty="0"/>
              <a:t>’ (analogous to ‘</a:t>
            </a:r>
            <a:r>
              <a:rPr lang="en-US" sz="1600" b="1" dirty="0" err="1">
                <a:solidFill>
                  <a:srgbClr val="FF9900"/>
                </a:solidFill>
              </a:rPr>
              <a:t>System.Void</a:t>
            </a:r>
            <a:r>
              <a:rPr lang="en-US" sz="1600" dirty="0"/>
              <a:t>’)</a:t>
            </a:r>
          </a:p>
          <a:p>
            <a:r>
              <a:rPr lang="en-US" sz="1800" dirty="0"/>
              <a:t>Access Modifiers:</a:t>
            </a:r>
          </a:p>
          <a:p>
            <a:pPr lvl="1"/>
            <a:r>
              <a:rPr lang="en-US" sz="1600" dirty="0"/>
              <a:t>The default access modifier is ‘</a:t>
            </a:r>
            <a:r>
              <a:rPr lang="en-US" sz="1600" b="1" i="1" dirty="0"/>
              <a:t>public</a:t>
            </a:r>
            <a:r>
              <a:rPr lang="en-US" sz="1600" dirty="0"/>
              <a:t>’</a:t>
            </a:r>
          </a:p>
          <a:p>
            <a:pPr lvl="1"/>
            <a:r>
              <a:rPr lang="en-US" sz="1600" dirty="0"/>
              <a:t>There is no ‘</a:t>
            </a:r>
            <a:r>
              <a:rPr lang="en-US" sz="1600" b="1" i="1" dirty="0"/>
              <a:t>public</a:t>
            </a:r>
            <a:r>
              <a:rPr lang="en-US" sz="1600" dirty="0"/>
              <a:t>’ keyword!</a:t>
            </a:r>
          </a:p>
          <a:p>
            <a:r>
              <a:rPr lang="en-US" sz="1800" dirty="0"/>
              <a:t>Using Declaration: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$namespace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$namespace .</a:t>
            </a:r>
            <a:r>
              <a:rPr lang="en-US" sz="1600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$module</a:t>
            </a:r>
            <a:endParaRPr lang="en-US" sz="1600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$alias = $namespace</a:t>
            </a:r>
            <a:endParaRPr lang="en-US" sz="1600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$alias = $namespace .</a:t>
            </a:r>
            <a:r>
              <a:rPr lang="en-US" sz="1600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$module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dirty="0"/>
          </a:p>
          <a:p>
            <a:r>
              <a:rPr lang="en-US" dirty="0"/>
              <a:t>For-Each Expression:</a:t>
            </a:r>
          </a:p>
          <a:p>
            <a:pPr lvl="1"/>
            <a:r>
              <a:rPr lang="en-US" sz="1600" b="1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foreach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($name </a:t>
            </a:r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$collection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do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$expression</a:t>
            </a:r>
            <a:endParaRPr lang="en-US" sz="1600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b="1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foreach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($name </a:t>
            </a:r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$collection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yield</a:t>
            </a:r>
            <a:r>
              <a:rPr lang="en-US" sz="16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$expression</a:t>
            </a:r>
            <a:endParaRPr lang="en-US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0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 (part-IV)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0261"/>
            <a:ext cx="5624059" cy="4821897"/>
          </a:xfrm>
        </p:spPr>
        <p:txBody>
          <a:bodyPr numCol="1">
            <a:normAutofit/>
          </a:bodyPr>
          <a:lstStyle/>
          <a:p>
            <a:r>
              <a:rPr lang="en-US" sz="1800" dirty="0"/>
              <a:t>Method Overriding</a:t>
            </a:r>
          </a:p>
          <a:p>
            <a:r>
              <a:rPr lang="en-US" sz="1800" dirty="0"/>
              <a:t>Abstract/Virtual Methods</a:t>
            </a:r>
          </a:p>
          <a:p>
            <a:pPr lvl="1"/>
            <a:r>
              <a:rPr lang="en-US" sz="1600" dirty="0"/>
              <a:t>No ‘</a:t>
            </a:r>
            <a:r>
              <a:rPr lang="en-US" sz="1600" b="1" i="1" dirty="0"/>
              <a:t>virtual</a:t>
            </a:r>
            <a:r>
              <a:rPr lang="en-US" sz="1600" dirty="0"/>
              <a:t>’ keyword!</a:t>
            </a:r>
          </a:p>
          <a:p>
            <a:pPr lvl="1"/>
            <a:r>
              <a:rPr lang="en-US" sz="1600" dirty="0"/>
              <a:t>Method is ‘</a:t>
            </a:r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r>
              <a:rPr lang="en-US" sz="1600" dirty="0"/>
              <a:t>’ if no body</a:t>
            </a:r>
          </a:p>
          <a:p>
            <a:pPr lvl="1"/>
            <a:r>
              <a:rPr lang="en-US" sz="1600" dirty="0"/>
              <a:t>Method is “</a:t>
            </a:r>
            <a:r>
              <a:rPr lang="en-US" sz="1600" b="1" i="1" dirty="0"/>
              <a:t>virtual</a:t>
            </a:r>
            <a:r>
              <a:rPr lang="en-US" sz="1600" dirty="0"/>
              <a:t>” if has body</a:t>
            </a:r>
          </a:p>
          <a:p>
            <a:r>
              <a:rPr lang="en-US" sz="1800" dirty="0"/>
              <a:t>Static Methods</a:t>
            </a:r>
          </a:p>
          <a:p>
            <a:pPr lvl="1"/>
            <a:r>
              <a:rPr lang="en-US" sz="1600" dirty="0"/>
              <a:t>There is no ‘</a:t>
            </a:r>
            <a:r>
              <a:rPr lang="en-US" sz="1600" b="1" i="1" dirty="0"/>
              <a:t>static</a:t>
            </a:r>
            <a:r>
              <a:rPr lang="en-US" sz="1600" dirty="0"/>
              <a:t>’ keyword!</a:t>
            </a:r>
          </a:p>
          <a:p>
            <a:pPr lvl="1"/>
            <a:r>
              <a:rPr lang="en-US" sz="1600" dirty="0"/>
              <a:t>A method is static if it appears in a </a:t>
            </a:r>
            <a:r>
              <a:rPr lang="en-US" sz="1600" b="1" dirty="0">
                <a:solidFill>
                  <a:srgbClr val="00B0F0"/>
                </a:solidFill>
              </a:rPr>
              <a:t>module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72982"/>
              </p:ext>
            </p:extLst>
          </p:nvPr>
        </p:nvGraphicFramePr>
        <p:xfrm>
          <a:off x="6361043" y="1590261"/>
          <a:ext cx="5350092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6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 method which returns ‘</a:t>
                      </a:r>
                      <a:r>
                        <a:rPr lang="en-US" sz="1600" b="0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sz="1600" b="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Twice(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 </a:t>
                      </a:r>
                      <a:r>
                        <a:rPr lang="en-US" sz="1600" b="0" u="dotted" baseline="0" dirty="0">
                          <a:solidFill>
                            <a:srgbClr val="92D050"/>
                          </a:solidFill>
                          <a:uFill>
                            <a:solidFill>
                              <a:schemeClr val="tx1">
                                <a:lumMod val="50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u="dotted" baseline="0" dirty="0">
                          <a:uFill>
                            <a:solidFill>
                              <a:schemeClr val="tx1">
                                <a:lumMod val="50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* </a:t>
                      </a:r>
                      <a:r>
                        <a:rPr lang="en-US" sz="1600" b="0" u="dotted" baseline="0" dirty="0">
                          <a:solidFill>
                            <a:srgbClr val="92D050"/>
                          </a:solidFill>
                          <a:uFill>
                            <a:solidFill>
                              <a:schemeClr val="tx1">
                                <a:lumMod val="50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u="dotted" baseline="0" dirty="0">
                          <a:uFill>
                            <a:solidFill>
                              <a:schemeClr val="tx1">
                                <a:lumMod val="50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84">
                <a:tc>
                  <a:txBody>
                    <a:bodyPr/>
                    <a:lstStyle/>
                    <a:p>
                      <a:r>
                        <a:rPr lang="en-US" sz="1600" dirty="0"/>
                        <a:t>An “</a:t>
                      </a:r>
                      <a:r>
                        <a:rPr lang="en-US" sz="1600" b="1" i="1" dirty="0"/>
                        <a:t>abstract</a:t>
                      </a:r>
                      <a:r>
                        <a:rPr lang="en-US" sz="1600" b="0" i="0" dirty="0"/>
                        <a:t>”</a:t>
                      </a:r>
                      <a:r>
                        <a:rPr lang="en-US" sz="1600" dirty="0"/>
                        <a:t> method: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Twice(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r>
                        <a:rPr lang="en-US" sz="1600" dirty="0"/>
                        <a:t>A “</a:t>
                      </a:r>
                      <a:r>
                        <a:rPr lang="en-US" sz="1600" b="1" i="1" dirty="0"/>
                        <a:t>virtual</a:t>
                      </a:r>
                      <a:r>
                        <a:rPr lang="en-US" sz="1600" b="0" i="0" dirty="0"/>
                        <a:t>”</a:t>
                      </a:r>
                      <a:r>
                        <a:rPr lang="en-US" sz="1600" dirty="0"/>
                        <a:t> method: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abstract def</a:t>
                      </a:r>
                      <a:r>
                        <a:rPr lang="en-US" sz="1600" b="1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Twice(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= </a:t>
                      </a:r>
                      <a:r>
                        <a:rPr lang="en-US" sz="1600" b="0" u="dotted" baseline="0" dirty="0">
                          <a:solidFill>
                            <a:srgbClr val="92D050"/>
                          </a:solidFill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1600" b="0" u="dotted" baseline="0" dirty="0"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* </a:t>
                      </a:r>
                      <a:r>
                        <a:rPr lang="en-US" sz="1600" b="0" u="dotted" baseline="0" dirty="0">
                          <a:solidFill>
                            <a:srgbClr val="92D050"/>
                          </a:solidFill>
                          <a:uFill>
                            <a:solidFill>
                              <a:schemeClr val="tx1">
                                <a:lumMod val="65000"/>
                              </a:schemeClr>
                            </a:solidFill>
                          </a:u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684">
                <a:tc>
                  <a:txBody>
                    <a:bodyPr/>
                    <a:lstStyle/>
                    <a:p>
                      <a:r>
                        <a:rPr lang="en-US" sz="1600" dirty="0"/>
                        <a:t>A ‘</a:t>
                      </a:r>
                      <a:r>
                        <a:rPr lang="en-US" sz="1600" b="1" i="1" dirty="0"/>
                        <a:t>virtual</a:t>
                      </a:r>
                      <a:r>
                        <a:rPr lang="en-US" sz="1600" dirty="0"/>
                        <a:t>’ method which</a:t>
                      </a:r>
                      <a:r>
                        <a:rPr lang="en-US" sz="1600" baseline="0" dirty="0"/>
                        <a:t> returns </a:t>
                      </a:r>
                      <a:r>
                        <a:rPr lang="en-US" sz="16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849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abstract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def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Fold[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(</a:t>
                      </a:r>
                      <a:r>
                        <a:rPr lang="en-US" sz="1600" b="0" baseline="0" dirty="0" err="1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 err="1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IEnumerable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],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folder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* 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-&gt; 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: 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{</a:t>
                      </a: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state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600" b="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</a:t>
                      </a:r>
                      <a:endParaRPr lang="en-US" sz="16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foreach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b="0" baseline="0" dirty="0" err="1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US" sz="1600" b="0" baseline="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{</a:t>
                      </a: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state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folder(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state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baseline="0" dirty="0" err="1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b="0" baseline="0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state</a:t>
                      </a:r>
                    </a:p>
                    <a:p>
                      <a:r>
                        <a:rPr lang="en-US" sz="1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  <a:endParaRPr lang="en-US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645"/>
          </a:xfrm>
        </p:spPr>
        <p:txBody>
          <a:bodyPr/>
          <a:lstStyle/>
          <a:p>
            <a:r>
              <a:rPr lang="en-US" dirty="0"/>
              <a:t>Syntax Rules (part-V)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4" y="1340363"/>
            <a:ext cx="5772734" cy="507179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Method Calling:</a:t>
            </a:r>
          </a:p>
          <a:p>
            <a:r>
              <a:rPr lang="en-US" dirty="0"/>
              <a:t>Imperative Style:</a:t>
            </a:r>
          </a:p>
          <a:p>
            <a:pPr lvl="1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$ref . $method (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$arg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$arg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, …,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</a:t>
            </a:r>
            <a:r>
              <a:rPr lang="en-US" i="1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arg</a:t>
            </a:r>
            <a:r>
              <a:rPr lang="en-US" i="1" baseline="-25000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)</a:t>
            </a:r>
            <a:endParaRPr lang="en-US" dirty="0">
              <a:highlight>
                <a:srgbClr val="000000"/>
              </a:highlight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Console.WriteLine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“Hello World”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)</a:t>
            </a:r>
            <a:endParaRPr lang="en-US" dirty="0"/>
          </a:p>
          <a:p>
            <a:r>
              <a:rPr lang="en-US" dirty="0"/>
              <a:t>Functional Style:</a:t>
            </a:r>
          </a:p>
          <a:p>
            <a:pPr lvl="1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$ref $method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$arg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$arg</a:t>
            </a:r>
            <a:r>
              <a:rPr lang="en-US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, …, </a:t>
            </a:r>
            <a:r>
              <a:rPr lang="en-US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</a:t>
            </a:r>
            <a:r>
              <a:rPr lang="en-US" i="1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arg</a:t>
            </a:r>
            <a:r>
              <a:rPr lang="en-US" i="1" baseline="-25000" dirty="0" err="1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n</a:t>
            </a:r>
            <a:endParaRPr lang="en-US" dirty="0">
              <a:highlight>
                <a:srgbClr val="000000"/>
              </a:highlight>
            </a:endParaRPr>
          </a:p>
          <a:p>
            <a:pPr lvl="1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Console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WriteLine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“Hello World”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</a:t>
            </a:r>
            <a:endParaRPr lang="en-US" dirty="0"/>
          </a:p>
          <a:p>
            <a:pPr lvl="2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3068" y="1340362"/>
            <a:ext cx="5426243" cy="507179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900" dirty="0">
                <a:solidFill>
                  <a:prstClr val="white"/>
                </a:solidFill>
              </a:rPr>
              <a:t>Chaining: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$ref $method</a:t>
            </a:r>
            <a:r>
              <a:rPr lang="en-US" sz="1700" baseline="-250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$args</a:t>
            </a:r>
            <a:r>
              <a:rPr lang="en-US" sz="1700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7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$method</a:t>
            </a:r>
            <a:r>
              <a:rPr lang="en-US" sz="1700" baseline="-250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$args</a:t>
            </a:r>
            <a:r>
              <a:rPr lang="en-US" sz="1700" i="1" baseline="-250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700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lvl="2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Ctrls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Select { 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=&gt;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.Children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}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SelectMany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elems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=&gt;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elems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lvl="2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Ctrls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Select { 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=&gt;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.Children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}) </a:t>
            </a:r>
            <a:r>
              <a:rPr lang="en-US" sz="1400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SelectMany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elems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=&gt; </a:t>
            </a:r>
            <a:r>
              <a:rPr lang="en-US" sz="1400" dirty="0" err="1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elems</a:t>
            </a:r>
            <a:r>
              <a:rPr lang="en-US" sz="1400" dirty="0">
                <a:solidFill>
                  <a:srgbClr val="92D05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pPr lvl="1"/>
            <a:r>
              <a:rPr lang="en-US" sz="1700" dirty="0">
                <a:solidFill>
                  <a:prstClr val="white"/>
                </a:solidFill>
              </a:rPr>
              <a:t>Same as C#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>
              <a:latin typeface="+mn-lt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9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645"/>
          </a:xfrm>
        </p:spPr>
        <p:txBody>
          <a:bodyPr/>
          <a:lstStyle/>
          <a:p>
            <a:r>
              <a:rPr lang="en-US" dirty="0"/>
              <a:t>Syntax Rules (part-VI)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0363"/>
            <a:ext cx="10871920" cy="52568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Properties:</a:t>
            </a:r>
          </a:p>
          <a:p>
            <a:r>
              <a:rPr lang="en-US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var</a:t>
            </a:r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WaterLevel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0.0d</a:t>
            </a:r>
            <a:endParaRPr lang="en-US" sz="1900" dirty="0">
              <a:solidFill>
                <a:srgbClr val="00B0F0"/>
              </a:solidFill>
              <a:highlight>
                <a:srgbClr val="000000"/>
              </a:highligh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sz="19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def </a:t>
            </a:r>
            <a:r>
              <a:rPr lang="en-US" sz="19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$name </a:t>
            </a:r>
            <a:r>
              <a:rPr lang="en-US" sz="19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(( : </a:t>
            </a:r>
            <a:r>
              <a:rPr lang="en-US" sz="1900" i="1" dirty="0">
                <a:solidFill>
                  <a:srgbClr val="ED7D31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$type </a:t>
            </a:r>
            <a:r>
              <a:rPr lang="en-US" sz="19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))</a:t>
            </a:r>
            <a:r>
              <a:rPr lang="en-US" sz="19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sz="1900" i="1" dirty="0">
                <a:solidFill>
                  <a:srgbClr val="00B050"/>
                </a:solidFill>
                <a:highlight>
                  <a:srgbClr val="000000"/>
                </a:highligh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$expression</a:t>
            </a:r>
            <a:endParaRPr lang="en-US" dirty="0"/>
          </a:p>
          <a:p>
            <a:r>
              <a:rPr lang="en-US" dirty="0"/>
              <a:t>Explicit Property Syntax:</a:t>
            </a:r>
          </a:p>
          <a:p>
            <a:pPr lvl="1"/>
            <a:r>
              <a:rPr lang="en-US" sz="1700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def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$name : </a:t>
            </a:r>
            <a:r>
              <a:rPr lang="en-US" sz="1700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$type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(( </a:t>
            </a:r>
            <a:r>
              <a:rPr lang="en-US" sz="1700" i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with get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{ </a:t>
            </a:r>
            <a:r>
              <a:rPr lang="en-US" sz="1700" i="1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..$</a:t>
            </a:r>
            <a:r>
              <a:rPr lang="en-US" sz="1700" i="1" dirty="0" err="1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bodyStmts</a:t>
            </a:r>
            <a:r>
              <a:rPr lang="en-US" sz="1700" i="1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} ))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(( </a:t>
            </a:r>
            <a:r>
              <a:rPr lang="en-US" sz="1700" i="1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with set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($</a:t>
            </a:r>
            <a:r>
              <a:rPr lang="en-US" sz="1700" i="1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valName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) { </a:t>
            </a:r>
            <a:r>
              <a:rPr lang="en-US" sz="1700" i="1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..$</a:t>
            </a:r>
            <a:r>
              <a:rPr lang="en-US" sz="1700" i="1" dirty="0" err="1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bodyStmts</a:t>
            </a:r>
            <a:r>
              <a:rPr lang="en-US" sz="1700" i="1" dirty="0">
                <a:solidFill>
                  <a:srgbClr val="FFFF00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 </a:t>
            </a:r>
            <a:r>
              <a:rPr lang="en-US" sz="1700" i="1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</a:rPr>
              <a:t>} ))</a:t>
            </a:r>
          </a:p>
          <a:p>
            <a:r>
              <a:rPr lang="en-US" dirty="0"/>
              <a:t>Defining a read-only Property: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val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BestDoctor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“Gregory House”</a:t>
            </a:r>
            <a:endParaRPr lang="en-US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BestDoctor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“Gregory House”</a:t>
            </a:r>
            <a:endParaRPr lang="en-US" dirty="0">
              <a:highlight>
                <a:srgbClr val="00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BestDoctor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>
                <a:solidFill>
                  <a:srgbClr val="FF99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with get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“Gregory House”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4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645"/>
          </a:xfrm>
        </p:spPr>
        <p:txBody>
          <a:bodyPr/>
          <a:lstStyle/>
          <a:p>
            <a:r>
              <a:rPr lang="en-US" dirty="0"/>
              <a:t>Property vs.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0363"/>
            <a:ext cx="10871920" cy="507179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“What is the difference between these two member declarations?”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val</a:t>
            </a:r>
            <a:r>
              <a:rPr lang="en-US" sz="1800" dirty="0"/>
              <a:t> Name = </a:t>
            </a:r>
            <a:r>
              <a:rPr lang="en-US" sz="1800" dirty="0">
                <a:solidFill>
                  <a:srgbClr val="FF0000"/>
                </a:solidFill>
              </a:rPr>
              <a:t>“Fireball”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def</a:t>
            </a:r>
            <a:r>
              <a:rPr lang="en-US" sz="1800" dirty="0"/>
              <a:t> Name = </a:t>
            </a:r>
            <a:r>
              <a:rPr lang="en-US" sz="1800" dirty="0">
                <a:solidFill>
                  <a:srgbClr val="FF0000"/>
                </a:solidFill>
              </a:rPr>
              <a:t>“Fireball”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However, these two member declarations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sz="1800" b="1" dirty="0"/>
              <a:t> </a:t>
            </a:r>
            <a:r>
              <a:rPr lang="en-US" sz="1800" dirty="0"/>
              <a:t>different: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val</a:t>
            </a:r>
            <a:r>
              <a:rPr lang="en-US" sz="1600" dirty="0"/>
              <a:t> Total : </a:t>
            </a:r>
            <a:r>
              <a:rPr lang="en-US" sz="1600" dirty="0">
                <a:solidFill>
                  <a:schemeClr val="accent2"/>
                </a:solidFill>
              </a:rPr>
              <a:t>Int 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92D050"/>
                </a:solidFill>
              </a:rPr>
              <a:t>list</a:t>
            </a:r>
            <a:r>
              <a:rPr lang="en-US" sz="1600" dirty="0"/>
              <a:t> Sum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def</a:t>
            </a:r>
            <a:r>
              <a:rPr lang="en-US" sz="1600" dirty="0"/>
              <a:t> Total : </a:t>
            </a:r>
            <a:r>
              <a:rPr lang="en-US" sz="1600" dirty="0">
                <a:solidFill>
                  <a:schemeClr val="accent2"/>
                </a:solidFill>
              </a:rPr>
              <a:t>Int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92D050"/>
                </a:solidFill>
              </a:rPr>
              <a:t>list</a:t>
            </a:r>
            <a:r>
              <a:rPr lang="en-US" sz="1600" dirty="0"/>
              <a:t> Sum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2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645"/>
          </a:xfrm>
        </p:spPr>
        <p:txBody>
          <a:bodyPr/>
          <a:lstStyle/>
          <a:p>
            <a:r>
              <a:rPr lang="en-US" sz="3600" dirty="0"/>
              <a:t>Local Functions and Tail-Call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40363"/>
            <a:ext cx="5375383" cy="41189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dirty="0"/>
              <a:t>Local Functions:</a:t>
            </a:r>
          </a:p>
          <a:p>
            <a:r>
              <a:rPr lang="en-US" sz="1800" dirty="0"/>
              <a:t>Functions can declared inside of methods (or other functions)</a:t>
            </a:r>
          </a:p>
          <a:p>
            <a:r>
              <a:rPr lang="en-US" sz="1800" dirty="0"/>
              <a:t>Parameters and return type are fully type-inferred</a:t>
            </a:r>
          </a:p>
          <a:p>
            <a:pPr marL="0" indent="0">
              <a:buNone/>
            </a:pPr>
            <a:r>
              <a:rPr lang="en-US" sz="1800" dirty="0"/>
              <a:t>Tail-Call Elimination:</a:t>
            </a:r>
          </a:p>
          <a:p>
            <a:r>
              <a:rPr lang="en-US" sz="1800" dirty="0"/>
              <a:t>Methods/functions with a tail-call are converted to loops</a:t>
            </a:r>
          </a:p>
          <a:p>
            <a:r>
              <a:rPr lang="en-US" sz="1800" dirty="0"/>
              <a:t>Will not overflow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2799"/>
              </p:ext>
            </p:extLst>
          </p:nvPr>
        </p:nvGraphicFramePr>
        <p:xfrm>
          <a:off x="6190828" y="1497055"/>
          <a:ext cx="5086772" cy="2878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772">
                  <a:extLst>
                    <a:ext uri="{9D8B030D-6E8A-4147-A177-3AD203B41FA5}">
                      <a16:colId xmlns:a16="http://schemas.microsoft.com/office/drawing/2014/main" val="205119902"/>
                    </a:ext>
                  </a:extLst>
                </a:gridCol>
              </a:tblGrid>
              <a:tr h="2878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def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MemberFunction(x: </a:t>
                      </a:r>
                      <a:r>
                        <a:rPr lang="en-US" sz="1400" kern="1200" dirty="0" err="1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, str: </a:t>
                      </a:r>
                      <a:r>
                        <a:rPr lang="en-US" sz="1400" kern="1200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) : </a:t>
                      </a:r>
                      <a:r>
                        <a:rPr lang="en-US" sz="1400" kern="1200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{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def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local_Repeat(cnt, lst) {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(cnt &gt; </a:t>
                      </a:r>
                      <a:r>
                        <a:rPr lang="en-US" sz="1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) { lst.</a:t>
                      </a:r>
                      <a:r>
                        <a:rPr lang="en-US" sz="1400" kern="1200" dirty="0">
                          <a:solidFill>
                            <a:srgbClr val="BF9000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Add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(str); </a:t>
                      </a:r>
                      <a:r>
                        <a:rPr lang="en-US" sz="1400" kern="1200" dirty="0">
                          <a:solidFill>
                            <a:srgbClr val="BF9000"/>
                          </a:solidFill>
                          <a:effectLst/>
                          <a:highlight>
                            <a:srgbClr val="0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local_Repeat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0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(cnt - 1, lst)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}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else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lst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highlight>
                            <a:srgbClr val="800080"/>
                          </a:highlight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}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200" dirty="0">
                          <a:solidFill>
                            <a:srgbClr val="A6A6A6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// String.Join( “\r\n”, local_Repeat(x, new List()).ToArray() 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400" kern="1200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String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BF9000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Join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“\r\n”, </a:t>
                      </a:r>
                      <a:r>
                        <a:rPr lang="en-US" sz="1400" kern="1200" dirty="0">
                          <a:solidFill>
                            <a:srgbClr val="BF9000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local_Repeat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(x, </a:t>
                      </a:r>
                      <a:r>
                        <a:rPr lang="en-US" sz="1400" kern="12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US" sz="1400" kern="1200" dirty="0">
                          <a:solidFill>
                            <a:srgbClr val="BF9000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ToArray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}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0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470072"/>
              </p:ext>
            </p:extLst>
          </p:nvPr>
        </p:nvGraphicFramePr>
        <p:xfrm>
          <a:off x="645841" y="1518764"/>
          <a:ext cx="10900319" cy="5128297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8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using</a:t>
                      </a: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System.Collections.Generic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IEnum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= </a:t>
                      </a:r>
                      <a:r>
                        <a:rPr lang="en-US" sz="1600" baseline="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IEnumerable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namespace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module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ListHelper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 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ZipWithIndex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]) :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*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{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def 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AppendIndex</a:t>
                      </a:r>
                      <a:r>
                        <a:rPr lang="en-US" sz="1600" dirty="0">
                          <a:solidFill>
                            <a:schemeClr val="accent3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IEnum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]) : </a:t>
                      </a:r>
                      <a:r>
                        <a:rPr lang="en-US" sz="1600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IEnum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*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1600" baseline="0" dirty="0" err="1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sz="1600" dirty="0" err="1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foreach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elems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 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 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yield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sz="16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index);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+= 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}   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endParaRPr lang="en-US" sz="160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AppendIndexAndString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(list</a:t>
                      </a: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)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4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39068"/>
              </p:ext>
            </p:extLst>
          </p:nvPr>
        </p:nvGraphicFramePr>
        <p:xfrm>
          <a:off x="645841" y="1518764"/>
          <a:ext cx="10900319" cy="438912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8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using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System.Collections.Generic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using</a:t>
                      </a:r>
                      <a:r>
                        <a:rPr lang="en-US" baseline="0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System.Linq</a:t>
                      </a:r>
                      <a:endParaRPr lang="en-US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namespace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module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ListHelper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 </a:t>
                      </a:r>
                      <a:r>
                        <a:rPr lang="en-US" dirty="0" err="1">
                          <a:solidFill>
                            <a:srgbClr val="FF99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ZipWithIndex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en-US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]) = 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  <a:r>
                        <a:rPr lang="en-US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  <a:r>
                        <a:rPr lang="en-US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dirty="0">
                          <a:solidFill>
                            <a:srgbClr val="92D050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=&gt; 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  <a:r>
                        <a:rPr lang="en-US" baseline="0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+=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</a:t>
                      </a:r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</a:t>
                      </a:r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</a:t>
                      </a:r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3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DiVincenzo -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18+ years development experience (10+ years as a “developer”)</a:t>
            </a:r>
          </a:p>
          <a:p>
            <a:r>
              <a:rPr lang="en-US" sz="2400" dirty="0"/>
              <a:t>B.S. Physics / Applied Mathematics</a:t>
            </a:r>
          </a:p>
          <a:p>
            <a:r>
              <a:rPr lang="en-US" sz="2400" dirty="0"/>
              <a:t>Email – </a:t>
            </a:r>
            <a:r>
              <a:rPr lang="en-US" sz="2400" dirty="0">
                <a:hlinkClick r:id="rId3"/>
              </a:rPr>
              <a:t>kevin.divincenzo@gmail.com</a:t>
            </a:r>
            <a:endParaRPr lang="en-US" sz="2400" dirty="0"/>
          </a:p>
          <a:p>
            <a:r>
              <a:rPr lang="en-US" sz="2400" dirty="0"/>
              <a:t>LinkedIn – </a:t>
            </a:r>
            <a:r>
              <a:rPr lang="en-US" sz="2400" dirty="0">
                <a:hlinkClick r:id="rId4"/>
              </a:rPr>
              <a:t>https://www.linkedin.com/in/kevindivincenzo</a:t>
            </a:r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 – </a:t>
            </a:r>
            <a:r>
              <a:rPr lang="en-US" sz="2400" dirty="0">
                <a:hlinkClick r:id="rId5"/>
              </a:rPr>
              <a:t>https://github.com/antagonist112358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2736"/>
            <a:ext cx="8946541" cy="4595664"/>
          </a:xfrm>
        </p:spPr>
        <p:txBody>
          <a:bodyPr>
            <a:normAutofit/>
          </a:bodyPr>
          <a:lstStyle/>
          <a:p>
            <a:r>
              <a:rPr lang="en-US" dirty="0"/>
              <a:t>Why are you creating a programming language?</a:t>
            </a:r>
          </a:p>
          <a:p>
            <a:r>
              <a:rPr lang="en-US" dirty="0"/>
              <a:t>Design paradigms</a:t>
            </a:r>
          </a:p>
        </p:txBody>
      </p:sp>
    </p:spTree>
    <p:extLst>
      <p:ext uri="{BB962C8B-B14F-4D97-AF65-F5344CB8AC3E}">
        <p14:creationId xmlns:p14="http://schemas.microsoft.com/office/powerpoint/2010/main" val="97446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need/want another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C#/F#?</a:t>
            </a:r>
          </a:p>
          <a:p>
            <a:pPr lvl="1"/>
            <a:r>
              <a:rPr lang="en-US" dirty="0"/>
              <a:t>Nothing, but there is room for improvement:</a:t>
            </a:r>
          </a:p>
          <a:p>
            <a:pPr lvl="1"/>
            <a:r>
              <a:rPr lang="en-US" dirty="0"/>
              <a:t>C# makes FP paradigms awkward or difficult, F# makes OOP paradigms awkward or difficult</a:t>
            </a:r>
          </a:p>
          <a:p>
            <a:pPr lvl="1"/>
            <a:r>
              <a:rPr lang="en-US" dirty="0"/>
              <a:t>C# lacks robust type inference</a:t>
            </a:r>
          </a:p>
          <a:p>
            <a:pPr lvl="1"/>
            <a:r>
              <a:rPr lang="en-US" dirty="0"/>
              <a:t>F#’s “</a:t>
            </a:r>
            <a:r>
              <a:rPr lang="en-US" dirty="0" err="1"/>
              <a:t>OCamal</a:t>
            </a:r>
            <a:r>
              <a:rPr lang="en-US" dirty="0"/>
              <a:t>” like syntax is both too terse at times and too verbose at times</a:t>
            </a:r>
          </a:p>
          <a:p>
            <a:pPr lvl="1"/>
            <a:r>
              <a:rPr lang="en-US" dirty="0"/>
              <a:t>Missing many common patterns in language itself</a:t>
            </a:r>
          </a:p>
          <a:p>
            <a:pPr lvl="1"/>
            <a:r>
              <a:rPr lang="en-US" dirty="0"/>
              <a:t>Lack of strong meta-programming (F# is better than C# on this)</a:t>
            </a:r>
          </a:p>
          <a:p>
            <a:pPr lvl="1"/>
            <a:r>
              <a:rPr lang="en-US" dirty="0"/>
              <a:t>C# is too verbose / too much code duplication</a:t>
            </a:r>
          </a:p>
          <a:p>
            <a:pPr lvl="1"/>
            <a:r>
              <a:rPr lang="en-US" dirty="0"/>
              <a:t>Many others…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the (insert name here)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27395"/>
          </a:xfrm>
        </p:spPr>
        <p:txBody>
          <a:bodyPr>
            <a:normAutofit/>
          </a:bodyPr>
          <a:lstStyle/>
          <a:p>
            <a:r>
              <a:rPr lang="en-US" dirty="0"/>
              <a:t>Nothing (probably)</a:t>
            </a:r>
          </a:p>
          <a:p>
            <a:r>
              <a:rPr lang="en-US" dirty="0"/>
              <a:t>Wanted a hybrid OOP/FP language that target’s CLI/CLR</a:t>
            </a:r>
          </a:p>
          <a:p>
            <a:r>
              <a:rPr lang="en-US" dirty="0"/>
              <a:t>JVM seems to get a lot more experimentation with new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even define “Functional Programming”?</a:t>
            </a:r>
          </a:p>
          <a:p>
            <a:r>
              <a:rPr lang="en-US" dirty="0"/>
              <a:t>Perhaps we can instead talk about the tenants of FP</a:t>
            </a:r>
          </a:p>
          <a:p>
            <a:pPr lvl="1"/>
            <a:r>
              <a:rPr lang="en-US" dirty="0"/>
              <a:t>First-class / Higher-order functions</a:t>
            </a:r>
          </a:p>
          <a:p>
            <a:pPr lvl="1"/>
            <a:r>
              <a:rPr lang="en-US" dirty="0"/>
              <a:t>(Functional) Purity</a:t>
            </a:r>
          </a:p>
          <a:p>
            <a:pPr lvl="1"/>
            <a:r>
              <a:rPr lang="en-US" dirty="0"/>
              <a:t>Immutable Data / Immutability</a:t>
            </a:r>
          </a:p>
          <a:p>
            <a:pPr lvl="1"/>
            <a:r>
              <a:rPr lang="en-US" dirty="0"/>
              <a:t>Referential Transparency</a:t>
            </a:r>
          </a:p>
        </p:txBody>
      </p:sp>
    </p:spTree>
    <p:extLst>
      <p:ext uri="{BB962C8B-B14F-4D97-AF65-F5344CB8AC3E}">
        <p14:creationId xmlns:p14="http://schemas.microsoft.com/office/powerpoint/2010/main" val="24018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  <a:p>
            <a:pPr lvl="1"/>
            <a:r>
              <a:rPr lang="en-US" dirty="0"/>
              <a:t>Functions are types</a:t>
            </a:r>
          </a:p>
          <a:p>
            <a:pPr lvl="1"/>
            <a:r>
              <a:rPr lang="en-US" dirty="0"/>
              <a:t>Functions are values</a:t>
            </a:r>
          </a:p>
          <a:p>
            <a:r>
              <a:rPr lang="en-US" dirty="0"/>
              <a:t>Higher-order Functions</a:t>
            </a:r>
          </a:p>
          <a:p>
            <a:pPr lvl="1"/>
            <a:r>
              <a:rPr lang="en-US" dirty="0"/>
              <a:t>Takes one or more functions as arguments</a:t>
            </a:r>
          </a:p>
          <a:p>
            <a:pPr lvl="1"/>
            <a:r>
              <a:rPr lang="en-US" dirty="0"/>
              <a:t>And/or returns a function as a result</a:t>
            </a:r>
          </a:p>
        </p:txBody>
      </p:sp>
    </p:spTree>
    <p:extLst>
      <p:ext uri="{BB962C8B-B14F-4D97-AF65-F5344CB8AC3E}">
        <p14:creationId xmlns:p14="http://schemas.microsoft.com/office/powerpoint/2010/main" val="27890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4359" y="2530144"/>
            <a:ext cx="4441372" cy="3123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Transparency / Functional Purity</a:t>
            </a:r>
          </a:p>
          <a:p>
            <a:pPr lvl="1"/>
            <a:r>
              <a:rPr lang="en-US" dirty="0"/>
              <a:t>Example (C#): </a:t>
            </a:r>
            <a:r>
              <a:rPr lang="en-US" dirty="0" err="1">
                <a:solidFill>
                  <a:srgbClr val="00B050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&gt; Doubles = (x: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) =&gt; x * 2;</a:t>
            </a:r>
          </a:p>
          <a:p>
            <a:pPr lvl="1"/>
            <a:r>
              <a:rPr lang="en-US" dirty="0"/>
              <a:t>Some benefits:</a:t>
            </a:r>
          </a:p>
          <a:p>
            <a:pPr lvl="2"/>
            <a:r>
              <a:rPr lang="en-US" dirty="0"/>
              <a:t>Easy to test/debug</a:t>
            </a:r>
          </a:p>
          <a:p>
            <a:pPr lvl="2"/>
            <a:r>
              <a:rPr lang="en-US" dirty="0" err="1"/>
              <a:t>Memoization</a:t>
            </a:r>
            <a:r>
              <a:rPr lang="en-US" dirty="0"/>
              <a:t>, compiler optimizations possible</a:t>
            </a:r>
          </a:p>
          <a:p>
            <a:pPr lvl="1"/>
            <a:r>
              <a:rPr lang="en-US" dirty="0"/>
              <a:t>Not always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Foray into FP (part-III)</a:t>
            </a:r>
          </a:p>
        </p:txBody>
      </p:sp>
    </p:spTree>
    <p:extLst>
      <p:ext uri="{BB962C8B-B14F-4D97-AF65-F5344CB8AC3E}">
        <p14:creationId xmlns:p14="http://schemas.microsoft.com/office/powerpoint/2010/main" val="30818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15512</TotalTime>
  <Words>2727</Words>
  <Application>Microsoft Office PowerPoint</Application>
  <PresentationFormat>Widescreen</PresentationFormat>
  <Paragraphs>492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Segoe UI</vt:lpstr>
      <vt:lpstr>Segoe UI Symbol</vt:lpstr>
      <vt:lpstr>Times New Roman</vt:lpstr>
      <vt:lpstr>Wingdings</vt:lpstr>
      <vt:lpstr>Wingdings 3</vt:lpstr>
      <vt:lpstr>Ion</vt:lpstr>
      <vt:lpstr>The Fireball Language Project</vt:lpstr>
      <vt:lpstr>Overview</vt:lpstr>
      <vt:lpstr>Kevin DiVincenzo - About Me</vt:lpstr>
      <vt:lpstr>Justification</vt:lpstr>
      <vt:lpstr>Do we need/want another language?</vt:lpstr>
      <vt:lpstr>What’s wrong with the (insert name here) language</vt:lpstr>
      <vt:lpstr>A Brief Foray into FP (part-I)</vt:lpstr>
      <vt:lpstr>A Brief Foray into FP (part-II)</vt:lpstr>
      <vt:lpstr>A Brief Foray into FP (part-III)</vt:lpstr>
      <vt:lpstr>A Brief Foray into FP (part-IV)</vt:lpstr>
      <vt:lpstr>Meta-Programming</vt:lpstr>
      <vt:lpstr>Before Fireball…Nemerle</vt:lpstr>
      <vt:lpstr>Fireball and Nemerle – Shared (“borrowed”) Features</vt:lpstr>
      <vt:lpstr>The “Fireball” Language Project</vt:lpstr>
      <vt:lpstr>Fireball Language Core Features</vt:lpstr>
      <vt:lpstr>Fireball Language Extended Features</vt:lpstr>
      <vt:lpstr>Before we get started…</vt:lpstr>
      <vt:lpstr>Syntax Notes</vt:lpstr>
      <vt:lpstr>Syntax Rules (part-I)</vt:lpstr>
      <vt:lpstr>Syntax Rules (part-II)</vt:lpstr>
      <vt:lpstr>Syntax Rules (part-III)</vt:lpstr>
      <vt:lpstr>Syntax Rules (part-IV)</vt:lpstr>
      <vt:lpstr>Syntax Rules (part-V)</vt:lpstr>
      <vt:lpstr>Syntax Rules (part-VI)</vt:lpstr>
      <vt:lpstr>Property vs. Method</vt:lpstr>
      <vt:lpstr>Local Functions and Tail-Call Elimination</vt:lpstr>
      <vt:lpstr>More Examples</vt:lpstr>
      <vt:lpstr>Alternate Example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MSBLOWS</dc:creator>
  <cp:lastModifiedBy>Kevin W. DiVincenzo</cp:lastModifiedBy>
  <cp:revision>263</cp:revision>
  <dcterms:created xsi:type="dcterms:W3CDTF">2016-11-01T21:26:01Z</dcterms:created>
  <dcterms:modified xsi:type="dcterms:W3CDTF">2016-11-14T22:32:56Z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\\cenzoserv.cenzo.net\Programming\Fireball Presentation.pptx</vt:lpwstr>
  </property>
</Properties>
</file>