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7" r:id="rId3"/>
    <p:sldId id="263" r:id="rId4"/>
    <p:sldId id="270" r:id="rId5"/>
    <p:sldId id="271" r:id="rId6"/>
    <p:sldId id="268" r:id="rId7"/>
    <p:sldId id="274" r:id="rId8"/>
    <p:sldId id="282" r:id="rId9"/>
    <p:sldId id="275" r:id="rId10"/>
    <p:sldId id="261" r:id="rId11"/>
    <p:sldId id="277" r:id="rId12"/>
    <p:sldId id="276" r:id="rId13"/>
    <p:sldId id="279" r:id="rId14"/>
    <p:sldId id="278" r:id="rId15"/>
    <p:sldId id="280" r:id="rId16"/>
    <p:sldId id="281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62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312"/>
    <a:srgbClr val="F4D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4" autoAdjust="0"/>
    <p:restoredTop sz="94599" autoAdjust="0"/>
  </p:normalViewPr>
  <p:slideViewPr>
    <p:cSldViewPr>
      <p:cViewPr varScale="1">
        <p:scale>
          <a:sx n="144" d="100"/>
          <a:sy n="144" d="100"/>
        </p:scale>
        <p:origin x="150" y="45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2ABC78-FA1E-4A88-830A-30D7579ED5C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154E0B-F51A-4611-8FF5-4B571BAA8B18}">
      <dgm:prSet/>
      <dgm:spPr/>
      <dgm:t>
        <a:bodyPr/>
        <a:lstStyle/>
        <a:p>
          <a:pPr rtl="0"/>
          <a:r>
            <a:rPr lang="en-US" b="0" i="0" dirty="0"/>
            <a:t>Class</a:t>
          </a:r>
          <a:endParaRPr lang="en-US" dirty="0"/>
        </a:p>
      </dgm:t>
    </dgm:pt>
    <dgm:pt modelId="{0168D077-3F59-40D8-83C8-5A710B8D32C2}" type="parTrans" cxnId="{261908C4-D6A0-4A64-A158-E2642C4086E6}">
      <dgm:prSet/>
      <dgm:spPr/>
      <dgm:t>
        <a:bodyPr/>
        <a:lstStyle/>
        <a:p>
          <a:endParaRPr lang="en-US"/>
        </a:p>
      </dgm:t>
    </dgm:pt>
    <dgm:pt modelId="{9EDA103E-A52B-4196-9A1E-CA9FAC8FE4B2}" type="sibTrans" cxnId="{261908C4-D6A0-4A64-A158-E2642C4086E6}">
      <dgm:prSet/>
      <dgm:spPr/>
      <dgm:t>
        <a:bodyPr/>
        <a:lstStyle/>
        <a:p>
          <a:endParaRPr lang="en-US"/>
        </a:p>
      </dgm:t>
    </dgm:pt>
    <dgm:pt modelId="{523A96CF-59EE-46BD-A940-50BEB04A2AF7}">
      <dgm:prSet/>
      <dgm:spPr/>
      <dgm:t>
        <a:bodyPr/>
        <a:lstStyle/>
        <a:p>
          <a:pPr rtl="0"/>
          <a:r>
            <a:rPr lang="en-US" b="0" i="0" dirty="0"/>
            <a:t>Type Class</a:t>
          </a:r>
          <a:endParaRPr lang="en-US" dirty="0"/>
        </a:p>
      </dgm:t>
    </dgm:pt>
    <dgm:pt modelId="{3E4ABCC3-2662-4F60-9973-1A7E3C6C120E}" type="parTrans" cxnId="{D0FE4AE4-EFBC-40B7-A6B6-F33B59B1BD3E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B6BAAFA-F04D-4366-BDA6-5067B2E5DDE9}" type="sibTrans" cxnId="{D0FE4AE4-EFBC-40B7-A6B6-F33B59B1BD3E}">
      <dgm:prSet/>
      <dgm:spPr/>
      <dgm:t>
        <a:bodyPr/>
        <a:lstStyle/>
        <a:p>
          <a:endParaRPr lang="en-US"/>
        </a:p>
      </dgm:t>
    </dgm:pt>
    <dgm:pt modelId="{468227AC-FB2A-42A7-B277-C7CE9247A1AE}">
      <dgm:prSet/>
      <dgm:spPr/>
      <dgm:t>
        <a:bodyPr/>
        <a:lstStyle/>
        <a:p>
          <a:pPr rtl="0"/>
          <a:r>
            <a:rPr lang="en-US" b="0" i="0" dirty="0"/>
            <a:t>Mixin</a:t>
          </a:r>
          <a:endParaRPr lang="en-US" dirty="0"/>
        </a:p>
      </dgm:t>
    </dgm:pt>
    <dgm:pt modelId="{CDD75A14-60D0-4681-BFCA-9EFEC9A5D68B}" type="parTrans" cxnId="{24DE60E7-6209-4BB8-B813-623A85AC027B}">
      <dgm:prSet/>
      <dgm:spPr/>
      <dgm:t>
        <a:bodyPr/>
        <a:lstStyle/>
        <a:p>
          <a:endParaRPr lang="en-US"/>
        </a:p>
      </dgm:t>
    </dgm:pt>
    <dgm:pt modelId="{50185DD6-C2F8-4B57-9A60-CFE59B5A5CCB}" type="sibTrans" cxnId="{24DE60E7-6209-4BB8-B813-623A85AC027B}">
      <dgm:prSet/>
      <dgm:spPr/>
      <dgm:t>
        <a:bodyPr/>
        <a:lstStyle/>
        <a:p>
          <a:endParaRPr lang="en-US"/>
        </a:p>
      </dgm:t>
    </dgm:pt>
    <dgm:pt modelId="{F0C9C209-C0B7-42EF-B1C7-4B2AEBDFD0AD}">
      <dgm:prSet/>
      <dgm:spPr/>
      <dgm:t>
        <a:bodyPr/>
        <a:lstStyle/>
        <a:p>
          <a:pPr rtl="0"/>
          <a:r>
            <a:rPr lang="en-US" b="0" i="0"/>
            <a:t>Trait</a:t>
          </a:r>
          <a:endParaRPr lang="en-US"/>
        </a:p>
      </dgm:t>
    </dgm:pt>
    <dgm:pt modelId="{A8EB69B5-E151-4192-AD0B-044BEB286EEC}" type="parTrans" cxnId="{8C413B8A-484D-431B-8CA2-723FC5EB5091}">
      <dgm:prSet/>
      <dgm:spPr/>
      <dgm:t>
        <a:bodyPr/>
        <a:lstStyle/>
        <a:p>
          <a:endParaRPr lang="en-US"/>
        </a:p>
      </dgm:t>
    </dgm:pt>
    <dgm:pt modelId="{AB76FBE9-ED6D-478B-B386-FDB22AE60615}" type="sibTrans" cxnId="{8C413B8A-484D-431B-8CA2-723FC5EB5091}">
      <dgm:prSet/>
      <dgm:spPr/>
      <dgm:t>
        <a:bodyPr/>
        <a:lstStyle/>
        <a:p>
          <a:endParaRPr lang="en-US"/>
        </a:p>
      </dgm:t>
    </dgm:pt>
    <dgm:pt modelId="{52EA5DFC-A7C2-494A-8C40-FEE9852E396F}">
      <dgm:prSet/>
      <dgm:spPr/>
      <dgm:t>
        <a:bodyPr/>
        <a:lstStyle/>
        <a:p>
          <a:pPr rtl="0"/>
          <a:r>
            <a:rPr lang="en-US" b="0" i="0"/>
            <a:t>Module</a:t>
          </a:r>
          <a:endParaRPr lang="en-US"/>
        </a:p>
      </dgm:t>
    </dgm:pt>
    <dgm:pt modelId="{2AAD0CC7-BBA1-43CD-8199-4BD89B245DD9}" type="parTrans" cxnId="{5BB19498-76C0-41B2-8D76-CE335F4668AE}">
      <dgm:prSet/>
      <dgm:spPr/>
      <dgm:t>
        <a:bodyPr/>
        <a:lstStyle/>
        <a:p>
          <a:endParaRPr lang="en-US"/>
        </a:p>
      </dgm:t>
    </dgm:pt>
    <dgm:pt modelId="{30080F99-DDC2-42D6-A979-965FDD5177E9}" type="sibTrans" cxnId="{5BB19498-76C0-41B2-8D76-CE335F4668AE}">
      <dgm:prSet/>
      <dgm:spPr/>
      <dgm:t>
        <a:bodyPr/>
        <a:lstStyle/>
        <a:p>
          <a:endParaRPr lang="en-US"/>
        </a:p>
      </dgm:t>
    </dgm:pt>
    <dgm:pt modelId="{7DCE7ABD-D45A-4EA8-9EFC-EF84E42DB286}">
      <dgm:prSet/>
      <dgm:spPr/>
      <dgm:t>
        <a:bodyPr/>
        <a:lstStyle/>
        <a:p>
          <a:pPr rtl="0"/>
          <a:r>
            <a:rPr lang="en-US" b="0" i="0"/>
            <a:t>Companion Module</a:t>
          </a:r>
          <a:endParaRPr lang="en-US"/>
        </a:p>
      </dgm:t>
    </dgm:pt>
    <dgm:pt modelId="{8BF07267-653C-4133-89FE-77402D5F33F3}" type="parTrans" cxnId="{4D12E0A5-9965-4A60-84F9-53DA58FC3EC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0961CBBA-6107-4055-B697-69BF8129741B}" type="sibTrans" cxnId="{4D12E0A5-9965-4A60-84F9-53DA58FC3ECB}">
      <dgm:prSet/>
      <dgm:spPr/>
      <dgm:t>
        <a:bodyPr/>
        <a:lstStyle/>
        <a:p>
          <a:endParaRPr lang="en-US"/>
        </a:p>
      </dgm:t>
    </dgm:pt>
    <dgm:pt modelId="{B25778DC-9D5D-4F9C-8FA4-842B14D509AB}">
      <dgm:prSet/>
      <dgm:spPr/>
      <dgm:t>
        <a:bodyPr/>
        <a:lstStyle/>
        <a:p>
          <a:pPr rtl="0"/>
          <a:r>
            <a:rPr lang="en-US" b="0" i="0"/>
            <a:t>Object</a:t>
          </a:r>
          <a:endParaRPr lang="en-US"/>
        </a:p>
      </dgm:t>
    </dgm:pt>
    <dgm:pt modelId="{A49F858A-D348-4484-86F8-98173D1CFE11}" type="parTrans" cxnId="{D67FF9B9-211B-4E6C-91D5-507C0F3F892F}">
      <dgm:prSet/>
      <dgm:spPr/>
      <dgm:t>
        <a:bodyPr/>
        <a:lstStyle/>
        <a:p>
          <a:endParaRPr lang="en-US"/>
        </a:p>
      </dgm:t>
    </dgm:pt>
    <dgm:pt modelId="{C3575B19-4453-4C26-A8D5-2DAFB662D44B}" type="sibTrans" cxnId="{D67FF9B9-211B-4E6C-91D5-507C0F3F892F}">
      <dgm:prSet/>
      <dgm:spPr/>
      <dgm:t>
        <a:bodyPr/>
        <a:lstStyle/>
        <a:p>
          <a:endParaRPr lang="en-US"/>
        </a:p>
      </dgm:t>
    </dgm:pt>
    <dgm:pt modelId="{C67DBB10-4410-4F29-9BC8-3EF54C7892F9}">
      <dgm:prSet/>
      <dgm:spPr/>
      <dgm:t>
        <a:bodyPr/>
        <a:lstStyle/>
        <a:p>
          <a:pPr rtl="0"/>
          <a:r>
            <a:rPr lang="en-US" b="0" i="0"/>
            <a:t>Variant</a:t>
          </a:r>
          <a:endParaRPr lang="en-US"/>
        </a:p>
      </dgm:t>
    </dgm:pt>
    <dgm:pt modelId="{6D286204-5CEF-4B3D-A5A2-69C9E731E909}" type="parTrans" cxnId="{77E1520D-8AF7-4553-BC2E-12D406E7C959}">
      <dgm:prSet/>
      <dgm:spPr/>
      <dgm:t>
        <a:bodyPr/>
        <a:lstStyle/>
        <a:p>
          <a:endParaRPr lang="en-US"/>
        </a:p>
      </dgm:t>
    </dgm:pt>
    <dgm:pt modelId="{195AAB50-27AF-4032-A62B-F2CFFF965202}" type="sibTrans" cxnId="{77E1520D-8AF7-4553-BC2E-12D406E7C959}">
      <dgm:prSet/>
      <dgm:spPr/>
      <dgm:t>
        <a:bodyPr/>
        <a:lstStyle/>
        <a:p>
          <a:endParaRPr lang="en-US"/>
        </a:p>
      </dgm:t>
    </dgm:pt>
    <dgm:pt modelId="{D367F6FC-ED6D-462A-9BA5-76FAE67AD761}">
      <dgm:prSet/>
      <dgm:spPr/>
      <dgm:t>
        <a:bodyPr/>
        <a:lstStyle/>
        <a:p>
          <a:pPr rtl="0"/>
          <a:r>
            <a:rPr lang="en-US" b="0" i="0"/>
            <a:t>ADT</a:t>
          </a:r>
          <a:endParaRPr lang="en-US"/>
        </a:p>
      </dgm:t>
    </dgm:pt>
    <dgm:pt modelId="{B548A54D-494A-4282-B37D-F999323B0CD0}" type="parTrans" cxnId="{05B8DE30-D2D3-4DDC-B582-B198F1E2BFB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A0D45A5C-8437-4A0C-B133-96E1D392A010}" type="sibTrans" cxnId="{05B8DE30-D2D3-4DDC-B582-B198F1E2BFBB}">
      <dgm:prSet/>
      <dgm:spPr/>
      <dgm:t>
        <a:bodyPr/>
        <a:lstStyle/>
        <a:p>
          <a:endParaRPr lang="en-US"/>
        </a:p>
      </dgm:t>
    </dgm:pt>
    <dgm:pt modelId="{9A94DF41-F2E6-4C5B-B1AF-0CFB512DBD86}">
      <dgm:prSet/>
      <dgm:spPr/>
      <dgm:t>
        <a:bodyPr/>
        <a:lstStyle/>
        <a:p>
          <a:pPr rtl="0"/>
          <a:r>
            <a:rPr lang="en-US" b="0" i="0"/>
            <a:t>Enumeration</a:t>
          </a:r>
          <a:endParaRPr lang="en-US"/>
        </a:p>
      </dgm:t>
    </dgm:pt>
    <dgm:pt modelId="{C6EFA0AD-4FEA-40DD-A7DF-331BB45C4010}" type="parTrans" cxnId="{D1155D3B-1DA9-4FAB-B70A-C54D6ADD1B9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CFE6622F-DF59-4970-8847-1A4530764877}" type="sibTrans" cxnId="{D1155D3B-1DA9-4FAB-B70A-C54D6ADD1B95}">
      <dgm:prSet/>
      <dgm:spPr/>
      <dgm:t>
        <a:bodyPr/>
        <a:lstStyle/>
        <a:p>
          <a:endParaRPr lang="en-US"/>
        </a:p>
      </dgm:t>
    </dgm:pt>
    <dgm:pt modelId="{7FE6F54C-56CD-4D81-B95F-1579FF442E1D}">
      <dgm:prSet/>
      <dgm:spPr/>
      <dgm:t>
        <a:bodyPr/>
        <a:lstStyle/>
        <a:p>
          <a:pPr rtl="0"/>
          <a:r>
            <a:rPr lang="en-US" dirty="0" err="1"/>
            <a:t>Struct</a:t>
          </a:r>
          <a:endParaRPr lang="en-US" dirty="0"/>
        </a:p>
      </dgm:t>
    </dgm:pt>
    <dgm:pt modelId="{B14B513A-8FBD-4E6C-B2DA-70DED65AE208}" type="parTrans" cxnId="{C0D3A144-59E4-4D59-B8DE-663082A4E4E2}">
      <dgm:prSet/>
      <dgm:spPr/>
      <dgm:t>
        <a:bodyPr/>
        <a:lstStyle/>
        <a:p>
          <a:endParaRPr lang="en-US"/>
        </a:p>
      </dgm:t>
    </dgm:pt>
    <dgm:pt modelId="{7878AFE4-860A-4C41-A335-5253BC91297A}" type="sibTrans" cxnId="{C0D3A144-59E4-4D59-B8DE-663082A4E4E2}">
      <dgm:prSet/>
      <dgm:spPr/>
      <dgm:t>
        <a:bodyPr/>
        <a:lstStyle/>
        <a:p>
          <a:endParaRPr lang="en-US"/>
        </a:p>
      </dgm:t>
    </dgm:pt>
    <dgm:pt modelId="{8F368F09-1377-4760-8231-A683BCFD4669}">
      <dgm:prSet/>
      <dgm:spPr/>
      <dgm:t>
        <a:bodyPr/>
        <a:lstStyle/>
        <a:p>
          <a:pPr rtl="0"/>
          <a:r>
            <a:rPr lang="en-US" dirty="0"/>
            <a:t>Implicit Class</a:t>
          </a:r>
        </a:p>
      </dgm:t>
    </dgm:pt>
    <dgm:pt modelId="{3C9FA2E4-203F-4FEF-B241-E7A46E6A75E7}" type="parTrans" cxnId="{B839F823-8B1E-4608-9DE0-73126C638C0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endParaRPr lang="en-US"/>
        </a:p>
      </dgm:t>
    </dgm:pt>
    <dgm:pt modelId="{626DACD6-E2E3-4F07-9C60-D4E78CF520F6}" type="sibTrans" cxnId="{B839F823-8B1E-4608-9DE0-73126C638C0D}">
      <dgm:prSet/>
      <dgm:spPr/>
      <dgm:t>
        <a:bodyPr/>
        <a:lstStyle/>
        <a:p>
          <a:endParaRPr lang="en-US"/>
        </a:p>
      </dgm:t>
    </dgm:pt>
    <dgm:pt modelId="{E95C1A86-1C7B-4D9D-99DA-4DC17FE23431}" type="pres">
      <dgm:prSet presAssocID="{2B2ABC78-FA1E-4A88-830A-30D7579ED5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D5EE50-DA59-4C7F-BB50-2F09FF269E99}" type="pres">
      <dgm:prSet presAssocID="{7FE6F54C-56CD-4D81-B95F-1579FF442E1D}" presName="hierRoot1" presStyleCnt="0"/>
      <dgm:spPr/>
    </dgm:pt>
    <dgm:pt modelId="{9774BF91-17BA-4D59-B425-EF7E9B97E610}" type="pres">
      <dgm:prSet presAssocID="{7FE6F54C-56CD-4D81-B95F-1579FF442E1D}" presName="composite" presStyleCnt="0"/>
      <dgm:spPr/>
    </dgm:pt>
    <dgm:pt modelId="{82A0CC1D-4A35-485F-9FA1-CD4C5BF39CC4}" type="pres">
      <dgm:prSet presAssocID="{7FE6F54C-56CD-4D81-B95F-1579FF442E1D}" presName="background" presStyleLbl="node0" presStyleIdx="0" presStyleCnt="7"/>
      <dgm:spPr/>
    </dgm:pt>
    <dgm:pt modelId="{8F925409-AC64-40E5-949E-28CE824DF44D}" type="pres">
      <dgm:prSet presAssocID="{7FE6F54C-56CD-4D81-B95F-1579FF442E1D}" presName="text" presStyleLbl="fgAcc0" presStyleIdx="0" presStyleCnt="7">
        <dgm:presLayoutVars>
          <dgm:chPref val="3"/>
        </dgm:presLayoutVars>
      </dgm:prSet>
      <dgm:spPr/>
    </dgm:pt>
    <dgm:pt modelId="{54D3DA9E-1B3E-4288-9D01-65E167478C33}" type="pres">
      <dgm:prSet presAssocID="{7FE6F54C-56CD-4D81-B95F-1579FF442E1D}" presName="hierChild2" presStyleCnt="0"/>
      <dgm:spPr/>
    </dgm:pt>
    <dgm:pt modelId="{5FF05470-F942-4EFB-AA13-93BCCED0F747}" type="pres">
      <dgm:prSet presAssocID="{CC154E0B-F51A-4611-8FF5-4B571BAA8B18}" presName="hierRoot1" presStyleCnt="0"/>
      <dgm:spPr/>
    </dgm:pt>
    <dgm:pt modelId="{4F1ECD74-0A6E-4B64-B99C-1CA24D7B3EA5}" type="pres">
      <dgm:prSet presAssocID="{CC154E0B-F51A-4611-8FF5-4B571BAA8B18}" presName="composite" presStyleCnt="0"/>
      <dgm:spPr/>
    </dgm:pt>
    <dgm:pt modelId="{A6B5CAC5-F373-45AB-8DC1-C0AA6036D087}" type="pres">
      <dgm:prSet presAssocID="{CC154E0B-F51A-4611-8FF5-4B571BAA8B18}" presName="background" presStyleLbl="node0" presStyleIdx="1" presStyleCnt="7"/>
      <dgm:spPr/>
    </dgm:pt>
    <dgm:pt modelId="{A41E687D-7619-47AB-983F-541C94BFB2FA}" type="pres">
      <dgm:prSet presAssocID="{CC154E0B-F51A-4611-8FF5-4B571BAA8B18}" presName="text" presStyleLbl="fgAcc0" presStyleIdx="1" presStyleCnt="7">
        <dgm:presLayoutVars>
          <dgm:chPref val="3"/>
        </dgm:presLayoutVars>
      </dgm:prSet>
      <dgm:spPr/>
    </dgm:pt>
    <dgm:pt modelId="{45929F0B-EA8B-429F-B8DA-F3F678450D7C}" type="pres">
      <dgm:prSet presAssocID="{CC154E0B-F51A-4611-8FF5-4B571BAA8B18}" presName="hierChild2" presStyleCnt="0"/>
      <dgm:spPr/>
    </dgm:pt>
    <dgm:pt modelId="{25DB2896-ABE1-47C4-A331-6DD3EB2425C0}" type="pres">
      <dgm:prSet presAssocID="{3E4ABCC3-2662-4F60-9973-1A7E3C6C120E}" presName="Name10" presStyleLbl="parChTrans1D2" presStyleIdx="0" presStyleCnt="5"/>
      <dgm:spPr/>
    </dgm:pt>
    <dgm:pt modelId="{FDA15B4D-FB6F-407B-9BC7-4AD07F992331}" type="pres">
      <dgm:prSet presAssocID="{523A96CF-59EE-46BD-A940-50BEB04A2AF7}" presName="hierRoot2" presStyleCnt="0"/>
      <dgm:spPr/>
    </dgm:pt>
    <dgm:pt modelId="{C3E9C4CD-8970-4BC4-AB17-AB3C84ED4FFF}" type="pres">
      <dgm:prSet presAssocID="{523A96CF-59EE-46BD-A940-50BEB04A2AF7}" presName="composite2" presStyleCnt="0"/>
      <dgm:spPr/>
    </dgm:pt>
    <dgm:pt modelId="{FC8655A2-22CE-4812-B007-E9A23B01EC9D}" type="pres">
      <dgm:prSet presAssocID="{523A96CF-59EE-46BD-A940-50BEB04A2AF7}" presName="background2" presStyleLbl="node2" presStyleIdx="0" presStyleCnt="5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</dgm:pt>
    <dgm:pt modelId="{734121DC-2DFC-467E-A162-71C6A3B15832}" type="pres">
      <dgm:prSet presAssocID="{523A96CF-59EE-46BD-A940-50BEB04A2AF7}" presName="text2" presStyleLbl="fgAcc2" presStyleIdx="0" presStyleCnt="5">
        <dgm:presLayoutVars>
          <dgm:chPref val="3"/>
        </dgm:presLayoutVars>
      </dgm:prSet>
      <dgm:spPr/>
    </dgm:pt>
    <dgm:pt modelId="{EBCEA046-E63E-4115-B3F8-EAC8E993968C}" type="pres">
      <dgm:prSet presAssocID="{523A96CF-59EE-46BD-A940-50BEB04A2AF7}" presName="hierChild3" presStyleCnt="0"/>
      <dgm:spPr/>
    </dgm:pt>
    <dgm:pt modelId="{65991210-8E5F-4608-97A2-29CE5B7F56BB}" type="pres">
      <dgm:prSet presAssocID="{3C9FA2E4-203F-4FEF-B241-E7A46E6A75E7}" presName="Name10" presStyleLbl="parChTrans1D2" presStyleIdx="1" presStyleCnt="5"/>
      <dgm:spPr/>
    </dgm:pt>
    <dgm:pt modelId="{C949A017-551B-4A8D-ABF3-C513F5B9CB91}" type="pres">
      <dgm:prSet presAssocID="{8F368F09-1377-4760-8231-A683BCFD4669}" presName="hierRoot2" presStyleCnt="0"/>
      <dgm:spPr/>
    </dgm:pt>
    <dgm:pt modelId="{2FC0CA53-1D14-4086-A554-7027C6BBCCA4}" type="pres">
      <dgm:prSet presAssocID="{8F368F09-1377-4760-8231-A683BCFD4669}" presName="composite2" presStyleCnt="0"/>
      <dgm:spPr/>
    </dgm:pt>
    <dgm:pt modelId="{0A74ED6D-F70C-4B5A-B90B-A15D3BBF8F33}" type="pres">
      <dgm:prSet presAssocID="{8F368F09-1377-4760-8231-A683BCFD4669}" presName="background2" presStyleLbl="node2" presStyleIdx="1" presStyleCnt="5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</dgm:pt>
    <dgm:pt modelId="{434968E9-9902-455C-9ABC-5A403E82390F}" type="pres">
      <dgm:prSet presAssocID="{8F368F09-1377-4760-8231-A683BCFD4669}" presName="text2" presStyleLbl="fgAcc2" presStyleIdx="1" presStyleCnt="5">
        <dgm:presLayoutVars>
          <dgm:chPref val="3"/>
        </dgm:presLayoutVars>
      </dgm:prSet>
      <dgm:spPr/>
    </dgm:pt>
    <dgm:pt modelId="{8FFB0ED5-2A30-4002-9098-28B4AD17050D}" type="pres">
      <dgm:prSet presAssocID="{8F368F09-1377-4760-8231-A683BCFD4669}" presName="hierChild3" presStyleCnt="0"/>
      <dgm:spPr/>
    </dgm:pt>
    <dgm:pt modelId="{705F77CF-F86C-42DD-B97A-CD8A34BB8E25}" type="pres">
      <dgm:prSet presAssocID="{468227AC-FB2A-42A7-B277-C7CE9247A1AE}" presName="hierRoot1" presStyleCnt="0"/>
      <dgm:spPr/>
    </dgm:pt>
    <dgm:pt modelId="{3896C912-DCD2-4CC6-B464-17F5BD2E23F6}" type="pres">
      <dgm:prSet presAssocID="{468227AC-FB2A-42A7-B277-C7CE9247A1AE}" presName="composite" presStyleCnt="0"/>
      <dgm:spPr/>
    </dgm:pt>
    <dgm:pt modelId="{166FDB66-1751-4753-B3CF-F439A0E48995}" type="pres">
      <dgm:prSet presAssocID="{468227AC-FB2A-42A7-B277-C7CE9247A1AE}" presName="background" presStyleLbl="node0" presStyleIdx="2" presStyleCnt="7"/>
      <dgm:spPr/>
    </dgm:pt>
    <dgm:pt modelId="{9B548894-9CB6-4F24-86BC-227480DDE79F}" type="pres">
      <dgm:prSet presAssocID="{468227AC-FB2A-42A7-B277-C7CE9247A1AE}" presName="text" presStyleLbl="fgAcc0" presStyleIdx="2" presStyleCnt="7">
        <dgm:presLayoutVars>
          <dgm:chPref val="3"/>
        </dgm:presLayoutVars>
      </dgm:prSet>
      <dgm:spPr/>
    </dgm:pt>
    <dgm:pt modelId="{694ADB3D-89AB-4281-9D52-41092183F27F}" type="pres">
      <dgm:prSet presAssocID="{468227AC-FB2A-42A7-B277-C7CE9247A1AE}" presName="hierChild2" presStyleCnt="0"/>
      <dgm:spPr/>
    </dgm:pt>
    <dgm:pt modelId="{2C3EC075-A1ED-41F0-94F1-47B0A4D2EB9E}" type="pres">
      <dgm:prSet presAssocID="{F0C9C209-C0B7-42EF-B1C7-4B2AEBDFD0AD}" presName="hierRoot1" presStyleCnt="0"/>
      <dgm:spPr/>
    </dgm:pt>
    <dgm:pt modelId="{E8389028-E769-4DED-9FC8-A1C2D4ABE03D}" type="pres">
      <dgm:prSet presAssocID="{F0C9C209-C0B7-42EF-B1C7-4B2AEBDFD0AD}" presName="composite" presStyleCnt="0"/>
      <dgm:spPr/>
    </dgm:pt>
    <dgm:pt modelId="{C98FE78B-5D88-46F3-A5A9-13B8096BC2C7}" type="pres">
      <dgm:prSet presAssocID="{F0C9C209-C0B7-42EF-B1C7-4B2AEBDFD0AD}" presName="background" presStyleLbl="node0" presStyleIdx="3" presStyleCnt="7"/>
      <dgm:spPr/>
    </dgm:pt>
    <dgm:pt modelId="{DD9246BC-CE4B-46D9-BCCF-19FA2A8826BD}" type="pres">
      <dgm:prSet presAssocID="{F0C9C209-C0B7-42EF-B1C7-4B2AEBDFD0AD}" presName="text" presStyleLbl="fgAcc0" presStyleIdx="3" presStyleCnt="7">
        <dgm:presLayoutVars>
          <dgm:chPref val="3"/>
        </dgm:presLayoutVars>
      </dgm:prSet>
      <dgm:spPr/>
    </dgm:pt>
    <dgm:pt modelId="{C8533975-9E16-4424-B82A-B6F9FB87C75B}" type="pres">
      <dgm:prSet presAssocID="{F0C9C209-C0B7-42EF-B1C7-4B2AEBDFD0AD}" presName="hierChild2" presStyleCnt="0"/>
      <dgm:spPr/>
    </dgm:pt>
    <dgm:pt modelId="{F0C2F5DD-37D2-4FE9-935A-FB2E4925FC0B}" type="pres">
      <dgm:prSet presAssocID="{52EA5DFC-A7C2-494A-8C40-FEE9852E396F}" presName="hierRoot1" presStyleCnt="0"/>
      <dgm:spPr/>
    </dgm:pt>
    <dgm:pt modelId="{632257A1-FC9E-418E-8372-E764DF9879E9}" type="pres">
      <dgm:prSet presAssocID="{52EA5DFC-A7C2-494A-8C40-FEE9852E396F}" presName="composite" presStyleCnt="0"/>
      <dgm:spPr/>
    </dgm:pt>
    <dgm:pt modelId="{C16EAFE7-49BC-4405-8A49-E7BA79CC2E88}" type="pres">
      <dgm:prSet presAssocID="{52EA5DFC-A7C2-494A-8C40-FEE9852E396F}" presName="background" presStyleLbl="node0" presStyleIdx="4" presStyleCnt="7"/>
      <dgm:spPr/>
    </dgm:pt>
    <dgm:pt modelId="{90FDBC11-601E-4209-ADED-5DAA56AD9EA8}" type="pres">
      <dgm:prSet presAssocID="{52EA5DFC-A7C2-494A-8C40-FEE9852E396F}" presName="text" presStyleLbl="fgAcc0" presStyleIdx="4" presStyleCnt="7">
        <dgm:presLayoutVars>
          <dgm:chPref val="3"/>
        </dgm:presLayoutVars>
      </dgm:prSet>
      <dgm:spPr/>
    </dgm:pt>
    <dgm:pt modelId="{E251C75A-CD4E-401B-B050-4AF88715EA7F}" type="pres">
      <dgm:prSet presAssocID="{52EA5DFC-A7C2-494A-8C40-FEE9852E396F}" presName="hierChild2" presStyleCnt="0"/>
      <dgm:spPr/>
    </dgm:pt>
    <dgm:pt modelId="{51B0D209-CCEF-431F-AC90-BDDE6666CD49}" type="pres">
      <dgm:prSet presAssocID="{8BF07267-653C-4133-89FE-77402D5F33F3}" presName="Name10" presStyleLbl="parChTrans1D2" presStyleIdx="2" presStyleCnt="5"/>
      <dgm:spPr/>
    </dgm:pt>
    <dgm:pt modelId="{990DF072-42C2-4444-8163-4D36765EFD9D}" type="pres">
      <dgm:prSet presAssocID="{7DCE7ABD-D45A-4EA8-9EFC-EF84E42DB286}" presName="hierRoot2" presStyleCnt="0"/>
      <dgm:spPr/>
    </dgm:pt>
    <dgm:pt modelId="{0E4B26D7-3B4D-4F7C-A149-35DB759A6754}" type="pres">
      <dgm:prSet presAssocID="{7DCE7ABD-D45A-4EA8-9EFC-EF84E42DB286}" presName="composite2" presStyleCnt="0"/>
      <dgm:spPr/>
    </dgm:pt>
    <dgm:pt modelId="{48CA4CBF-4A5D-4201-812A-2A68473E8B94}" type="pres">
      <dgm:prSet presAssocID="{7DCE7ABD-D45A-4EA8-9EFC-EF84E42DB286}" presName="background2" presStyleLbl="node2" presStyleIdx="2" presStyleCnt="5"/>
      <dgm:spPr/>
    </dgm:pt>
    <dgm:pt modelId="{8EAC2A09-EF63-4BF2-8501-B667B5FBF37D}" type="pres">
      <dgm:prSet presAssocID="{7DCE7ABD-D45A-4EA8-9EFC-EF84E42DB286}" presName="text2" presStyleLbl="fgAcc2" presStyleIdx="2" presStyleCnt="5">
        <dgm:presLayoutVars>
          <dgm:chPref val="3"/>
        </dgm:presLayoutVars>
      </dgm:prSet>
      <dgm:spPr/>
    </dgm:pt>
    <dgm:pt modelId="{F64024C3-35BC-44F4-BB30-9A0284057381}" type="pres">
      <dgm:prSet presAssocID="{7DCE7ABD-D45A-4EA8-9EFC-EF84E42DB286}" presName="hierChild3" presStyleCnt="0"/>
      <dgm:spPr/>
    </dgm:pt>
    <dgm:pt modelId="{71D572CA-1C91-4440-B318-8D1880B86176}" type="pres">
      <dgm:prSet presAssocID="{B25778DC-9D5D-4F9C-8FA4-842B14D509AB}" presName="hierRoot1" presStyleCnt="0"/>
      <dgm:spPr/>
    </dgm:pt>
    <dgm:pt modelId="{92AF13DD-1709-448B-AAA5-F578AA073F68}" type="pres">
      <dgm:prSet presAssocID="{B25778DC-9D5D-4F9C-8FA4-842B14D509AB}" presName="composite" presStyleCnt="0"/>
      <dgm:spPr/>
    </dgm:pt>
    <dgm:pt modelId="{95A3E1EE-6F73-4BB6-9CF6-697E626B3DC3}" type="pres">
      <dgm:prSet presAssocID="{B25778DC-9D5D-4F9C-8FA4-842B14D509AB}" presName="background" presStyleLbl="node0" presStyleIdx="5" presStyleCnt="7"/>
      <dgm:spPr/>
    </dgm:pt>
    <dgm:pt modelId="{1B7E454F-A868-4D1B-BB47-98D4A37F0843}" type="pres">
      <dgm:prSet presAssocID="{B25778DC-9D5D-4F9C-8FA4-842B14D509AB}" presName="text" presStyleLbl="fgAcc0" presStyleIdx="5" presStyleCnt="7">
        <dgm:presLayoutVars>
          <dgm:chPref val="3"/>
        </dgm:presLayoutVars>
      </dgm:prSet>
      <dgm:spPr/>
    </dgm:pt>
    <dgm:pt modelId="{AA314768-CB71-4894-B498-7CDAD94CAA28}" type="pres">
      <dgm:prSet presAssocID="{B25778DC-9D5D-4F9C-8FA4-842B14D509AB}" presName="hierChild2" presStyleCnt="0"/>
      <dgm:spPr/>
    </dgm:pt>
    <dgm:pt modelId="{418924A3-1E07-4EB3-9AA3-8D49144DBFF3}" type="pres">
      <dgm:prSet presAssocID="{C67DBB10-4410-4F29-9BC8-3EF54C7892F9}" presName="hierRoot1" presStyleCnt="0"/>
      <dgm:spPr/>
    </dgm:pt>
    <dgm:pt modelId="{533631BD-6170-407D-9256-04851CFEFE66}" type="pres">
      <dgm:prSet presAssocID="{C67DBB10-4410-4F29-9BC8-3EF54C7892F9}" presName="composite" presStyleCnt="0"/>
      <dgm:spPr/>
    </dgm:pt>
    <dgm:pt modelId="{13427F69-44D0-4B4F-AB4E-66003611B855}" type="pres">
      <dgm:prSet presAssocID="{C67DBB10-4410-4F29-9BC8-3EF54C7892F9}" presName="background" presStyleLbl="node0" presStyleIdx="6" presStyleCnt="7"/>
      <dgm:spPr/>
    </dgm:pt>
    <dgm:pt modelId="{F360EBD6-55C1-46BC-94F4-5D9315A95EC0}" type="pres">
      <dgm:prSet presAssocID="{C67DBB10-4410-4F29-9BC8-3EF54C7892F9}" presName="text" presStyleLbl="fgAcc0" presStyleIdx="6" presStyleCnt="7">
        <dgm:presLayoutVars>
          <dgm:chPref val="3"/>
        </dgm:presLayoutVars>
      </dgm:prSet>
      <dgm:spPr/>
    </dgm:pt>
    <dgm:pt modelId="{7090CBEF-81D7-4919-A7CF-D2D8993CD126}" type="pres">
      <dgm:prSet presAssocID="{C67DBB10-4410-4F29-9BC8-3EF54C7892F9}" presName="hierChild2" presStyleCnt="0"/>
      <dgm:spPr/>
    </dgm:pt>
    <dgm:pt modelId="{B22F3049-3EDA-494C-B3C9-527F63E21DC4}" type="pres">
      <dgm:prSet presAssocID="{B548A54D-494A-4282-B37D-F999323B0CD0}" presName="Name10" presStyleLbl="parChTrans1D2" presStyleIdx="3" presStyleCnt="5"/>
      <dgm:spPr/>
    </dgm:pt>
    <dgm:pt modelId="{A0079CCE-F837-45D4-AD18-92BC4C291D8D}" type="pres">
      <dgm:prSet presAssocID="{D367F6FC-ED6D-462A-9BA5-76FAE67AD761}" presName="hierRoot2" presStyleCnt="0"/>
      <dgm:spPr/>
    </dgm:pt>
    <dgm:pt modelId="{CCF8BE6B-6D30-4BAF-BA28-AD81EE946B7E}" type="pres">
      <dgm:prSet presAssocID="{D367F6FC-ED6D-462A-9BA5-76FAE67AD761}" presName="composite2" presStyleCnt="0"/>
      <dgm:spPr/>
    </dgm:pt>
    <dgm:pt modelId="{79FF22B0-B240-4F26-B3D7-B145F8B4F817}" type="pres">
      <dgm:prSet presAssocID="{D367F6FC-ED6D-462A-9BA5-76FAE67AD761}" presName="background2" presStyleLbl="node2" presStyleIdx="3" presStyleCnt="5"/>
      <dgm:spPr/>
    </dgm:pt>
    <dgm:pt modelId="{4475984A-E90E-40BD-AAC0-DDAAA1B6943D}" type="pres">
      <dgm:prSet presAssocID="{D367F6FC-ED6D-462A-9BA5-76FAE67AD761}" presName="text2" presStyleLbl="fgAcc2" presStyleIdx="3" presStyleCnt="5">
        <dgm:presLayoutVars>
          <dgm:chPref val="3"/>
        </dgm:presLayoutVars>
      </dgm:prSet>
      <dgm:spPr/>
    </dgm:pt>
    <dgm:pt modelId="{8DA91F94-6F0F-438E-9E21-8BDFD414F02D}" type="pres">
      <dgm:prSet presAssocID="{D367F6FC-ED6D-462A-9BA5-76FAE67AD761}" presName="hierChild3" presStyleCnt="0"/>
      <dgm:spPr/>
    </dgm:pt>
    <dgm:pt modelId="{28B9BDF3-3B2E-460A-BD37-B24C6B1D1A0B}" type="pres">
      <dgm:prSet presAssocID="{C6EFA0AD-4FEA-40DD-A7DF-331BB45C4010}" presName="Name10" presStyleLbl="parChTrans1D2" presStyleIdx="4" presStyleCnt="5"/>
      <dgm:spPr/>
    </dgm:pt>
    <dgm:pt modelId="{DB0D7DFB-1A97-4888-92C7-D630699245A7}" type="pres">
      <dgm:prSet presAssocID="{9A94DF41-F2E6-4C5B-B1AF-0CFB512DBD86}" presName="hierRoot2" presStyleCnt="0"/>
      <dgm:spPr/>
    </dgm:pt>
    <dgm:pt modelId="{EC4E144B-6A12-4F61-B897-24DA46BD4DA3}" type="pres">
      <dgm:prSet presAssocID="{9A94DF41-F2E6-4C5B-B1AF-0CFB512DBD86}" presName="composite2" presStyleCnt="0"/>
      <dgm:spPr/>
    </dgm:pt>
    <dgm:pt modelId="{75421FE9-257E-4F12-8DDC-894B4F97D092}" type="pres">
      <dgm:prSet presAssocID="{9A94DF41-F2E6-4C5B-B1AF-0CFB512DBD86}" presName="background2" presStyleLbl="node2" presStyleIdx="4" presStyleCnt="5"/>
      <dgm:spPr/>
    </dgm:pt>
    <dgm:pt modelId="{F3091085-C465-4CB8-B22F-1CD8B2041B02}" type="pres">
      <dgm:prSet presAssocID="{9A94DF41-F2E6-4C5B-B1AF-0CFB512DBD86}" presName="text2" presStyleLbl="fgAcc2" presStyleIdx="4" presStyleCnt="5">
        <dgm:presLayoutVars>
          <dgm:chPref val="3"/>
        </dgm:presLayoutVars>
      </dgm:prSet>
      <dgm:spPr/>
    </dgm:pt>
    <dgm:pt modelId="{B0B7365F-3224-4F35-B986-B84C813C40B8}" type="pres">
      <dgm:prSet presAssocID="{9A94DF41-F2E6-4C5B-B1AF-0CFB512DBD86}" presName="hierChild3" presStyleCnt="0"/>
      <dgm:spPr/>
    </dgm:pt>
  </dgm:ptLst>
  <dgm:cxnLst>
    <dgm:cxn modelId="{D1155D3B-1DA9-4FAB-B70A-C54D6ADD1B95}" srcId="{C67DBB10-4410-4F29-9BC8-3EF54C7892F9}" destId="{9A94DF41-F2E6-4C5B-B1AF-0CFB512DBD86}" srcOrd="1" destOrd="0" parTransId="{C6EFA0AD-4FEA-40DD-A7DF-331BB45C4010}" sibTransId="{CFE6622F-DF59-4970-8847-1A4530764877}"/>
    <dgm:cxn modelId="{261908C4-D6A0-4A64-A158-E2642C4086E6}" srcId="{2B2ABC78-FA1E-4A88-830A-30D7579ED5CD}" destId="{CC154E0B-F51A-4611-8FF5-4B571BAA8B18}" srcOrd="1" destOrd="0" parTransId="{0168D077-3F59-40D8-83C8-5A710B8D32C2}" sibTransId="{9EDA103E-A52B-4196-9A1E-CA9FAC8FE4B2}"/>
    <dgm:cxn modelId="{693316A1-9EAD-42C5-88B1-114A133067B8}" type="presOf" srcId="{D367F6FC-ED6D-462A-9BA5-76FAE67AD761}" destId="{4475984A-E90E-40BD-AAC0-DDAAA1B6943D}" srcOrd="0" destOrd="0" presId="urn:microsoft.com/office/officeart/2005/8/layout/hierarchy1"/>
    <dgm:cxn modelId="{70F3F7CA-8FC8-467A-B06D-69F979363921}" type="presOf" srcId="{B548A54D-494A-4282-B37D-F999323B0CD0}" destId="{B22F3049-3EDA-494C-B3C9-527F63E21DC4}" srcOrd="0" destOrd="0" presId="urn:microsoft.com/office/officeart/2005/8/layout/hierarchy1"/>
    <dgm:cxn modelId="{05B8DE30-D2D3-4DDC-B582-B198F1E2BFBB}" srcId="{C67DBB10-4410-4F29-9BC8-3EF54C7892F9}" destId="{D367F6FC-ED6D-462A-9BA5-76FAE67AD761}" srcOrd="0" destOrd="0" parTransId="{B548A54D-494A-4282-B37D-F999323B0CD0}" sibTransId="{A0D45A5C-8437-4A0C-B133-96E1D392A010}"/>
    <dgm:cxn modelId="{CC92F5AE-4F2D-425C-A17B-3EAB78DF007A}" type="presOf" srcId="{9A94DF41-F2E6-4C5B-B1AF-0CFB512DBD86}" destId="{F3091085-C465-4CB8-B22F-1CD8B2041B02}" srcOrd="0" destOrd="0" presId="urn:microsoft.com/office/officeart/2005/8/layout/hierarchy1"/>
    <dgm:cxn modelId="{CBFD619F-1FBA-4905-BCCE-C300FCBDFBA8}" type="presOf" srcId="{7FE6F54C-56CD-4D81-B95F-1579FF442E1D}" destId="{8F925409-AC64-40E5-949E-28CE824DF44D}" srcOrd="0" destOrd="0" presId="urn:microsoft.com/office/officeart/2005/8/layout/hierarchy1"/>
    <dgm:cxn modelId="{4D12E0A5-9965-4A60-84F9-53DA58FC3ECB}" srcId="{52EA5DFC-A7C2-494A-8C40-FEE9852E396F}" destId="{7DCE7ABD-D45A-4EA8-9EFC-EF84E42DB286}" srcOrd="0" destOrd="0" parTransId="{8BF07267-653C-4133-89FE-77402D5F33F3}" sibTransId="{0961CBBA-6107-4055-B697-69BF8129741B}"/>
    <dgm:cxn modelId="{FA5BAA0F-B74A-461A-AF88-8C3B2D3027F5}" type="presOf" srcId="{C6EFA0AD-4FEA-40DD-A7DF-331BB45C4010}" destId="{28B9BDF3-3B2E-460A-BD37-B24C6B1D1A0B}" srcOrd="0" destOrd="0" presId="urn:microsoft.com/office/officeart/2005/8/layout/hierarchy1"/>
    <dgm:cxn modelId="{DC056335-A54C-4DD0-A146-93C4DF8C9990}" type="presOf" srcId="{2B2ABC78-FA1E-4A88-830A-30D7579ED5CD}" destId="{E95C1A86-1C7B-4D9D-99DA-4DC17FE23431}" srcOrd="0" destOrd="0" presId="urn:microsoft.com/office/officeart/2005/8/layout/hierarchy1"/>
    <dgm:cxn modelId="{C0D3A144-59E4-4D59-B8DE-663082A4E4E2}" srcId="{2B2ABC78-FA1E-4A88-830A-30D7579ED5CD}" destId="{7FE6F54C-56CD-4D81-B95F-1579FF442E1D}" srcOrd="0" destOrd="0" parTransId="{B14B513A-8FBD-4E6C-B2DA-70DED65AE208}" sibTransId="{7878AFE4-860A-4C41-A335-5253BC91297A}"/>
    <dgm:cxn modelId="{24DE60E7-6209-4BB8-B813-623A85AC027B}" srcId="{2B2ABC78-FA1E-4A88-830A-30D7579ED5CD}" destId="{468227AC-FB2A-42A7-B277-C7CE9247A1AE}" srcOrd="2" destOrd="0" parTransId="{CDD75A14-60D0-4681-BFCA-9EFEC9A5D68B}" sibTransId="{50185DD6-C2F8-4B57-9A60-CFE59B5A5CCB}"/>
    <dgm:cxn modelId="{34D6E74F-0DE0-4287-B1A0-84AA310F6DD4}" type="presOf" srcId="{CC154E0B-F51A-4611-8FF5-4B571BAA8B18}" destId="{A41E687D-7619-47AB-983F-541C94BFB2FA}" srcOrd="0" destOrd="0" presId="urn:microsoft.com/office/officeart/2005/8/layout/hierarchy1"/>
    <dgm:cxn modelId="{B839F823-8B1E-4608-9DE0-73126C638C0D}" srcId="{CC154E0B-F51A-4611-8FF5-4B571BAA8B18}" destId="{8F368F09-1377-4760-8231-A683BCFD4669}" srcOrd="1" destOrd="0" parTransId="{3C9FA2E4-203F-4FEF-B241-E7A46E6A75E7}" sibTransId="{626DACD6-E2E3-4F07-9C60-D4E78CF520F6}"/>
    <dgm:cxn modelId="{ACE3BF42-6C4E-49B4-B152-C1DFE935932D}" type="presOf" srcId="{F0C9C209-C0B7-42EF-B1C7-4B2AEBDFD0AD}" destId="{DD9246BC-CE4B-46D9-BCCF-19FA2A8826BD}" srcOrd="0" destOrd="0" presId="urn:microsoft.com/office/officeart/2005/8/layout/hierarchy1"/>
    <dgm:cxn modelId="{8C413B8A-484D-431B-8CA2-723FC5EB5091}" srcId="{2B2ABC78-FA1E-4A88-830A-30D7579ED5CD}" destId="{F0C9C209-C0B7-42EF-B1C7-4B2AEBDFD0AD}" srcOrd="3" destOrd="0" parTransId="{A8EB69B5-E151-4192-AD0B-044BEB286EEC}" sibTransId="{AB76FBE9-ED6D-478B-B386-FDB22AE60615}"/>
    <dgm:cxn modelId="{77E1520D-8AF7-4553-BC2E-12D406E7C959}" srcId="{2B2ABC78-FA1E-4A88-830A-30D7579ED5CD}" destId="{C67DBB10-4410-4F29-9BC8-3EF54C7892F9}" srcOrd="6" destOrd="0" parTransId="{6D286204-5CEF-4B3D-A5A2-69C9E731E909}" sibTransId="{195AAB50-27AF-4032-A62B-F2CFFF965202}"/>
    <dgm:cxn modelId="{6037D2C8-73DC-428D-AA67-8E3E426AF0E0}" type="presOf" srcId="{523A96CF-59EE-46BD-A940-50BEB04A2AF7}" destId="{734121DC-2DFC-467E-A162-71C6A3B15832}" srcOrd="0" destOrd="0" presId="urn:microsoft.com/office/officeart/2005/8/layout/hierarchy1"/>
    <dgm:cxn modelId="{D0FE4AE4-EFBC-40B7-A6B6-F33B59B1BD3E}" srcId="{CC154E0B-F51A-4611-8FF5-4B571BAA8B18}" destId="{523A96CF-59EE-46BD-A940-50BEB04A2AF7}" srcOrd="0" destOrd="0" parTransId="{3E4ABCC3-2662-4F60-9973-1A7E3C6C120E}" sibTransId="{DB6BAAFA-F04D-4366-BDA6-5067B2E5DDE9}"/>
    <dgm:cxn modelId="{2270E7BA-973B-42FC-9457-610D67F6918A}" type="presOf" srcId="{C67DBB10-4410-4F29-9BC8-3EF54C7892F9}" destId="{F360EBD6-55C1-46BC-94F4-5D9315A95EC0}" srcOrd="0" destOrd="0" presId="urn:microsoft.com/office/officeart/2005/8/layout/hierarchy1"/>
    <dgm:cxn modelId="{CFCE5EFE-ADD5-42BF-8D4A-43A6D6F88C33}" type="presOf" srcId="{8BF07267-653C-4133-89FE-77402D5F33F3}" destId="{51B0D209-CCEF-431F-AC90-BDDE6666CD49}" srcOrd="0" destOrd="0" presId="urn:microsoft.com/office/officeart/2005/8/layout/hierarchy1"/>
    <dgm:cxn modelId="{D67FF9B9-211B-4E6C-91D5-507C0F3F892F}" srcId="{2B2ABC78-FA1E-4A88-830A-30D7579ED5CD}" destId="{B25778DC-9D5D-4F9C-8FA4-842B14D509AB}" srcOrd="5" destOrd="0" parTransId="{A49F858A-D348-4484-86F8-98173D1CFE11}" sibTransId="{C3575B19-4453-4C26-A8D5-2DAFB662D44B}"/>
    <dgm:cxn modelId="{90B912DE-A4DC-41E9-A10B-43A02B1E99AB}" type="presOf" srcId="{3C9FA2E4-203F-4FEF-B241-E7A46E6A75E7}" destId="{65991210-8E5F-4608-97A2-29CE5B7F56BB}" srcOrd="0" destOrd="0" presId="urn:microsoft.com/office/officeart/2005/8/layout/hierarchy1"/>
    <dgm:cxn modelId="{8A223679-6BFD-4AE4-B14A-603E0C4026E9}" type="presOf" srcId="{52EA5DFC-A7C2-494A-8C40-FEE9852E396F}" destId="{90FDBC11-601E-4209-ADED-5DAA56AD9EA8}" srcOrd="0" destOrd="0" presId="urn:microsoft.com/office/officeart/2005/8/layout/hierarchy1"/>
    <dgm:cxn modelId="{8428C1E2-9CF0-4A0F-A82F-EE8A72E61FA2}" type="presOf" srcId="{B25778DC-9D5D-4F9C-8FA4-842B14D509AB}" destId="{1B7E454F-A868-4D1B-BB47-98D4A37F0843}" srcOrd="0" destOrd="0" presId="urn:microsoft.com/office/officeart/2005/8/layout/hierarchy1"/>
    <dgm:cxn modelId="{6B032818-571F-4D9C-A1BF-DD08CD1F7A53}" type="presOf" srcId="{468227AC-FB2A-42A7-B277-C7CE9247A1AE}" destId="{9B548894-9CB6-4F24-86BC-227480DDE79F}" srcOrd="0" destOrd="0" presId="urn:microsoft.com/office/officeart/2005/8/layout/hierarchy1"/>
    <dgm:cxn modelId="{5BB19498-76C0-41B2-8D76-CE335F4668AE}" srcId="{2B2ABC78-FA1E-4A88-830A-30D7579ED5CD}" destId="{52EA5DFC-A7C2-494A-8C40-FEE9852E396F}" srcOrd="4" destOrd="0" parTransId="{2AAD0CC7-BBA1-43CD-8199-4BD89B245DD9}" sibTransId="{30080F99-DDC2-42D6-A979-965FDD5177E9}"/>
    <dgm:cxn modelId="{88F7CD95-48EC-405E-B034-15D1757755DC}" type="presOf" srcId="{8F368F09-1377-4760-8231-A683BCFD4669}" destId="{434968E9-9902-455C-9ABC-5A403E82390F}" srcOrd="0" destOrd="0" presId="urn:microsoft.com/office/officeart/2005/8/layout/hierarchy1"/>
    <dgm:cxn modelId="{1EADAD64-077F-4252-9DF7-8AFD59F056C3}" type="presOf" srcId="{7DCE7ABD-D45A-4EA8-9EFC-EF84E42DB286}" destId="{8EAC2A09-EF63-4BF2-8501-B667B5FBF37D}" srcOrd="0" destOrd="0" presId="urn:microsoft.com/office/officeart/2005/8/layout/hierarchy1"/>
    <dgm:cxn modelId="{9BE1C08C-A0AF-48F4-9038-7CA5A44E52D2}" type="presOf" srcId="{3E4ABCC3-2662-4F60-9973-1A7E3C6C120E}" destId="{25DB2896-ABE1-47C4-A331-6DD3EB2425C0}" srcOrd="0" destOrd="0" presId="urn:microsoft.com/office/officeart/2005/8/layout/hierarchy1"/>
    <dgm:cxn modelId="{9CA867F5-FF30-41A5-986F-9EAC1F34D475}" type="presParOf" srcId="{E95C1A86-1C7B-4D9D-99DA-4DC17FE23431}" destId="{66D5EE50-DA59-4C7F-BB50-2F09FF269E99}" srcOrd="0" destOrd="0" presId="urn:microsoft.com/office/officeart/2005/8/layout/hierarchy1"/>
    <dgm:cxn modelId="{495137A2-474A-4A85-BF0D-A5C750DE86C8}" type="presParOf" srcId="{66D5EE50-DA59-4C7F-BB50-2F09FF269E99}" destId="{9774BF91-17BA-4D59-B425-EF7E9B97E610}" srcOrd="0" destOrd="0" presId="urn:microsoft.com/office/officeart/2005/8/layout/hierarchy1"/>
    <dgm:cxn modelId="{1695000F-713E-439D-BA98-0DC3D0D47C27}" type="presParOf" srcId="{9774BF91-17BA-4D59-B425-EF7E9B97E610}" destId="{82A0CC1D-4A35-485F-9FA1-CD4C5BF39CC4}" srcOrd="0" destOrd="0" presId="urn:microsoft.com/office/officeart/2005/8/layout/hierarchy1"/>
    <dgm:cxn modelId="{ABCA8BA5-1F1D-406C-B061-9356F40D5D54}" type="presParOf" srcId="{9774BF91-17BA-4D59-B425-EF7E9B97E610}" destId="{8F925409-AC64-40E5-949E-28CE824DF44D}" srcOrd="1" destOrd="0" presId="urn:microsoft.com/office/officeart/2005/8/layout/hierarchy1"/>
    <dgm:cxn modelId="{3D58410F-F308-4A86-B4B5-C5502E874E9C}" type="presParOf" srcId="{66D5EE50-DA59-4C7F-BB50-2F09FF269E99}" destId="{54D3DA9E-1B3E-4288-9D01-65E167478C33}" srcOrd="1" destOrd="0" presId="urn:microsoft.com/office/officeart/2005/8/layout/hierarchy1"/>
    <dgm:cxn modelId="{FB576C69-C839-4ED4-B226-E4E84B22B5AE}" type="presParOf" srcId="{E95C1A86-1C7B-4D9D-99DA-4DC17FE23431}" destId="{5FF05470-F942-4EFB-AA13-93BCCED0F747}" srcOrd="1" destOrd="0" presId="urn:microsoft.com/office/officeart/2005/8/layout/hierarchy1"/>
    <dgm:cxn modelId="{7BE5A673-C4CA-4D17-B978-2CE68F02CD99}" type="presParOf" srcId="{5FF05470-F942-4EFB-AA13-93BCCED0F747}" destId="{4F1ECD74-0A6E-4B64-B99C-1CA24D7B3EA5}" srcOrd="0" destOrd="0" presId="urn:microsoft.com/office/officeart/2005/8/layout/hierarchy1"/>
    <dgm:cxn modelId="{33FCCAAD-39F7-4594-A6A7-BBF17FB06516}" type="presParOf" srcId="{4F1ECD74-0A6E-4B64-B99C-1CA24D7B3EA5}" destId="{A6B5CAC5-F373-45AB-8DC1-C0AA6036D087}" srcOrd="0" destOrd="0" presId="urn:microsoft.com/office/officeart/2005/8/layout/hierarchy1"/>
    <dgm:cxn modelId="{2C907DAB-357D-4C2E-9895-22CCA6C661BC}" type="presParOf" srcId="{4F1ECD74-0A6E-4B64-B99C-1CA24D7B3EA5}" destId="{A41E687D-7619-47AB-983F-541C94BFB2FA}" srcOrd="1" destOrd="0" presId="urn:microsoft.com/office/officeart/2005/8/layout/hierarchy1"/>
    <dgm:cxn modelId="{F813BF7D-358B-4CE1-AC5E-645E8641460E}" type="presParOf" srcId="{5FF05470-F942-4EFB-AA13-93BCCED0F747}" destId="{45929F0B-EA8B-429F-B8DA-F3F678450D7C}" srcOrd="1" destOrd="0" presId="urn:microsoft.com/office/officeart/2005/8/layout/hierarchy1"/>
    <dgm:cxn modelId="{177D28B3-3799-4E5F-BE98-AD038A27C277}" type="presParOf" srcId="{45929F0B-EA8B-429F-B8DA-F3F678450D7C}" destId="{25DB2896-ABE1-47C4-A331-6DD3EB2425C0}" srcOrd="0" destOrd="0" presId="urn:microsoft.com/office/officeart/2005/8/layout/hierarchy1"/>
    <dgm:cxn modelId="{6AE3DFA5-7105-4D9B-A77F-FE08754C1909}" type="presParOf" srcId="{45929F0B-EA8B-429F-B8DA-F3F678450D7C}" destId="{FDA15B4D-FB6F-407B-9BC7-4AD07F992331}" srcOrd="1" destOrd="0" presId="urn:microsoft.com/office/officeart/2005/8/layout/hierarchy1"/>
    <dgm:cxn modelId="{03FA66E8-AFA0-4F6F-90A4-37C21287351C}" type="presParOf" srcId="{FDA15B4D-FB6F-407B-9BC7-4AD07F992331}" destId="{C3E9C4CD-8970-4BC4-AB17-AB3C84ED4FFF}" srcOrd="0" destOrd="0" presId="urn:microsoft.com/office/officeart/2005/8/layout/hierarchy1"/>
    <dgm:cxn modelId="{E5F4791C-3A89-4B9C-9528-B3373E5D1BBD}" type="presParOf" srcId="{C3E9C4CD-8970-4BC4-AB17-AB3C84ED4FFF}" destId="{FC8655A2-22CE-4812-B007-E9A23B01EC9D}" srcOrd="0" destOrd="0" presId="urn:microsoft.com/office/officeart/2005/8/layout/hierarchy1"/>
    <dgm:cxn modelId="{5B393E24-3F88-4871-AFE5-CA4954372020}" type="presParOf" srcId="{C3E9C4CD-8970-4BC4-AB17-AB3C84ED4FFF}" destId="{734121DC-2DFC-467E-A162-71C6A3B15832}" srcOrd="1" destOrd="0" presId="urn:microsoft.com/office/officeart/2005/8/layout/hierarchy1"/>
    <dgm:cxn modelId="{21F79603-560F-4301-AC06-7F4D10A08CD4}" type="presParOf" srcId="{FDA15B4D-FB6F-407B-9BC7-4AD07F992331}" destId="{EBCEA046-E63E-4115-B3F8-EAC8E993968C}" srcOrd="1" destOrd="0" presId="urn:microsoft.com/office/officeart/2005/8/layout/hierarchy1"/>
    <dgm:cxn modelId="{66B1E4B5-2165-44D4-868D-0E66E05BF43A}" type="presParOf" srcId="{45929F0B-EA8B-429F-B8DA-F3F678450D7C}" destId="{65991210-8E5F-4608-97A2-29CE5B7F56BB}" srcOrd="2" destOrd="0" presId="urn:microsoft.com/office/officeart/2005/8/layout/hierarchy1"/>
    <dgm:cxn modelId="{D763605A-5DEE-4BE8-9E77-EA7B18886B21}" type="presParOf" srcId="{45929F0B-EA8B-429F-B8DA-F3F678450D7C}" destId="{C949A017-551B-4A8D-ABF3-C513F5B9CB91}" srcOrd="3" destOrd="0" presId="urn:microsoft.com/office/officeart/2005/8/layout/hierarchy1"/>
    <dgm:cxn modelId="{0AC371D9-6527-43D5-B538-E1F57FC72267}" type="presParOf" srcId="{C949A017-551B-4A8D-ABF3-C513F5B9CB91}" destId="{2FC0CA53-1D14-4086-A554-7027C6BBCCA4}" srcOrd="0" destOrd="0" presId="urn:microsoft.com/office/officeart/2005/8/layout/hierarchy1"/>
    <dgm:cxn modelId="{AE4EE8BF-DE12-4BE7-9CD3-14A1BB3AC9F5}" type="presParOf" srcId="{2FC0CA53-1D14-4086-A554-7027C6BBCCA4}" destId="{0A74ED6D-F70C-4B5A-B90B-A15D3BBF8F33}" srcOrd="0" destOrd="0" presId="urn:microsoft.com/office/officeart/2005/8/layout/hierarchy1"/>
    <dgm:cxn modelId="{499EC5AC-CA7E-4125-9F27-04A7FBE7D4C8}" type="presParOf" srcId="{2FC0CA53-1D14-4086-A554-7027C6BBCCA4}" destId="{434968E9-9902-455C-9ABC-5A403E82390F}" srcOrd="1" destOrd="0" presId="urn:microsoft.com/office/officeart/2005/8/layout/hierarchy1"/>
    <dgm:cxn modelId="{2C30163C-4CA3-42F6-B4F9-B4F3E85871AD}" type="presParOf" srcId="{C949A017-551B-4A8D-ABF3-C513F5B9CB91}" destId="{8FFB0ED5-2A30-4002-9098-28B4AD17050D}" srcOrd="1" destOrd="0" presId="urn:microsoft.com/office/officeart/2005/8/layout/hierarchy1"/>
    <dgm:cxn modelId="{AF12B928-4E83-4BA0-805D-EE91CB358FDB}" type="presParOf" srcId="{E95C1A86-1C7B-4D9D-99DA-4DC17FE23431}" destId="{705F77CF-F86C-42DD-B97A-CD8A34BB8E25}" srcOrd="2" destOrd="0" presId="urn:microsoft.com/office/officeart/2005/8/layout/hierarchy1"/>
    <dgm:cxn modelId="{423D4ACC-5B19-49D6-9A7A-CF94FEE45D70}" type="presParOf" srcId="{705F77CF-F86C-42DD-B97A-CD8A34BB8E25}" destId="{3896C912-DCD2-4CC6-B464-17F5BD2E23F6}" srcOrd="0" destOrd="0" presId="urn:microsoft.com/office/officeart/2005/8/layout/hierarchy1"/>
    <dgm:cxn modelId="{797801B3-27A8-4A19-B5F5-22E82505EF65}" type="presParOf" srcId="{3896C912-DCD2-4CC6-B464-17F5BD2E23F6}" destId="{166FDB66-1751-4753-B3CF-F439A0E48995}" srcOrd="0" destOrd="0" presId="urn:microsoft.com/office/officeart/2005/8/layout/hierarchy1"/>
    <dgm:cxn modelId="{8FD1250B-B734-4E7C-BD45-A9204701D684}" type="presParOf" srcId="{3896C912-DCD2-4CC6-B464-17F5BD2E23F6}" destId="{9B548894-9CB6-4F24-86BC-227480DDE79F}" srcOrd="1" destOrd="0" presId="urn:microsoft.com/office/officeart/2005/8/layout/hierarchy1"/>
    <dgm:cxn modelId="{730BAEAA-B322-4D60-AC5A-2E720E9165AA}" type="presParOf" srcId="{705F77CF-F86C-42DD-B97A-CD8A34BB8E25}" destId="{694ADB3D-89AB-4281-9D52-41092183F27F}" srcOrd="1" destOrd="0" presId="urn:microsoft.com/office/officeart/2005/8/layout/hierarchy1"/>
    <dgm:cxn modelId="{6F75B983-B985-4851-A024-94801768B857}" type="presParOf" srcId="{E95C1A86-1C7B-4D9D-99DA-4DC17FE23431}" destId="{2C3EC075-A1ED-41F0-94F1-47B0A4D2EB9E}" srcOrd="3" destOrd="0" presId="urn:microsoft.com/office/officeart/2005/8/layout/hierarchy1"/>
    <dgm:cxn modelId="{7224021B-84EC-4641-A9E9-DB70D35FC0FF}" type="presParOf" srcId="{2C3EC075-A1ED-41F0-94F1-47B0A4D2EB9E}" destId="{E8389028-E769-4DED-9FC8-A1C2D4ABE03D}" srcOrd="0" destOrd="0" presId="urn:microsoft.com/office/officeart/2005/8/layout/hierarchy1"/>
    <dgm:cxn modelId="{DEC96130-3FC3-406A-AE83-5E1A5ECA6621}" type="presParOf" srcId="{E8389028-E769-4DED-9FC8-A1C2D4ABE03D}" destId="{C98FE78B-5D88-46F3-A5A9-13B8096BC2C7}" srcOrd="0" destOrd="0" presId="urn:microsoft.com/office/officeart/2005/8/layout/hierarchy1"/>
    <dgm:cxn modelId="{38F09D44-970E-472A-9807-170987D0BD31}" type="presParOf" srcId="{E8389028-E769-4DED-9FC8-A1C2D4ABE03D}" destId="{DD9246BC-CE4B-46D9-BCCF-19FA2A8826BD}" srcOrd="1" destOrd="0" presId="urn:microsoft.com/office/officeart/2005/8/layout/hierarchy1"/>
    <dgm:cxn modelId="{A941B4A9-F2A7-405F-B604-4FC0AA0AE094}" type="presParOf" srcId="{2C3EC075-A1ED-41F0-94F1-47B0A4D2EB9E}" destId="{C8533975-9E16-4424-B82A-B6F9FB87C75B}" srcOrd="1" destOrd="0" presId="urn:microsoft.com/office/officeart/2005/8/layout/hierarchy1"/>
    <dgm:cxn modelId="{335D0B98-00DD-416A-9583-A22B79959AA7}" type="presParOf" srcId="{E95C1A86-1C7B-4D9D-99DA-4DC17FE23431}" destId="{F0C2F5DD-37D2-4FE9-935A-FB2E4925FC0B}" srcOrd="4" destOrd="0" presId="urn:microsoft.com/office/officeart/2005/8/layout/hierarchy1"/>
    <dgm:cxn modelId="{3A534FBF-1783-4E56-BBFB-784BC2FADFD8}" type="presParOf" srcId="{F0C2F5DD-37D2-4FE9-935A-FB2E4925FC0B}" destId="{632257A1-FC9E-418E-8372-E764DF9879E9}" srcOrd="0" destOrd="0" presId="urn:microsoft.com/office/officeart/2005/8/layout/hierarchy1"/>
    <dgm:cxn modelId="{BEC50C97-18DA-454B-9BDF-55655C102E76}" type="presParOf" srcId="{632257A1-FC9E-418E-8372-E764DF9879E9}" destId="{C16EAFE7-49BC-4405-8A49-E7BA79CC2E88}" srcOrd="0" destOrd="0" presId="urn:microsoft.com/office/officeart/2005/8/layout/hierarchy1"/>
    <dgm:cxn modelId="{1F1BA208-A676-4C63-A5B3-5CFD3A0D937B}" type="presParOf" srcId="{632257A1-FC9E-418E-8372-E764DF9879E9}" destId="{90FDBC11-601E-4209-ADED-5DAA56AD9EA8}" srcOrd="1" destOrd="0" presId="urn:microsoft.com/office/officeart/2005/8/layout/hierarchy1"/>
    <dgm:cxn modelId="{FAEA52D8-4C5F-480E-A804-AFFF0FFE5F77}" type="presParOf" srcId="{F0C2F5DD-37D2-4FE9-935A-FB2E4925FC0B}" destId="{E251C75A-CD4E-401B-B050-4AF88715EA7F}" srcOrd="1" destOrd="0" presId="urn:microsoft.com/office/officeart/2005/8/layout/hierarchy1"/>
    <dgm:cxn modelId="{2E29EE37-61C7-44E6-A4FD-E8F4F4034CC4}" type="presParOf" srcId="{E251C75A-CD4E-401B-B050-4AF88715EA7F}" destId="{51B0D209-CCEF-431F-AC90-BDDE6666CD49}" srcOrd="0" destOrd="0" presId="urn:microsoft.com/office/officeart/2005/8/layout/hierarchy1"/>
    <dgm:cxn modelId="{3968F29A-B666-4005-B17E-4CD9B16DBC00}" type="presParOf" srcId="{E251C75A-CD4E-401B-B050-4AF88715EA7F}" destId="{990DF072-42C2-4444-8163-4D36765EFD9D}" srcOrd="1" destOrd="0" presId="urn:microsoft.com/office/officeart/2005/8/layout/hierarchy1"/>
    <dgm:cxn modelId="{923889C5-D560-4FC1-B19B-B3BC91B016A4}" type="presParOf" srcId="{990DF072-42C2-4444-8163-4D36765EFD9D}" destId="{0E4B26D7-3B4D-4F7C-A149-35DB759A6754}" srcOrd="0" destOrd="0" presId="urn:microsoft.com/office/officeart/2005/8/layout/hierarchy1"/>
    <dgm:cxn modelId="{979E03C8-13FF-4832-98D2-97D2C4F1FCAF}" type="presParOf" srcId="{0E4B26D7-3B4D-4F7C-A149-35DB759A6754}" destId="{48CA4CBF-4A5D-4201-812A-2A68473E8B94}" srcOrd="0" destOrd="0" presId="urn:microsoft.com/office/officeart/2005/8/layout/hierarchy1"/>
    <dgm:cxn modelId="{970C018E-3FA9-4FB7-9778-9924CBDB56A5}" type="presParOf" srcId="{0E4B26D7-3B4D-4F7C-A149-35DB759A6754}" destId="{8EAC2A09-EF63-4BF2-8501-B667B5FBF37D}" srcOrd="1" destOrd="0" presId="urn:microsoft.com/office/officeart/2005/8/layout/hierarchy1"/>
    <dgm:cxn modelId="{9A463AF5-1620-4FC5-A21F-FEF9062EE8BD}" type="presParOf" srcId="{990DF072-42C2-4444-8163-4D36765EFD9D}" destId="{F64024C3-35BC-44F4-BB30-9A0284057381}" srcOrd="1" destOrd="0" presId="urn:microsoft.com/office/officeart/2005/8/layout/hierarchy1"/>
    <dgm:cxn modelId="{F48DCA3B-5D01-42A9-9ACF-4CF07C5C2F49}" type="presParOf" srcId="{E95C1A86-1C7B-4D9D-99DA-4DC17FE23431}" destId="{71D572CA-1C91-4440-B318-8D1880B86176}" srcOrd="5" destOrd="0" presId="urn:microsoft.com/office/officeart/2005/8/layout/hierarchy1"/>
    <dgm:cxn modelId="{678CA818-F8B6-4274-A91A-62ADA40D561E}" type="presParOf" srcId="{71D572CA-1C91-4440-B318-8D1880B86176}" destId="{92AF13DD-1709-448B-AAA5-F578AA073F68}" srcOrd="0" destOrd="0" presId="urn:microsoft.com/office/officeart/2005/8/layout/hierarchy1"/>
    <dgm:cxn modelId="{3C854E79-8199-4F78-9DB4-59B82D005073}" type="presParOf" srcId="{92AF13DD-1709-448B-AAA5-F578AA073F68}" destId="{95A3E1EE-6F73-4BB6-9CF6-697E626B3DC3}" srcOrd="0" destOrd="0" presId="urn:microsoft.com/office/officeart/2005/8/layout/hierarchy1"/>
    <dgm:cxn modelId="{227E4384-009A-4F81-8FD5-9DAA117E9F0D}" type="presParOf" srcId="{92AF13DD-1709-448B-AAA5-F578AA073F68}" destId="{1B7E454F-A868-4D1B-BB47-98D4A37F0843}" srcOrd="1" destOrd="0" presId="urn:microsoft.com/office/officeart/2005/8/layout/hierarchy1"/>
    <dgm:cxn modelId="{49D8B564-34CC-41EF-A6FC-D7EF3BCE0EB3}" type="presParOf" srcId="{71D572CA-1C91-4440-B318-8D1880B86176}" destId="{AA314768-CB71-4894-B498-7CDAD94CAA28}" srcOrd="1" destOrd="0" presId="urn:microsoft.com/office/officeart/2005/8/layout/hierarchy1"/>
    <dgm:cxn modelId="{3DAA4D70-796C-4327-BBB9-3E4F512086FC}" type="presParOf" srcId="{E95C1A86-1C7B-4D9D-99DA-4DC17FE23431}" destId="{418924A3-1E07-4EB3-9AA3-8D49144DBFF3}" srcOrd="6" destOrd="0" presId="urn:microsoft.com/office/officeart/2005/8/layout/hierarchy1"/>
    <dgm:cxn modelId="{55B154B3-B2DE-408F-9193-C3F7373CF3B7}" type="presParOf" srcId="{418924A3-1E07-4EB3-9AA3-8D49144DBFF3}" destId="{533631BD-6170-407D-9256-04851CFEFE66}" srcOrd="0" destOrd="0" presId="urn:microsoft.com/office/officeart/2005/8/layout/hierarchy1"/>
    <dgm:cxn modelId="{D58757EA-3D14-4287-898B-7BF24B8BEEC2}" type="presParOf" srcId="{533631BD-6170-407D-9256-04851CFEFE66}" destId="{13427F69-44D0-4B4F-AB4E-66003611B855}" srcOrd="0" destOrd="0" presId="urn:microsoft.com/office/officeart/2005/8/layout/hierarchy1"/>
    <dgm:cxn modelId="{F2544061-24A7-4E99-B9D7-7C2E36FBF88E}" type="presParOf" srcId="{533631BD-6170-407D-9256-04851CFEFE66}" destId="{F360EBD6-55C1-46BC-94F4-5D9315A95EC0}" srcOrd="1" destOrd="0" presId="urn:microsoft.com/office/officeart/2005/8/layout/hierarchy1"/>
    <dgm:cxn modelId="{C98A020E-35FA-4792-9BCA-9D10F96E86A6}" type="presParOf" srcId="{418924A3-1E07-4EB3-9AA3-8D49144DBFF3}" destId="{7090CBEF-81D7-4919-A7CF-D2D8993CD126}" srcOrd="1" destOrd="0" presId="urn:microsoft.com/office/officeart/2005/8/layout/hierarchy1"/>
    <dgm:cxn modelId="{1120D8AD-D8FD-4C3D-A609-ED78A1173679}" type="presParOf" srcId="{7090CBEF-81D7-4919-A7CF-D2D8993CD126}" destId="{B22F3049-3EDA-494C-B3C9-527F63E21DC4}" srcOrd="0" destOrd="0" presId="urn:microsoft.com/office/officeart/2005/8/layout/hierarchy1"/>
    <dgm:cxn modelId="{DE3269C4-E7FB-4506-9BC8-2D7DC0B36465}" type="presParOf" srcId="{7090CBEF-81D7-4919-A7CF-D2D8993CD126}" destId="{A0079CCE-F837-45D4-AD18-92BC4C291D8D}" srcOrd="1" destOrd="0" presId="urn:microsoft.com/office/officeart/2005/8/layout/hierarchy1"/>
    <dgm:cxn modelId="{DD9ACC96-D410-4277-8B25-0E8DAD6C6B0C}" type="presParOf" srcId="{A0079CCE-F837-45D4-AD18-92BC4C291D8D}" destId="{CCF8BE6B-6D30-4BAF-BA28-AD81EE946B7E}" srcOrd="0" destOrd="0" presId="urn:microsoft.com/office/officeart/2005/8/layout/hierarchy1"/>
    <dgm:cxn modelId="{E9082409-14CB-47A3-97F0-CA72AE8E54A1}" type="presParOf" srcId="{CCF8BE6B-6D30-4BAF-BA28-AD81EE946B7E}" destId="{79FF22B0-B240-4F26-B3D7-B145F8B4F817}" srcOrd="0" destOrd="0" presId="urn:microsoft.com/office/officeart/2005/8/layout/hierarchy1"/>
    <dgm:cxn modelId="{0FA746B6-3CDC-4E57-8930-68A656A690A1}" type="presParOf" srcId="{CCF8BE6B-6D30-4BAF-BA28-AD81EE946B7E}" destId="{4475984A-E90E-40BD-AAC0-DDAAA1B6943D}" srcOrd="1" destOrd="0" presId="urn:microsoft.com/office/officeart/2005/8/layout/hierarchy1"/>
    <dgm:cxn modelId="{0F4DA15F-FFFE-4D75-9362-9975D5068D41}" type="presParOf" srcId="{A0079CCE-F837-45D4-AD18-92BC4C291D8D}" destId="{8DA91F94-6F0F-438E-9E21-8BDFD414F02D}" srcOrd="1" destOrd="0" presId="urn:microsoft.com/office/officeart/2005/8/layout/hierarchy1"/>
    <dgm:cxn modelId="{2800C55A-02D2-45F2-9F66-36483FE3744C}" type="presParOf" srcId="{7090CBEF-81D7-4919-A7CF-D2D8993CD126}" destId="{28B9BDF3-3B2E-460A-BD37-B24C6B1D1A0B}" srcOrd="2" destOrd="0" presId="urn:microsoft.com/office/officeart/2005/8/layout/hierarchy1"/>
    <dgm:cxn modelId="{C09549F0-D588-47C2-8CD9-3B1D70D58692}" type="presParOf" srcId="{7090CBEF-81D7-4919-A7CF-D2D8993CD126}" destId="{DB0D7DFB-1A97-4888-92C7-D630699245A7}" srcOrd="3" destOrd="0" presId="urn:microsoft.com/office/officeart/2005/8/layout/hierarchy1"/>
    <dgm:cxn modelId="{DCA8F81F-094D-4B7B-A253-C71EFAF67529}" type="presParOf" srcId="{DB0D7DFB-1A97-4888-92C7-D630699245A7}" destId="{EC4E144B-6A12-4F61-B897-24DA46BD4DA3}" srcOrd="0" destOrd="0" presId="urn:microsoft.com/office/officeart/2005/8/layout/hierarchy1"/>
    <dgm:cxn modelId="{1170B988-B9E9-4C23-8C24-A8905DB255BE}" type="presParOf" srcId="{EC4E144B-6A12-4F61-B897-24DA46BD4DA3}" destId="{75421FE9-257E-4F12-8DDC-894B4F97D092}" srcOrd="0" destOrd="0" presId="urn:microsoft.com/office/officeart/2005/8/layout/hierarchy1"/>
    <dgm:cxn modelId="{904B9953-BED8-4199-AA0E-88C1250DC5CC}" type="presParOf" srcId="{EC4E144B-6A12-4F61-B897-24DA46BD4DA3}" destId="{F3091085-C465-4CB8-B22F-1CD8B2041B02}" srcOrd="1" destOrd="0" presId="urn:microsoft.com/office/officeart/2005/8/layout/hierarchy1"/>
    <dgm:cxn modelId="{4DE21FA8-F969-4ABC-A280-A7E761B80F66}" type="presParOf" srcId="{DB0D7DFB-1A97-4888-92C7-D630699245A7}" destId="{B0B7365F-3224-4F35-B986-B84C813C40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9BDF3-3B2E-460A-BD37-B24C6B1D1A0B}">
      <dsp:nvSpPr>
        <dsp:cNvPr id="0" name=""/>
        <dsp:cNvSpPr/>
      </dsp:nvSpPr>
      <dsp:spPr>
        <a:xfrm>
          <a:off x="7909330" y="2035576"/>
          <a:ext cx="616985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616985" y="200099"/>
              </a:lnTo>
              <a:lnTo>
                <a:pt x="616985" y="293629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B22F3049-3EDA-494C-B3C9-527F63E21DC4}">
      <dsp:nvSpPr>
        <dsp:cNvPr id="0" name=""/>
        <dsp:cNvSpPr/>
      </dsp:nvSpPr>
      <dsp:spPr>
        <a:xfrm>
          <a:off x="7292344" y="2035576"/>
          <a:ext cx="616985" cy="293629"/>
        </a:xfrm>
        <a:custGeom>
          <a:avLst/>
          <a:gdLst/>
          <a:ahLst/>
          <a:cxnLst/>
          <a:rect l="0" t="0" r="0" b="0"/>
          <a:pathLst>
            <a:path>
              <a:moveTo>
                <a:pt x="616985" y="0"/>
              </a:moveTo>
              <a:lnTo>
                <a:pt x="616985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51B0D209-CCEF-431F-AC90-BDDE6666CD49}">
      <dsp:nvSpPr>
        <dsp:cNvPr id="0" name=""/>
        <dsp:cNvSpPr/>
      </dsp:nvSpPr>
      <dsp:spPr>
        <a:xfrm>
          <a:off x="5395668" y="2035576"/>
          <a:ext cx="91440" cy="2936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629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65991210-8E5F-4608-97A2-29CE5B7F56BB}">
      <dsp:nvSpPr>
        <dsp:cNvPr id="0" name=""/>
        <dsp:cNvSpPr/>
      </dsp:nvSpPr>
      <dsp:spPr>
        <a:xfrm>
          <a:off x="1739475" y="2035576"/>
          <a:ext cx="616985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616985" y="200099"/>
              </a:lnTo>
              <a:lnTo>
                <a:pt x="616985" y="293629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25DB2896-ABE1-47C4-A331-6DD3EB2425C0}">
      <dsp:nvSpPr>
        <dsp:cNvPr id="0" name=""/>
        <dsp:cNvSpPr/>
      </dsp:nvSpPr>
      <dsp:spPr>
        <a:xfrm>
          <a:off x="1122489" y="2035576"/>
          <a:ext cx="616985" cy="293629"/>
        </a:xfrm>
        <a:custGeom>
          <a:avLst/>
          <a:gdLst/>
          <a:ahLst/>
          <a:cxnLst/>
          <a:rect l="0" t="0" r="0" b="0"/>
          <a:pathLst>
            <a:path>
              <a:moveTo>
                <a:pt x="616985" y="0"/>
              </a:moveTo>
              <a:lnTo>
                <a:pt x="616985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82A0CC1D-4A35-485F-9FA1-CD4C5BF39CC4}">
      <dsp:nvSpPr>
        <dsp:cNvPr id="0" name=""/>
        <dsp:cNvSpPr/>
      </dsp:nvSpPr>
      <dsp:spPr>
        <a:xfrm>
          <a:off x="697" y="1394472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25409-AC64-40E5-949E-28CE824DF44D}">
      <dsp:nvSpPr>
        <dsp:cNvPr id="0" name=""/>
        <dsp:cNvSpPr/>
      </dsp:nvSpPr>
      <dsp:spPr>
        <a:xfrm>
          <a:off x="112876" y="1501042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Struct</a:t>
          </a:r>
          <a:endParaRPr lang="en-US" sz="1200" kern="1200" dirty="0"/>
        </a:p>
      </dsp:txBody>
      <dsp:txXfrm>
        <a:off x="131653" y="1519819"/>
        <a:ext cx="972058" cy="603550"/>
      </dsp:txXfrm>
    </dsp:sp>
    <dsp:sp modelId="{A6B5CAC5-F373-45AB-8DC1-C0AA6036D087}">
      <dsp:nvSpPr>
        <dsp:cNvPr id="0" name=""/>
        <dsp:cNvSpPr/>
      </dsp:nvSpPr>
      <dsp:spPr>
        <a:xfrm>
          <a:off x="1234668" y="1394472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E687D-7619-47AB-983F-541C94BFB2FA}">
      <dsp:nvSpPr>
        <dsp:cNvPr id="0" name=""/>
        <dsp:cNvSpPr/>
      </dsp:nvSpPr>
      <dsp:spPr>
        <a:xfrm>
          <a:off x="1346847" y="1501042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Class</a:t>
          </a:r>
          <a:endParaRPr lang="en-US" sz="1200" kern="1200" dirty="0"/>
        </a:p>
      </dsp:txBody>
      <dsp:txXfrm>
        <a:off x="1365624" y="1519819"/>
        <a:ext cx="972058" cy="603550"/>
      </dsp:txXfrm>
    </dsp:sp>
    <dsp:sp modelId="{FC8655A2-22CE-4812-B007-E9A23B01EC9D}">
      <dsp:nvSpPr>
        <dsp:cNvPr id="0" name=""/>
        <dsp:cNvSpPr/>
      </dsp:nvSpPr>
      <dsp:spPr>
        <a:xfrm>
          <a:off x="617683" y="2329205"/>
          <a:ext cx="1009612" cy="641104"/>
        </a:xfrm>
        <a:prstGeom prst="roundRect">
          <a:avLst>
            <a:gd name="adj" fmla="val 10000"/>
          </a:avLst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121DC-2DFC-467E-A162-71C6A3B15832}">
      <dsp:nvSpPr>
        <dsp:cNvPr id="0" name=""/>
        <dsp:cNvSpPr/>
      </dsp:nvSpPr>
      <dsp:spPr>
        <a:xfrm>
          <a:off x="729862" y="2435775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Type Class</a:t>
          </a:r>
          <a:endParaRPr lang="en-US" sz="1200" kern="1200" dirty="0"/>
        </a:p>
      </dsp:txBody>
      <dsp:txXfrm>
        <a:off x="748639" y="2454552"/>
        <a:ext cx="972058" cy="603550"/>
      </dsp:txXfrm>
    </dsp:sp>
    <dsp:sp modelId="{0A74ED6D-F70C-4B5A-B90B-A15D3BBF8F33}">
      <dsp:nvSpPr>
        <dsp:cNvPr id="0" name=""/>
        <dsp:cNvSpPr/>
      </dsp:nvSpPr>
      <dsp:spPr>
        <a:xfrm>
          <a:off x="1851654" y="2329205"/>
          <a:ext cx="1009612" cy="641104"/>
        </a:xfrm>
        <a:prstGeom prst="roundRect">
          <a:avLst>
            <a:gd name="adj" fmla="val 10000"/>
          </a:avLst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968E9-9902-455C-9ABC-5A403E82390F}">
      <dsp:nvSpPr>
        <dsp:cNvPr id="0" name=""/>
        <dsp:cNvSpPr/>
      </dsp:nvSpPr>
      <dsp:spPr>
        <a:xfrm>
          <a:off x="1963833" y="2435775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Implicit Class</a:t>
          </a:r>
        </a:p>
      </dsp:txBody>
      <dsp:txXfrm>
        <a:off x="1982610" y="2454552"/>
        <a:ext cx="972058" cy="603550"/>
      </dsp:txXfrm>
    </dsp:sp>
    <dsp:sp modelId="{166FDB66-1751-4753-B3CF-F439A0E48995}">
      <dsp:nvSpPr>
        <dsp:cNvPr id="0" name=""/>
        <dsp:cNvSpPr/>
      </dsp:nvSpPr>
      <dsp:spPr>
        <a:xfrm>
          <a:off x="2468639" y="1394472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48894-9CB6-4F24-86BC-227480DDE79F}">
      <dsp:nvSpPr>
        <dsp:cNvPr id="0" name=""/>
        <dsp:cNvSpPr/>
      </dsp:nvSpPr>
      <dsp:spPr>
        <a:xfrm>
          <a:off x="2580818" y="1501042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Mixin</a:t>
          </a:r>
          <a:endParaRPr lang="en-US" sz="1200" kern="1200" dirty="0"/>
        </a:p>
      </dsp:txBody>
      <dsp:txXfrm>
        <a:off x="2599595" y="1519819"/>
        <a:ext cx="972058" cy="603550"/>
      </dsp:txXfrm>
    </dsp:sp>
    <dsp:sp modelId="{C98FE78B-5D88-46F3-A5A9-13B8096BC2C7}">
      <dsp:nvSpPr>
        <dsp:cNvPr id="0" name=""/>
        <dsp:cNvSpPr/>
      </dsp:nvSpPr>
      <dsp:spPr>
        <a:xfrm>
          <a:off x="3702610" y="1394472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246BC-CE4B-46D9-BCCF-19FA2A8826BD}">
      <dsp:nvSpPr>
        <dsp:cNvPr id="0" name=""/>
        <dsp:cNvSpPr/>
      </dsp:nvSpPr>
      <dsp:spPr>
        <a:xfrm>
          <a:off x="3814789" y="1501042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Trait</a:t>
          </a:r>
          <a:endParaRPr lang="en-US" sz="1200" kern="1200"/>
        </a:p>
      </dsp:txBody>
      <dsp:txXfrm>
        <a:off x="3833566" y="1519819"/>
        <a:ext cx="972058" cy="603550"/>
      </dsp:txXfrm>
    </dsp:sp>
    <dsp:sp modelId="{C16EAFE7-49BC-4405-8A49-E7BA79CC2E88}">
      <dsp:nvSpPr>
        <dsp:cNvPr id="0" name=""/>
        <dsp:cNvSpPr/>
      </dsp:nvSpPr>
      <dsp:spPr>
        <a:xfrm>
          <a:off x="4936581" y="1394472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DBC11-601E-4209-ADED-5DAA56AD9EA8}">
      <dsp:nvSpPr>
        <dsp:cNvPr id="0" name=""/>
        <dsp:cNvSpPr/>
      </dsp:nvSpPr>
      <dsp:spPr>
        <a:xfrm>
          <a:off x="5048761" y="1501042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Module</a:t>
          </a:r>
          <a:endParaRPr lang="en-US" sz="1200" kern="1200"/>
        </a:p>
      </dsp:txBody>
      <dsp:txXfrm>
        <a:off x="5067538" y="1519819"/>
        <a:ext cx="972058" cy="603550"/>
      </dsp:txXfrm>
    </dsp:sp>
    <dsp:sp modelId="{48CA4CBF-4A5D-4201-812A-2A68473E8B94}">
      <dsp:nvSpPr>
        <dsp:cNvPr id="0" name=""/>
        <dsp:cNvSpPr/>
      </dsp:nvSpPr>
      <dsp:spPr>
        <a:xfrm>
          <a:off x="4936581" y="2329205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C2A09-EF63-4BF2-8501-B667B5FBF37D}">
      <dsp:nvSpPr>
        <dsp:cNvPr id="0" name=""/>
        <dsp:cNvSpPr/>
      </dsp:nvSpPr>
      <dsp:spPr>
        <a:xfrm>
          <a:off x="5048761" y="2435775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Companion Module</a:t>
          </a:r>
          <a:endParaRPr lang="en-US" sz="1200" kern="1200"/>
        </a:p>
      </dsp:txBody>
      <dsp:txXfrm>
        <a:off x="5067538" y="2454552"/>
        <a:ext cx="972058" cy="603550"/>
      </dsp:txXfrm>
    </dsp:sp>
    <dsp:sp modelId="{95A3E1EE-6F73-4BB6-9CF6-697E626B3DC3}">
      <dsp:nvSpPr>
        <dsp:cNvPr id="0" name=""/>
        <dsp:cNvSpPr/>
      </dsp:nvSpPr>
      <dsp:spPr>
        <a:xfrm>
          <a:off x="6170552" y="1394472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E454F-A868-4D1B-BB47-98D4A37F0843}">
      <dsp:nvSpPr>
        <dsp:cNvPr id="0" name=""/>
        <dsp:cNvSpPr/>
      </dsp:nvSpPr>
      <dsp:spPr>
        <a:xfrm>
          <a:off x="6282732" y="1501042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Object</a:t>
          </a:r>
          <a:endParaRPr lang="en-US" sz="1200" kern="1200"/>
        </a:p>
      </dsp:txBody>
      <dsp:txXfrm>
        <a:off x="6301509" y="1519819"/>
        <a:ext cx="972058" cy="603550"/>
      </dsp:txXfrm>
    </dsp:sp>
    <dsp:sp modelId="{13427F69-44D0-4B4F-AB4E-66003611B855}">
      <dsp:nvSpPr>
        <dsp:cNvPr id="0" name=""/>
        <dsp:cNvSpPr/>
      </dsp:nvSpPr>
      <dsp:spPr>
        <a:xfrm>
          <a:off x="7404523" y="1394472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0EBD6-55C1-46BC-94F4-5D9315A95EC0}">
      <dsp:nvSpPr>
        <dsp:cNvPr id="0" name=""/>
        <dsp:cNvSpPr/>
      </dsp:nvSpPr>
      <dsp:spPr>
        <a:xfrm>
          <a:off x="7516703" y="1501042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Variant</a:t>
          </a:r>
          <a:endParaRPr lang="en-US" sz="1200" kern="1200"/>
        </a:p>
      </dsp:txBody>
      <dsp:txXfrm>
        <a:off x="7535480" y="1519819"/>
        <a:ext cx="972058" cy="603550"/>
      </dsp:txXfrm>
    </dsp:sp>
    <dsp:sp modelId="{79FF22B0-B240-4F26-B3D7-B145F8B4F817}">
      <dsp:nvSpPr>
        <dsp:cNvPr id="0" name=""/>
        <dsp:cNvSpPr/>
      </dsp:nvSpPr>
      <dsp:spPr>
        <a:xfrm>
          <a:off x="6787538" y="2329205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5984A-E90E-40BD-AAC0-DDAAA1B6943D}">
      <dsp:nvSpPr>
        <dsp:cNvPr id="0" name=""/>
        <dsp:cNvSpPr/>
      </dsp:nvSpPr>
      <dsp:spPr>
        <a:xfrm>
          <a:off x="6899717" y="2435775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ADT</a:t>
          </a:r>
          <a:endParaRPr lang="en-US" sz="1200" kern="1200"/>
        </a:p>
      </dsp:txBody>
      <dsp:txXfrm>
        <a:off x="6918494" y="2454552"/>
        <a:ext cx="972058" cy="603550"/>
      </dsp:txXfrm>
    </dsp:sp>
    <dsp:sp modelId="{75421FE9-257E-4F12-8DDC-894B4F97D092}">
      <dsp:nvSpPr>
        <dsp:cNvPr id="0" name=""/>
        <dsp:cNvSpPr/>
      </dsp:nvSpPr>
      <dsp:spPr>
        <a:xfrm>
          <a:off x="8021509" y="2329205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91085-C465-4CB8-B22F-1CD8B2041B02}">
      <dsp:nvSpPr>
        <dsp:cNvPr id="0" name=""/>
        <dsp:cNvSpPr/>
      </dsp:nvSpPr>
      <dsp:spPr>
        <a:xfrm>
          <a:off x="8133688" y="2435775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Enumeration</a:t>
          </a:r>
          <a:endParaRPr lang="en-US" sz="1200" kern="1200"/>
        </a:p>
      </dsp:txBody>
      <dsp:txXfrm>
        <a:off x="8152465" y="2454552"/>
        <a:ext cx="972058" cy="603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11/14/2016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Fireball has no “delegate” keyword, instead functions have a fully formed type</a:t>
            </a:r>
            <a:r>
              <a:rPr lang="en-US" baseline="0" dirty="0"/>
              <a:t> based only on their signature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means: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No issues with “casting” function types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Example: Why can’t I put a </a:t>
            </a:r>
            <a:r>
              <a:rPr lang="en-US" baseline="0" dirty="0" err="1"/>
              <a:t>Func</a:t>
            </a:r>
            <a:r>
              <a:rPr lang="en-US" baseline="0" dirty="0"/>
              <a:t>&lt;T, Bool&gt; into a Predicate&lt;T&gt; argument?!!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No difference between a function and a method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still use CLR delegates in Fireball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are simply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Compiler will cast a function to a delegate where needed for interop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Functions are actual types in the core library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Classes can extend functions, allowing you to create instances of specialized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like a more powerful version of the strategy pattern, baked into the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97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</a:t>
            </a:r>
            <a:r>
              <a:rPr lang="en-US" baseline="0" dirty="0"/>
              <a:t> use traits and mixins?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Classes are heavy weight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Not </a:t>
            </a:r>
            <a:r>
              <a:rPr lang="en-US" baseline="0" dirty="0" err="1"/>
              <a:t>composable</a:t>
            </a:r>
            <a:endParaRPr lang="en-US" baseline="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Use sparingly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Traits / Mixins are light weight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They are </a:t>
            </a:r>
            <a:r>
              <a:rPr lang="en-US" dirty="0" err="1"/>
              <a:t>composable</a:t>
            </a: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Use liberally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Lets look at two</a:t>
            </a:r>
            <a:r>
              <a:rPr lang="en-US" baseline="0" dirty="0"/>
              <a:t> examples that show the power of composition…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hierarchy was taken from a paper called “CZ: Multiple inheritance without diamonds”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59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BufferedInputDirectOutputStream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Requires no code duplication (</a:t>
            </a:r>
            <a:r>
              <a:rPr lang="en-US" b="1" dirty="0"/>
              <a:t>ZERO!</a:t>
            </a:r>
            <a:r>
              <a:rPr lang="en-US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Is a:</a:t>
            </a:r>
            <a:r>
              <a:rPr lang="en-US" dirty="0"/>
              <a:t> “</a:t>
            </a:r>
            <a:r>
              <a:rPr lang="en-US" dirty="0" err="1"/>
              <a:t>InputStream</a:t>
            </a:r>
            <a:r>
              <a:rPr lang="en-US" dirty="0"/>
              <a:t>”, “</a:t>
            </a:r>
            <a:r>
              <a:rPr lang="en-US" dirty="0" err="1"/>
              <a:t>OutputStream</a:t>
            </a:r>
            <a:r>
              <a:rPr lang="en-US" dirty="0"/>
              <a:t>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Is </a:t>
            </a:r>
            <a:r>
              <a:rPr lang="en-US" b="1" i="1" dirty="0"/>
              <a:t>not</a:t>
            </a:r>
            <a:r>
              <a:rPr lang="en-US" b="1" dirty="0"/>
              <a:t> a:</a:t>
            </a:r>
            <a:r>
              <a:rPr lang="en-US" dirty="0"/>
              <a:t> “</a:t>
            </a:r>
            <a:r>
              <a:rPr lang="en-US" dirty="0" err="1"/>
              <a:t>BufferedInputOutputStream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08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 the inclusion</a:t>
            </a:r>
            <a:r>
              <a:rPr lang="en-US" baseline="0" dirty="0"/>
              <a:t> of multiple inheritance, you might run into naming ambiguities…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Those can be resolved in two ways: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“reference” any member of a trait/mixin using Syntax: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+mn-cs"/>
              </a:rPr>
              <a:t>base . </a:t>
            </a:r>
            <a:r>
              <a:rPr lang="en-US" dirty="0">
                <a:solidFill>
                  <a:srgbClr val="ED7D3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+mn-cs"/>
              </a:rPr>
              <a:t>$</a:t>
            </a:r>
            <a:r>
              <a:rPr lang="en-US" dirty="0" err="1">
                <a:solidFill>
                  <a:srgbClr val="ED7D3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+mn-cs"/>
              </a:rPr>
              <a:t>TraitTypeName</a:t>
            </a:r>
            <a:r>
              <a:rPr lang="en-US" dirty="0">
                <a:solidFill>
                  <a:srgbClr val="ED7D3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+mn-cs"/>
              </a:rPr>
              <a:t>. $</a:t>
            </a:r>
            <a:r>
              <a:rPr lang="en-US" dirty="0" err="1">
                <a:solidFill>
                  <a:srgbClr val="FFFF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+mn-cs"/>
              </a:rPr>
              <a:t>MemberName</a:t>
            </a:r>
            <a:endParaRPr lang="en-US" dirty="0">
              <a:solidFill>
                <a:srgbClr val="FFFFFF"/>
              </a:solidFill>
              <a:latin typeface="Segoe UI" panose="020B0502040204020203" pitchFamily="34" charset="0"/>
              <a:ea typeface="Times New Roman" panose="02020603050405020304" pitchFamily="18" charset="0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ea typeface="+mn-ea"/>
                <a:cs typeface="+mn-cs"/>
              </a:rPr>
              <a:t>Only works inside consuming type!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“implement” an abstract member of a parent trait/mixin using ‘</a:t>
            </a:r>
            <a:r>
              <a:rPr lang="en-US" b="1" dirty="0">
                <a:solidFill>
                  <a:srgbClr val="00B0F0"/>
                </a:solidFill>
              </a:rPr>
              <a:t>implements</a:t>
            </a:r>
            <a:r>
              <a:rPr lang="en-US" dirty="0"/>
              <a:t>’ Syntax: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implements </a:t>
            </a:r>
            <a:r>
              <a:rPr lang="en-US" dirty="0">
                <a:solidFill>
                  <a:srgbClr val="ED7D3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ED7D3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TraitTypeName</a:t>
            </a:r>
            <a:r>
              <a:rPr lang="en-US" dirty="0">
                <a:solidFill>
                  <a:srgbClr val="ED7D3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. $</a:t>
            </a:r>
            <a:r>
              <a:rPr lang="en-US" dirty="0" err="1">
                <a:solidFill>
                  <a:srgbClr val="FFFF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MemberName</a:t>
            </a:r>
            <a:endParaRPr lang="en-US" dirty="0">
              <a:solidFill>
                <a:srgbClr val="FFFFFF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ea typeface="+mn-ea"/>
                <a:cs typeface="+mn-cs"/>
              </a:rPr>
              <a:t>Only works inside consuming type!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57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Same as F# option (you’ve probably seen this before)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Is an ADT (more on those later…)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Can be either </a:t>
            </a:r>
            <a:r>
              <a:rPr lang="en-US" dirty="0">
                <a:solidFill>
                  <a:srgbClr val="ED7D3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Some</a:t>
            </a:r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ED7D3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/>
              <a:t> or </a:t>
            </a:r>
            <a:r>
              <a:rPr lang="en-US" dirty="0">
                <a:solidFill>
                  <a:srgbClr val="ED7D3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None</a:t>
            </a:r>
          </a:p>
          <a:p>
            <a:pPr marL="171450" lvl="0" indent="-17145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Is the correct way to represent missing data (remember</a:t>
            </a:r>
            <a:r>
              <a:rPr lang="en-US" baseline="0" dirty="0">
                <a:solidFill>
                  <a:prstClr val="white"/>
                </a:solidFill>
              </a:rPr>
              <a:t> - </a:t>
            </a:r>
            <a:r>
              <a:rPr lang="en-US" b="1" dirty="0">
                <a:solidFill>
                  <a:prstClr val="white"/>
                </a:solidFill>
              </a:rPr>
              <a:t>no nulls!</a:t>
            </a:r>
            <a:r>
              <a:rPr lang="en-US" dirty="0">
                <a:solidFill>
                  <a:prstClr val="white"/>
                </a:solidFill>
              </a:rPr>
              <a:t>)</a:t>
            </a:r>
            <a:endParaRPr lang="en-US" dirty="0">
              <a:solidFill>
                <a:srgbClr val="FF9900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Can be pattern matched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Conversions</a:t>
            </a:r>
            <a:r>
              <a:rPr lang="en-US" baseline="0" dirty="0"/>
              <a:t> exist to convert BCL Nullable[T] to Option[T] (and visa </a:t>
            </a:r>
            <a:r>
              <a:rPr lang="en-US" baseline="0" dirty="0" err="1"/>
              <a:t>vera</a:t>
            </a:r>
            <a:r>
              <a:rPr lang="en-US" baseline="0" dirty="0"/>
              <a:t>)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2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Either (Disjoint Union):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Similar to F#’s discriminated union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Is an ADT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Compiler</a:t>
            </a:r>
            <a:r>
              <a:rPr lang="en-US" baseline="0" dirty="0"/>
              <a:t> uses </a:t>
            </a:r>
            <a:r>
              <a:rPr lang="en-US" dirty="0"/>
              <a:t>implicit conversions to convert a value into an </a:t>
            </a:r>
            <a:r>
              <a:rPr lang="en-US" b="1" dirty="0">
                <a:solidFill>
                  <a:srgbClr val="ED7D31"/>
                </a:solidFill>
              </a:rPr>
              <a:t>Either</a:t>
            </a:r>
            <a:r>
              <a:rPr lang="en-US" dirty="0"/>
              <a:t>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white"/>
                </a:solidFill>
              </a:rPr>
              <a:t>Must be</a:t>
            </a:r>
            <a:r>
              <a:rPr lang="en-US" dirty="0">
                <a:solidFill>
                  <a:prstClr val="white"/>
                </a:solidFill>
              </a:rPr>
              <a:t> pattern matched to get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08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Associated types let you represent</a:t>
            </a:r>
            <a:r>
              <a:rPr lang="en-US" baseline="0" dirty="0"/>
              <a:t> type variables inside certain type definitions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prstClr val="white"/>
                </a:solidFill>
              </a:rPr>
              <a:t>Only available inside of abstract class, variant, and trait definitions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Defined like a type alias without an assignment</a:t>
            </a:r>
          </a:p>
          <a:p>
            <a:pPr marL="171450" lvl="0" indent="-17145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Very useful for type relationships</a:t>
            </a:r>
          </a:p>
          <a:p>
            <a:pPr marL="171450" lvl="0" indent="-17145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In case you are curious, behind the scenes (the</a:t>
            </a:r>
            <a:r>
              <a:rPr lang="en-US" baseline="0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compiler magic):</a:t>
            </a:r>
          </a:p>
          <a:p>
            <a:pPr marL="628650" lvl="1" indent="-17145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Type(s) variable is (are) created</a:t>
            </a:r>
          </a:p>
          <a:p>
            <a:pPr marL="628650" lvl="1" indent="-17145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prstClr val="white"/>
                </a:solidFill>
              </a:rPr>
              <a:t>Types are not parameterized in Fireball</a:t>
            </a:r>
            <a:endParaRPr lang="en-US" i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68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Implicit</a:t>
            </a:r>
            <a:r>
              <a:rPr lang="en-US" baseline="0" dirty="0"/>
              <a:t> classes are how you implement extension methods in Fireball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Unlike other types we’ve seen, Implicit classes are not types.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cannot use the name of an implicit class in a type signature or type expression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only create extension methods for classes, traits, and variants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new instances (and no GC impact) are not created for</a:t>
            </a:r>
            <a:r>
              <a:rPr lang="en-US" baseline="0" dirty="0"/>
              <a:t> using implicit 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Two flavors: Implicit classes and implicit modules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compiler creates static classes for both Implicit classes and implicit modules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Implicit classes simply generate extension methods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Implicit modules generate static methods that are “bound” to extended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28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Type classes are a very powerful abstraction mechanism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Allows “Ad hoc Polymorphism”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Wikipedia:</a:t>
            </a:r>
            <a:r>
              <a:rPr lang="en-US" baseline="0" dirty="0"/>
              <a:t> </a:t>
            </a:r>
            <a:r>
              <a:rPr lang="en-US" dirty="0"/>
              <a:t>“…a kind of polymorphism in which polymorphic functions can be applied to arguments of different types”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I prefer “I’ll do whatever I want” polymorphism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Think of type classes as “interfaces for types”</a:t>
            </a:r>
          </a:p>
          <a:p>
            <a:pPr marL="628650" lvl="1" indent="-17145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They define contracts</a:t>
            </a:r>
            <a:r>
              <a:rPr lang="en-US" baseline="0" dirty="0">
                <a:solidFill>
                  <a:prstClr val="white"/>
                </a:solidFill>
              </a:rPr>
              <a:t> that must be implemented</a:t>
            </a:r>
          </a:p>
          <a:p>
            <a:pPr marL="628650" lvl="1" indent="-17145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prstClr val="white"/>
                </a:solidFill>
              </a:rPr>
              <a:t>Unlike interfaces, there does not need to be any relationship between the type class and its implementation</a:t>
            </a:r>
            <a:endParaRPr lang="en-US" dirty="0">
              <a:solidFill>
                <a:prstClr val="white"/>
              </a:solidFill>
            </a:endParaRPr>
          </a:p>
          <a:p>
            <a:pPr marL="171450" lvl="0" indent="-17145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There are two steps to using a type class:</a:t>
            </a:r>
          </a:p>
          <a:p>
            <a:pPr marL="628650" lvl="1" indent="-17145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Step 1 – Define the type class</a:t>
            </a:r>
          </a:p>
          <a:p>
            <a:pPr marL="628650" lvl="1" indent="-17145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prstClr val="white"/>
                </a:solidFill>
              </a:rPr>
              <a:t>Step 2 – Implement the type</a:t>
            </a:r>
            <a:r>
              <a:rPr lang="en-US" i="0" baseline="0" dirty="0">
                <a:solidFill>
                  <a:prstClr val="white"/>
                </a:solidFill>
              </a:rPr>
              <a:t> class for some concrete type</a:t>
            </a:r>
          </a:p>
          <a:p>
            <a:pPr marL="628650" lvl="1" indent="-17145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US" i="0" baseline="0" dirty="0">
                <a:solidFill>
                  <a:prstClr val="white"/>
                </a:solidFill>
              </a:rPr>
              <a:t>You can later implement that contract for another type or even redefine an existing implementation</a:t>
            </a:r>
          </a:p>
          <a:p>
            <a:pPr marL="171450" lvl="0" indent="-17145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US" i="0" baseline="0" dirty="0">
                <a:solidFill>
                  <a:prstClr val="white"/>
                </a:solidFill>
              </a:rPr>
              <a:t>Type classes are defined by their type parameters</a:t>
            </a:r>
          </a:p>
          <a:p>
            <a:pPr marL="628650" lvl="1" indent="-17145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US" i="0" baseline="0" dirty="0">
                <a:solidFill>
                  <a:prstClr val="white"/>
                </a:solidFill>
              </a:rPr>
              <a:t>Only one instance of a type class can be in scope for a given concrete type parameter</a:t>
            </a:r>
          </a:p>
          <a:p>
            <a:pPr marL="628650" lvl="1" indent="-17145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US" i="0" baseline="0" dirty="0">
                <a:solidFill>
                  <a:prstClr val="white"/>
                </a:solidFill>
              </a:rPr>
              <a:t>But… you can define as many implementations for a concrete type as you want (in different namespaces)</a:t>
            </a:r>
          </a:p>
          <a:p>
            <a:pPr marL="171450" lvl="0" indent="-171450">
              <a:buClr>
                <a:srgbClr val="1E5155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r>
              <a:rPr lang="en-US" i="0" baseline="0" dirty="0">
                <a:solidFill>
                  <a:prstClr val="white"/>
                </a:solidFill>
              </a:rPr>
              <a:t>Instead of being specified, like an argument, type classes are “resolved” by the compiler, based on the type parameter</a:t>
            </a:r>
            <a:endParaRPr lang="en-US" i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1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(Almost) all operators can be overloaded (some exceptions, like the lambda operator and equals (assignment))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Operators are available when in scope (not just defining class)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Fireball interoperates with other</a:t>
            </a:r>
            <a:r>
              <a:rPr lang="en-US" baseline="0" dirty="0"/>
              <a:t> CTS operators, it just treats them like a Fireball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Operators can be instance members!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Compiler magic generates CLS compliant static operators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Instance operators can be abstract or appear in traits (like interfaces)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cannot define the same operator in static scope (module) and instance scope (class) – In other words, </a:t>
            </a:r>
            <a:r>
              <a:rPr lang="en-US" i="1" dirty="0"/>
              <a:t>pick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71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may have been wondering “There is no ‘static’ keyword, so how do I add static members to my types?”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Well “Companion Modules” are how!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All types can have Companion Modules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To create a companion module: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Put</a:t>
            </a:r>
            <a:r>
              <a:rPr lang="en-US" b="0" baseline="0" dirty="0"/>
              <a:t> a module in the same code-file as a class/variant/trait/mixin that matches that type’s signature (name and type parameters with constraints)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compiler “merges” members from the class/variant/mixin/trait/</a:t>
            </a:r>
            <a:r>
              <a:rPr lang="en-US" dirty="0" err="1"/>
              <a:t>etc</a:t>
            </a:r>
            <a:r>
              <a:rPr lang="en-US" dirty="0"/>
              <a:t> and the module together into one type definition.</a:t>
            </a: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4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The “Apply” method gives a type the ability to act like (but not be) a function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Types</a:t>
            </a:r>
            <a:r>
              <a:rPr lang="en-US" b="0" baseline="0" dirty="0"/>
              <a:t> with an ‘apply’ method are not functions (they do not have functional type)</a:t>
            </a: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All types (except </a:t>
            </a:r>
            <a:r>
              <a:rPr lang="en-US" b="0" i="1" dirty="0" err="1"/>
              <a:t>TypeClasses</a:t>
            </a:r>
            <a:r>
              <a:rPr lang="en-US" b="0" i="1" dirty="0"/>
              <a:t> and Implicit Classes</a:t>
            </a:r>
            <a:r>
              <a:rPr lang="en-US" b="0" dirty="0"/>
              <a:t>) can have an ‘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Apply</a:t>
            </a:r>
            <a:r>
              <a:rPr lang="en-US" b="0" dirty="0"/>
              <a:t>’ Method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Can be static (in</a:t>
            </a:r>
            <a:r>
              <a:rPr lang="en-US" b="0" baseline="0" dirty="0"/>
              <a:t> other words, placed in a module)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/>
              <a:t>Which can be used like a “Factory” pattern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/>
              <a:t>Can be overloaded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If you define an explicit property named ‘Apply’ in a</a:t>
            </a:r>
            <a:r>
              <a:rPr lang="en-US" b="0" baseline="0" dirty="0"/>
              <a:t> class, that creates an indexer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/>
              <a:t>Because of naming rules, a type can have an apply method or an apply property, but not both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46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Implicit conversions allows impromptu conversion from one type to another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the ‘</a:t>
            </a:r>
            <a:r>
              <a:rPr lang="en-US" b="1" i="1" dirty="0"/>
              <a:t>implicit operator</a:t>
            </a:r>
            <a:r>
              <a:rPr lang="en-US" dirty="0"/>
              <a:t>’ in C#, but more powerful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Implicit conversions are just that, </a:t>
            </a:r>
            <a:r>
              <a:rPr lang="en-US" i="1" dirty="0"/>
              <a:t>implicit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Allows the compiler to “see through” or “view” a value as another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You (the developer) do not have to invoke the conversion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47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types that have constructors have a default one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Class level statements which are not declarations go into the default constructor (in order)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Val/</a:t>
            </a:r>
            <a:r>
              <a:rPr lang="en-US" dirty="0" err="1"/>
              <a:t>var</a:t>
            </a:r>
            <a:r>
              <a:rPr lang="en-US" dirty="0"/>
              <a:t> initializers also go into default constructor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Default constructor arguments become</a:t>
            </a:r>
            <a:r>
              <a:rPr lang="en-US" baseline="0" dirty="0"/>
              <a:t> private </a:t>
            </a:r>
            <a:r>
              <a:rPr lang="en-US" baseline="0" dirty="0" err="1"/>
              <a:t>readonly</a:t>
            </a:r>
            <a:r>
              <a:rPr lang="en-US" baseline="0" dirty="0"/>
              <a:t> fields</a:t>
            </a:r>
            <a:endParaRPr lang="en-US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other constructors must call the default constructor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extending other types, you must call their default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12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b="1" dirty="0"/>
              <a:t>record</a:t>
            </a:r>
            <a:r>
              <a:rPr lang="en-US" dirty="0"/>
              <a:t>’ is a modifier that can affect: class/struct/mixin/variants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“Promotes” default constructor arguments to full member values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Adds ‘Apply’ method in (generated if not present) companion module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Adds ‘Structural Equality’, </a:t>
            </a:r>
            <a:r>
              <a:rPr lang="en-US" dirty="0" err="1"/>
              <a:t>GetHashCode</a:t>
            </a:r>
            <a:r>
              <a:rPr lang="en-US" dirty="0"/>
              <a:t>(), and ‘==‘ &amp; ‘!=‘ operators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</a:t>
            </a:r>
            <a:r>
              <a:rPr lang="en-US" baseline="0" dirty="0"/>
              <a:t> is very useful for creating simple data types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2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</a:t>
            </a:r>
            <a:r>
              <a:rPr lang="en-US" baseline="0" dirty="0"/>
              <a:t> Scala, the type ‘trait’ is used for both mixins and traditional traits.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In Fireball, those two paradigms are split out into two types: Mixins and Traits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Wikipedia defines</a:t>
            </a:r>
            <a:r>
              <a:rPr lang="en-US" baseline="0" dirty="0"/>
              <a:t> traits as “interfaces with implementation”, which describes Fireball Traits very well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dirty="0"/>
              <a:t>Traits cannot contain state!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Traits do not have constructors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Traits can define behavior (that is to say, methods with bodies)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Methods in traits can be “</a:t>
            </a:r>
            <a:r>
              <a:rPr lang="en-US" sz="1800" b="1" dirty="0"/>
              <a:t>public</a:t>
            </a:r>
            <a:r>
              <a:rPr lang="en-US" sz="1800" dirty="0"/>
              <a:t>”, ‘</a:t>
            </a:r>
            <a:r>
              <a:rPr lang="en-US" sz="1800" b="1" dirty="0">
                <a:solidFill>
                  <a:srgbClr val="00B0F0"/>
                </a:solidFill>
              </a:rPr>
              <a:t>internal</a:t>
            </a:r>
            <a:r>
              <a:rPr lang="en-US" sz="1800" dirty="0"/>
              <a:t>’, ‘</a:t>
            </a:r>
            <a:r>
              <a:rPr lang="en-US" sz="1800" b="1" dirty="0">
                <a:solidFill>
                  <a:srgbClr val="00B0F0"/>
                </a:solidFill>
              </a:rPr>
              <a:t>protected</a:t>
            </a:r>
            <a:r>
              <a:rPr lang="en-US" sz="1800" dirty="0"/>
              <a:t>’, or ‘</a:t>
            </a:r>
            <a:r>
              <a:rPr lang="en-US" sz="1800" b="1" dirty="0">
                <a:solidFill>
                  <a:srgbClr val="00B0F0"/>
                </a:solidFill>
              </a:rPr>
              <a:t>private</a:t>
            </a:r>
            <a:r>
              <a:rPr lang="en-US" sz="1800" dirty="0"/>
              <a:t>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Instance methods can be ‘</a:t>
            </a:r>
            <a:r>
              <a:rPr lang="en-US" sz="1600" b="1" dirty="0">
                <a:solidFill>
                  <a:srgbClr val="00B0F0"/>
                </a:solidFill>
              </a:rPr>
              <a:t>abstract</a:t>
            </a:r>
            <a:r>
              <a:rPr lang="en-US" sz="1600" dirty="0"/>
              <a:t>’ or “</a:t>
            </a:r>
            <a:r>
              <a:rPr lang="en-US" sz="1600" b="1" dirty="0"/>
              <a:t>virtual</a:t>
            </a:r>
            <a:r>
              <a:rPr lang="en-US" sz="1600" dirty="0"/>
              <a:t>” (but not ‘</a:t>
            </a:r>
            <a:r>
              <a:rPr lang="en-US" sz="1600" b="1" dirty="0">
                <a:solidFill>
                  <a:srgbClr val="00B0F0"/>
                </a:solidFill>
              </a:rPr>
              <a:t>sealed</a:t>
            </a:r>
            <a:r>
              <a:rPr lang="en-US" sz="1600" dirty="0"/>
              <a:t>’!)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Default is ‘</a:t>
            </a:r>
            <a:r>
              <a:rPr lang="en-US" sz="1600" b="1" dirty="0">
                <a:solidFill>
                  <a:srgbClr val="00B0F0"/>
                </a:solidFill>
              </a:rPr>
              <a:t>virtual</a:t>
            </a:r>
            <a:r>
              <a:rPr lang="en-US" sz="1600" dirty="0"/>
              <a:t>’ with method body, and ‘</a:t>
            </a:r>
            <a:r>
              <a:rPr lang="en-US" sz="1600" b="1" dirty="0">
                <a:solidFill>
                  <a:srgbClr val="00B0F0"/>
                </a:solidFill>
              </a:rPr>
              <a:t>abstract</a:t>
            </a:r>
            <a:r>
              <a:rPr lang="en-US" sz="1600" dirty="0"/>
              <a:t>’ w/o method body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Keyword ‘</a:t>
            </a:r>
            <a:r>
              <a:rPr lang="en-US" sz="1400" b="1" dirty="0">
                <a:solidFill>
                  <a:srgbClr val="00B0F0"/>
                </a:solidFill>
              </a:rPr>
              <a:t>abstract</a:t>
            </a:r>
            <a:r>
              <a:rPr lang="en-US" sz="1400" dirty="0"/>
              <a:t>’ is optional (not required)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Properties</a:t>
            </a:r>
            <a:r>
              <a:rPr lang="en-US" sz="1600" baseline="0" dirty="0"/>
              <a:t> can be ‘public’, ‘internal, or ‘protected’ (but cannot be private)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aseline="0" dirty="0"/>
              <a:t>They also must be abstract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aseline="0" dirty="0"/>
              <a:t>Remember ‘</a:t>
            </a:r>
            <a:r>
              <a:rPr lang="en-US" sz="1600" baseline="0" dirty="0" err="1"/>
              <a:t>val</a:t>
            </a:r>
            <a:r>
              <a:rPr lang="en-US" sz="1600" baseline="0" dirty="0"/>
              <a:t>/</a:t>
            </a:r>
            <a:r>
              <a:rPr lang="en-US" sz="1600" baseline="0" dirty="0" err="1"/>
              <a:t>var</a:t>
            </a:r>
            <a:r>
              <a:rPr lang="en-US" sz="1600" baseline="0" dirty="0"/>
              <a:t>’ definitions that are not private create properties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aseline="0" dirty="0"/>
              <a:t>Traits can have static members (via a ‘companion module’)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aseline="0" dirty="0"/>
              <a:t>Follows normal static member rules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aseline="0" dirty="0"/>
              <a:t>Traits can extend one or more other traits (multiple subtype inheritance)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aseline="0" dirty="0"/>
              <a:t>Similar to how interface inheritance 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aseline="0" dirty="0"/>
              <a:t>Traits gain “contract obligation” and type from base (parent) traits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aseline="0" dirty="0"/>
              <a:t>In the graphic example, </a:t>
            </a:r>
            <a:r>
              <a:rPr lang="en-US" sz="1600" dirty="0"/>
              <a:t>‘</a:t>
            </a:r>
            <a:r>
              <a:rPr lang="en-US" sz="1600" dirty="0" err="1"/>
              <a:t>MovableObject</a:t>
            </a:r>
            <a:r>
              <a:rPr lang="en-US" sz="1600" dirty="0"/>
              <a:t>’ </a:t>
            </a:r>
            <a:r>
              <a:rPr lang="en-US" sz="1600" b="1" dirty="0"/>
              <a:t>is a</a:t>
            </a:r>
            <a:r>
              <a:rPr lang="en-US" sz="1600" dirty="0"/>
              <a:t> ‘</a:t>
            </a:r>
            <a:r>
              <a:rPr lang="en-US" sz="1600" dirty="0" err="1"/>
              <a:t>GameObjectState</a:t>
            </a:r>
            <a:r>
              <a:rPr lang="en-US" sz="1600" dirty="0"/>
              <a:t>’ </a:t>
            </a:r>
            <a:r>
              <a:rPr lang="en-US" sz="1600" b="1" dirty="0"/>
              <a:t>and a </a:t>
            </a:r>
            <a:r>
              <a:rPr lang="en-US" sz="1600" dirty="0"/>
              <a:t>‘Movable’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aseline="0" dirty="0"/>
              <a:t>Traits do not gain subclass relationships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aseline="0" dirty="0"/>
              <a:t>No ‘base’ calls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aseline="0" dirty="0"/>
              <a:t>Traits can implement abstract methods or override virtual methods defined in parent traits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aseline="0" dirty="0"/>
              <a:t>Like “shadowing” an interface method in C#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aseline="0" dirty="0"/>
              <a:t>Traits can be “self constrained” to be subtypes of one class</a:t>
            </a:r>
            <a:endParaRPr lang="en-US" sz="16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1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Mixins partition functionality and state into reusable components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 real analog in C# / F#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Creates ‘</a:t>
            </a:r>
            <a:r>
              <a:rPr lang="en-US" b="1" dirty="0"/>
              <a:t>subclass</a:t>
            </a:r>
            <a:r>
              <a:rPr lang="en-US" dirty="0"/>
              <a:t>’ </a:t>
            </a:r>
            <a:r>
              <a:rPr lang="en-US" b="1" dirty="0"/>
              <a:t>but not ‘subtype’ </a:t>
            </a:r>
            <a:r>
              <a:rPr lang="en-US" dirty="0"/>
              <a:t>relationships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Mixins have default constructors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white"/>
                </a:solidFill>
              </a:rPr>
              <a:t>Classes/objects/variants that include a mixin gain the members of that mixin as if the mixin was a subclass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</a:rPr>
              <a:t>Requires “</a:t>
            </a:r>
            <a:r>
              <a:rPr lang="en-US" sz="2000" b="1" dirty="0">
                <a:solidFill>
                  <a:srgbClr val="00B0F0"/>
                </a:solidFill>
              </a:rPr>
              <a:t>abstract</a:t>
            </a:r>
            <a:r>
              <a:rPr lang="en-US" sz="2000" dirty="0">
                <a:solidFill>
                  <a:prstClr val="white"/>
                </a:solidFill>
              </a:rPr>
              <a:t>” / “</a:t>
            </a:r>
            <a:r>
              <a:rPr lang="en-US" sz="2000" b="1" dirty="0">
                <a:solidFill>
                  <a:srgbClr val="00B0F0"/>
                </a:solidFill>
              </a:rPr>
              <a:t>override</a:t>
            </a:r>
            <a:r>
              <a:rPr lang="en-US" sz="2000" dirty="0">
                <a:solidFill>
                  <a:prstClr val="white"/>
                </a:solidFill>
              </a:rPr>
              <a:t>”, allows “</a:t>
            </a:r>
            <a:r>
              <a:rPr lang="en-US" sz="2000" b="1" dirty="0">
                <a:solidFill>
                  <a:srgbClr val="00B0F0"/>
                </a:solidFill>
              </a:rPr>
              <a:t>base</a:t>
            </a:r>
            <a:r>
              <a:rPr lang="en-US" sz="2000" dirty="0">
                <a:solidFill>
                  <a:prstClr val="white"/>
                </a:solidFill>
              </a:rPr>
              <a:t>” calls, etc.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Classes that include ‘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mixins</a:t>
            </a:r>
            <a:r>
              <a:rPr lang="en-US" dirty="0"/>
              <a:t>’ </a:t>
            </a:r>
            <a:r>
              <a:rPr lang="en-US" b="1" i="1" dirty="0"/>
              <a:t>do not gain any new type or super-type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They</a:t>
            </a:r>
            <a:r>
              <a:rPr lang="en-US" baseline="0" dirty="0"/>
              <a:t> do not ‘inherit’ from a base (parent) mixin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But they do gain members (values, variables, methods, </a:t>
            </a:r>
            <a:r>
              <a:rPr lang="en-US" dirty="0" err="1"/>
              <a:t>etc</a:t>
            </a:r>
            <a:r>
              <a:rPr lang="en-US" dirty="0"/>
              <a:t>), including state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graphic, for example, ‘Logging’ </a:t>
            </a:r>
            <a:r>
              <a:rPr lang="en-US" b="1" i="1" dirty="0"/>
              <a:t>is not </a:t>
            </a:r>
            <a:r>
              <a:rPr lang="en-US" dirty="0"/>
              <a:t>a ‘</a:t>
            </a:r>
            <a:r>
              <a:rPr lang="en-US" dirty="0" err="1"/>
              <a:t>ConsoleDebugLogging</a:t>
            </a:r>
            <a:r>
              <a:rPr lang="en-US" dirty="0"/>
              <a:t>’ </a:t>
            </a:r>
            <a:r>
              <a:rPr lang="en-US" b="1" dirty="0"/>
              <a:t>nor a </a:t>
            </a:r>
            <a:r>
              <a:rPr lang="en-US" dirty="0"/>
              <a:t>‘Log4NetLogging’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Classes can ‘include’ multiple mixins (multiple subclass inheritance)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Mixins can be ‘self constrained’ to a</a:t>
            </a:r>
            <a:r>
              <a:rPr lang="en-US" baseline="0" dirty="0"/>
              <a:t> single class and/or one or more traits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means that the class including the mixin must have a compatible type to include the mixin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2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 Fireball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Vector2 in C#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121153"/>
              </p:ext>
            </p:extLst>
          </p:nvPr>
        </p:nvGraphicFramePr>
        <p:xfrm>
          <a:off x="989012" y="1752600"/>
          <a:ext cx="5219701" cy="464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48200">
                <a:tc>
                  <a:txBody>
                    <a:bodyPr/>
                    <a:lstStyle/>
                    <a:p>
                      <a:pPr lvl="0"/>
                      <a:r>
                        <a:rPr lang="en-US" sz="160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public struct </a:t>
                      </a:r>
                      <a:r>
                        <a:rPr lang="en-US" sz="1600" b="0" dirty="0">
                          <a:solidFill>
                            <a:srgbClr val="F4D968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Vector2</a:t>
                      </a:r>
                      <a:r>
                        <a:rPr lang="en-US" sz="16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  <a:r>
                        <a:rPr lang="en-US" sz="16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IEquatable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en-US" sz="16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Vector2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lvl="0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// Not valid in C#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lvl="0"/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public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readonly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double 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1600" b="0" baseline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1600" b="0" baseline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0.0d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 </a:t>
                      </a:r>
                    </a:p>
                    <a:p>
                      <a:pPr lvl="0"/>
                      <a:r>
                        <a:rPr lang="en-US" sz="1600" b="0" baseline="0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// Not valid in C#</a:t>
                      </a:r>
                    </a:p>
                    <a:p>
                      <a:pPr lvl="0"/>
                      <a:r>
                        <a:rPr lang="en-US" sz="1600" b="0" baseline="0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public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readonly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double 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1600" b="0" baseline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1600" b="0" baseline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0.0d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  <a:endParaRPr lang="en-US" sz="1600" b="0" baseline="0" dirty="0">
                        <a:solidFill>
                          <a:schemeClr val="tx1">
                            <a:lumMod val="6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lvl="0"/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lvl="0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public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Vector2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6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x, </a:t>
                      </a:r>
                      <a:r>
                        <a:rPr lang="en-US" sz="16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y)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X = x; Y = y;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public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override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bool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Equals(</a:t>
                      </a:r>
                      <a:r>
                        <a:rPr lang="en-US" sz="16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object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other)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(other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Vector2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{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return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Equals( (</a:t>
                      </a:r>
                      <a:r>
                        <a:rPr lang="en-US" sz="1600" b="0" baseline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Vector2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other); }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return false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}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public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bool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Equals(</a:t>
                      </a:r>
                      <a:r>
                        <a:rPr lang="en-US" sz="16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Vector2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other)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return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this.X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==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other.X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&amp;&amp; (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this.Y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==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other.Y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233427"/>
              </p:ext>
            </p:extLst>
          </p:nvPr>
        </p:nvGraphicFramePr>
        <p:xfrm>
          <a:off x="6475413" y="1752600"/>
          <a:ext cx="5219701" cy="464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48200">
                <a:tc>
                  <a:txBody>
                    <a:bodyPr/>
                    <a:lstStyle/>
                    <a:p>
                      <a:pPr lvl="0"/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public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override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GetHashCode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()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{ … }</a:t>
                      </a:r>
                      <a:endParaRPr lang="en-US" sz="1600" b="0" baseline="0" dirty="0">
                        <a:solidFill>
                          <a:schemeClr val="accent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lvl="0"/>
                      <a:endParaRPr lang="en-US" sz="1600" b="0" baseline="0" dirty="0">
                        <a:solidFill>
                          <a:schemeClr val="accent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lvl="0"/>
                      <a:r>
                        <a:rPr lang="en-US" sz="1600" b="0" baseline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public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static </a:t>
                      </a:r>
                      <a:r>
                        <a:rPr lang="en-US" sz="16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Vector2 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Apply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6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x, </a:t>
                      </a:r>
                      <a:r>
                        <a:rPr lang="en-US" sz="16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y)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{ … }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accent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public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static </a:t>
                      </a:r>
                      <a:r>
                        <a:rPr lang="en-US" sz="16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bool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operator</a:t>
                      </a:r>
                      <a:r>
                        <a:rPr lang="en-US" sz="1600" b="1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==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(v1: </a:t>
                      </a:r>
                      <a:r>
                        <a:rPr lang="en-US" sz="1600" b="0" baseline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Vector2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v2: </a:t>
                      </a:r>
                      <a:r>
                        <a:rPr lang="en-US" sz="1600" b="0" baseline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Vector2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{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return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v1.Equals(v2);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}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public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static </a:t>
                      </a:r>
                      <a:r>
                        <a:rPr lang="en-US" sz="16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bool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operator</a:t>
                      </a:r>
                      <a:r>
                        <a:rPr lang="en-US" sz="1600" b="1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!=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(v1: </a:t>
                      </a:r>
                      <a:r>
                        <a:rPr lang="en-US" sz="1600" b="0" baseline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Vector2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v2: </a:t>
                      </a:r>
                      <a:r>
                        <a:rPr lang="en-US" sz="1600" b="0" baseline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Vector2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{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return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!v1.Equals(v2);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}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public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static </a:t>
                      </a:r>
                      <a:r>
                        <a:rPr lang="en-US" sz="16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Vector2</a:t>
                      </a:r>
                      <a:r>
                        <a:rPr lang="en-US" sz="1600" b="0" baseline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operator</a:t>
                      </a:r>
                      <a:r>
                        <a:rPr lang="en-US" sz="1600" b="1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(v1: </a:t>
                      </a:r>
                      <a:r>
                        <a:rPr lang="en-US" sz="1600" b="0" baseline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Vector2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v2: </a:t>
                      </a:r>
                      <a:r>
                        <a:rPr lang="en-US" sz="1600" b="0" baseline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Vector2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return new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rgbClr val="F4D968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Vector2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(v1.X + v2.X, v1.Y + v2.Y)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}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</a:t>
                      </a:r>
                      <a:endParaRPr lang="en-US" sz="1600" dirty="0">
                        <a:solidFill>
                          <a:srgbClr val="00B0F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1905000"/>
            <a:ext cx="2743200" cy="426720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Traits define types and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Cannot have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Similar to Interfaces, but more powerful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“subtype” not “subclass”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constrained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17256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trait </a:t>
            </a:r>
            <a:r>
              <a:rPr lang="en-US" sz="14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Movable </a:t>
            </a:r>
            <a:r>
              <a:rPr lang="en-US" sz="1400" dirty="0">
                <a:latin typeface="+mj-lt"/>
                <a:cs typeface="Segoe UI" panose="020B0502040204020203" pitchFamily="34" charset="0"/>
              </a:rPr>
              <a:t>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protected </a:t>
            </a:r>
            <a:r>
              <a:rPr lang="en-US" sz="1400" dirty="0" err="1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var</a:t>
            </a: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400" dirty="0">
                <a:latin typeface="+mj-lt"/>
                <a:cs typeface="Segoe UI" panose="020B0502040204020203" pitchFamily="34" charset="0"/>
              </a:rPr>
              <a:t>position</a:t>
            </a: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400" dirty="0">
                <a:latin typeface="+mj-lt"/>
                <a:cs typeface="Segoe UI" panose="020B0502040204020203" pitchFamily="34" charset="0"/>
              </a:rPr>
              <a:t>: </a:t>
            </a:r>
            <a:r>
              <a:rPr lang="en-US" sz="14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Vector2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protected </a:t>
            </a:r>
            <a:r>
              <a:rPr lang="en-US" sz="1400" dirty="0" err="1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var</a:t>
            </a: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400" dirty="0">
                <a:latin typeface="+mj-lt"/>
                <a:cs typeface="Segoe UI" panose="020B0502040204020203" pitchFamily="34" charset="0"/>
              </a:rPr>
              <a:t>velocity : </a:t>
            </a:r>
            <a:r>
              <a:rPr lang="en-US" sz="14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Vector2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protected def 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Update(time:</a:t>
            </a: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TimeSpan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) : </a:t>
            </a:r>
            <a:r>
              <a:rPr lang="en-US" sz="14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Unit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   position += velocity / </a:t>
            </a:r>
            <a:r>
              <a:rPr lang="en-US" sz="1400" dirty="0" err="1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time.TotalSeconds</a:t>
            </a:r>
            <a:endParaRPr lang="en-US" sz="1400" dirty="0">
              <a:solidFill>
                <a:prstClr val="white"/>
              </a:solidFill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 }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10" name="Speech Bubble: Rectangle 9"/>
          <p:cNvSpPr/>
          <p:nvPr/>
        </p:nvSpPr>
        <p:spPr>
          <a:xfrm>
            <a:off x="10209212" y="152400"/>
            <a:ext cx="1828800" cy="887400"/>
          </a:xfrm>
          <a:prstGeom prst="wedgeRectCallout">
            <a:avLst>
              <a:gd name="adj1" fmla="val -19773"/>
              <a:gd name="adj2" fmla="val 81284"/>
            </a:avLst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Core Feature</a:t>
            </a:r>
          </a:p>
          <a:p>
            <a:pPr algn="r"/>
            <a:r>
              <a:rPr lang="en-US" dirty="0"/>
              <a:t>Completed</a:t>
            </a:r>
          </a:p>
        </p:txBody>
      </p:sp>
      <p:sp>
        <p:nvSpPr>
          <p:cNvPr id="11" name="Oval 10"/>
          <p:cNvSpPr/>
          <p:nvPr/>
        </p:nvSpPr>
        <p:spPr>
          <a:xfrm>
            <a:off x="10323860" y="637032"/>
            <a:ext cx="304103" cy="29597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285412" y="184868"/>
            <a:ext cx="381000" cy="4247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252" y="3886200"/>
            <a:ext cx="4264819" cy="20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1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1905000"/>
            <a:ext cx="2743200" cy="426720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Mixins are Reusable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“Mixed into” other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“subclass” but not “subtype”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constrained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154260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mixin </a:t>
            </a:r>
            <a:r>
              <a:rPr lang="en-US" sz="1400" dirty="0" err="1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ConsoleLogging</a:t>
            </a:r>
            <a:r>
              <a:rPr lang="en-US" sz="14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extends</a:t>
            </a:r>
            <a:r>
              <a:rPr lang="en-US" sz="14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 Logger 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using </a:t>
            </a:r>
            <a:r>
              <a:rPr lang="en-US" sz="1400" dirty="0" err="1">
                <a:latin typeface="+mj-lt"/>
                <a:cs typeface="Segoe UI" panose="020B0502040204020203" pitchFamily="34" charset="0"/>
              </a:rPr>
              <a:t>System.Console</a:t>
            </a:r>
            <a:endParaRPr lang="en-US" sz="1400" dirty="0"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protected def </a:t>
            </a:r>
            <a:r>
              <a:rPr lang="en-US" sz="1400" dirty="0" err="1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LogMessage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(</a:t>
            </a:r>
            <a:r>
              <a:rPr lang="en-US" sz="1400" dirty="0" err="1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msg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:</a:t>
            </a: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String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) = 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   </a:t>
            </a:r>
            <a:r>
              <a:rPr lang="en-US" sz="1400" dirty="0" err="1">
                <a:latin typeface="+mj-lt"/>
                <a:cs typeface="Segoe UI" panose="020B0502040204020203" pitchFamily="34" charset="0"/>
              </a:rPr>
              <a:t>WriteLine</a:t>
            </a:r>
            <a:r>
              <a:rPr lang="en-US" sz="1400" dirty="0">
                <a:latin typeface="+mj-lt"/>
                <a:cs typeface="Segoe UI" panose="020B0502040204020203" pitchFamily="34" charset="0"/>
              </a:rPr>
              <a:t>(</a:t>
            </a:r>
            <a:r>
              <a:rPr lang="en-US" sz="1400" dirty="0" err="1">
                <a:latin typeface="+mj-lt"/>
                <a:cs typeface="Segoe UI" panose="020B0502040204020203" pitchFamily="34" charset="0"/>
              </a:rPr>
              <a:t>msg</a:t>
            </a:r>
            <a:r>
              <a:rPr lang="en-US" sz="1400" dirty="0">
                <a:latin typeface="+mj-lt"/>
                <a:cs typeface="Segoe UI" panose="020B0502040204020203" pitchFamily="34" charset="0"/>
              </a:rPr>
              <a:t>)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5" name="Speech Bubble: Rectangle 4"/>
          <p:cNvSpPr/>
          <p:nvPr/>
        </p:nvSpPr>
        <p:spPr>
          <a:xfrm>
            <a:off x="10209212" y="152400"/>
            <a:ext cx="1828800" cy="887400"/>
          </a:xfrm>
          <a:prstGeom prst="wedgeRectCallout">
            <a:avLst>
              <a:gd name="adj1" fmla="val -19773"/>
              <a:gd name="adj2" fmla="val 81284"/>
            </a:avLst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Core Feature</a:t>
            </a:r>
          </a:p>
          <a:p>
            <a:pPr algn="r"/>
            <a:r>
              <a:rPr lang="en-US" dirty="0"/>
              <a:t>Prototyped</a:t>
            </a:r>
          </a:p>
        </p:txBody>
      </p:sp>
      <p:sp>
        <p:nvSpPr>
          <p:cNvPr id="7" name="Minus Sign 6"/>
          <p:cNvSpPr/>
          <p:nvPr/>
        </p:nvSpPr>
        <p:spPr>
          <a:xfrm>
            <a:off x="10323860" y="637032"/>
            <a:ext cx="304103" cy="295974"/>
          </a:xfrm>
          <a:prstGeom prst="mathMinus">
            <a:avLst/>
          </a:prstGeom>
          <a:solidFill>
            <a:srgbClr val="FFFF00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85412" y="184868"/>
            <a:ext cx="381000" cy="4247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993" y="3886200"/>
            <a:ext cx="4264819" cy="20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4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2" y="152400"/>
            <a:ext cx="5181600" cy="6577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12" y="175591"/>
            <a:ext cx="5340654" cy="655463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170612" y="0"/>
            <a:ext cx="0" cy="68580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76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Creating Type Hierarchies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90073"/>
              </p:ext>
            </p:extLst>
          </p:nvPr>
        </p:nvGraphicFramePr>
        <p:xfrm>
          <a:off x="989012" y="1752600"/>
          <a:ext cx="5867400" cy="464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482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abstract class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Stream(…) { … }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trait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InputStream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extends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Stream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{ … }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trait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OutputStream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extends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Stream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{ … }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mixin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InputStreamBuffering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(…)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extends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InputStream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{…}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mixin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OutputStreamBuffering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(…)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extends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OutputStream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{…} 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trait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BufferedInputOutputStream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extends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InputStream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InputStreamBuffering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OutputStream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OutputStreamBuffering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{…}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class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BufferedInputOutputFileStream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(…)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extends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Stream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(…)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BufferedInputOuputStream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InputStreamBuffering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(…)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OutputStreamBuffering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(…)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669" y="1724998"/>
            <a:ext cx="3992343" cy="50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Reusing Type Hierarchies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57780"/>
              </p:ext>
            </p:extLst>
          </p:nvPr>
        </p:nvGraphicFramePr>
        <p:xfrm>
          <a:off x="989012" y="1752600"/>
          <a:ext cx="5694680" cy="464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4820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// </a:t>
                      </a:r>
                      <a:r>
                        <a:rPr lang="en-US" sz="1400" i="1" baseline="0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Graphic Example</a:t>
                      </a:r>
                      <a:endParaRPr lang="en-US" sz="1400" i="1" dirty="0">
                        <a:solidFill>
                          <a:schemeClr val="tx1">
                            <a:lumMod val="65000"/>
                          </a:schemeClr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B0F0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class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BufferedInputDirectOutputFileStream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 (…)</a:t>
                      </a:r>
                    </a:p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dirty="0">
                          <a:solidFill>
                            <a:srgbClr val="00B0F0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extends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ED7D3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InputStream</a:t>
                      </a:r>
                      <a:r>
                        <a:rPr lang="en-US" sz="1400" dirty="0">
                          <a:solidFill>
                            <a:srgbClr val="ED7D3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rgbClr val="00B0F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lang="en-US" sz="1400" kern="1200" dirty="0">
                          <a:solidFill>
                            <a:srgbClr val="ED7D3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rgbClr val="ED7D3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InputStreamBuffering</a:t>
                      </a:r>
                      <a:r>
                        <a:rPr lang="en-US" sz="1400" kern="1200" dirty="0">
                          <a:solidFill>
                            <a:srgbClr val="FFFFFF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(…)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,    </a:t>
                      </a:r>
                    </a:p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dirty="0" err="1">
                          <a:solidFill>
                            <a:srgbClr val="ED7D3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OutputStream</a:t>
                      </a:r>
                      <a:r>
                        <a:rPr lang="en-US" sz="1400" baseline="0" dirty="0">
                          <a:solidFill>
                            <a:srgbClr val="ED7D3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{ … }</a:t>
                      </a:r>
                    </a:p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>
                        <a:solidFill>
                          <a:srgbClr val="FFFFFF"/>
                        </a:solidFill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790150"/>
            <a:ext cx="4869356" cy="461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5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Ambiguity in Multiple Inheritance</a:t>
            </a:r>
            <a:endParaRPr lang="en-US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246812" y="1905000"/>
            <a:ext cx="5410200" cy="4267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07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</a:rPr>
              <a:t> trait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InputOutputStream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</a:t>
            </a:r>
            <a:r>
              <a:rPr lang="en-US" sz="16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</a:rPr>
              <a:t>extends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</a:t>
            </a:r>
            <a:r>
              <a:rPr lang="en-US" sz="1600" dirty="0" err="1">
                <a:solidFill>
                  <a:srgbClr val="ED7D31"/>
                </a:solidFill>
                <a:highlight>
                  <a:srgbClr val="000000"/>
                </a:highlight>
                <a:latin typeface="+mj-lt"/>
              </a:rPr>
              <a:t>InputStream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, </a:t>
            </a:r>
            <a:r>
              <a:rPr lang="en-US" sz="1600" dirty="0" err="1">
                <a:solidFill>
                  <a:srgbClr val="ED7D31"/>
                </a:solidFill>
                <a:highlight>
                  <a:srgbClr val="000000"/>
                </a:highlight>
                <a:latin typeface="+mj-lt"/>
              </a:rPr>
              <a:t>OutputStream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{</a:t>
            </a:r>
          </a:p>
          <a:p>
            <a:pPr marL="0" lvl="0" indent="0" defTabSz="457200">
              <a:lnSpc>
                <a:spcPct val="107000"/>
              </a:lnSpc>
              <a:spcBef>
                <a:spcPts val="0"/>
              </a:spcBef>
              <a:buSzTx/>
              <a:buNone/>
            </a:pPr>
            <a:endParaRPr lang="en-US" sz="1600" dirty="0">
              <a:solidFill>
                <a:prstClr val="white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defTabSz="457200">
              <a:lnSpc>
                <a:spcPct val="107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</a:rPr>
              <a:t>  override def 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Seek(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pos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: </a:t>
            </a:r>
            <a:r>
              <a:rPr lang="en-US" sz="1600" dirty="0">
                <a:solidFill>
                  <a:srgbClr val="ED7D31"/>
                </a:solidFill>
                <a:highlight>
                  <a:srgbClr val="000000"/>
                </a:highlight>
                <a:latin typeface="+mj-lt"/>
              </a:rPr>
              <a:t>Long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) : </a:t>
            </a:r>
            <a:r>
              <a:rPr lang="en-US" sz="1600" dirty="0">
                <a:solidFill>
                  <a:srgbClr val="ED7D31"/>
                </a:solidFill>
                <a:highlight>
                  <a:srgbClr val="000000"/>
                </a:highlight>
                <a:latin typeface="+mj-lt"/>
              </a:rPr>
              <a:t>Unit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{</a:t>
            </a:r>
            <a:endParaRPr lang="en-US" sz="1600" dirty="0">
              <a:solidFill>
                <a:prstClr val="white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defTabSz="457200">
              <a:lnSpc>
                <a:spcPct val="107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   </a:t>
            </a:r>
            <a:r>
              <a:rPr lang="en-US" sz="1600" dirty="0" err="1">
                <a:solidFill>
                  <a:srgbClr val="00B0F0"/>
                </a:solidFill>
                <a:highlight>
                  <a:srgbClr val="000000"/>
                </a:highlight>
                <a:latin typeface="+mj-lt"/>
              </a:rPr>
              <a:t>base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.</a:t>
            </a:r>
            <a:r>
              <a:rPr lang="en-US" sz="1600" dirty="0" err="1">
                <a:solidFill>
                  <a:srgbClr val="EA6312"/>
                </a:solidFill>
                <a:highlight>
                  <a:srgbClr val="000000"/>
                </a:highlight>
                <a:latin typeface="+mj-lt"/>
              </a:rPr>
              <a:t>InputStream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.Seek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(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pos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)</a:t>
            </a:r>
            <a:endParaRPr lang="en-US" sz="1600" dirty="0">
              <a:solidFill>
                <a:prstClr val="white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defTabSz="457200">
              <a:lnSpc>
                <a:spcPct val="107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   </a:t>
            </a:r>
            <a:r>
              <a:rPr lang="en-US" sz="1600" dirty="0" err="1">
                <a:solidFill>
                  <a:srgbClr val="00B0F0"/>
                </a:solidFill>
                <a:highlight>
                  <a:srgbClr val="000000"/>
                </a:highlight>
                <a:latin typeface="+mj-lt"/>
              </a:rPr>
              <a:t>base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.</a:t>
            </a:r>
            <a:r>
              <a:rPr lang="en-US" sz="1600" dirty="0" err="1">
                <a:solidFill>
                  <a:srgbClr val="EA6312"/>
                </a:solidFill>
                <a:highlight>
                  <a:srgbClr val="000000"/>
                </a:highlight>
                <a:latin typeface="+mj-lt"/>
              </a:rPr>
              <a:t>OutputStream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.Seek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(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pos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)</a:t>
            </a:r>
            <a:endParaRPr lang="en-US" sz="1600" i="1" dirty="0">
              <a:solidFill>
                <a:prstClr val="white">
                  <a:lumMod val="65000"/>
                </a:prst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defTabSz="457200">
              <a:lnSpc>
                <a:spcPct val="107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 }</a:t>
            </a:r>
            <a:endParaRPr lang="en-US" sz="1600" dirty="0">
              <a:solidFill>
                <a:prstClr val="white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defTabSz="457200">
              <a:lnSpc>
                <a:spcPct val="107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 </a:t>
            </a:r>
            <a:endParaRPr lang="en-US" sz="1600" dirty="0">
              <a:solidFill>
                <a:prstClr val="white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defTabSz="457200">
              <a:lnSpc>
                <a:spcPct val="107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 </a:t>
            </a:r>
            <a:r>
              <a:rPr lang="en-US" sz="16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</a:rPr>
              <a:t>def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OutputBuffer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: </a:t>
            </a:r>
            <a:r>
              <a:rPr lang="en-US" sz="1600" dirty="0" err="1">
                <a:solidFill>
                  <a:srgbClr val="ED7D31"/>
                </a:solidFill>
                <a:highlight>
                  <a:srgbClr val="000000"/>
                </a:highlight>
                <a:latin typeface="+mj-lt"/>
              </a:rPr>
              <a:t>MemoryStream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</a:t>
            </a:r>
          </a:p>
          <a:p>
            <a:pPr marL="0" lvl="0" indent="0" defTabSz="457200">
              <a:lnSpc>
                <a:spcPct val="107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   </a:t>
            </a:r>
            <a:r>
              <a:rPr lang="en-US" sz="16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</a:rPr>
              <a:t>implements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</a:t>
            </a:r>
            <a:r>
              <a:rPr lang="en-US" sz="1600" dirty="0" err="1">
                <a:solidFill>
                  <a:srgbClr val="ED7D31"/>
                </a:solidFill>
                <a:highlight>
                  <a:srgbClr val="000000"/>
                </a:highlight>
                <a:latin typeface="+mj-lt"/>
              </a:rPr>
              <a:t>OutputStream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.Buffer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{ … }</a:t>
            </a:r>
          </a:p>
          <a:p>
            <a:pPr marL="0" lvl="0" indent="0" defTabSz="457200">
              <a:lnSpc>
                <a:spcPct val="107000"/>
              </a:lnSpc>
              <a:spcBef>
                <a:spcPts val="0"/>
              </a:spcBef>
              <a:buSzTx/>
              <a:buNone/>
            </a:pPr>
            <a:endParaRPr lang="en-US" sz="1600" dirty="0">
              <a:solidFill>
                <a:prstClr val="white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defTabSz="457200">
              <a:lnSpc>
                <a:spcPct val="107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 </a:t>
            </a:r>
            <a:r>
              <a:rPr lang="en-US" sz="16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</a:rPr>
              <a:t>def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InputBuffer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: </a:t>
            </a:r>
            <a:r>
              <a:rPr lang="en-US" sz="1600" dirty="0" err="1">
                <a:solidFill>
                  <a:srgbClr val="ED7D31"/>
                </a:solidFill>
                <a:highlight>
                  <a:srgbClr val="000000"/>
                </a:highlight>
                <a:latin typeface="+mj-lt"/>
              </a:rPr>
              <a:t>StreamBuffer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</a:t>
            </a:r>
          </a:p>
          <a:p>
            <a:pPr marL="0" lvl="0" indent="0" defTabSz="457200">
              <a:lnSpc>
                <a:spcPct val="107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   </a:t>
            </a:r>
            <a:r>
              <a:rPr lang="en-US" sz="16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</a:rPr>
              <a:t>implements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</a:t>
            </a:r>
            <a:r>
              <a:rPr lang="en-US" sz="1600" dirty="0" err="1">
                <a:solidFill>
                  <a:srgbClr val="ED7D31"/>
                </a:solidFill>
                <a:highlight>
                  <a:srgbClr val="000000"/>
                </a:highlight>
                <a:latin typeface="+mj-lt"/>
              </a:rPr>
              <a:t>InputStream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.Buffer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{ … }</a:t>
            </a:r>
            <a:endParaRPr lang="en-US" sz="1600" dirty="0">
              <a:solidFill>
                <a:prstClr val="white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prstClr val="white"/>
                </a:solidFill>
                <a:latin typeface="+mj-lt"/>
                <a:ea typeface="Calibri" panose="020F0502020204030204" pitchFamily="34" charset="0"/>
              </a:rPr>
              <a:t>}</a:t>
            </a:r>
            <a:endParaRPr lang="en-US" sz="1600" dirty="0">
              <a:solidFill>
                <a:prstClr val="white"/>
              </a:solidFill>
              <a:latin typeface="+mj-lt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 typeface="Arial" pitchFamily="34" charset="0"/>
              <a:buNone/>
            </a:pPr>
            <a:endParaRPr lang="en-US" sz="1400" dirty="0">
              <a:solidFill>
                <a:prstClr val="white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7" name="Speech Bubble: Rectangle 6"/>
          <p:cNvSpPr/>
          <p:nvPr/>
        </p:nvSpPr>
        <p:spPr>
          <a:xfrm>
            <a:off x="10209212" y="152400"/>
            <a:ext cx="1828800" cy="887400"/>
          </a:xfrm>
          <a:prstGeom prst="wedgeRectCallout">
            <a:avLst>
              <a:gd name="adj1" fmla="val -19773"/>
              <a:gd name="adj2" fmla="val 81284"/>
            </a:avLst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Core Feature</a:t>
            </a:r>
          </a:p>
          <a:p>
            <a:pPr algn="r"/>
            <a:r>
              <a:rPr lang="en-US" dirty="0"/>
              <a:t>In Progress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85412" y="184868"/>
            <a:ext cx="381000" cy="4247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6212" y="1895061"/>
            <a:ext cx="4419599" cy="35500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defTabSz="457200">
              <a:lnSpc>
                <a:spcPct val="107000"/>
              </a:lnSpc>
            </a:pPr>
            <a:r>
              <a:rPr lang="en-US" sz="1400" dirty="0">
                <a:solidFill>
                  <a:srgbClr val="00B0F0"/>
                </a:solidFill>
                <a:latin typeface="+mj-lt"/>
              </a:rPr>
              <a:t>trait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InputStream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{</a:t>
            </a:r>
          </a:p>
          <a:p>
            <a:pPr lvl="0" defTabSz="457200">
              <a:lnSpc>
                <a:spcPct val="107000"/>
              </a:lnSpc>
            </a:pPr>
            <a:r>
              <a:rPr lang="en-US" sz="1400" dirty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i="1" dirty="0">
                <a:solidFill>
                  <a:schemeClr val="tx1">
                    <a:lumMod val="6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// Virtual</a:t>
            </a:r>
            <a:endParaRPr lang="en-US" sz="1100" i="1" dirty="0">
              <a:solidFill>
                <a:schemeClr val="tx1">
                  <a:lumMod val="65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457200">
              <a:lnSpc>
                <a:spcPct val="107000"/>
              </a:lnSpc>
            </a:pPr>
            <a:r>
              <a:rPr lang="en-US" sz="1400" dirty="0">
                <a:solidFill>
                  <a:srgbClr val="00B0F0"/>
                </a:solidFill>
                <a:latin typeface="+mj-lt"/>
              </a:rPr>
              <a:t>  def 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Seek(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pos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: </a:t>
            </a:r>
            <a:r>
              <a:rPr lang="en-US" sz="1400" dirty="0">
                <a:solidFill>
                  <a:srgbClr val="ED7D31"/>
                </a:solidFill>
                <a:latin typeface="+mj-lt"/>
              </a:rPr>
              <a:t>Long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) : </a:t>
            </a:r>
            <a:r>
              <a:rPr lang="en-US" sz="1400" dirty="0">
                <a:solidFill>
                  <a:srgbClr val="ED7D31"/>
                </a:solidFill>
                <a:latin typeface="+mj-lt"/>
              </a:rPr>
              <a:t>Unit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{ … }</a:t>
            </a:r>
          </a:p>
          <a:p>
            <a:pPr lvl="0" defTabSz="457200">
              <a:lnSpc>
                <a:spcPct val="107000"/>
              </a:lnSpc>
            </a:pPr>
            <a:endParaRPr lang="en-US" sz="1400" dirty="0">
              <a:solidFill>
                <a:srgbClr val="FFFFFF"/>
              </a:solidFill>
              <a:latin typeface="+mj-lt"/>
            </a:endParaRPr>
          </a:p>
          <a:p>
            <a:pPr lvl="0" defTabSz="457200">
              <a:lnSpc>
                <a:spcPct val="107000"/>
              </a:lnSpc>
            </a:pPr>
            <a:r>
              <a:rPr lang="en-US" sz="1400" dirty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i="1" dirty="0">
                <a:solidFill>
                  <a:schemeClr val="tx1">
                    <a:lumMod val="6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// Abstract</a:t>
            </a:r>
            <a:endParaRPr lang="en-US" sz="1100" i="1" dirty="0">
              <a:solidFill>
                <a:schemeClr val="tx1">
                  <a:lumMod val="65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457200">
              <a:lnSpc>
                <a:spcPct val="107000"/>
              </a:lnSpc>
            </a:pPr>
            <a:r>
              <a:rPr lang="en-US" sz="1400" dirty="0">
                <a:solidFill>
                  <a:srgbClr val="00B0F0"/>
                </a:solidFill>
                <a:latin typeface="+mj-lt"/>
              </a:rPr>
              <a:t>  def 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Buffer : </a:t>
            </a:r>
            <a:r>
              <a:rPr lang="en-US" sz="1400" dirty="0" err="1">
                <a:solidFill>
                  <a:srgbClr val="ED7D31"/>
                </a:solidFill>
                <a:latin typeface="+mj-lt"/>
              </a:rPr>
              <a:t>StreamBuffer</a:t>
            </a:r>
            <a:endParaRPr lang="en-US" sz="1100" dirty="0">
              <a:solidFill>
                <a:prstClr val="white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457200">
              <a:lnSpc>
                <a:spcPct val="107000"/>
              </a:lnSpc>
            </a:pPr>
            <a:r>
              <a:rPr lang="en-US" sz="1400" dirty="0">
                <a:solidFill>
                  <a:srgbClr val="FFFFFF"/>
                </a:solidFill>
                <a:latin typeface="+mj-lt"/>
              </a:rPr>
              <a:t>}</a:t>
            </a:r>
            <a:endParaRPr lang="en-US" sz="1100" dirty="0">
              <a:solidFill>
                <a:prstClr val="white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457200">
              <a:lnSpc>
                <a:spcPct val="107000"/>
              </a:lnSpc>
            </a:pPr>
            <a:r>
              <a:rPr lang="en-US" sz="1400" dirty="0">
                <a:solidFill>
                  <a:srgbClr val="FFFFFF"/>
                </a:solidFill>
                <a:latin typeface="+mj-lt"/>
              </a:rPr>
              <a:t> </a:t>
            </a:r>
            <a:endParaRPr lang="en-US" sz="1100" dirty="0">
              <a:solidFill>
                <a:prstClr val="white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457200">
              <a:lnSpc>
                <a:spcPct val="107000"/>
              </a:lnSpc>
            </a:pPr>
            <a:r>
              <a:rPr lang="en-US" sz="1400" dirty="0">
                <a:solidFill>
                  <a:srgbClr val="00B0F0"/>
                </a:solidFill>
                <a:latin typeface="+mj-lt"/>
              </a:rPr>
              <a:t>trait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OutputStream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{</a:t>
            </a:r>
          </a:p>
          <a:p>
            <a:pPr lvl="0" defTabSz="457200">
              <a:lnSpc>
                <a:spcPct val="107000"/>
              </a:lnSpc>
            </a:pPr>
            <a:r>
              <a:rPr lang="en-US" sz="1400" dirty="0">
                <a:solidFill>
                  <a:srgbClr val="FFFFFF"/>
                </a:solidFill>
                <a:latin typeface="Consolas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i="1" dirty="0">
                <a:solidFill>
                  <a:prstClr val="white">
                    <a:lumMod val="65000"/>
                  </a:prstClr>
                </a:solidFill>
                <a:latin typeface="Consolas"/>
                <a:ea typeface="Calibri" panose="020F0502020204030204" pitchFamily="34" charset="0"/>
                <a:cs typeface="Times New Roman" panose="02020603050405020304" pitchFamily="18" charset="0"/>
              </a:rPr>
              <a:t>// Virtual</a:t>
            </a:r>
            <a:endParaRPr lang="en-US" sz="1100" dirty="0">
              <a:solidFill>
                <a:prstClr val="white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457200">
              <a:lnSpc>
                <a:spcPct val="107000"/>
              </a:lnSpc>
            </a:pPr>
            <a:r>
              <a:rPr lang="en-US" sz="1400" dirty="0">
                <a:solidFill>
                  <a:srgbClr val="00B0F0"/>
                </a:solidFill>
                <a:latin typeface="+mj-lt"/>
              </a:rPr>
              <a:t>  def 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Seek(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pos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: </a:t>
            </a:r>
            <a:r>
              <a:rPr lang="en-US" sz="1400" dirty="0">
                <a:solidFill>
                  <a:srgbClr val="ED7D31"/>
                </a:solidFill>
                <a:latin typeface="+mj-lt"/>
              </a:rPr>
              <a:t>Long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) : </a:t>
            </a:r>
            <a:r>
              <a:rPr lang="en-US" sz="1400" dirty="0">
                <a:solidFill>
                  <a:srgbClr val="ED7D31"/>
                </a:solidFill>
                <a:latin typeface="+mj-lt"/>
              </a:rPr>
              <a:t>Unit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{ … }</a:t>
            </a:r>
          </a:p>
          <a:p>
            <a:pPr lvl="0" defTabSz="457200">
              <a:lnSpc>
                <a:spcPct val="107000"/>
              </a:lnSpc>
            </a:pPr>
            <a:endParaRPr lang="en-US" sz="1400" dirty="0">
              <a:solidFill>
                <a:srgbClr val="FFFFFF"/>
              </a:solidFill>
              <a:latin typeface="+mj-lt"/>
            </a:endParaRPr>
          </a:p>
          <a:p>
            <a:pPr lvl="0" defTabSz="457200">
              <a:lnSpc>
                <a:spcPct val="107000"/>
              </a:lnSpc>
            </a:pPr>
            <a:r>
              <a:rPr lang="en-US" sz="1400" i="1" dirty="0">
                <a:solidFill>
                  <a:prstClr val="white">
                    <a:lumMod val="65000"/>
                  </a:prstClr>
                </a:solidFill>
                <a:latin typeface="Consolas"/>
                <a:ea typeface="Calibri" panose="020F0502020204030204" pitchFamily="34" charset="0"/>
                <a:cs typeface="Times New Roman" panose="02020603050405020304" pitchFamily="18" charset="0"/>
              </a:rPr>
              <a:t>  // Abstract</a:t>
            </a:r>
            <a:endParaRPr lang="en-US" sz="1100" dirty="0">
              <a:solidFill>
                <a:prstClr val="white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457200">
              <a:lnSpc>
                <a:spcPct val="107000"/>
              </a:lnSpc>
            </a:pPr>
            <a:r>
              <a:rPr lang="en-US" sz="1400" dirty="0">
                <a:solidFill>
                  <a:srgbClr val="00B0F0"/>
                </a:solidFill>
                <a:latin typeface="+mj-lt"/>
              </a:rPr>
              <a:t>  def 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Buffer :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System.IO.</a:t>
            </a:r>
            <a:r>
              <a:rPr lang="en-US" sz="1400" dirty="0" err="1">
                <a:solidFill>
                  <a:srgbClr val="ED7D31"/>
                </a:solidFill>
                <a:latin typeface="+mj-lt"/>
              </a:rPr>
              <a:t>MemoryStream</a:t>
            </a:r>
            <a:endParaRPr lang="en-US" sz="1100" dirty="0">
              <a:solidFill>
                <a:prstClr val="white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457200">
              <a:lnSpc>
                <a:spcPct val="107000"/>
              </a:lnSpc>
            </a:pPr>
            <a:r>
              <a:rPr lang="en-US" sz="1400" dirty="0">
                <a:solidFill>
                  <a:srgbClr val="FFFFFF"/>
                </a:solidFill>
                <a:latin typeface="+mj-lt"/>
              </a:rPr>
              <a:t>}</a:t>
            </a:r>
            <a:endParaRPr lang="en-US" sz="1100" dirty="0">
              <a:solidFill>
                <a:prstClr val="white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Partial Circle 9"/>
          <p:cNvSpPr/>
          <p:nvPr/>
        </p:nvSpPr>
        <p:spPr>
          <a:xfrm>
            <a:off x="10344156" y="642068"/>
            <a:ext cx="304103" cy="295974"/>
          </a:xfrm>
          <a:prstGeom prst="pie">
            <a:avLst/>
          </a:prstGeom>
          <a:solidFill>
            <a:srgbClr val="FFFF00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1905000"/>
            <a:ext cx="2743200" cy="426720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Same as F#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pattern matched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Interop’s with Nullable[T]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 err="1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val</a:t>
            </a:r>
            <a:r>
              <a:rPr lang="en-US" sz="1400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someOption</a:t>
            </a:r>
            <a:r>
              <a:rPr lang="en-US" sz="1400" dirty="0"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 = Option (new </a:t>
            </a:r>
            <a:r>
              <a:rPr lang="en-US" sz="1400" dirty="0" err="1"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SomeType</a:t>
            </a:r>
            <a:r>
              <a:rPr lang="en-US" sz="1400" dirty="0"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)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400" dirty="0">
              <a:solidFill>
                <a:srgbClr val="00B0F0"/>
              </a:solidFill>
              <a:highlight>
                <a:srgbClr val="000000"/>
              </a:highlight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match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 (</a:t>
            </a:r>
            <a:r>
              <a:rPr lang="en-US" sz="1400" dirty="0" err="1"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someOption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)</a:t>
            </a:r>
            <a:endParaRPr lang="en-US" sz="14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{</a:t>
            </a:r>
            <a:endParaRPr lang="en-US" sz="14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    case </a:t>
            </a:r>
            <a:r>
              <a:rPr lang="en-US" sz="1400" dirty="0">
                <a:solidFill>
                  <a:srgbClr val="ED7D31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Some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92D050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value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) =&gt; </a:t>
            </a:r>
            <a:r>
              <a:rPr lang="en-US" sz="1400" i="1" dirty="0">
                <a:solidFill>
                  <a:srgbClr val="BFBFBF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// do something with ‘value’</a:t>
            </a:r>
            <a:endParaRPr lang="en-US" sz="14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    case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ED7D31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None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 =&gt; </a:t>
            </a:r>
            <a:r>
              <a:rPr lang="en-US" sz="1400" i="1" dirty="0">
                <a:solidFill>
                  <a:srgbClr val="BFBFBF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// do something else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i="1" dirty="0">
                <a:solidFill>
                  <a:srgbClr val="BFBFBF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    // case _ =&gt;  Same as above</a:t>
            </a:r>
            <a:endParaRPr lang="en-US" sz="14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}</a:t>
            </a:r>
            <a:endParaRPr lang="en-US" sz="1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Speech Bubble: Rectangle 4"/>
          <p:cNvSpPr/>
          <p:nvPr/>
        </p:nvSpPr>
        <p:spPr>
          <a:xfrm>
            <a:off x="10209212" y="152400"/>
            <a:ext cx="1828800" cy="887400"/>
          </a:xfrm>
          <a:prstGeom prst="wedgeRectCallout">
            <a:avLst>
              <a:gd name="adj1" fmla="val -19773"/>
              <a:gd name="adj2" fmla="val 81284"/>
            </a:avLst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Std. Library</a:t>
            </a:r>
          </a:p>
          <a:p>
            <a:pPr algn="r"/>
            <a:r>
              <a:rPr lang="en-US" dirty="0"/>
              <a:t>Completed</a:t>
            </a:r>
          </a:p>
        </p:txBody>
      </p:sp>
      <p:sp>
        <p:nvSpPr>
          <p:cNvPr id="7" name="Oval 6"/>
          <p:cNvSpPr/>
          <p:nvPr/>
        </p:nvSpPr>
        <p:spPr>
          <a:xfrm>
            <a:off x="10323860" y="637032"/>
            <a:ext cx="304103" cy="29597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85411" y="181307"/>
            <a:ext cx="381000" cy="4247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20564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Unions (“Either” type)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to F#’s discriminated union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Built-in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be pattern matched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942012" y="1905000"/>
            <a:ext cx="5715000" cy="4267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i="1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// Same as: type BI = Either[Short, </a:t>
            </a:r>
            <a:r>
              <a:rPr lang="en-US" sz="1600" i="1" dirty="0" err="1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Int</a:t>
            </a:r>
            <a:r>
              <a:rPr lang="en-US" sz="1600" i="1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, Long]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type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+mj-lt"/>
                <a:cs typeface="Segoe UI" panose="020B0502040204020203" pitchFamily="34" charset="0"/>
              </a:rPr>
              <a:t>BuiltinInteger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=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Short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| </a:t>
            </a:r>
            <a:r>
              <a:rPr lang="en-US" sz="1600" dirty="0" err="1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Int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|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Long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600" dirty="0">
              <a:solidFill>
                <a:srgbClr val="EA6312"/>
              </a:solidFill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 err="1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val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small : </a:t>
            </a:r>
            <a:r>
              <a:rPr lang="en-US" sz="1600" dirty="0" err="1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BuiltinInteger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5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 err="1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val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large : </a:t>
            </a:r>
            <a:r>
              <a:rPr lang="en-US" sz="1600" dirty="0" err="1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BuiltinInteger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173667190019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600" dirty="0">
              <a:solidFill>
                <a:srgbClr val="00B0F0"/>
              </a:solidFill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i="1" dirty="0">
                <a:solidFill>
                  <a:schemeClr val="tx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// Method with Either[String, Exception]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def 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Report(result: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String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|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Exception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) :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Unit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 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 match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(</a:t>
            </a:r>
            <a:r>
              <a:rPr lang="en-US" sz="1600" dirty="0"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result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)</a:t>
            </a:r>
            <a:endParaRPr lang="en-US" sz="1600" dirty="0">
              <a:solidFill>
                <a:prstClr val="white"/>
              </a:solidFill>
              <a:latin typeface="+mj-lt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 {</a:t>
            </a:r>
            <a:endParaRPr lang="en-US" sz="1600" dirty="0">
              <a:solidFill>
                <a:prstClr val="white"/>
              </a:solidFill>
              <a:latin typeface="+mj-lt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   case </a:t>
            </a:r>
            <a:r>
              <a:rPr lang="en-US" sz="1600" dirty="0" err="1">
                <a:solidFill>
                  <a:srgbClr val="ED7D31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Either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ED7D31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ValueOf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92D05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ED7D31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String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) =&gt; 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i="1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     </a:t>
            </a:r>
            <a:r>
              <a:rPr lang="en-US" sz="1600" i="1" dirty="0">
                <a:solidFill>
                  <a:srgbClr val="BFBFB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// do something with ‘s’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600" dirty="0">
              <a:solidFill>
                <a:prstClr val="white"/>
              </a:solidFill>
              <a:latin typeface="+mj-lt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   case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ED7D31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Either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ED7D31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ValueOf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92D05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ex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ED7D31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Exception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) =&gt; 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i="1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     </a:t>
            </a:r>
            <a:r>
              <a:rPr lang="en-US" sz="1600" i="1" dirty="0">
                <a:solidFill>
                  <a:srgbClr val="BFBFB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// do something with ‘ex’</a:t>
            </a:r>
            <a:endParaRPr lang="en-US" sz="1600" dirty="0">
              <a:solidFill>
                <a:prstClr val="white"/>
              </a:solidFill>
              <a:latin typeface="+mj-lt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 }</a:t>
            </a:r>
            <a:endParaRPr lang="en-US" sz="1600" dirty="0">
              <a:solidFill>
                <a:prstClr val="white"/>
              </a:solidFill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}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600" dirty="0">
              <a:solidFill>
                <a:prstClr val="white"/>
              </a:solidFill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600" dirty="0">
              <a:solidFill>
                <a:prstClr val="white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7" name="Speech Bubble: Rectangle 6"/>
          <p:cNvSpPr/>
          <p:nvPr/>
        </p:nvSpPr>
        <p:spPr>
          <a:xfrm>
            <a:off x="10209212" y="152400"/>
            <a:ext cx="1828800" cy="887400"/>
          </a:xfrm>
          <a:prstGeom prst="wedgeRectCallout">
            <a:avLst>
              <a:gd name="adj1" fmla="val -19773"/>
              <a:gd name="adj2" fmla="val 81284"/>
            </a:avLst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Core Feature</a:t>
            </a:r>
          </a:p>
          <a:p>
            <a:pPr algn="r"/>
            <a:r>
              <a:rPr lang="en-US" dirty="0"/>
              <a:t>In Progress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85412" y="184868"/>
            <a:ext cx="381000" cy="4247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</a:t>
            </a:r>
          </a:p>
        </p:txBody>
      </p:sp>
      <p:sp>
        <p:nvSpPr>
          <p:cNvPr id="10" name="Partial Circle 9"/>
          <p:cNvSpPr/>
          <p:nvPr/>
        </p:nvSpPr>
        <p:spPr>
          <a:xfrm>
            <a:off x="10344156" y="642068"/>
            <a:ext cx="304103" cy="295974"/>
          </a:xfrm>
          <a:prstGeom prst="pie">
            <a:avLst/>
          </a:prstGeom>
          <a:solidFill>
            <a:srgbClr val="FFFF00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3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an “abstract type”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an access modifier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useful for representing type relationships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942012" y="1905000"/>
            <a:ext cx="5715000" cy="449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5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trait </a:t>
            </a:r>
            <a:r>
              <a:rPr lang="en-US" sz="1500" dirty="0" err="1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GraphEdge</a:t>
            </a:r>
            <a:r>
              <a:rPr lang="en-US" sz="15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5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type</a:t>
            </a:r>
            <a:r>
              <a:rPr lang="en-US" sz="15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1E5155">
                    <a:lumMod val="60000"/>
                    <a:lumOff val="40000"/>
                  </a:srgbClr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Vertex </a:t>
            </a:r>
            <a:r>
              <a:rPr lang="en-US" sz="1500" i="1" dirty="0">
                <a:solidFill>
                  <a:prstClr val="white">
                    <a:lumMod val="65000"/>
                  </a:prstClr>
                </a:solidFill>
                <a:highlight>
                  <a:srgbClr val="000000"/>
                </a:highlight>
                <a:latin typeface="Consolas"/>
                <a:ea typeface="Times New Roman" panose="02020603050405020304" pitchFamily="18" charset="0"/>
              </a:rPr>
              <a:t>// Associated type</a:t>
            </a:r>
            <a:endParaRPr lang="en-US" sz="1500" dirty="0">
              <a:solidFill>
                <a:prstClr val="white"/>
              </a:solidFill>
              <a:highlight>
                <a:srgbClr val="000000"/>
              </a:highlight>
              <a:latin typeface="+mj-lt"/>
              <a:ea typeface="Times New Roman" panose="02020603050405020304" pitchFamily="18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5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def</a:t>
            </a:r>
            <a:r>
              <a:rPr lang="en-US" sz="15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Source: </a:t>
            </a:r>
            <a:r>
              <a:rPr lang="en-US" sz="1500" dirty="0">
                <a:solidFill>
                  <a:srgbClr val="ED7D31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Vertex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5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def</a:t>
            </a:r>
            <a:r>
              <a:rPr lang="en-US" sz="15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Target: </a:t>
            </a:r>
            <a:r>
              <a:rPr lang="en-US" sz="1500" dirty="0">
                <a:solidFill>
                  <a:srgbClr val="ED7D31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Vertex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5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}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500" dirty="0">
              <a:solidFill>
                <a:prstClr val="white"/>
              </a:solidFill>
              <a:highlight>
                <a:srgbClr val="000000"/>
              </a:highlight>
              <a:latin typeface="+mj-lt"/>
              <a:ea typeface="Times New Roman" panose="02020603050405020304" pitchFamily="18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5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trait </a:t>
            </a:r>
            <a:r>
              <a:rPr lang="en-US" sz="1500" dirty="0" err="1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IncidentGraph</a:t>
            </a:r>
            <a:r>
              <a:rPr lang="en-US" sz="15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5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 type</a:t>
            </a:r>
            <a:r>
              <a:rPr lang="en-US" sz="15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1E5155">
                    <a:lumMod val="60000"/>
                    <a:lumOff val="40000"/>
                  </a:srgbClr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Edge </a:t>
            </a:r>
            <a:r>
              <a:rPr lang="en-US" sz="15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: </a:t>
            </a:r>
            <a:r>
              <a:rPr lang="en-US" sz="1500" dirty="0" err="1">
                <a:solidFill>
                  <a:srgbClr val="ED7D31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GraphEdge</a:t>
            </a:r>
            <a:r>
              <a:rPr lang="en-US" sz="1500" dirty="0">
                <a:solidFill>
                  <a:srgbClr val="ED7D31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 </a:t>
            </a:r>
            <a:r>
              <a:rPr lang="en-US" sz="1500" i="1" dirty="0">
                <a:solidFill>
                  <a:prstClr val="white">
                    <a:lumMod val="65000"/>
                  </a:prstClr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// Associated type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5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 type</a:t>
            </a:r>
            <a:r>
              <a:rPr lang="en-US" sz="15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1E5155">
                    <a:lumMod val="60000"/>
                    <a:lumOff val="40000"/>
                  </a:srgbClr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EdgeTrav</a:t>
            </a:r>
            <a:r>
              <a:rPr lang="en-US" sz="1500" dirty="0">
                <a:solidFill>
                  <a:srgbClr val="1E5155">
                    <a:lumMod val="60000"/>
                    <a:lumOff val="40000"/>
                  </a:srgbClr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: </a:t>
            </a:r>
            <a:r>
              <a:rPr lang="en-US" sz="1500" dirty="0">
                <a:solidFill>
                  <a:srgbClr val="ED7D31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Traversable</a:t>
            </a:r>
            <a:r>
              <a:rPr lang="en-US" sz="15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[</a:t>
            </a:r>
            <a:r>
              <a:rPr lang="en-US" sz="1500" dirty="0">
                <a:solidFill>
                  <a:srgbClr val="1E5155">
                    <a:lumMod val="60000"/>
                    <a:lumOff val="40000"/>
                  </a:srgbClr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Edge</a:t>
            </a:r>
            <a:r>
              <a:rPr lang="en-US" sz="15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]</a:t>
            </a:r>
            <a:r>
              <a:rPr lang="en-US" sz="1500" dirty="0">
                <a:solidFill>
                  <a:srgbClr val="ED7D31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>
                <a:solidFill>
                  <a:prstClr val="white">
                    <a:lumMod val="65000"/>
                  </a:prstClr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// Associated type</a:t>
            </a:r>
            <a:endParaRPr lang="en-US" sz="1200" dirty="0">
              <a:solidFill>
                <a:prstClr val="white"/>
              </a:solidFill>
              <a:highlight>
                <a:srgbClr val="000000"/>
              </a:highlight>
              <a:latin typeface="+mj-lt"/>
              <a:ea typeface="Times New Roman" panose="02020603050405020304" pitchFamily="18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5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type</a:t>
            </a:r>
            <a:r>
              <a:rPr lang="en-US" sz="1500" dirty="0">
                <a:solidFill>
                  <a:srgbClr val="ED7D31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1E5155">
                    <a:lumMod val="60000"/>
                    <a:lumOff val="40000"/>
                  </a:srgbClr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Vertex</a:t>
            </a:r>
            <a:r>
              <a:rPr lang="en-US" sz="1500" dirty="0">
                <a:solidFill>
                  <a:srgbClr val="ED7D31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=</a:t>
            </a:r>
            <a:r>
              <a:rPr lang="en-US" sz="1500" dirty="0">
                <a:solidFill>
                  <a:srgbClr val="ED7D31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ED7D31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Edge</a:t>
            </a:r>
            <a:r>
              <a:rPr lang="en-US" sz="1500" dirty="0" err="1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.</a:t>
            </a:r>
            <a:r>
              <a:rPr lang="en-US" sz="1500" dirty="0" err="1">
                <a:solidFill>
                  <a:srgbClr val="ED7D31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Vertex</a:t>
            </a:r>
            <a:r>
              <a:rPr lang="en-US" sz="1500" dirty="0">
                <a:solidFill>
                  <a:srgbClr val="ED7D31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 </a:t>
            </a:r>
            <a:r>
              <a:rPr lang="en-US" sz="1500" i="1" dirty="0">
                <a:solidFill>
                  <a:prstClr val="white">
                    <a:lumMod val="65000"/>
                  </a:prstClr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// Type alias</a:t>
            </a:r>
            <a:endParaRPr lang="en-US" sz="1500" dirty="0">
              <a:solidFill>
                <a:prstClr val="white"/>
              </a:solidFill>
              <a:highlight>
                <a:srgbClr val="000000"/>
              </a:highlight>
              <a:latin typeface="+mj-lt"/>
              <a:ea typeface="Times New Roman" panose="02020603050405020304" pitchFamily="18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500" i="1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def</a:t>
            </a:r>
            <a:r>
              <a:rPr lang="en-US" sz="15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Edges (v: </a:t>
            </a:r>
            <a:r>
              <a:rPr lang="en-US" sz="1500" dirty="0">
                <a:solidFill>
                  <a:srgbClr val="ED7D31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Vertex</a:t>
            </a:r>
            <a:r>
              <a:rPr lang="en-US" sz="15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) : </a:t>
            </a:r>
            <a:r>
              <a:rPr lang="en-US" sz="1500" dirty="0" err="1">
                <a:solidFill>
                  <a:srgbClr val="1E5155">
                    <a:lumMod val="60000"/>
                    <a:lumOff val="40000"/>
                  </a:srgbClr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EdgeTrav</a:t>
            </a:r>
            <a:endParaRPr lang="en-US" sz="1500" dirty="0">
              <a:solidFill>
                <a:srgbClr val="1E5155">
                  <a:lumMod val="60000"/>
                  <a:lumOff val="40000"/>
                </a:srgbClr>
              </a:solidFill>
              <a:highlight>
                <a:srgbClr val="000000"/>
              </a:highlight>
              <a:latin typeface="+mj-lt"/>
              <a:ea typeface="Times New Roman" panose="02020603050405020304" pitchFamily="18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5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def</a:t>
            </a:r>
            <a:r>
              <a:rPr lang="en-US" sz="15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Degree (v: </a:t>
            </a:r>
            <a:r>
              <a:rPr lang="en-US" sz="1500" dirty="0">
                <a:solidFill>
                  <a:srgbClr val="ED7D31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Vertex</a:t>
            </a:r>
            <a:r>
              <a:rPr lang="en-US" sz="15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): </a:t>
            </a:r>
            <a:r>
              <a:rPr lang="en-US" sz="1500" dirty="0" err="1">
                <a:solidFill>
                  <a:srgbClr val="ED7D31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Int</a:t>
            </a:r>
            <a:endParaRPr lang="en-US" sz="1500" dirty="0">
              <a:solidFill>
                <a:srgbClr val="ED7D31"/>
              </a:solidFill>
              <a:highlight>
                <a:srgbClr val="000000"/>
              </a:highlight>
              <a:latin typeface="+mj-lt"/>
              <a:ea typeface="Times New Roman" panose="02020603050405020304" pitchFamily="18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5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}</a:t>
            </a:r>
            <a:endParaRPr lang="en-US" sz="1500" dirty="0">
              <a:solidFill>
                <a:srgbClr val="00B0F0"/>
              </a:solidFill>
              <a:highlight>
                <a:srgbClr val="000000"/>
              </a:highlight>
              <a:latin typeface="+mj-lt"/>
              <a:ea typeface="Times New Roman" panose="02020603050405020304" pitchFamily="18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500" dirty="0">
              <a:solidFill>
                <a:srgbClr val="00B0F0"/>
              </a:solidFill>
              <a:highlight>
                <a:srgbClr val="000000"/>
              </a:highlight>
              <a:latin typeface="+mj-lt"/>
              <a:ea typeface="Times New Roman" panose="02020603050405020304" pitchFamily="18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5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mixin</a:t>
            </a:r>
            <a:r>
              <a:rPr lang="en-US" sz="15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GraphOps</a:t>
            </a:r>
            <a:r>
              <a:rPr lang="en-US" sz="1500" dirty="0">
                <a:solidFill>
                  <a:srgbClr val="92D05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extends</a:t>
            </a:r>
            <a:r>
              <a:rPr lang="en-US" sz="1500" dirty="0">
                <a:solidFill>
                  <a:srgbClr val="92D05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ED7D31"/>
                </a:solidFill>
                <a:highlight>
                  <a:srgbClr val="000000"/>
                </a:highlight>
                <a:latin typeface="+mj-lt"/>
              </a:rPr>
              <a:t>IncidentGraph</a:t>
            </a:r>
            <a:r>
              <a:rPr lang="en-US" sz="1500" dirty="0">
                <a:solidFill>
                  <a:srgbClr val="92D05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5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 </a:t>
            </a:r>
            <a:r>
              <a:rPr lang="en-US" sz="15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</a:rPr>
              <a:t>def </a:t>
            </a:r>
            <a:r>
              <a:rPr lang="en-US" sz="15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FirstNeighbor</a:t>
            </a:r>
            <a:r>
              <a:rPr lang="en-US" sz="15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(v: </a:t>
            </a:r>
            <a:r>
              <a:rPr lang="en-US" sz="1500" dirty="0" err="1">
                <a:solidFill>
                  <a:srgbClr val="00B0F0"/>
                </a:solidFill>
                <a:highlight>
                  <a:srgbClr val="000000"/>
                </a:highlight>
                <a:latin typeface="+mj-lt"/>
              </a:rPr>
              <a:t>this</a:t>
            </a:r>
            <a:r>
              <a:rPr lang="en-US" sz="15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.</a:t>
            </a:r>
            <a:r>
              <a:rPr lang="en-US" sz="1500" dirty="0" err="1">
                <a:solidFill>
                  <a:srgbClr val="ED7D31"/>
                </a:solidFill>
                <a:highlight>
                  <a:srgbClr val="000000"/>
                </a:highlight>
                <a:latin typeface="+mj-lt"/>
              </a:rPr>
              <a:t>Vertex</a:t>
            </a:r>
            <a:r>
              <a:rPr lang="en-US" sz="15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) : </a:t>
            </a:r>
            <a:r>
              <a:rPr lang="en-US" sz="1500" dirty="0" err="1">
                <a:solidFill>
                  <a:srgbClr val="00B0F0"/>
                </a:solidFill>
                <a:highlight>
                  <a:srgbClr val="000000"/>
                </a:highlight>
                <a:latin typeface="+mj-lt"/>
              </a:rPr>
              <a:t>this</a:t>
            </a:r>
            <a:r>
              <a:rPr lang="en-US" sz="15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.</a:t>
            </a:r>
            <a:r>
              <a:rPr lang="en-US" sz="1500" dirty="0" err="1">
                <a:solidFill>
                  <a:srgbClr val="ED7D31"/>
                </a:solidFill>
                <a:highlight>
                  <a:srgbClr val="000000"/>
                </a:highlight>
                <a:latin typeface="+mj-lt"/>
              </a:rPr>
              <a:t>Vertex</a:t>
            </a:r>
            <a:r>
              <a:rPr lang="en-US" sz="15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5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     </a:t>
            </a:r>
            <a:r>
              <a:rPr lang="en-US" sz="1500" dirty="0" err="1">
                <a:solidFill>
                  <a:srgbClr val="00B0F0"/>
                </a:solidFill>
                <a:highlight>
                  <a:srgbClr val="000000"/>
                </a:highlight>
                <a:latin typeface="+mj-lt"/>
              </a:rPr>
              <a:t>this</a:t>
            </a:r>
            <a:r>
              <a:rPr lang="en-US" sz="15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.Edges</a:t>
            </a:r>
            <a:r>
              <a:rPr lang="en-US" sz="15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(v).</a:t>
            </a:r>
            <a:r>
              <a:rPr lang="en-US" sz="15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Head.Target</a:t>
            </a:r>
            <a:endParaRPr lang="en-US" sz="1500" dirty="0">
              <a:solidFill>
                <a:srgbClr val="FFFFFF"/>
              </a:solidFill>
              <a:highlight>
                <a:srgbClr val="000000"/>
              </a:highlight>
              <a:latin typeface="+mj-lt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5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 }</a:t>
            </a:r>
            <a:endParaRPr lang="en-US" sz="1500" dirty="0">
              <a:solidFill>
                <a:prstClr val="white"/>
              </a:solidFill>
              <a:latin typeface="+mj-lt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5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}</a:t>
            </a:r>
            <a:endParaRPr lang="en-US" sz="1500" dirty="0">
              <a:solidFill>
                <a:prstClr val="white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7" name="Speech Bubble: Rectangle 6"/>
          <p:cNvSpPr/>
          <p:nvPr/>
        </p:nvSpPr>
        <p:spPr>
          <a:xfrm>
            <a:off x="10209212" y="152400"/>
            <a:ext cx="1828800" cy="887400"/>
          </a:xfrm>
          <a:prstGeom prst="wedgeRectCallout">
            <a:avLst>
              <a:gd name="adj1" fmla="val -19773"/>
              <a:gd name="adj2" fmla="val 81284"/>
            </a:avLst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Core Feature</a:t>
            </a:r>
          </a:p>
          <a:p>
            <a:pPr algn="r"/>
            <a:r>
              <a:rPr lang="en-US" dirty="0"/>
              <a:t>Prototyped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85412" y="184868"/>
            <a:ext cx="381000" cy="4247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</a:t>
            </a:r>
          </a:p>
        </p:txBody>
      </p:sp>
      <p:sp>
        <p:nvSpPr>
          <p:cNvPr id="8" name="Minus Sign 7"/>
          <p:cNvSpPr/>
          <p:nvPr/>
        </p:nvSpPr>
        <p:spPr>
          <a:xfrm>
            <a:off x="10323860" y="637032"/>
            <a:ext cx="304103" cy="295974"/>
          </a:xfrm>
          <a:prstGeom prst="mathMinus">
            <a:avLst/>
          </a:prstGeom>
          <a:solidFill>
            <a:srgbClr val="FFFF00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8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952874"/>
              </p:ext>
            </p:extLst>
          </p:nvPr>
        </p:nvGraphicFramePr>
        <p:xfrm>
          <a:off x="1522414" y="1676400"/>
          <a:ext cx="9143999" cy="447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Fireball Type Taxonomy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Retroactive Extension:</a:t>
            </a:r>
            <a:br>
              <a:rPr lang="en-US" dirty="0"/>
            </a:br>
            <a:r>
              <a:rPr lang="en-US" dirty="0"/>
              <a:t>Implicit 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Implicit Classes are not types (nor are they classes)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“Extension Methods”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add instance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add static members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942012" y="1905000"/>
            <a:ext cx="5715000" cy="449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None/>
            </a:pPr>
            <a:r>
              <a:rPr lang="en-US" sz="1400" i="1" dirty="0">
                <a:solidFill>
                  <a:prstClr val="white">
                    <a:lumMod val="65000"/>
                  </a:prstClr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// Extending an instance of a type (instance methods)</a:t>
            </a:r>
          </a:p>
          <a:p>
            <a:pPr marL="0" lvl="0" indent="0" defTabSz="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None/>
            </a:pPr>
            <a:r>
              <a:rPr lang="en-US" sz="14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implicit class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GraphOps</a:t>
            </a:r>
            <a:r>
              <a:rPr lang="en-US" sz="1400" dirty="0">
                <a:solidFill>
                  <a:srgbClr val="92D05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92D05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g</a:t>
            </a:r>
            <a:r>
              <a:rPr lang="en-US" sz="14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:</a:t>
            </a:r>
            <a:r>
              <a:rPr lang="en-US" sz="1400" dirty="0">
                <a:solidFill>
                  <a:srgbClr val="92D05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ED7D31"/>
                </a:solidFill>
                <a:highlight>
                  <a:srgbClr val="000000"/>
                </a:highlight>
                <a:latin typeface="+mj-lt"/>
              </a:rPr>
              <a:t>IncidentGraph</a:t>
            </a:r>
            <a:r>
              <a:rPr lang="en-US" sz="14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</a:rPr>
              <a:t>)</a:t>
            </a:r>
            <a:r>
              <a:rPr lang="en-US" sz="1400" dirty="0">
                <a:solidFill>
                  <a:srgbClr val="92D05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{</a:t>
            </a:r>
          </a:p>
          <a:p>
            <a:pPr marL="0" lvl="0" indent="0" defTabSz="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None/>
            </a:pP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 </a:t>
            </a:r>
            <a:r>
              <a:rPr lang="en-US" sz="14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</a:rPr>
              <a:t>def </a:t>
            </a:r>
            <a:r>
              <a:rPr lang="en-US" sz="14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FirstNeighbor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(</a:t>
            </a:r>
            <a:r>
              <a:rPr lang="en-US" sz="1400" dirty="0">
                <a:solidFill>
                  <a:srgbClr val="92D050"/>
                </a:solidFill>
                <a:highlight>
                  <a:srgbClr val="000000"/>
                </a:highlight>
                <a:latin typeface="+mj-lt"/>
              </a:rPr>
              <a:t>v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: </a:t>
            </a:r>
            <a:r>
              <a:rPr lang="en-US" sz="1400" dirty="0" err="1">
                <a:solidFill>
                  <a:srgbClr val="92D050"/>
                </a:solidFill>
                <a:highlight>
                  <a:srgbClr val="000000"/>
                </a:highlight>
                <a:latin typeface="+mj-lt"/>
              </a:rPr>
              <a:t>g</a:t>
            </a:r>
            <a:r>
              <a:rPr lang="en-US" sz="14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.</a:t>
            </a:r>
            <a:r>
              <a:rPr lang="en-US" sz="1400" dirty="0" err="1">
                <a:solidFill>
                  <a:srgbClr val="ED7D31"/>
                </a:solidFill>
                <a:highlight>
                  <a:srgbClr val="000000"/>
                </a:highlight>
                <a:latin typeface="+mj-lt"/>
              </a:rPr>
              <a:t>Vertex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) : </a:t>
            </a:r>
            <a:r>
              <a:rPr lang="en-US" sz="1400" dirty="0" err="1">
                <a:solidFill>
                  <a:srgbClr val="92D050"/>
                </a:solidFill>
                <a:highlight>
                  <a:srgbClr val="000000"/>
                </a:highlight>
                <a:latin typeface="+mj-lt"/>
              </a:rPr>
              <a:t>g</a:t>
            </a:r>
            <a:r>
              <a:rPr lang="en-US" sz="14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.</a:t>
            </a:r>
            <a:r>
              <a:rPr lang="en-US" sz="1400" dirty="0" err="1">
                <a:solidFill>
                  <a:srgbClr val="ED7D31"/>
                </a:solidFill>
                <a:highlight>
                  <a:srgbClr val="000000"/>
                </a:highlight>
                <a:latin typeface="+mj-lt"/>
              </a:rPr>
              <a:t>Vertex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{</a:t>
            </a:r>
          </a:p>
          <a:p>
            <a:pPr marL="0" lvl="0" indent="0" defTabSz="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None/>
            </a:pP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     </a:t>
            </a:r>
            <a:r>
              <a:rPr lang="en-US" sz="1400" dirty="0">
                <a:solidFill>
                  <a:srgbClr val="92D050"/>
                </a:solidFill>
                <a:highlight>
                  <a:srgbClr val="000000"/>
                </a:highlight>
                <a:latin typeface="+mj-lt"/>
              </a:rPr>
              <a:t>g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Edges(</a:t>
            </a:r>
            <a:r>
              <a:rPr lang="en-US" sz="1400" dirty="0">
                <a:solidFill>
                  <a:srgbClr val="92D050"/>
                </a:solidFill>
                <a:highlight>
                  <a:srgbClr val="000000"/>
                </a:highlight>
                <a:latin typeface="+mj-lt"/>
              </a:rPr>
              <a:t>v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) Head Target</a:t>
            </a:r>
          </a:p>
          <a:p>
            <a:pPr marL="0" lvl="0" indent="0" defTabSz="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None/>
            </a:pP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 }</a:t>
            </a:r>
            <a:endParaRPr lang="en-US" sz="1400" dirty="0">
              <a:solidFill>
                <a:prstClr val="white"/>
              </a:solidFill>
              <a:latin typeface="+mj-lt"/>
            </a:endParaRPr>
          </a:p>
          <a:p>
            <a:pPr marL="0" lvl="0" indent="0" defTabSz="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None/>
            </a:pP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}</a:t>
            </a:r>
          </a:p>
          <a:p>
            <a:pPr marL="0" lvl="0" indent="0" defTabSz="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None/>
            </a:pPr>
            <a:endParaRPr lang="en-US" sz="1400" dirty="0">
              <a:solidFill>
                <a:srgbClr val="FFFFFF"/>
              </a:solidFill>
              <a:highlight>
                <a:srgbClr val="000000"/>
              </a:highlight>
              <a:latin typeface="+mj-lt"/>
              <a:ea typeface="Times New Roman" panose="02020603050405020304" pitchFamily="18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None/>
            </a:pPr>
            <a:r>
              <a:rPr lang="en-US" sz="1400" i="1" dirty="0">
                <a:solidFill>
                  <a:prstClr val="white">
                    <a:lumMod val="65000"/>
                  </a:prstClr>
                </a:solidFill>
                <a:highlight>
                  <a:srgbClr val="000000"/>
                </a:highlight>
                <a:latin typeface="+mj-lt"/>
              </a:rPr>
              <a:t>// Extending a type (static methods)</a:t>
            </a:r>
          </a:p>
          <a:p>
            <a:pPr marL="0" lvl="0" indent="0" defTabSz="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None/>
            </a:pPr>
            <a:r>
              <a:rPr lang="en-US" sz="14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implicit module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StringOps</a:t>
            </a:r>
            <a:r>
              <a:rPr lang="en-US" sz="1400" dirty="0">
                <a:solidFill>
                  <a:srgbClr val="92D05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extends</a:t>
            </a:r>
            <a:r>
              <a:rPr lang="en-US" sz="14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ED7D31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92D05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{</a:t>
            </a:r>
          </a:p>
          <a:p>
            <a:pPr marL="0" lvl="0" indent="0" defTabSz="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None/>
            </a:pP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 </a:t>
            </a:r>
            <a:r>
              <a:rPr lang="en-US" sz="14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</a:rPr>
              <a:t>def </a:t>
            </a:r>
            <a:r>
              <a:rPr lang="en-US" sz="14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CapitalizeWords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(</a:t>
            </a:r>
            <a:r>
              <a:rPr lang="en-US" sz="1400" dirty="0">
                <a:solidFill>
                  <a:srgbClr val="92D050"/>
                </a:solidFill>
                <a:highlight>
                  <a:srgbClr val="000000"/>
                </a:highlight>
                <a:latin typeface="+mj-lt"/>
              </a:rPr>
              <a:t>str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: </a:t>
            </a:r>
            <a:r>
              <a:rPr lang="en-US" sz="1400" dirty="0">
                <a:solidFill>
                  <a:srgbClr val="ED7D31"/>
                </a:solidFill>
                <a:highlight>
                  <a:srgbClr val="000000"/>
                </a:highlight>
                <a:latin typeface="+mj-lt"/>
              </a:rPr>
              <a:t>String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) : </a:t>
            </a:r>
            <a:r>
              <a:rPr lang="en-US" sz="1400" dirty="0">
                <a:solidFill>
                  <a:srgbClr val="ED7D31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{</a:t>
            </a:r>
          </a:p>
          <a:p>
            <a:pPr marL="0" lvl="0" indent="0" defTabSz="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None/>
            </a:pP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   </a:t>
            </a:r>
            <a:r>
              <a:rPr lang="en-US" sz="14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</a:rPr>
              <a:t>case</a:t>
            </a:r>
            <a:r>
              <a:rPr lang="en-US" sz="14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000000"/>
                </a:highlight>
                <a:latin typeface="+mj-lt"/>
              </a:rPr>
              <a:t>“(\w+)”</a:t>
            </a:r>
            <a:r>
              <a:rPr lang="en-US" sz="14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</a:rPr>
              <a:t>.</a:t>
            </a:r>
            <a:r>
              <a:rPr lang="en-US" sz="1400" dirty="0" err="1">
                <a:solidFill>
                  <a:prstClr val="white"/>
                </a:solidFill>
                <a:highlight>
                  <a:srgbClr val="000000"/>
                </a:highlight>
                <a:latin typeface="+mj-lt"/>
              </a:rPr>
              <a:t>Regex.Match</a:t>
            </a:r>
            <a:r>
              <a:rPr lang="en-US" sz="14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</a:rPr>
              <a:t>(</a:t>
            </a:r>
            <a:r>
              <a:rPr lang="en-US" sz="1400" dirty="0" err="1">
                <a:solidFill>
                  <a:srgbClr val="92D050"/>
                </a:solidFill>
                <a:highlight>
                  <a:srgbClr val="000000"/>
                </a:highlight>
                <a:latin typeface="+mj-lt"/>
              </a:rPr>
              <a:t>strs</a:t>
            </a:r>
            <a:r>
              <a:rPr lang="en-US" sz="14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</a:rPr>
              <a:t>) =&gt; </a:t>
            </a:r>
          </a:p>
          <a:p>
            <a:pPr marL="0" lvl="0" indent="0" defTabSz="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None/>
            </a:pPr>
            <a:r>
              <a:rPr lang="en-US" sz="14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</a:rPr>
              <a:t>      </a:t>
            </a:r>
            <a:r>
              <a:rPr lang="en-US" sz="1400" dirty="0">
                <a:solidFill>
                  <a:srgbClr val="ED7D31"/>
                </a:solidFill>
                <a:highlight>
                  <a:srgbClr val="000000"/>
                </a:highlight>
                <a:latin typeface="+mj-lt"/>
              </a:rPr>
              <a:t>String</a:t>
            </a:r>
            <a:r>
              <a:rPr lang="en-US" sz="14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</a:rPr>
              <a:t> Join “ “, (</a:t>
            </a:r>
            <a:r>
              <a:rPr lang="en-US" sz="1400" dirty="0" err="1">
                <a:solidFill>
                  <a:srgbClr val="92D050"/>
                </a:solidFill>
                <a:highlight>
                  <a:srgbClr val="000000"/>
                </a:highlight>
                <a:latin typeface="+mj-lt"/>
              </a:rPr>
              <a:t>strs</a:t>
            </a:r>
            <a:r>
              <a:rPr lang="en-US" sz="14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</a:rPr>
              <a:t> Select </a:t>
            </a:r>
            <a:r>
              <a:rPr lang="en-US" sz="1400" dirty="0">
                <a:solidFill>
                  <a:srgbClr val="92D050"/>
                </a:solidFill>
                <a:highlight>
                  <a:srgbClr val="000000"/>
                </a:highlight>
                <a:latin typeface="+mj-lt"/>
              </a:rPr>
              <a:t>x</a:t>
            </a:r>
            <a:r>
              <a:rPr lang="en-US" sz="14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</a:rPr>
              <a:t> =&gt; { … }) ToArray</a:t>
            </a:r>
          </a:p>
          <a:p>
            <a:pPr marL="0" lvl="0" indent="0" defTabSz="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None/>
            </a:pPr>
            <a:endParaRPr lang="en-US" sz="1400" dirty="0">
              <a:solidFill>
                <a:prstClr val="white"/>
              </a:solidFill>
              <a:highlight>
                <a:srgbClr val="000000"/>
              </a:highlight>
              <a:latin typeface="+mj-lt"/>
            </a:endParaRPr>
          </a:p>
          <a:p>
            <a:pPr marL="0" lvl="0" indent="0" defTabSz="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None/>
            </a:pPr>
            <a:r>
              <a:rPr lang="en-US" sz="14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</a:rPr>
              <a:t>    </a:t>
            </a:r>
            <a:r>
              <a:rPr lang="en-US" sz="14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</a:rPr>
              <a:t>case</a:t>
            </a:r>
            <a:r>
              <a:rPr lang="en-US" sz="1400" dirty="0">
                <a:solidFill>
                  <a:prstClr val="white"/>
                </a:solidFill>
                <a:highlight>
                  <a:srgbClr val="000000"/>
                </a:highlight>
                <a:latin typeface="+mj-lt"/>
              </a:rPr>
              <a:t> _ =&gt; </a:t>
            </a:r>
            <a:r>
              <a:rPr lang="en-US" sz="14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</a:rPr>
              <a:t>throw new </a:t>
            </a:r>
            <a:r>
              <a:rPr lang="en-US" sz="1400" dirty="0" err="1">
                <a:solidFill>
                  <a:srgbClr val="ED7D31"/>
                </a:solidFill>
                <a:highlight>
                  <a:srgbClr val="000000"/>
                </a:highlight>
                <a:latin typeface="+mj-lt"/>
              </a:rPr>
              <a:t>InvalidOperationException</a:t>
            </a:r>
            <a:endParaRPr lang="en-US" sz="1400" dirty="0">
              <a:solidFill>
                <a:srgbClr val="ED7D31"/>
              </a:solidFill>
              <a:highlight>
                <a:srgbClr val="000000"/>
              </a:highlight>
              <a:latin typeface="+mj-lt"/>
            </a:endParaRPr>
          </a:p>
          <a:p>
            <a:pPr marL="0" lvl="0" indent="0" defTabSz="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None/>
            </a:pP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 }</a:t>
            </a:r>
            <a:endParaRPr lang="en-US" sz="1400" dirty="0">
              <a:solidFill>
                <a:prstClr val="white"/>
              </a:solidFill>
              <a:highlight>
                <a:srgbClr val="000000"/>
              </a:highlight>
              <a:latin typeface="+mj-lt"/>
            </a:endParaRPr>
          </a:p>
          <a:p>
            <a:pPr marL="0" lvl="0" indent="0" defTabSz="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None/>
            </a:pP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}</a:t>
            </a:r>
          </a:p>
          <a:p>
            <a:pPr marL="0" lvl="0" indent="0" defTabSz="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None/>
            </a:pPr>
            <a:endParaRPr lang="en-US" sz="1400" dirty="0">
              <a:solidFill>
                <a:srgbClr val="FFFFFF"/>
              </a:solidFill>
              <a:highlight>
                <a:srgbClr val="000000"/>
              </a:highlight>
              <a:latin typeface="+mj-lt"/>
              <a:ea typeface="Times New Roman" panose="02020603050405020304" pitchFamily="18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None/>
            </a:pPr>
            <a:r>
              <a:rPr lang="en-US" sz="1400" dirty="0" err="1">
                <a:solidFill>
                  <a:srgbClr val="ED7D31"/>
                </a:solidFill>
                <a:highlight>
                  <a:srgbClr val="000000"/>
                </a:highlight>
                <a:latin typeface="+mj-lt"/>
              </a:rPr>
              <a:t>String</a:t>
            </a:r>
            <a:r>
              <a:rPr lang="en-US" sz="14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.CapitalizeWords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(</a:t>
            </a:r>
            <a:r>
              <a:rPr lang="en-US" sz="1400" dirty="0">
                <a:solidFill>
                  <a:srgbClr val="FF0000"/>
                </a:solidFill>
                <a:highlight>
                  <a:srgbClr val="000000"/>
                </a:highlight>
                <a:latin typeface="+mj-lt"/>
              </a:rPr>
              <a:t>“hello world”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) </a:t>
            </a:r>
            <a:r>
              <a:rPr lang="en-US" sz="1400" i="1" dirty="0">
                <a:solidFill>
                  <a:prstClr val="white">
                    <a:lumMod val="65000"/>
                  </a:prstClr>
                </a:solidFill>
                <a:highlight>
                  <a:srgbClr val="000000"/>
                </a:highlight>
                <a:latin typeface="+mj-lt"/>
              </a:rPr>
              <a:t>// = “Hello World”</a:t>
            </a:r>
          </a:p>
        </p:txBody>
      </p:sp>
      <p:sp>
        <p:nvSpPr>
          <p:cNvPr id="7" name="Speech Bubble: Rectangle 6"/>
          <p:cNvSpPr/>
          <p:nvPr/>
        </p:nvSpPr>
        <p:spPr>
          <a:xfrm>
            <a:off x="10209212" y="152400"/>
            <a:ext cx="1828800" cy="887400"/>
          </a:xfrm>
          <a:prstGeom prst="wedgeRectCallout">
            <a:avLst>
              <a:gd name="adj1" fmla="val -19773"/>
              <a:gd name="adj2" fmla="val 81284"/>
            </a:avLst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Core Feature</a:t>
            </a:r>
          </a:p>
          <a:p>
            <a:pPr algn="r"/>
            <a:r>
              <a:rPr lang="en-US" dirty="0"/>
              <a:t>In Progress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85412" y="184868"/>
            <a:ext cx="381000" cy="4247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</a:t>
            </a:r>
          </a:p>
        </p:txBody>
      </p:sp>
      <p:sp>
        <p:nvSpPr>
          <p:cNvPr id="10" name="Partial Circle 9"/>
          <p:cNvSpPr/>
          <p:nvPr/>
        </p:nvSpPr>
        <p:spPr>
          <a:xfrm>
            <a:off x="10344156" y="642068"/>
            <a:ext cx="304103" cy="295974"/>
          </a:xfrm>
          <a:prstGeom prst="pie">
            <a:avLst/>
          </a:prstGeom>
          <a:solidFill>
            <a:srgbClr val="FFFF00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5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Retroactive Extension:</a:t>
            </a:r>
            <a:br>
              <a:rPr lang="en-US" dirty="0"/>
            </a:br>
            <a:r>
              <a:rPr lang="en-US" dirty="0"/>
              <a:t>Type 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Classes are not types (nor are they classes)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“Interfaces for Types”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Always have type parameter(s)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retroactive implementation of contract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942012" y="1905000"/>
            <a:ext cx="5715000" cy="449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300" i="1" dirty="0">
                <a:solidFill>
                  <a:prstClr val="white">
                    <a:lumMod val="65000"/>
                  </a:prstClr>
                </a:solidFill>
                <a:highlight>
                  <a:srgbClr val="000000"/>
                </a:highlight>
                <a:latin typeface="+mj-lt"/>
              </a:rPr>
              <a:t>// Defining a type class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3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type class 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Arithmetic[</a:t>
            </a:r>
            <a:r>
              <a:rPr lang="en-US" sz="1300" dirty="0">
                <a:solidFill>
                  <a:srgbClr val="1E5155">
                    <a:lumMod val="60000"/>
                    <a:lumOff val="40000"/>
                  </a:srgbClr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T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]</a:t>
            </a:r>
            <a:r>
              <a:rPr lang="en-US" sz="1300" dirty="0">
                <a:solidFill>
                  <a:srgbClr val="92D050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 </a:t>
            </a:r>
            <a:r>
              <a:rPr lang="en-US" sz="1300" dirty="0" err="1">
                <a:solidFill>
                  <a:srgbClr val="00B0F0"/>
                </a:solidFill>
                <a:highlight>
                  <a:srgbClr val="000000"/>
                </a:highlight>
                <a:latin typeface="+mj-lt"/>
              </a:rPr>
              <a:t>val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Zero : </a:t>
            </a:r>
            <a:r>
              <a:rPr lang="en-US" sz="1300" dirty="0">
                <a:solidFill>
                  <a:srgbClr val="1E5155">
                    <a:lumMod val="60000"/>
                    <a:lumOff val="40000"/>
                  </a:srgbClr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T</a:t>
            </a:r>
            <a:endParaRPr lang="en-US" sz="1300" dirty="0">
              <a:solidFill>
                <a:srgbClr val="FFFFFF"/>
              </a:solidFill>
              <a:highlight>
                <a:srgbClr val="000000"/>
              </a:highlight>
              <a:latin typeface="+mj-lt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300" dirty="0">
              <a:solidFill>
                <a:srgbClr val="FFFFFF"/>
              </a:solidFill>
              <a:highlight>
                <a:srgbClr val="000000"/>
              </a:highlight>
              <a:latin typeface="+mj-lt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 </a:t>
            </a:r>
            <a:r>
              <a:rPr lang="en-US" sz="13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</a:rPr>
              <a:t>implicit def </a:t>
            </a:r>
            <a:r>
              <a:rPr lang="en-US" sz="13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ToDouble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(from: </a:t>
            </a:r>
            <a:r>
              <a:rPr lang="en-US" sz="1300" dirty="0">
                <a:solidFill>
                  <a:srgbClr val="1E5155">
                    <a:lumMod val="60000"/>
                    <a:lumOff val="40000"/>
                  </a:srgbClr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T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) : </a:t>
            </a:r>
            <a:r>
              <a:rPr lang="en-US" sz="1300" dirty="0">
                <a:solidFill>
                  <a:srgbClr val="ED7D31"/>
                </a:solidFill>
                <a:highlight>
                  <a:srgbClr val="000000"/>
                </a:highlight>
                <a:latin typeface="+mj-lt"/>
              </a:rPr>
              <a:t>Double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 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 </a:t>
            </a:r>
            <a:r>
              <a:rPr lang="en-US" sz="13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</a:rPr>
              <a:t>operator def 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@- (unary: </a:t>
            </a:r>
            <a:r>
              <a:rPr lang="en-US" sz="1300" dirty="0">
                <a:solidFill>
                  <a:srgbClr val="1E5155">
                    <a:lumMod val="60000"/>
                    <a:lumOff val="40000"/>
                  </a:srgbClr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T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) : </a:t>
            </a:r>
            <a:r>
              <a:rPr lang="en-US" sz="1300" dirty="0">
                <a:solidFill>
                  <a:srgbClr val="1E5155">
                    <a:lumMod val="60000"/>
                    <a:lumOff val="40000"/>
                  </a:srgbClr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T</a:t>
            </a:r>
            <a:endParaRPr lang="en-US" sz="1300" dirty="0">
              <a:solidFill>
                <a:srgbClr val="FFFFFF"/>
              </a:solidFill>
              <a:highlight>
                <a:srgbClr val="000000"/>
              </a:highlight>
              <a:latin typeface="+mj-lt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300" dirty="0">
              <a:solidFill>
                <a:srgbClr val="FFFFFF"/>
              </a:solidFill>
              <a:highlight>
                <a:srgbClr val="000000"/>
              </a:highlight>
              <a:latin typeface="+mj-lt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 </a:t>
            </a:r>
            <a:r>
              <a:rPr lang="en-US" sz="13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</a:rPr>
              <a:t>operator def 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@+ (</a:t>
            </a:r>
            <a:r>
              <a:rPr lang="en-US" sz="13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lhs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: </a:t>
            </a:r>
            <a:r>
              <a:rPr lang="en-US" sz="1300" dirty="0">
                <a:solidFill>
                  <a:srgbClr val="1E5155">
                    <a:lumMod val="60000"/>
                    <a:lumOff val="40000"/>
                  </a:srgbClr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T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, </a:t>
            </a:r>
            <a:r>
              <a:rPr lang="en-US" sz="13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rhs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: </a:t>
            </a:r>
            <a:r>
              <a:rPr lang="en-US" sz="1300" dirty="0">
                <a:solidFill>
                  <a:srgbClr val="1E5155">
                    <a:lumMod val="60000"/>
                    <a:lumOff val="40000"/>
                  </a:srgbClr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T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) : </a:t>
            </a:r>
            <a:r>
              <a:rPr lang="en-US" sz="1300" dirty="0">
                <a:solidFill>
                  <a:srgbClr val="1E5155">
                    <a:lumMod val="60000"/>
                    <a:lumOff val="40000"/>
                  </a:srgbClr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T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 </a:t>
            </a:r>
            <a:r>
              <a:rPr lang="en-US" sz="13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</a:rPr>
              <a:t>operator def 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@- (</a:t>
            </a:r>
            <a:r>
              <a:rPr lang="en-US" sz="13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lhs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: </a:t>
            </a:r>
            <a:r>
              <a:rPr lang="en-US" sz="1300" dirty="0">
                <a:solidFill>
                  <a:srgbClr val="1E5155">
                    <a:lumMod val="60000"/>
                    <a:lumOff val="40000"/>
                  </a:srgbClr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T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, </a:t>
            </a:r>
            <a:r>
              <a:rPr lang="en-US" sz="13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rhs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: </a:t>
            </a:r>
            <a:r>
              <a:rPr lang="en-US" sz="1300" dirty="0">
                <a:solidFill>
                  <a:srgbClr val="1E5155">
                    <a:lumMod val="60000"/>
                    <a:lumOff val="40000"/>
                  </a:srgbClr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T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) = (-</a:t>
            </a:r>
            <a:r>
              <a:rPr lang="en-US" sz="13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lhs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) + </a:t>
            </a:r>
            <a:r>
              <a:rPr lang="en-US" sz="13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rhs</a:t>
            </a:r>
            <a:endParaRPr lang="en-US" sz="1300" dirty="0">
              <a:solidFill>
                <a:srgbClr val="FFFFFF"/>
              </a:solidFill>
              <a:highlight>
                <a:srgbClr val="000000"/>
              </a:highlight>
              <a:latin typeface="+mj-lt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300" dirty="0">
              <a:solidFill>
                <a:srgbClr val="FFFFFF"/>
              </a:solidFill>
              <a:highlight>
                <a:srgbClr val="000000"/>
              </a:highlight>
              <a:latin typeface="+mj-lt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  </a:t>
            </a:r>
            <a:r>
              <a:rPr lang="en-US" sz="13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</a:rPr>
              <a:t>operator def 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@* (</a:t>
            </a:r>
            <a:r>
              <a:rPr lang="en-US" sz="13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lhs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: </a:t>
            </a:r>
            <a:r>
              <a:rPr lang="en-US" sz="1300" dirty="0">
                <a:solidFill>
                  <a:srgbClr val="1E5155">
                    <a:lumMod val="60000"/>
                    <a:lumOff val="40000"/>
                  </a:srgbClr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T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, </a:t>
            </a:r>
            <a:r>
              <a:rPr lang="en-US" sz="13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rhs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: </a:t>
            </a:r>
            <a:r>
              <a:rPr lang="en-US" sz="1300" dirty="0">
                <a:solidFill>
                  <a:srgbClr val="1E5155">
                    <a:lumMod val="60000"/>
                    <a:lumOff val="40000"/>
                  </a:srgbClr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T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) : </a:t>
            </a:r>
            <a:r>
              <a:rPr lang="en-US" sz="1300" dirty="0">
                <a:solidFill>
                  <a:srgbClr val="1E5155">
                    <a:lumMod val="60000"/>
                    <a:lumOff val="40000"/>
                  </a:srgbClr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T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300" dirty="0">
                <a:solidFill>
                  <a:srgbClr val="00B0F0"/>
                </a:solidFill>
                <a:highlight>
                  <a:srgbClr val="000000"/>
                </a:highlight>
                <a:latin typeface="+mj-lt"/>
              </a:rPr>
              <a:t>  operator def 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@\ (</a:t>
            </a:r>
            <a:r>
              <a:rPr lang="en-US" sz="13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lhs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: </a:t>
            </a:r>
            <a:r>
              <a:rPr lang="en-US" sz="1300" dirty="0">
                <a:solidFill>
                  <a:srgbClr val="1E5155">
                    <a:lumMod val="60000"/>
                    <a:lumOff val="40000"/>
                  </a:srgbClr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T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, </a:t>
            </a:r>
            <a:r>
              <a:rPr lang="en-US" sz="1300" dirty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rhs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: </a:t>
            </a:r>
            <a:r>
              <a:rPr lang="en-US" sz="1300" dirty="0">
                <a:solidFill>
                  <a:srgbClr val="1E5155">
                    <a:lumMod val="60000"/>
                    <a:lumOff val="40000"/>
                  </a:srgbClr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T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</a:rPr>
              <a:t>) : </a:t>
            </a:r>
            <a:r>
              <a:rPr lang="en-US" sz="1300" dirty="0">
                <a:solidFill>
                  <a:srgbClr val="1E5155">
                    <a:lumMod val="60000"/>
                    <a:lumOff val="40000"/>
                  </a:srgbClr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T</a:t>
            </a:r>
            <a:endParaRPr lang="en-US" sz="1300" dirty="0">
              <a:solidFill>
                <a:srgbClr val="FFFFFF"/>
              </a:solidFill>
              <a:highlight>
                <a:srgbClr val="000000"/>
              </a:highlight>
              <a:latin typeface="+mj-lt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Times New Roman" panose="02020603050405020304" pitchFamily="18" charset="0"/>
              </a:rPr>
              <a:t>}</a:t>
            </a:r>
          </a:p>
        </p:txBody>
      </p:sp>
      <p:sp>
        <p:nvSpPr>
          <p:cNvPr id="7" name="Speech Bubble: Rectangle 6"/>
          <p:cNvSpPr/>
          <p:nvPr/>
        </p:nvSpPr>
        <p:spPr>
          <a:xfrm>
            <a:off x="10209212" y="152400"/>
            <a:ext cx="1828800" cy="887400"/>
          </a:xfrm>
          <a:prstGeom prst="wedgeRectCallout">
            <a:avLst>
              <a:gd name="adj1" fmla="val -19773"/>
              <a:gd name="adj2" fmla="val 81284"/>
            </a:avLst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Core Feature</a:t>
            </a:r>
          </a:p>
          <a:p>
            <a:pPr algn="r"/>
            <a:r>
              <a:rPr lang="en-US" dirty="0"/>
              <a:t>Prototyped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85412" y="184868"/>
            <a:ext cx="381000" cy="4247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</a:t>
            </a:r>
          </a:p>
        </p:txBody>
      </p:sp>
      <p:sp>
        <p:nvSpPr>
          <p:cNvPr id="8" name="Minus Sign 7"/>
          <p:cNvSpPr/>
          <p:nvPr/>
        </p:nvSpPr>
        <p:spPr>
          <a:xfrm>
            <a:off x="10323860" y="637032"/>
            <a:ext cx="304103" cy="295974"/>
          </a:xfrm>
          <a:prstGeom prst="mathMinus">
            <a:avLst/>
          </a:prstGeom>
          <a:solidFill>
            <a:srgbClr val="FFFF00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9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Vector with Type Class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50529"/>
              </p:ext>
            </p:extLst>
          </p:nvPr>
        </p:nvGraphicFramePr>
        <p:xfrm>
          <a:off x="989012" y="1752600"/>
          <a:ext cx="5219701" cy="464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482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// Implementing a type class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object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Int_Arithmetic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implements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Arithmetic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[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Int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]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val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Zero :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Int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=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implicit def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ToDouble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(from: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Int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) = 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Convert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.ToDouble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(from)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highlight>
                          <a:srgbClr val="000000"/>
                        </a:highlight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operator def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@- (unary: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Int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) = -unary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operator def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@* (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lhs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Int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rhs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Int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) =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lhs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*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rhs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 operator def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@\ (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lhs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Int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rhs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Int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) =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lhs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\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rhs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uLnTx/>
                        <a:uFillTx/>
                        <a:latin typeface="+mj-lt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// Vector3 Companion Module</a:t>
                      </a:r>
                    </a:p>
                    <a:p>
                      <a:pPr lvl="0"/>
                      <a:r>
                        <a:rPr lang="en-US" sz="1400" b="0" dirty="0">
                          <a:solidFill>
                            <a:srgbClr val="00B0F0"/>
                          </a:solidFill>
                          <a:highlight>
                            <a:srgbClr val="000000"/>
                          </a:highlight>
                          <a:latin typeface="+mj-lt"/>
                          <a:cs typeface="Segoe UI" panose="020B0502040204020203" pitchFamily="34" charset="0"/>
                        </a:rPr>
                        <a:t>module</a:t>
                      </a:r>
                      <a:r>
                        <a:rPr lang="en-US" sz="1400" dirty="0">
                          <a:solidFill>
                            <a:srgbClr val="00B0F0"/>
                          </a:solidFill>
                          <a:highlight>
                            <a:srgbClr val="000000"/>
                          </a:highlight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+mj-lt"/>
                          <a:ea typeface="Times New Roman" panose="02020603050405020304" pitchFamily="18" charset="0"/>
                        </a:rPr>
                        <a:t>Vector3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+mj-lt"/>
                          <a:ea typeface="Times New Roman" panose="02020603050405020304" pitchFamily="18" charset="0"/>
                        </a:rPr>
                        <a:t> [</a:t>
                      </a:r>
                      <a:r>
                        <a:rPr lang="en-US" sz="1400" baseline="0" dirty="0">
                          <a:solidFill>
                            <a:schemeClr val="accent1"/>
                          </a:solidFill>
                          <a:effectLst/>
                          <a:highlight>
                            <a:srgbClr val="000000"/>
                          </a:highlight>
                          <a:latin typeface="+mj-lt"/>
                          <a:ea typeface="Times New Roman" panose="02020603050405020304" pitchFamily="18" charset="0"/>
                        </a:rPr>
                        <a:t>T</a:t>
                      </a:r>
                      <a:r>
                        <a:rPr lang="en-US" sz="140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highlight>
                            <a:srgbClr val="000000"/>
                          </a:highlight>
                          <a:latin typeface="+mj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latin typeface="+mj-lt"/>
                          <a:ea typeface="Times New Roman" panose="02020603050405020304" pitchFamily="18" charset="0"/>
                        </a:rPr>
                        <a:t>implements </a:t>
                      </a:r>
                      <a:r>
                        <a:rPr lang="en-US" sz="1400" dirty="0">
                          <a:solidFill>
                            <a:srgbClr val="ED7D31"/>
                          </a:solidFill>
                          <a:effectLst/>
                          <a:highlight>
                            <a:srgbClr val="000000"/>
                          </a:highlight>
                          <a:latin typeface="+mj-lt"/>
                          <a:ea typeface="Times New Roman" panose="02020603050405020304" pitchFamily="18" charset="0"/>
                        </a:rPr>
                        <a:t>Arithmetic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+mj-lt"/>
                          <a:ea typeface="Times New Roman" panose="02020603050405020304" pitchFamily="18" charset="0"/>
                        </a:rPr>
                        <a:t>[</a:t>
                      </a:r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  <a:highlight>
                            <a:srgbClr val="000000"/>
                          </a:highlight>
                          <a:latin typeface="+mj-lt"/>
                          <a:ea typeface="Times New Roman" panose="02020603050405020304" pitchFamily="18" charset="0"/>
                        </a:rPr>
                        <a:t>T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+mj-lt"/>
                          <a:ea typeface="Times New Roman" panose="02020603050405020304" pitchFamily="18" charset="0"/>
                        </a:rPr>
                        <a:t>]]</a:t>
                      </a:r>
                      <a:r>
                        <a:rPr lang="en-US" sz="1400" b="0" dirty="0">
                          <a:solidFill>
                            <a:srgbClr val="00B0F0"/>
                          </a:solidFill>
                          <a:highlight>
                            <a:srgbClr val="000000"/>
                          </a:highlight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  <a:latin typeface="+mj-lt"/>
                          <a:cs typeface="Segoe UI" panose="020B0502040204020203" pitchFamily="34" charset="0"/>
                        </a:rPr>
                        <a:t>{</a:t>
                      </a:r>
                    </a:p>
                    <a:p>
                      <a:pPr lvl="0"/>
                      <a:r>
                        <a:rPr lang="en-US" sz="1400" b="0" dirty="0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sz="1400" b="0" dirty="0">
                          <a:solidFill>
                            <a:srgbClr val="00B0F0"/>
                          </a:solidFill>
                          <a:highlight>
                            <a:srgbClr val="000000"/>
                          </a:highlight>
                          <a:latin typeface="+mj-lt"/>
                          <a:cs typeface="Segoe UI" panose="020B0502040204020203" pitchFamily="34" charset="0"/>
                        </a:rPr>
                        <a:t>private </a:t>
                      </a:r>
                      <a:r>
                        <a:rPr lang="en-US" sz="1400" b="0" dirty="0" err="1">
                          <a:solidFill>
                            <a:srgbClr val="00B0F0"/>
                          </a:solidFill>
                          <a:highlight>
                            <a:srgbClr val="000000"/>
                          </a:highlight>
                          <a:latin typeface="+mj-lt"/>
                          <a:cs typeface="Segoe UI" panose="020B0502040204020203" pitchFamily="34" charset="0"/>
                        </a:rPr>
                        <a:t>val</a:t>
                      </a:r>
                      <a:r>
                        <a:rPr lang="en-US" sz="1400" b="0" dirty="0">
                          <a:solidFill>
                            <a:srgbClr val="00B0F0"/>
                          </a:solidFill>
                          <a:highlight>
                            <a:srgbClr val="000000"/>
                          </a:highlight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  <a:latin typeface="+mj-lt"/>
                          <a:cs typeface="Segoe UI" panose="020B0502040204020203" pitchFamily="34" charset="0"/>
                        </a:rPr>
                        <a:t>Amatic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  <a:latin typeface="+mj-lt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US" sz="1400" b="0" baseline="0" dirty="0">
                          <a:solidFill>
                            <a:srgbClr val="00B0F0"/>
                          </a:solidFill>
                          <a:highlight>
                            <a:srgbClr val="000000"/>
                          </a:highlight>
                          <a:latin typeface="+mj-lt"/>
                          <a:cs typeface="Segoe UI" panose="020B0502040204020203" pitchFamily="34" charset="0"/>
                        </a:rPr>
                        <a:t>resolve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Consolas"/>
                          <a:ea typeface="Times New Roman" panose="02020603050405020304" pitchFamily="18" charset="0"/>
                          <a:cs typeface="+mn-cs"/>
                        </a:rPr>
                        <a:t>Arithmetic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Consolas"/>
                          <a:ea typeface="Times New Roman" panose="02020603050405020304" pitchFamily="18" charset="0"/>
                          <a:cs typeface="+mn-cs"/>
                        </a:rPr>
                        <a:t>[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7BCE5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Consolas"/>
                          <a:ea typeface="Times New Roman" panose="02020603050405020304" pitchFamily="18" charset="0"/>
                          <a:cs typeface="+mn-cs"/>
                        </a:rPr>
                        <a:t>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Consolas"/>
                          <a:ea typeface="Times New Roman" panose="02020603050405020304" pitchFamily="18" charset="0"/>
                          <a:cs typeface="+mn-cs"/>
                        </a:rPr>
                        <a:t>]</a:t>
                      </a:r>
                      <a:endParaRPr lang="en-US" sz="1400" b="0" dirty="0">
                        <a:solidFill>
                          <a:schemeClr val="tx1"/>
                        </a:solidFill>
                        <a:highlight>
                          <a:srgbClr val="000000"/>
                        </a:highlight>
                        <a:latin typeface="+mj-lt"/>
                        <a:cs typeface="Segoe UI" panose="020B0502040204020203" pitchFamily="34" charset="0"/>
                      </a:endParaRPr>
                    </a:p>
                    <a:p>
                      <a:pPr lvl="0"/>
                      <a:r>
                        <a:rPr lang="en-US" sz="1400" baseline="0" dirty="0">
                          <a:solidFill>
                            <a:srgbClr val="00B0F0"/>
                          </a:solidFill>
                          <a:highlight>
                            <a:srgbClr val="000000"/>
                          </a:highlight>
                          <a:latin typeface="+mj-lt"/>
                          <a:cs typeface="Segoe UI" panose="020B0502040204020203" pitchFamily="34" charset="0"/>
                        </a:rPr>
                        <a:t>  private </a:t>
                      </a:r>
                      <a:r>
                        <a:rPr lang="en-US" sz="1400" b="0" baseline="0" dirty="0" err="1">
                          <a:solidFill>
                            <a:srgbClr val="00B0F0"/>
                          </a:solidFill>
                          <a:highlight>
                            <a:srgbClr val="000000"/>
                          </a:highlight>
                          <a:latin typeface="+mj-lt"/>
                          <a:cs typeface="Segoe UI" panose="020B0502040204020203" pitchFamily="34" charset="0"/>
                        </a:rPr>
                        <a:t>val</a:t>
                      </a:r>
                      <a:r>
                        <a:rPr lang="en-US" sz="1400" baseline="0" dirty="0">
                          <a:solidFill>
                            <a:srgbClr val="00B0F0"/>
                          </a:solidFill>
                          <a:highlight>
                            <a:srgbClr val="000000"/>
                          </a:highlight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  <a:latin typeface="+mj-lt"/>
                          <a:cs typeface="Segoe UI" panose="020B0502040204020203" pitchFamily="34" charset="0"/>
                        </a:rPr>
                        <a:t>Zero</a:t>
                      </a:r>
                      <a:r>
                        <a:rPr lang="en-US" sz="1400" baseline="0" dirty="0">
                          <a:solidFill>
                            <a:srgbClr val="92D050"/>
                          </a:solidFill>
                          <a:highlight>
                            <a:srgbClr val="000000"/>
                          </a:highlight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  <a:latin typeface="+mj-lt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+mj-lt"/>
                          <a:ea typeface="Times New Roman" panose="02020603050405020304" pitchFamily="18" charset="0"/>
                        </a:rPr>
                        <a:t>Amatic.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+mj-lt"/>
                          <a:ea typeface="Times New Roman" panose="02020603050405020304" pitchFamily="18" charset="0"/>
                        </a:rPr>
                        <a:t>Zero</a:t>
                      </a:r>
                      <a:endParaRPr lang="en-US" sz="1400" dirty="0">
                        <a:solidFill>
                          <a:schemeClr val="accent2"/>
                        </a:solidFill>
                        <a:highlight>
                          <a:srgbClr val="000000"/>
                        </a:highlight>
                        <a:latin typeface="+mj-lt"/>
                        <a:cs typeface="Segoe UI" panose="020B0502040204020203" pitchFamily="34" charset="0"/>
                      </a:endParaRPr>
                    </a:p>
                    <a:p>
                      <a:pPr lvl="0"/>
                      <a:endParaRPr lang="en-US" sz="1400" b="0" u="none" baseline="0" dirty="0">
                        <a:solidFill>
                          <a:srgbClr val="00B0F0"/>
                        </a:solidFill>
                        <a:highlight>
                          <a:srgbClr val="000000"/>
                        </a:highlight>
                        <a:uFill>
                          <a:solidFill>
                            <a:schemeClr val="tx1">
                              <a:lumMod val="65000"/>
                            </a:schemeClr>
                          </a:solidFill>
                        </a:uFill>
                        <a:latin typeface="+mj-lt"/>
                        <a:cs typeface="Segoe UI" panose="020B0502040204020203" pitchFamily="34" charset="0"/>
                      </a:endParaRPr>
                    </a:p>
                    <a:p>
                      <a:pPr lvl="0"/>
                      <a:r>
                        <a:rPr lang="en-US" sz="1400" b="0" u="none" baseline="0" dirty="0">
                          <a:solidFill>
                            <a:srgbClr val="00B0F0"/>
                          </a:solidFill>
                          <a:highlight>
                            <a:srgbClr val="000000"/>
                          </a:highlight>
                          <a:uFill>
                            <a:solidFill>
                              <a:schemeClr val="tx1">
                                <a:lumMod val="65000"/>
                              </a:schemeClr>
                            </a:solidFill>
                          </a:uFill>
                          <a:latin typeface="+mj-lt"/>
                          <a:cs typeface="Segoe UI" panose="020B0502040204020203" pitchFamily="34" charset="0"/>
                        </a:rPr>
                        <a:t>  def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  <a:uFill>
                            <a:solidFill>
                              <a:schemeClr val="tx1">
                                <a:lumMod val="65000"/>
                              </a:schemeClr>
                            </a:solidFill>
                          </a:uFill>
                          <a:latin typeface="+mj-lt"/>
                          <a:cs typeface="Segoe UI" panose="020B0502040204020203" pitchFamily="34" charset="0"/>
                        </a:rPr>
                        <a:t> Apply(</a:t>
                      </a:r>
                      <a:r>
                        <a:rPr lang="en-US" sz="1400" b="0" u="none" baseline="0" dirty="0" err="1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  <a:uFill>
                            <a:solidFill>
                              <a:schemeClr val="tx1">
                                <a:lumMod val="65000"/>
                              </a:schemeClr>
                            </a:solidFill>
                          </a:uFill>
                          <a:latin typeface="+mj-lt"/>
                          <a:cs typeface="Segoe UI" panose="020B0502040204020203" pitchFamily="34" charset="0"/>
                        </a:rPr>
                        <a:t>x:</a:t>
                      </a:r>
                      <a:r>
                        <a:rPr lang="en-US" sz="1400" b="0" u="none" baseline="0" dirty="0" err="1">
                          <a:solidFill>
                            <a:schemeClr val="accent1"/>
                          </a:solidFill>
                          <a:highlight>
                            <a:srgbClr val="000000"/>
                          </a:highlight>
                          <a:uFill>
                            <a:solidFill>
                              <a:schemeClr val="tx1">
                                <a:lumMod val="65000"/>
                              </a:schemeClr>
                            </a:solidFill>
                          </a:uFill>
                          <a:latin typeface="+mj-lt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  <a:uFill>
                            <a:solidFill>
                              <a:schemeClr val="tx1">
                                <a:lumMod val="65000"/>
                              </a:schemeClr>
                            </a:solidFill>
                          </a:uFill>
                          <a:latin typeface="+mj-lt"/>
                          <a:cs typeface="Segoe UI" panose="020B0502040204020203" pitchFamily="34" charset="0"/>
                        </a:rPr>
                        <a:t>, y:</a:t>
                      </a:r>
                      <a:r>
                        <a:rPr lang="en-US" sz="1400" b="0" u="none" baseline="0" dirty="0">
                          <a:solidFill>
                            <a:schemeClr val="accent1"/>
                          </a:solidFill>
                          <a:highlight>
                            <a:srgbClr val="000000"/>
                          </a:highlight>
                          <a:uFill>
                            <a:solidFill>
                              <a:schemeClr val="tx1">
                                <a:lumMod val="65000"/>
                              </a:schemeClr>
                            </a:solidFill>
                          </a:uFill>
                          <a:latin typeface="+mj-lt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  <a:uFill>
                            <a:solidFill>
                              <a:schemeClr val="tx1">
                                <a:lumMod val="65000"/>
                              </a:schemeClr>
                            </a:solidFill>
                          </a:uFill>
                          <a:latin typeface="+mj-lt"/>
                          <a:cs typeface="Segoe UI" panose="020B0502040204020203" pitchFamily="34" charset="0"/>
                        </a:rPr>
                        <a:t>, z:</a:t>
                      </a:r>
                      <a:r>
                        <a:rPr lang="en-US" sz="1400" b="0" u="none" baseline="0" dirty="0">
                          <a:solidFill>
                            <a:schemeClr val="accent1"/>
                          </a:solidFill>
                          <a:highlight>
                            <a:srgbClr val="000000"/>
                          </a:highlight>
                          <a:uFill>
                            <a:solidFill>
                              <a:schemeClr val="tx1">
                                <a:lumMod val="65000"/>
                              </a:schemeClr>
                            </a:solidFill>
                          </a:uFill>
                          <a:latin typeface="+mj-lt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  <a:uFill>
                            <a:solidFill>
                              <a:schemeClr val="tx1">
                                <a:lumMod val="65000"/>
                              </a:schemeClr>
                            </a:solidFill>
                          </a:uFill>
                          <a:latin typeface="+mj-lt"/>
                          <a:cs typeface="Segoe UI" panose="020B0502040204020203" pitchFamily="34" charset="0"/>
                        </a:rPr>
                        <a:t>) = </a:t>
                      </a:r>
                      <a:r>
                        <a:rPr lang="en-US" sz="1400" b="0" u="none" baseline="0" dirty="0">
                          <a:solidFill>
                            <a:srgbClr val="00B0F0"/>
                          </a:solidFill>
                          <a:highlight>
                            <a:srgbClr val="000000"/>
                          </a:highlight>
                          <a:uFill>
                            <a:solidFill>
                              <a:schemeClr val="tx1">
                                <a:lumMod val="65000"/>
                              </a:schemeClr>
                            </a:solidFill>
                          </a:uFill>
                          <a:latin typeface="+mj-lt"/>
                          <a:cs typeface="Segoe UI" panose="020B0502040204020203" pitchFamily="34" charset="0"/>
                        </a:rPr>
                        <a:t>new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  <a:uFill>
                            <a:solidFill>
                              <a:schemeClr val="tx1">
                                <a:lumMod val="65000"/>
                              </a:schemeClr>
                            </a:solidFill>
                          </a:uFill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b="0" u="none" baseline="0" dirty="0">
                          <a:solidFill>
                            <a:srgbClr val="EA6312"/>
                          </a:solidFill>
                          <a:highlight>
                            <a:srgbClr val="000000"/>
                          </a:highlight>
                          <a:uFill>
                            <a:solidFill>
                              <a:schemeClr val="tx1">
                                <a:lumMod val="65000"/>
                              </a:schemeClr>
                            </a:solidFill>
                          </a:uFill>
                          <a:latin typeface="+mj-lt"/>
                          <a:cs typeface="Segoe UI" panose="020B0502040204020203" pitchFamily="34" charset="0"/>
                        </a:rPr>
                        <a:t>Vector3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  <a:uFill>
                            <a:solidFill>
                              <a:schemeClr val="tx1">
                                <a:lumMod val="65000"/>
                              </a:schemeClr>
                            </a:solidFill>
                          </a:uFill>
                          <a:latin typeface="+mj-lt"/>
                          <a:cs typeface="Segoe UI" panose="020B0502040204020203" pitchFamily="34" charset="0"/>
                        </a:rPr>
                        <a:t>(x, y, z)</a:t>
                      </a:r>
                    </a:p>
                    <a:p>
                      <a:pPr lvl="0"/>
                      <a:r>
                        <a:rPr lang="en-US" sz="1400" b="0" dirty="0">
                          <a:solidFill>
                            <a:schemeClr val="tx1"/>
                          </a:solidFill>
                          <a:highlight>
                            <a:srgbClr val="000000"/>
                          </a:highlight>
                          <a:latin typeface="+mj-lt"/>
                          <a:cs typeface="Segoe UI" panose="020B0502040204020203" pitchFamily="34" charset="0"/>
                        </a:rPr>
                        <a:t>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99529"/>
              </p:ext>
            </p:extLst>
          </p:nvPr>
        </p:nvGraphicFramePr>
        <p:xfrm>
          <a:off x="6475413" y="1752600"/>
          <a:ext cx="5219701" cy="464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482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// Using a type class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record struct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Vector3 [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5155">
                              <a:lumMod val="60000"/>
                              <a:lumOff val="40000"/>
                            </a:srgbClr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T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implements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Arithmetic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[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5155">
                              <a:lumMod val="60000"/>
                              <a:lumOff val="40000"/>
                            </a:srgbClr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]]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  (X: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5155">
                              <a:lumMod val="60000"/>
                              <a:lumOff val="40000"/>
                            </a:srgbClr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T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= Zero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, Y: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5155">
                              <a:lumMod val="60000"/>
                              <a:lumOff val="40000"/>
                            </a:srgbClr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T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= Zero, Z: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5155">
                              <a:lumMod val="60000"/>
                              <a:lumOff val="40000"/>
                            </a:srgbClr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T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= Zero)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uLnTx/>
                        <a:uFillTx/>
                        <a:latin typeface="+mj-lt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using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Amatic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uLnTx/>
                        <a:uFillTx/>
                        <a:latin typeface="+mj-lt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uLnTx/>
                        <a:uFillTx/>
                        <a:latin typeface="+mj-lt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operator def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dot (v2: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A6312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Vector3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[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5155">
                              <a:lumMod val="60000"/>
                              <a:lumOff val="40000"/>
                            </a:srgbClr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]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) =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    (X * v2.X) + (Y * v2.Y) + (Z * v2.Z)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 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operator def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@+ (v2: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A6312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Vector3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[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5155">
                              <a:lumMod val="60000"/>
                              <a:lumOff val="40000"/>
                            </a:srgbClr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]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) =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A6312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    Vector3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(X + v2.X, Y + v2.Y, Z + v2.Z)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uLnTx/>
                        <a:uFillTx/>
                        <a:latin typeface="+mj-lt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uLnTx/>
                        <a:uFillTx/>
                        <a:latin typeface="+mj-lt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val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 point = 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Vector3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 (7, 0, -3)   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// Vector3[</a:t>
                      </a:r>
                      <a:r>
                        <a:rPr kumimoji="0" lang="en-US" sz="13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Int</a:t>
                      </a:r>
                      <a:r>
                        <a:rPr kumimoji="0" lang="en-US" sz="13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] - OK!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highlight>
                          <a:srgbClr val="000000"/>
                        </a:highlight>
                        <a:uLnTx/>
                        <a:uFillTx/>
                        <a:latin typeface="+mj-lt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val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 error = 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Vector3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 (5.33, -0.199, 11.2358)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// ERROR! Can’t resolve Arithmetic[Double], required by Vector3[Double]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uLnTx/>
                        <a:uFillTx/>
                        <a:latin typeface="+mj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68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HtmlWriter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79996"/>
              </p:ext>
            </p:extLst>
          </p:nvPr>
        </p:nvGraphicFramePr>
        <p:xfrm>
          <a:off x="989012" y="1752600"/>
          <a:ext cx="5219701" cy="464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482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// Define a type class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type class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HtmlWriter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[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5155">
                              <a:lumMod val="60000"/>
                              <a:lumOff val="40000"/>
                            </a:srgbClr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A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] 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 def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Write(from: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5155">
                              <a:lumMod val="60000"/>
                              <a:lumOff val="40000"/>
                            </a:srgbClr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A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) :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uLnTx/>
                        <a:uFillTx/>
                        <a:latin typeface="+mj-lt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// A data record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uLnTx/>
                        <a:uFillTx/>
                        <a:latin typeface="+mj-lt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Consolas"/>
                          <a:ea typeface="Times New Roman" panose="02020603050405020304" pitchFamily="18" charset="0"/>
                          <a:cs typeface="+mn-cs"/>
                        </a:rPr>
                        <a:t>record class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Consolas"/>
                          <a:ea typeface="Times New Roman" panose="02020603050405020304" pitchFamily="18" charset="0"/>
                          <a:cs typeface="+mn-cs"/>
                        </a:rPr>
                        <a:t>Email (Address: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Consolas"/>
                          <a:ea typeface="Times New Roman" panose="02020603050405020304" pitchFamily="18" charset="0"/>
                          <a:cs typeface="+mn-cs"/>
                        </a:rPr>
                        <a:t>String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Consolas"/>
                          <a:ea typeface="Times New Roman" panose="02020603050405020304" pitchFamily="18" charset="0"/>
                          <a:cs typeface="+mn-cs"/>
                        </a:rPr>
                        <a:t>)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uLnTx/>
                        <a:uFillTx/>
                        <a:latin typeface="+mj-lt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uLnTx/>
                        <a:uFillTx/>
                        <a:latin typeface="+mj-lt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// Implementing a type class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// Note: types can implement a type class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module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Email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implements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HtmlWriter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[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Email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]] {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highlight>
                          <a:srgbClr val="000000"/>
                        </a:highlight>
                        <a:uLnTx/>
                        <a:uFillTx/>
                        <a:latin typeface="+mj-lt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  def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Write (email: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Email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) =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Address.Replace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“@”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“at “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uLnTx/>
                        <a:uFillTx/>
                        <a:latin typeface="+mj-lt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// Retroactive type class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object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StringWriter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implements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HtmlWriter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[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String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] 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 def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Write (str: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String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) =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str.Replace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“&lt;”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“&amp;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lt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).Replace(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“&gt;”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,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“&amp;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gt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”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46596"/>
              </p:ext>
            </p:extLst>
          </p:nvPr>
        </p:nvGraphicFramePr>
        <p:xfrm>
          <a:off x="6475413" y="1752600"/>
          <a:ext cx="5219701" cy="464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482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// Using a type class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implicit class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SafeHtml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[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5155">
                              <a:lumMod val="60000"/>
                              <a:lumOff val="40000"/>
                            </a:srgbClr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T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implements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HtmlWriter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[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5155">
                              <a:lumMod val="60000"/>
                              <a:lumOff val="40000"/>
                            </a:srgbClr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]]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  (data: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5155">
                              <a:lumMod val="60000"/>
                              <a:lumOff val="40000"/>
                            </a:srgbClr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)(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resolve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 writer: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Consolas"/>
                          <a:ea typeface="Times New Roman" panose="02020603050405020304" pitchFamily="18" charset="0"/>
                          <a:cs typeface="+mn-cs"/>
                        </a:rPr>
                        <a:t>HtmlWriter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Consolas"/>
                          <a:ea typeface="Times New Roman" panose="02020603050405020304" pitchFamily="18" charset="0"/>
                          <a:cs typeface="+mn-cs"/>
                        </a:rPr>
                        <a:t>[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5155">
                              <a:lumMod val="60000"/>
                              <a:lumOff val="40000"/>
                            </a:srgbClr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Consolas"/>
                          <a:ea typeface="Times New Roman" panose="02020603050405020304" pitchFamily="18" charset="0"/>
                          <a:cs typeface="+mn-cs"/>
                        </a:rPr>
                        <a:t>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Consolas"/>
                          <a:ea typeface="Times New Roman" panose="02020603050405020304" pitchFamily="18" charset="0"/>
                          <a:cs typeface="+mn-cs"/>
                        </a:rPr>
                        <a:t>]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)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 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  def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ToHtmlSafeString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 =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writer.Write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(data)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A6312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   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uLnTx/>
                        <a:uFillTx/>
                        <a:latin typeface="+mj-lt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uLnTx/>
                        <a:uFillTx/>
                        <a:latin typeface="+mj-lt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uLnTx/>
                        <a:uFillTx/>
                        <a:latin typeface="+mj-lt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val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 address = 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Email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 (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“kevin.divincenzo@gmail.com”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)   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highlight>
                          <a:srgbClr val="000000"/>
                        </a:highlight>
                        <a:uLnTx/>
                        <a:uFillTx/>
                        <a:latin typeface="+mj-lt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val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unsafeStr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 = 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“C# Syntax: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SomeType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&lt;T&gt;”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65000"/>
                          </a:prstClr>
                        </a:solidFill>
                        <a:effectLst/>
                        <a:highlight>
                          <a:srgbClr val="000000"/>
                        </a:highlight>
                        <a:uLnTx/>
                        <a:uFillTx/>
                        <a:latin typeface="+mj-lt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Consolas"/>
                          <a:ea typeface="Times New Roman" panose="02020603050405020304" pitchFamily="18" charset="0"/>
                          <a:cs typeface="+mn-cs"/>
                        </a:rPr>
                        <a:t>val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Consolas"/>
                          <a:ea typeface="Times New Roman" panose="02020603050405020304" pitchFamily="18" charset="0"/>
                          <a:cs typeface="+mn-cs"/>
                        </a:rPr>
                        <a:t>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Consolas"/>
                          <a:ea typeface="Times New Roman" panose="02020603050405020304" pitchFamily="18" charset="0"/>
                          <a:cs typeface="+mn-cs"/>
                        </a:rPr>
                        <a:t>htmlBody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Consolas"/>
                          <a:ea typeface="Times New Roman" panose="02020603050405020304" pitchFamily="18" charset="0"/>
                          <a:cs typeface="+mn-cs"/>
                        </a:rPr>
                        <a:t> =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Consolas"/>
                          <a:ea typeface="Times New Roman" panose="02020603050405020304" pitchFamily="18" charset="0"/>
                          <a:cs typeface="+mn-cs"/>
                        </a:rPr>
                        <a:t>address.ToHtmlSafeString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Consolas"/>
                          <a:ea typeface="Times New Roman" panose="02020603050405020304" pitchFamily="18" charset="0"/>
                          <a:cs typeface="+mn-cs"/>
                        </a:rPr>
                        <a:t> +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Consolas"/>
                          <a:ea typeface="Times New Roman" panose="02020603050405020304" pitchFamily="18" charset="0"/>
                          <a:cs typeface="+mn-cs"/>
                        </a:rPr>
                        <a:t>  </a:t>
                      </a: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Consolas"/>
                          <a:ea typeface="Times New Roman" panose="02020603050405020304" pitchFamily="18" charset="0"/>
                          <a:cs typeface="+mn-cs"/>
                        </a:rPr>
                        <a:t>unsafeStr.ToHtmlSafeString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uLnTx/>
                          <a:uFillTx/>
                          <a:latin typeface="Consolas"/>
                          <a:ea typeface="Times New Roman" panose="02020603050405020304" pitchFamily="18" charset="0"/>
                          <a:cs typeface="+mn-cs"/>
                        </a:rPr>
                        <a:t>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uLnTx/>
                        <a:uFillTx/>
                        <a:latin typeface="+mj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24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5912" y="3050435"/>
            <a:ext cx="6477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Types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1905000"/>
            <a:ext cx="2743200" cy="426720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Delegates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CLR delegates are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 / Function Equivalence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Classes can be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abstract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class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StringProcessor</a:t>
            </a:r>
            <a:r>
              <a:rPr lang="en-US" sz="1400" b="1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extends</a:t>
            </a:r>
            <a:r>
              <a:rPr lang="en-US" sz="1400" b="1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400" u="dbl" dirty="0">
                <a:solidFill>
                  <a:srgbClr val="EA6312"/>
                </a:solidFill>
                <a:uFill>
                  <a:solidFill>
                    <a:prstClr val="white">
                      <a:lumMod val="65000"/>
                    </a:prstClr>
                  </a:solidFill>
                </a:uFill>
                <a:latin typeface="+mj-lt"/>
                <a:cs typeface="Segoe UI" panose="020B0502040204020203" pitchFamily="34" charset="0"/>
              </a:rPr>
              <a:t>String</a:t>
            </a:r>
            <a:r>
              <a:rPr lang="en-US" sz="1400" u="dbl" dirty="0">
                <a:solidFill>
                  <a:prstClr val="white"/>
                </a:solidFill>
                <a:uFill>
                  <a:solidFill>
                    <a:prstClr val="white">
                      <a:lumMod val="65000"/>
                    </a:prstClr>
                  </a:solidFill>
                </a:uFill>
                <a:latin typeface="+mj-lt"/>
                <a:cs typeface="Segoe UI" panose="020B0502040204020203" pitchFamily="34" charset="0"/>
              </a:rPr>
              <a:t> -&gt; </a:t>
            </a:r>
            <a:r>
              <a:rPr lang="en-US" sz="1400" u="dbl" dirty="0">
                <a:solidFill>
                  <a:srgbClr val="EA6312"/>
                </a:solidFill>
                <a:uFill>
                  <a:solidFill>
                    <a:prstClr val="white">
                      <a:lumMod val="65000"/>
                    </a:prstClr>
                  </a:solidFill>
                </a:uFill>
                <a:latin typeface="+mj-lt"/>
                <a:cs typeface="Segoe UI" panose="020B0502040204020203" pitchFamily="34" charset="0"/>
              </a:rPr>
              <a:t>String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400" dirty="0">
              <a:solidFill>
                <a:srgbClr val="00B0F0"/>
              </a:solidFill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type </a:t>
            </a:r>
            <a:r>
              <a:rPr lang="en-US" sz="1400" dirty="0">
                <a:latin typeface="+mj-lt"/>
                <a:cs typeface="Segoe UI" panose="020B0502040204020203" pitchFamily="34" charset="0"/>
              </a:rPr>
              <a:t>Pipeline = </a:t>
            </a:r>
            <a:r>
              <a:rPr lang="en-US" sz="14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Traversable</a:t>
            </a:r>
            <a:r>
              <a:rPr lang="en-US" sz="1400" dirty="0">
                <a:latin typeface="+mj-lt"/>
                <a:cs typeface="Segoe UI" panose="020B0502040204020203" pitchFamily="34" charset="0"/>
              </a:rPr>
              <a:t>[</a:t>
            </a:r>
            <a:r>
              <a:rPr lang="en-US" sz="1400" dirty="0" err="1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StringProcessor</a:t>
            </a:r>
            <a:r>
              <a:rPr lang="en-US" sz="1400" dirty="0">
                <a:latin typeface="+mj-lt"/>
                <a:cs typeface="Segoe UI" panose="020B0502040204020203" pitchFamily="34" charset="0"/>
              </a:rPr>
              <a:t>]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400" dirty="0">
              <a:solidFill>
                <a:srgbClr val="00B0F0"/>
              </a:solidFill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object</a:t>
            </a:r>
            <a:r>
              <a:rPr lang="en-US" sz="1400" b="1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UpperCase</a:t>
            </a:r>
            <a:r>
              <a:rPr lang="en-US" sz="1400" b="1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extends</a:t>
            </a:r>
            <a:r>
              <a:rPr lang="en-US" sz="1400" b="1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StringProcessor</a:t>
            </a:r>
            <a:r>
              <a:rPr lang="en-US" sz="1400" b="1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b="1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 </a:t>
            </a: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def</a:t>
            </a:r>
            <a:r>
              <a:rPr lang="en-US" sz="1400" b="1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Apply(</a:t>
            </a:r>
            <a:r>
              <a:rPr lang="en-US" sz="1400" dirty="0" err="1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inStr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: </a:t>
            </a:r>
            <a:r>
              <a:rPr lang="en-US" sz="14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String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) = </a:t>
            </a:r>
            <a:r>
              <a:rPr lang="en-US" sz="1400" dirty="0" err="1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inStr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E6B729">
                    <a:lumMod val="75000"/>
                  </a:srgbClr>
                </a:solidFill>
                <a:latin typeface="+mj-lt"/>
                <a:cs typeface="Segoe UI" panose="020B0502040204020203" pitchFamily="34" charset="0"/>
              </a:rPr>
              <a:t>ToUpperCase</a:t>
            </a:r>
            <a:endParaRPr lang="en-US" sz="1400" dirty="0">
              <a:solidFill>
                <a:srgbClr val="E6B729">
                  <a:lumMod val="75000"/>
                </a:srgbClr>
              </a:solidFill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b="1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}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400" b="1" dirty="0">
              <a:solidFill>
                <a:prstClr val="white"/>
              </a:solidFill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srgbClr val="00B0F0"/>
                </a:solidFill>
                <a:latin typeface="Consolas"/>
                <a:cs typeface="Segoe UI" panose="020B0502040204020203" pitchFamily="34" charset="0"/>
              </a:rPr>
              <a:t>object</a:t>
            </a:r>
            <a:r>
              <a:rPr lang="en-US" sz="1400" b="1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EA6312"/>
                </a:solidFill>
                <a:latin typeface="Consolas"/>
                <a:cs typeface="Segoe UI" panose="020B0502040204020203" pitchFamily="34" charset="0"/>
              </a:rPr>
              <a:t>LowerCase</a:t>
            </a:r>
            <a:r>
              <a:rPr lang="en-US" sz="1400" b="1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/>
                <a:cs typeface="Segoe UI" panose="020B0502040204020203" pitchFamily="34" charset="0"/>
              </a:rPr>
              <a:t>extends</a:t>
            </a:r>
            <a:r>
              <a:rPr lang="en-US" sz="1400" b="1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EA6312"/>
                </a:solidFill>
                <a:latin typeface="Consolas"/>
                <a:cs typeface="Segoe UI" panose="020B0502040204020203" pitchFamily="34" charset="0"/>
              </a:rPr>
              <a:t>StringProcessor</a:t>
            </a:r>
            <a:r>
              <a:rPr lang="en-US" sz="1400" b="1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b="1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  </a:t>
            </a:r>
            <a:r>
              <a:rPr lang="en-US" sz="1400" dirty="0">
                <a:solidFill>
                  <a:srgbClr val="00B0F0"/>
                </a:solidFill>
                <a:latin typeface="Consolas"/>
                <a:cs typeface="Segoe UI" panose="020B0502040204020203" pitchFamily="34" charset="0"/>
              </a:rPr>
              <a:t>def</a:t>
            </a:r>
            <a:r>
              <a:rPr lang="en-US" sz="1400" b="1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Apply(</a:t>
            </a:r>
            <a:r>
              <a:rPr lang="en-US" sz="1400" dirty="0" err="1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inStr</a:t>
            </a:r>
            <a:r>
              <a:rPr lang="en-US" sz="14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: </a:t>
            </a:r>
            <a:r>
              <a:rPr lang="en-US" sz="1400" dirty="0">
                <a:solidFill>
                  <a:srgbClr val="EA6312"/>
                </a:solidFill>
                <a:latin typeface="Consolas"/>
                <a:cs typeface="Segoe UI" panose="020B0502040204020203" pitchFamily="34" charset="0"/>
              </a:rPr>
              <a:t>String</a:t>
            </a:r>
            <a:r>
              <a:rPr lang="en-US" sz="14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) = </a:t>
            </a:r>
            <a:r>
              <a:rPr lang="en-US" sz="1400" dirty="0" err="1">
                <a:solidFill>
                  <a:srgbClr val="92D050"/>
                </a:solidFill>
                <a:latin typeface="Consolas"/>
                <a:cs typeface="Segoe UI" panose="020B0502040204020203" pitchFamily="34" charset="0"/>
              </a:rPr>
              <a:t>inStr</a:t>
            </a:r>
            <a:r>
              <a:rPr lang="en-US" sz="1400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E6B729">
                    <a:lumMod val="75000"/>
                  </a:srgbClr>
                </a:solidFill>
                <a:latin typeface="Consolas"/>
                <a:cs typeface="Segoe UI" panose="020B0502040204020203" pitchFamily="34" charset="0"/>
              </a:rPr>
              <a:t>ToLowerCase</a:t>
            </a:r>
            <a:endParaRPr lang="en-US" sz="1400" dirty="0">
              <a:solidFill>
                <a:srgbClr val="E6B729">
                  <a:lumMod val="75000"/>
                </a:srgbClr>
              </a:solidFill>
              <a:latin typeface="Consolas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b="1" dirty="0">
                <a:solidFill>
                  <a:prstClr val="white"/>
                </a:solidFill>
                <a:latin typeface="Consolas"/>
                <a:cs typeface="Segoe UI" panose="020B0502040204020203" pitchFamily="34" charset="0"/>
              </a:rPr>
              <a:t>}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400" b="1" dirty="0">
              <a:solidFill>
                <a:prstClr val="white"/>
              </a:solidFill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def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PipeString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(str: </a:t>
            </a:r>
            <a:r>
              <a:rPr lang="en-US" sz="14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String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pl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: </a:t>
            </a:r>
            <a:r>
              <a:rPr lang="en-US" sz="14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Pipeline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) : </a:t>
            </a:r>
            <a:r>
              <a:rPr lang="en-US" sz="14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String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 </a:t>
            </a:r>
            <a:r>
              <a:rPr lang="en-US" sz="14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match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(</a:t>
            </a:r>
            <a:r>
              <a:rPr lang="en-US" sz="1400" dirty="0" err="1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pl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) 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case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proc :: tail =&gt; </a:t>
            </a:r>
            <a:r>
              <a:rPr lang="en-US" sz="1400" dirty="0" err="1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PipeString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(proc(str), tail)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case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[] =&gt; str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 }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5" name="Speech Bubble: Rectangle 4"/>
          <p:cNvSpPr/>
          <p:nvPr/>
        </p:nvSpPr>
        <p:spPr>
          <a:xfrm>
            <a:off x="10209212" y="152400"/>
            <a:ext cx="1828800" cy="887400"/>
          </a:xfrm>
          <a:prstGeom prst="wedgeRectCallout">
            <a:avLst>
              <a:gd name="adj1" fmla="val -19773"/>
              <a:gd name="adj2" fmla="val 81284"/>
            </a:avLst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Core Feature</a:t>
            </a:r>
          </a:p>
          <a:p>
            <a:pPr algn="r"/>
            <a:r>
              <a:rPr lang="en-US" dirty="0"/>
              <a:t>Completed</a:t>
            </a:r>
          </a:p>
        </p:txBody>
      </p:sp>
      <p:sp>
        <p:nvSpPr>
          <p:cNvPr id="7" name="Oval 6"/>
          <p:cNvSpPr/>
          <p:nvPr/>
        </p:nvSpPr>
        <p:spPr>
          <a:xfrm>
            <a:off x="10323860" y="637032"/>
            <a:ext cx="304103" cy="29597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85412" y="184868"/>
            <a:ext cx="381000" cy="4247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1905000"/>
            <a:ext cx="2743200" cy="426720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any symbol (almost)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anywhere (not just operand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Available when in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instance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struct</a:t>
            </a:r>
            <a:r>
              <a:rPr lang="en-US" sz="1600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Vector2</a:t>
            </a:r>
            <a:r>
              <a:rPr lang="en-US" sz="1600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val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X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: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Double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=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0.0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val</a:t>
            </a:r>
            <a:r>
              <a:rPr lang="en-US" sz="1600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Y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: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Double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=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0.0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600" dirty="0">
              <a:solidFill>
                <a:srgbClr val="FF0000"/>
              </a:solidFill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def this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(x: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Double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y: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Double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)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{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X = x; Y = y }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operator def 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@+(other: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Vector2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) = 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new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Vector2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(X + </a:t>
            </a:r>
            <a:r>
              <a:rPr lang="en-US" sz="1600" dirty="0" err="1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other.X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, Y + </a:t>
            </a:r>
            <a:r>
              <a:rPr lang="en-US" sz="1600" dirty="0" err="1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other.Y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)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}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600" dirty="0">
              <a:solidFill>
                <a:srgbClr val="00B0F0"/>
              </a:solidFill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module </a:t>
            </a:r>
            <a:r>
              <a:rPr lang="en-US" sz="1600" dirty="0" err="1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VectorOps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operator def </a:t>
            </a:r>
            <a:r>
              <a:rPr lang="en-US" sz="1600" dirty="0">
                <a:solidFill>
                  <a:prstClr val="white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@∘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(v1: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Vector2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, v2: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Vector2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) =  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   (v1.X * v2.X) + (v1.Y * v2.Y)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600" dirty="0">
              <a:solidFill>
                <a:prstClr val="white"/>
              </a:solidFill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operator def 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@x (v1: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Vector2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, v2: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Vector2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) =   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   (v1.X * v2.Y – v2.X * v1.Y)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5" name="Speech Bubble: Rectangle 4"/>
          <p:cNvSpPr/>
          <p:nvPr/>
        </p:nvSpPr>
        <p:spPr>
          <a:xfrm>
            <a:off x="10209212" y="152400"/>
            <a:ext cx="1828800" cy="887400"/>
          </a:xfrm>
          <a:prstGeom prst="wedgeRectCallout">
            <a:avLst>
              <a:gd name="adj1" fmla="val -19773"/>
              <a:gd name="adj2" fmla="val 81284"/>
            </a:avLst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Core Feature</a:t>
            </a:r>
          </a:p>
          <a:p>
            <a:pPr algn="r"/>
            <a:r>
              <a:rPr lang="en-US" dirty="0"/>
              <a:t>In Progress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85412" y="184868"/>
            <a:ext cx="381000" cy="4247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</a:t>
            </a:r>
          </a:p>
        </p:txBody>
      </p:sp>
      <p:sp>
        <p:nvSpPr>
          <p:cNvPr id="9" name="Partial Circle 8"/>
          <p:cNvSpPr/>
          <p:nvPr/>
        </p:nvSpPr>
        <p:spPr>
          <a:xfrm>
            <a:off x="10344156" y="642068"/>
            <a:ext cx="304103" cy="295974"/>
          </a:xfrm>
          <a:prstGeom prst="pie">
            <a:avLst/>
          </a:prstGeom>
          <a:solidFill>
            <a:srgbClr val="FFFF00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7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Companion Modules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1905000"/>
            <a:ext cx="2743200" cy="426720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Allows static members in type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Available for all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Merged by type signature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lvl="0" indent="0" defTabSz="457200">
              <a:lnSpc>
                <a:spcPct val="11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struct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Vector2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{</a:t>
            </a:r>
          </a:p>
          <a:p>
            <a:pPr marL="0" lvl="0" indent="0" defTabSz="457200">
              <a:lnSpc>
                <a:spcPct val="11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val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X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: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Double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=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0.0</a:t>
            </a:r>
          </a:p>
          <a:p>
            <a:pPr marL="0" lvl="0" indent="0" defTabSz="457200">
              <a:lnSpc>
                <a:spcPct val="11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val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Y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: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Double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=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0.0</a:t>
            </a:r>
          </a:p>
          <a:p>
            <a:pPr marL="0" lvl="0" indent="0" defTabSz="457200">
              <a:lnSpc>
                <a:spcPct val="110000"/>
              </a:lnSpc>
              <a:spcBef>
                <a:spcPts val="0"/>
              </a:spcBef>
              <a:buSzTx/>
              <a:buNone/>
            </a:pPr>
            <a:endParaRPr lang="en-US" sz="1600" dirty="0">
              <a:solidFill>
                <a:srgbClr val="FF0000"/>
              </a:solidFill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1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def this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(x: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Double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y: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Double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)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{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X = x; Y = y }</a:t>
            </a:r>
          </a:p>
          <a:p>
            <a:pPr marL="0" lvl="0" indent="0" defTabSz="457200">
              <a:lnSpc>
                <a:spcPct val="110000"/>
              </a:lnSpc>
              <a:spcBef>
                <a:spcPts val="0"/>
              </a:spcBef>
              <a:buSzTx/>
              <a:buNone/>
            </a:pPr>
            <a:endParaRPr lang="en-US" sz="1600" dirty="0">
              <a:solidFill>
                <a:srgbClr val="00B0F0"/>
              </a:solidFill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1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operator def 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@+(other: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Vector2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) = </a:t>
            </a:r>
          </a:p>
          <a:p>
            <a:pPr marL="0" lvl="0" indent="0" defTabSz="457200">
              <a:lnSpc>
                <a:spcPct val="11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new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Vector2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(X + </a:t>
            </a:r>
            <a:r>
              <a:rPr lang="en-US" sz="1600" dirty="0" err="1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other.X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, Y + </a:t>
            </a:r>
            <a:r>
              <a:rPr lang="en-US" sz="1600" dirty="0" err="1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other.Y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)</a:t>
            </a:r>
          </a:p>
          <a:p>
            <a:pPr marL="0" lvl="0" indent="0" defTabSz="457200">
              <a:lnSpc>
                <a:spcPct val="11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}</a:t>
            </a:r>
          </a:p>
          <a:p>
            <a:pPr marL="0" lvl="0" indent="0" defTabSz="457200">
              <a:lnSpc>
                <a:spcPct val="110000"/>
              </a:lnSpc>
              <a:spcBef>
                <a:spcPts val="0"/>
              </a:spcBef>
              <a:buSzTx/>
              <a:buNone/>
            </a:pPr>
            <a:endParaRPr lang="en-US" sz="1600" dirty="0">
              <a:solidFill>
                <a:srgbClr val="00B0F0"/>
              </a:solidFill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1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00B0F0"/>
                </a:solidFill>
                <a:latin typeface="+mj-lt"/>
              </a:rPr>
              <a:t>module </a:t>
            </a:r>
            <a:r>
              <a:rPr lang="en-US" sz="1600" dirty="0">
                <a:solidFill>
                  <a:srgbClr val="EA6312"/>
                </a:solidFill>
                <a:latin typeface="+mj-lt"/>
              </a:rPr>
              <a:t>Vector2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+mj-lt"/>
              </a:rPr>
              <a:t>{</a:t>
            </a:r>
          </a:p>
          <a:p>
            <a:pPr marL="0" lvl="0" indent="0" defTabSz="457200">
              <a:lnSpc>
                <a:spcPct val="11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00B0F0"/>
                </a:solidFill>
                <a:latin typeface="+mj-lt"/>
              </a:rPr>
              <a:t>  def </a:t>
            </a:r>
            <a:r>
              <a:rPr lang="en-US" sz="1600" dirty="0">
                <a:solidFill>
                  <a:prstClr val="white"/>
                </a:solidFill>
                <a:latin typeface="+mj-lt"/>
              </a:rPr>
              <a:t>Apply(x: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EA6312"/>
                </a:solidFill>
                <a:latin typeface="+mj-lt"/>
              </a:rPr>
              <a:t>Double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, </a:t>
            </a:r>
            <a:r>
              <a:rPr lang="en-US" sz="1600" dirty="0">
                <a:solidFill>
                  <a:prstClr val="white"/>
                </a:solidFill>
                <a:latin typeface="+mj-lt"/>
              </a:rPr>
              <a:t>y: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EA6312"/>
                </a:solidFill>
                <a:latin typeface="+mj-lt"/>
              </a:rPr>
              <a:t>Double</a:t>
            </a:r>
            <a:r>
              <a:rPr lang="en-US" sz="1600" dirty="0">
                <a:solidFill>
                  <a:prstClr val="white"/>
                </a:solidFill>
                <a:latin typeface="+mj-lt"/>
              </a:rPr>
              <a:t>) = </a:t>
            </a:r>
          </a:p>
          <a:p>
            <a:pPr marL="0" lvl="0" indent="0" defTabSz="457200">
              <a:lnSpc>
                <a:spcPct val="11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new </a:t>
            </a:r>
            <a:r>
              <a:rPr lang="en-US" sz="1600" dirty="0">
                <a:solidFill>
                  <a:srgbClr val="EA6312"/>
                </a:solidFill>
                <a:latin typeface="+mj-lt"/>
              </a:rPr>
              <a:t>Vector2 </a:t>
            </a:r>
            <a:r>
              <a:rPr lang="en-US" sz="1600" dirty="0">
                <a:solidFill>
                  <a:prstClr val="white"/>
                </a:solidFill>
                <a:latin typeface="+mj-lt"/>
              </a:rPr>
              <a:t>(x, y)</a:t>
            </a:r>
          </a:p>
          <a:p>
            <a:pPr marL="0" lvl="0" indent="0" defTabSz="457200">
              <a:lnSpc>
                <a:spcPct val="110000"/>
              </a:lnSpc>
              <a:spcBef>
                <a:spcPts val="0"/>
              </a:spcBef>
              <a:buSzTx/>
              <a:buNone/>
            </a:pPr>
            <a:endParaRPr lang="en-US" sz="1600" dirty="0">
              <a:solidFill>
                <a:prstClr val="white"/>
              </a:solidFill>
              <a:latin typeface="+mj-lt"/>
            </a:endParaRPr>
          </a:p>
          <a:p>
            <a:pPr marL="0" lvl="0" indent="0" defTabSz="457200">
              <a:lnSpc>
                <a:spcPct val="11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00B0F0"/>
                </a:solidFill>
                <a:latin typeface="+mj-lt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+mj-lt"/>
              </a:rPr>
              <a:t>val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+mj-lt"/>
              </a:rPr>
              <a:t>Zero</a:t>
            </a:r>
            <a:r>
              <a:rPr lang="en-US" sz="1600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+mj-lt"/>
              </a:rPr>
              <a:t>= 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new </a:t>
            </a:r>
            <a:r>
              <a:rPr lang="en-US" sz="1600" dirty="0">
                <a:solidFill>
                  <a:srgbClr val="EA6312"/>
                </a:solidFill>
                <a:latin typeface="+mj-lt"/>
              </a:rPr>
              <a:t>Vector2 </a:t>
            </a:r>
            <a:r>
              <a:rPr lang="en-US" sz="1600" dirty="0">
                <a:solidFill>
                  <a:prstClr val="white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0.0</a:t>
            </a:r>
            <a:r>
              <a:rPr lang="en-US" sz="1600" dirty="0">
                <a:solidFill>
                  <a:prstClr val="white"/>
                </a:solidFill>
                <a:latin typeface="+mj-lt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0.0</a:t>
            </a:r>
            <a:r>
              <a:rPr lang="en-US" sz="1600" dirty="0">
                <a:solidFill>
                  <a:prstClr val="white"/>
                </a:solidFill>
                <a:latin typeface="+mj-lt"/>
              </a:rPr>
              <a:t>)</a:t>
            </a:r>
          </a:p>
          <a:p>
            <a:pPr marL="0" lvl="0" indent="0" defTabSz="457200">
              <a:lnSpc>
                <a:spcPct val="11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B0F0"/>
                </a:solidFill>
                <a:uFill>
                  <a:solidFill>
                    <a:prstClr val="white">
                      <a:lumMod val="65000"/>
                    </a:prstClr>
                  </a:solidFill>
                </a:uFill>
                <a:latin typeface="+mj-lt"/>
              </a:rPr>
              <a:t>private </a:t>
            </a:r>
            <a:r>
              <a:rPr lang="en-US" sz="1600" dirty="0" err="1">
                <a:solidFill>
                  <a:srgbClr val="00B0F0"/>
                </a:solidFill>
                <a:uFill>
                  <a:solidFill>
                    <a:prstClr val="white">
                      <a:lumMod val="65000"/>
                    </a:prstClr>
                  </a:solidFill>
                </a:uFill>
                <a:latin typeface="+mj-lt"/>
              </a:rPr>
              <a:t>val</a:t>
            </a:r>
            <a:r>
              <a:rPr lang="en-US" sz="1600" dirty="0">
                <a:solidFill>
                  <a:srgbClr val="00B0F0"/>
                </a:solidFill>
                <a:uFill>
                  <a:solidFill>
                    <a:prstClr val="white">
                      <a:lumMod val="65000"/>
                    </a:prstClr>
                  </a:solidFill>
                </a:uFill>
                <a:latin typeface="+mj-lt"/>
              </a:rPr>
              <a:t> </a:t>
            </a:r>
            <a:r>
              <a:rPr lang="en-US" sz="1600" dirty="0">
                <a:solidFill>
                  <a:prstClr val="white"/>
                </a:solidFill>
                <a:uFill>
                  <a:solidFill>
                    <a:prstClr val="white">
                      <a:lumMod val="65000"/>
                    </a:prstClr>
                  </a:solidFill>
                </a:uFill>
                <a:latin typeface="+mj-lt"/>
              </a:rPr>
              <a:t>Epsilon = </a:t>
            </a:r>
            <a:r>
              <a:rPr lang="en-US" sz="1600" dirty="0">
                <a:solidFill>
                  <a:srgbClr val="FF0000"/>
                </a:solidFill>
                <a:uFill>
                  <a:solidFill>
                    <a:prstClr val="white">
                      <a:lumMod val="65000"/>
                    </a:prstClr>
                  </a:solidFill>
                </a:uFill>
                <a:latin typeface="+mj-lt"/>
              </a:rPr>
              <a:t>0.0001</a:t>
            </a:r>
          </a:p>
          <a:p>
            <a:pPr marL="0" lvl="0" indent="0" defTabSz="457200">
              <a:lnSpc>
                <a:spcPct val="11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}</a:t>
            </a:r>
          </a:p>
        </p:txBody>
      </p:sp>
      <p:sp>
        <p:nvSpPr>
          <p:cNvPr id="5" name="Speech Bubble: Rectangle 4"/>
          <p:cNvSpPr/>
          <p:nvPr/>
        </p:nvSpPr>
        <p:spPr>
          <a:xfrm>
            <a:off x="10209212" y="152400"/>
            <a:ext cx="1828800" cy="887400"/>
          </a:xfrm>
          <a:prstGeom prst="wedgeRectCallout">
            <a:avLst>
              <a:gd name="adj1" fmla="val -19773"/>
              <a:gd name="adj2" fmla="val 81284"/>
            </a:avLst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Core Feature</a:t>
            </a:r>
          </a:p>
          <a:p>
            <a:pPr algn="r"/>
            <a:r>
              <a:rPr lang="en-US" dirty="0"/>
              <a:t>Completed</a:t>
            </a:r>
          </a:p>
        </p:txBody>
      </p:sp>
      <p:sp>
        <p:nvSpPr>
          <p:cNvPr id="7" name="Oval 6"/>
          <p:cNvSpPr/>
          <p:nvPr/>
        </p:nvSpPr>
        <p:spPr>
          <a:xfrm>
            <a:off x="10323860" y="637032"/>
            <a:ext cx="304103" cy="29597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85412" y="184868"/>
            <a:ext cx="381000" cy="4247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2416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“Apply” 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 “Function” type</a:t>
            </a:r>
          </a:p>
          <a:p>
            <a:r>
              <a:rPr lang="en-US" dirty="0"/>
              <a:t>Use in any class</a:t>
            </a:r>
          </a:p>
          <a:p>
            <a:r>
              <a:rPr lang="en-US" dirty="0"/>
              <a:t>Use in module to create Factory</a:t>
            </a:r>
          </a:p>
          <a:p>
            <a:r>
              <a:rPr lang="en-US" dirty="0"/>
              <a:t>Use in class instance to create Indexer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942012" y="1905000"/>
            <a:ext cx="5334000" cy="4267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i="1" dirty="0">
                <a:solidFill>
                  <a:schemeClr val="tx1">
                    <a:lumMod val="65000"/>
                  </a:schemeClr>
                </a:solidFill>
                <a:latin typeface="+mj-lt"/>
              </a:rPr>
              <a:t>// Indexer Example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srgbClr val="00B0F0"/>
                </a:solidFill>
                <a:latin typeface="+mj-lt"/>
              </a:rPr>
              <a:t>struct </a:t>
            </a:r>
            <a:r>
              <a:rPr lang="en-US" sz="1400" dirty="0">
                <a:solidFill>
                  <a:srgbClr val="EA6312"/>
                </a:solidFill>
                <a:latin typeface="+mj-lt"/>
              </a:rPr>
              <a:t>Vector2</a:t>
            </a:r>
            <a:r>
              <a:rPr lang="en-US" sz="14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srgbClr val="00B0F0"/>
                </a:solidFill>
                <a:latin typeface="+mj-lt"/>
              </a:rPr>
              <a:t>  def Apply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(</a:t>
            </a:r>
            <a:r>
              <a:rPr lang="en-US" sz="1400" dirty="0">
                <a:solidFill>
                  <a:srgbClr val="92D050"/>
                </a:solidFill>
                <a:latin typeface="+mj-lt"/>
              </a:rPr>
              <a:t>index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:</a:t>
            </a:r>
            <a:r>
              <a:rPr lang="en-US" sz="14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EA6312"/>
                </a:solidFill>
                <a:latin typeface="+mj-lt"/>
              </a:rPr>
              <a:t>Int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) : </a:t>
            </a:r>
            <a:r>
              <a:rPr lang="en-US" sz="1400" dirty="0">
                <a:solidFill>
                  <a:srgbClr val="EA6312"/>
                </a:solidFill>
                <a:latin typeface="+mj-lt"/>
              </a:rPr>
              <a:t>Double</a:t>
            </a:r>
            <a:r>
              <a:rPr lang="en-US" sz="1400" dirty="0">
                <a:solidFill>
                  <a:srgbClr val="00B0F0"/>
                </a:solidFill>
                <a:latin typeface="+mj-lt"/>
              </a:rPr>
              <a:t> with get 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{</a:t>
            </a:r>
            <a:r>
              <a:rPr lang="en-US" sz="1400" dirty="0">
                <a:solidFill>
                  <a:srgbClr val="00B0F0"/>
                </a:solidFill>
                <a:latin typeface="+mj-lt"/>
              </a:rPr>
              <a:t> 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srgbClr val="00B0F0"/>
                </a:solidFill>
                <a:latin typeface="+mj-lt"/>
              </a:rPr>
              <a:t>    match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(index) 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prstClr val="white"/>
                </a:solidFill>
                <a:latin typeface="+mj-lt"/>
              </a:rPr>
              <a:t>      </a:t>
            </a:r>
            <a:r>
              <a:rPr lang="en-US" sz="1400" dirty="0">
                <a:solidFill>
                  <a:srgbClr val="00B0F0"/>
                </a:solidFill>
                <a:latin typeface="+mj-lt"/>
              </a:rPr>
              <a:t>case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0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 =&gt; X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prstClr val="white"/>
                </a:solidFill>
                <a:latin typeface="+mj-lt"/>
              </a:rPr>
              <a:t>      </a:t>
            </a:r>
            <a:r>
              <a:rPr lang="en-US" sz="1400" dirty="0">
                <a:solidFill>
                  <a:srgbClr val="00B0F0"/>
                </a:solidFill>
                <a:latin typeface="+mj-lt"/>
              </a:rPr>
              <a:t>case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1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 =&gt; Y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prstClr val="white"/>
                </a:solidFill>
                <a:latin typeface="+mj-lt"/>
              </a:rPr>
              <a:t>      </a:t>
            </a:r>
            <a:r>
              <a:rPr lang="en-US" sz="1400" dirty="0">
                <a:solidFill>
                  <a:srgbClr val="00B0F0"/>
                </a:solidFill>
                <a:latin typeface="+mj-lt"/>
              </a:rPr>
              <a:t>case 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_ =&gt; 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prstClr val="white"/>
                </a:solidFill>
                <a:latin typeface="+mj-lt"/>
              </a:rPr>
              <a:t>        </a:t>
            </a:r>
            <a:r>
              <a:rPr lang="en-US" sz="1400" dirty="0">
                <a:solidFill>
                  <a:srgbClr val="00B0F0"/>
                </a:solidFill>
                <a:latin typeface="+mj-lt"/>
              </a:rPr>
              <a:t>throw new 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srgbClr val="00B0F0"/>
                </a:solidFill>
                <a:latin typeface="+mj-lt"/>
              </a:rPr>
              <a:t>		</a:t>
            </a:r>
            <a:r>
              <a:rPr lang="en-US" sz="1400" dirty="0" err="1">
                <a:solidFill>
                  <a:srgbClr val="EA6312"/>
                </a:solidFill>
                <a:latin typeface="+mj-lt"/>
              </a:rPr>
              <a:t>ArgumentOutOfRangeException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9E5E9B">
                    <a:lumMod val="60000"/>
                    <a:lumOff val="40000"/>
                  </a:srgbClr>
                </a:solidFill>
                <a:latin typeface="+mj-lt"/>
              </a:rPr>
              <a:t>nameof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(index)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prstClr val="white"/>
                </a:solidFill>
                <a:latin typeface="+mj-lt"/>
              </a:rPr>
              <a:t>    }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prstClr val="white"/>
                </a:solidFill>
                <a:latin typeface="+mj-lt"/>
              </a:rPr>
              <a:t>  }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prstClr val="white"/>
                </a:solidFill>
                <a:latin typeface="+mj-lt"/>
              </a:rPr>
              <a:t>}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400" dirty="0">
              <a:solidFill>
                <a:prstClr val="white"/>
              </a:solidFill>
              <a:latin typeface="+mj-lt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 err="1">
                <a:solidFill>
                  <a:srgbClr val="00B0F0"/>
                </a:solidFill>
                <a:latin typeface="+mj-lt"/>
              </a:rPr>
              <a:t>val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prstClr val="white"/>
                </a:solidFill>
                <a:latin typeface="+mj-lt"/>
              </a:rPr>
              <a:t>vect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 = </a:t>
            </a:r>
            <a:r>
              <a:rPr lang="en-US" sz="1400" dirty="0">
                <a:solidFill>
                  <a:srgbClr val="EA6312"/>
                </a:solidFill>
                <a:latin typeface="+mj-lt"/>
              </a:rPr>
              <a:t>Vector2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1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5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)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 err="1">
                <a:solidFill>
                  <a:srgbClr val="00B0F0"/>
                </a:solidFill>
                <a:latin typeface="+mj-lt"/>
              </a:rPr>
              <a:t>val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 x = </a:t>
            </a:r>
            <a:r>
              <a:rPr lang="en-US" sz="1400" dirty="0" err="1">
                <a:solidFill>
                  <a:prstClr val="white"/>
                </a:solidFill>
                <a:latin typeface="+mj-lt"/>
              </a:rPr>
              <a:t>vect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0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)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 err="1">
                <a:solidFill>
                  <a:srgbClr val="00B0F0"/>
                </a:solidFill>
                <a:latin typeface="+mj-lt"/>
              </a:rPr>
              <a:t>val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 y = </a:t>
            </a:r>
            <a:r>
              <a:rPr lang="en-US" sz="1400" dirty="0" err="1">
                <a:solidFill>
                  <a:prstClr val="white"/>
                </a:solidFill>
                <a:latin typeface="+mj-lt"/>
              </a:rPr>
              <a:t>vect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1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 typeface="Arial" pitchFamily="34" charset="0"/>
              <a:buNone/>
            </a:pPr>
            <a:endParaRPr lang="en-US" sz="1400" dirty="0">
              <a:solidFill>
                <a:prstClr val="white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7" name="Speech Bubble: Rectangle 6"/>
          <p:cNvSpPr/>
          <p:nvPr/>
        </p:nvSpPr>
        <p:spPr>
          <a:xfrm>
            <a:off x="10209212" y="152400"/>
            <a:ext cx="1828800" cy="887400"/>
          </a:xfrm>
          <a:prstGeom prst="wedgeRectCallout">
            <a:avLst>
              <a:gd name="adj1" fmla="val -19773"/>
              <a:gd name="adj2" fmla="val 81284"/>
            </a:avLst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Core Feature</a:t>
            </a:r>
          </a:p>
          <a:p>
            <a:pPr algn="r"/>
            <a:r>
              <a:rPr lang="en-US" dirty="0"/>
              <a:t>Completed</a:t>
            </a:r>
          </a:p>
        </p:txBody>
      </p:sp>
      <p:sp>
        <p:nvSpPr>
          <p:cNvPr id="8" name="Oval 7"/>
          <p:cNvSpPr/>
          <p:nvPr/>
        </p:nvSpPr>
        <p:spPr>
          <a:xfrm>
            <a:off x="10323860" y="637032"/>
            <a:ext cx="304103" cy="29597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85412" y="184868"/>
            <a:ext cx="381000" cy="4247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a type as another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Implicit (compiler invokes method)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Replaces implicit cast operator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942012" y="1905000"/>
            <a:ext cx="5715000" cy="4267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module </a:t>
            </a:r>
            <a:r>
              <a:rPr lang="en-US" sz="1600" dirty="0" err="1">
                <a:latin typeface="+mj-lt"/>
                <a:cs typeface="Segoe UI" panose="020B0502040204020203" pitchFamily="34" charset="0"/>
              </a:rPr>
              <a:t>ImplicitOps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implicit def 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ToArray (v1: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Vector2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) :   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  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Array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[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Double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] {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Array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(v1.X, v1.Y) }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600" dirty="0">
              <a:solidFill>
                <a:prstClr val="white"/>
              </a:solidFill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implicit def </a:t>
            </a:r>
            <a:r>
              <a:rPr lang="en-US" sz="1600" dirty="0" err="1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ToList</a:t>
            </a:r>
            <a:r>
              <a:rPr lang="en-US" sz="1600" dirty="0">
                <a:solidFill>
                  <a:srgbClr val="E6B729">
                    <a:lumMod val="75000"/>
                  </a:srgb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[</a:t>
            </a:r>
            <a:r>
              <a:rPr lang="en-US" sz="1600" dirty="0">
                <a:solidFill>
                  <a:srgbClr val="1E5155">
                    <a:lumMod val="60000"/>
                    <a:lumOff val="40000"/>
                  </a:srgbClr>
                </a:solidFill>
                <a:latin typeface="+mj-lt"/>
                <a:cs typeface="Segoe UI" panose="020B0502040204020203" pitchFamily="34" charset="0"/>
              </a:rPr>
              <a:t>T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] (col: </a:t>
            </a:r>
            <a:r>
              <a:rPr lang="en-US" sz="1600" dirty="0" err="1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IEnumerable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[</a:t>
            </a:r>
            <a:r>
              <a:rPr lang="en-US" sz="1600" dirty="0">
                <a:solidFill>
                  <a:srgbClr val="1E5155">
                    <a:lumMod val="60000"/>
                    <a:lumOff val="40000"/>
                  </a:srgbClr>
                </a:solidFill>
                <a:latin typeface="+mj-lt"/>
                <a:cs typeface="Segoe UI" panose="020B0502040204020203" pitchFamily="34" charset="0"/>
              </a:rPr>
              <a:t>T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]) = 	</a:t>
            </a:r>
            <a:r>
              <a:rPr lang="en-US" sz="16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new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List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(col)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}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600" dirty="0">
              <a:solidFill>
                <a:prstClr val="white"/>
              </a:solidFill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 err="1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val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coordinates = 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  Vector2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1.0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5.0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).</a:t>
            </a:r>
            <a:r>
              <a:rPr lang="en-US" sz="1600" dirty="0">
                <a:solidFill>
                  <a:srgbClr val="E6B729">
                    <a:lumMod val="75000"/>
                  </a:srgbClr>
                </a:solidFill>
                <a:latin typeface="+mj-lt"/>
                <a:cs typeface="Segoe UI" panose="020B0502040204020203" pitchFamily="34" charset="0"/>
              </a:rPr>
              <a:t>Select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(x =&gt; (x + 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1.5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) / 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2.0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)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600" dirty="0">
              <a:solidFill>
                <a:srgbClr val="00B0F0"/>
              </a:solidFill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600" dirty="0" err="1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val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newCoords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: 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List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[</a:t>
            </a:r>
            <a:r>
              <a:rPr lang="en-US" sz="16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Double</a:t>
            </a:r>
            <a:r>
              <a:rPr lang="en-US" sz="16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] = </a:t>
            </a:r>
            <a:r>
              <a:rPr lang="en-US" sz="1600" dirty="0">
                <a:latin typeface="+mj-lt"/>
                <a:cs typeface="Segoe UI" panose="020B0502040204020203" pitchFamily="34" charset="0"/>
              </a:rPr>
              <a:t>coordinates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 typeface="Arial" pitchFamily="34" charset="0"/>
              <a:buNone/>
            </a:pPr>
            <a:endParaRPr lang="en-US" sz="1400" dirty="0">
              <a:solidFill>
                <a:prstClr val="white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7" name="Speech Bubble: Rectangle 6"/>
          <p:cNvSpPr/>
          <p:nvPr/>
        </p:nvSpPr>
        <p:spPr>
          <a:xfrm>
            <a:off x="10209212" y="152400"/>
            <a:ext cx="1828800" cy="887400"/>
          </a:xfrm>
          <a:prstGeom prst="wedgeRectCallout">
            <a:avLst>
              <a:gd name="adj1" fmla="val -19773"/>
              <a:gd name="adj2" fmla="val 81284"/>
            </a:avLst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Core Feature</a:t>
            </a:r>
          </a:p>
          <a:p>
            <a:pPr algn="r"/>
            <a:r>
              <a:rPr lang="en-US" dirty="0"/>
              <a:t>Completed</a:t>
            </a:r>
          </a:p>
        </p:txBody>
      </p:sp>
      <p:sp>
        <p:nvSpPr>
          <p:cNvPr id="8" name="Oval 7"/>
          <p:cNvSpPr/>
          <p:nvPr/>
        </p:nvSpPr>
        <p:spPr>
          <a:xfrm>
            <a:off x="10323860" y="637032"/>
            <a:ext cx="304103" cy="29597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85412" y="184868"/>
            <a:ext cx="381000" cy="4247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9517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types have default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be called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Constructor body is generated by compiler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942012" y="1905000"/>
            <a:ext cx="5715000" cy="4267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5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class 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Bar (</a:t>
            </a:r>
            <a:r>
              <a:rPr lang="en-US" sz="1500" dirty="0" err="1">
                <a:latin typeface="+mj-lt"/>
                <a:cs typeface="Segoe UI" panose="020B0502040204020203" pitchFamily="34" charset="0"/>
              </a:rPr>
              <a:t>msg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: </a:t>
            </a:r>
            <a:r>
              <a:rPr lang="en-US" sz="15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String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) 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500" dirty="0">
                <a:latin typeface="+mj-lt"/>
                <a:cs typeface="Segoe UI" panose="020B0502040204020203" pitchFamily="34" charset="0"/>
              </a:rPr>
              <a:t>  </a:t>
            </a:r>
            <a:r>
              <a:rPr lang="en-US" sz="15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override def </a:t>
            </a:r>
            <a:r>
              <a:rPr lang="en-US" sz="1500" dirty="0" err="1">
                <a:latin typeface="+mj-lt"/>
                <a:cs typeface="Segoe UI" panose="020B0502040204020203" pitchFamily="34" charset="0"/>
              </a:rPr>
              <a:t>ToString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() = </a:t>
            </a:r>
            <a:r>
              <a:rPr lang="en-US" sz="1500" dirty="0" err="1">
                <a:latin typeface="+mj-lt"/>
                <a:cs typeface="Segoe UI" panose="020B0502040204020203" pitchFamily="34" charset="0"/>
              </a:rPr>
              <a:t>msg</a:t>
            </a:r>
            <a:endParaRPr lang="en-US" sz="1500" dirty="0"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500" dirty="0">
                <a:latin typeface="+mj-lt"/>
                <a:cs typeface="Segoe UI" panose="020B0502040204020203" pitchFamily="34" charset="0"/>
              </a:rPr>
              <a:t>}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500" dirty="0"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5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module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 Bar 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500" dirty="0">
                <a:latin typeface="+mj-lt"/>
                <a:cs typeface="Segoe UI" panose="020B0502040204020203" pitchFamily="34" charset="0"/>
              </a:rPr>
              <a:t>  </a:t>
            </a:r>
            <a:r>
              <a:rPr lang="en-US" sz="1500" dirty="0" err="1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val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 Default = </a:t>
            </a:r>
            <a:r>
              <a:rPr lang="en-US" sz="15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new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5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Bar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(</a:t>
            </a:r>
            <a:r>
              <a:rPr lang="en-US" sz="15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“Plain old Bar”</a:t>
            </a:r>
            <a:r>
              <a:rPr lang="en-US" sz="1500" dirty="0">
                <a:latin typeface="+mj-lt"/>
                <a:cs typeface="Segoe UI" panose="020B0502040204020203" pitchFamily="34" charset="0"/>
              </a:rPr>
              <a:t>)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500" dirty="0">
                <a:latin typeface="+mj-lt"/>
                <a:cs typeface="Segoe UI" panose="020B0502040204020203" pitchFamily="34" charset="0"/>
              </a:rPr>
              <a:t>}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500" dirty="0"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5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abstract class </a:t>
            </a:r>
            <a:r>
              <a:rPr lang="en-US" sz="1500" dirty="0" err="1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AbstractFoo</a:t>
            </a:r>
            <a:r>
              <a:rPr lang="en-US" sz="15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protected </a:t>
            </a:r>
            <a:r>
              <a:rPr lang="en-US" sz="15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(root: </a:t>
            </a:r>
            <a:r>
              <a:rPr lang="en-US" sz="15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Bar</a:t>
            </a:r>
            <a:r>
              <a:rPr lang="en-US" sz="15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)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500" dirty="0">
              <a:solidFill>
                <a:prstClr val="white"/>
              </a:solidFill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5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sealed class </a:t>
            </a:r>
            <a:r>
              <a:rPr lang="en-US" sz="1500" dirty="0" err="1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DefaultFoo</a:t>
            </a:r>
            <a:r>
              <a:rPr lang="en-US" sz="15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5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 </a:t>
            </a:r>
            <a:r>
              <a:rPr lang="en-US" sz="15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extends</a:t>
            </a:r>
            <a:r>
              <a:rPr lang="en-US" sz="15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500" dirty="0" err="1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AbstractFoo</a:t>
            </a:r>
            <a:r>
              <a:rPr lang="en-US" sz="15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(</a:t>
            </a:r>
            <a:r>
              <a:rPr lang="en-US" sz="1500" dirty="0" err="1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Bar</a:t>
            </a:r>
            <a:r>
              <a:rPr lang="en-US" sz="1500" dirty="0" err="1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.Default</a:t>
            </a:r>
            <a:r>
              <a:rPr lang="en-US" sz="15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)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500" dirty="0">
              <a:solidFill>
                <a:prstClr val="white"/>
              </a:solidFill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5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class </a:t>
            </a:r>
            <a:r>
              <a:rPr lang="en-US" sz="1500" dirty="0" err="1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VariableFoo</a:t>
            </a:r>
            <a:r>
              <a:rPr lang="en-US" sz="15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5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(bar: </a:t>
            </a:r>
            <a:r>
              <a:rPr lang="en-US" sz="15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Bar</a:t>
            </a:r>
            <a:r>
              <a:rPr lang="en-US" sz="15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) 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5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 </a:t>
            </a:r>
            <a:r>
              <a:rPr lang="en-US" sz="15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extends</a:t>
            </a:r>
            <a:r>
              <a:rPr lang="en-US" sz="15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500" dirty="0" err="1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AbstractFoo</a:t>
            </a:r>
            <a:r>
              <a:rPr lang="en-US" sz="15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(bar) 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5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 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5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 </a:t>
            </a:r>
            <a:r>
              <a:rPr lang="en-US" sz="1500" dirty="0" err="1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Logger</a:t>
            </a:r>
            <a:r>
              <a:rPr lang="en-US" sz="1500" dirty="0" err="1">
                <a:latin typeface="+mj-lt"/>
                <a:cs typeface="Segoe UI" panose="020B0502040204020203" pitchFamily="34" charset="0"/>
              </a:rPr>
              <a:t>.</a:t>
            </a:r>
            <a:r>
              <a:rPr lang="en-US" sz="1500" dirty="0" err="1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Trace</a:t>
            </a:r>
            <a:r>
              <a:rPr lang="en-US" sz="15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(</a:t>
            </a:r>
            <a:r>
              <a:rPr lang="en-US" sz="150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$</a:t>
            </a:r>
            <a:r>
              <a:rPr lang="en-US" sz="15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”Got Bar instance: </a:t>
            </a:r>
            <a:r>
              <a:rPr lang="en-US" sz="150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$bar</a:t>
            </a:r>
            <a:r>
              <a:rPr lang="en-US" sz="15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”</a:t>
            </a:r>
            <a:r>
              <a:rPr lang="en-US" sz="15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)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5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}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600" dirty="0">
              <a:solidFill>
                <a:prstClr val="white"/>
              </a:solidFill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600" dirty="0">
              <a:solidFill>
                <a:prstClr val="white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7" name="Speech Bubble: Rectangle 6"/>
          <p:cNvSpPr/>
          <p:nvPr/>
        </p:nvSpPr>
        <p:spPr>
          <a:xfrm>
            <a:off x="10209212" y="152400"/>
            <a:ext cx="1828800" cy="887400"/>
          </a:xfrm>
          <a:prstGeom prst="wedgeRectCallout">
            <a:avLst>
              <a:gd name="adj1" fmla="val -19773"/>
              <a:gd name="adj2" fmla="val 81284"/>
            </a:avLst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Core Feature</a:t>
            </a:r>
          </a:p>
          <a:p>
            <a:pPr algn="r"/>
            <a:r>
              <a:rPr lang="en-US" dirty="0"/>
              <a:t>In Progress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85412" y="184868"/>
            <a:ext cx="381000" cy="4247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</a:t>
            </a:r>
          </a:p>
        </p:txBody>
      </p:sp>
      <p:sp>
        <p:nvSpPr>
          <p:cNvPr id="10" name="Partial Circle 9"/>
          <p:cNvSpPr/>
          <p:nvPr/>
        </p:nvSpPr>
        <p:spPr>
          <a:xfrm>
            <a:off x="10344156" y="642068"/>
            <a:ext cx="304103" cy="295974"/>
          </a:xfrm>
          <a:prstGeom prst="pie">
            <a:avLst/>
          </a:prstGeom>
          <a:solidFill>
            <a:srgbClr val="FFFF00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7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 (‘Record’ Modifier)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1905000"/>
            <a:ext cx="2743200" cy="426720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Affect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Very useful for simple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record struct </a:t>
            </a:r>
            <a:r>
              <a:rPr lang="en-US" sz="14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Vector2 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  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(X: </a:t>
            </a:r>
            <a:r>
              <a:rPr lang="en-US" sz="14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Double 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0.0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, Y: </a:t>
            </a:r>
            <a:r>
              <a:rPr lang="en-US" sz="14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Double 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0.0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)</a:t>
            </a: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operator def 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@+(other:</a:t>
            </a: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Vector2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) = 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    </a:t>
            </a:r>
            <a:r>
              <a:rPr lang="en-US" sz="14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Vector2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(X</a:t>
            </a: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+</a:t>
            </a: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other.X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, Y + </a:t>
            </a:r>
            <a:r>
              <a:rPr lang="en-US" sz="1400" dirty="0" err="1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other.Y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)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}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400" dirty="0">
              <a:solidFill>
                <a:srgbClr val="00B0F0"/>
              </a:solidFill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module </a:t>
            </a:r>
            <a:r>
              <a:rPr lang="en-US" sz="14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Vector2</a:t>
            </a: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{</a:t>
            </a:r>
          </a:p>
          <a:p>
            <a:pPr marL="0" lvl="0" indent="0" defTabSz="457200">
              <a:lnSpc>
                <a:spcPct val="11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srgbClr val="00B0F0"/>
                </a:solidFill>
                <a:latin typeface="+mj-lt"/>
              </a:rPr>
              <a:t>  def 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Apply(x:</a:t>
            </a:r>
            <a:r>
              <a:rPr lang="en-US" sz="14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EA6312"/>
                </a:solidFill>
                <a:latin typeface="+mj-lt"/>
              </a:rPr>
              <a:t>Double</a:t>
            </a:r>
            <a:r>
              <a:rPr lang="en-US" sz="1400" dirty="0">
                <a:solidFill>
                  <a:srgbClr val="00B0F0"/>
                </a:solidFill>
                <a:latin typeface="+mj-lt"/>
              </a:rPr>
              <a:t>, 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y:</a:t>
            </a:r>
            <a:r>
              <a:rPr lang="en-US" sz="14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EA6312"/>
                </a:solidFill>
                <a:latin typeface="+mj-lt"/>
              </a:rPr>
              <a:t>Double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) = </a:t>
            </a:r>
            <a:r>
              <a:rPr lang="en-US" sz="1400" dirty="0">
                <a:solidFill>
                  <a:srgbClr val="00B0F0"/>
                </a:solidFill>
                <a:latin typeface="+mj-lt"/>
              </a:rPr>
              <a:t>new </a:t>
            </a:r>
            <a:r>
              <a:rPr lang="en-US" sz="1400" dirty="0">
                <a:solidFill>
                  <a:srgbClr val="EA6312"/>
                </a:solidFill>
                <a:latin typeface="+mj-lt"/>
              </a:rPr>
              <a:t>Vector2 </a:t>
            </a:r>
            <a:r>
              <a:rPr lang="en-US" sz="1400" dirty="0">
                <a:solidFill>
                  <a:prstClr val="white"/>
                </a:solidFill>
                <a:latin typeface="+mj-lt"/>
              </a:rPr>
              <a:t>(x, y)</a:t>
            </a:r>
          </a:p>
          <a:p>
            <a:pPr marL="0" lvl="0" indent="0" defTabSz="457200">
              <a:lnSpc>
                <a:spcPct val="110000"/>
              </a:lnSpc>
              <a:spcBef>
                <a:spcPts val="0"/>
              </a:spcBef>
              <a:buSzTx/>
              <a:buNone/>
            </a:pPr>
            <a:endParaRPr lang="en-US" sz="1400" dirty="0">
              <a:solidFill>
                <a:prstClr val="white"/>
              </a:solidFill>
              <a:latin typeface="+mj-lt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 </a:t>
            </a:r>
            <a:r>
              <a:rPr lang="en-US" sz="1400" dirty="0" err="1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val</a:t>
            </a: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Zero</a:t>
            </a:r>
            <a:r>
              <a:rPr lang="en-US" sz="1400" dirty="0">
                <a:solidFill>
                  <a:srgbClr val="92D05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= </a:t>
            </a:r>
            <a:r>
              <a:rPr lang="en-US" sz="1400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new</a:t>
            </a:r>
            <a:r>
              <a:rPr lang="en-US" sz="1400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EA6312"/>
                </a:solidFill>
                <a:latin typeface="+mj-lt"/>
                <a:cs typeface="Segoe UI" panose="020B0502040204020203" pitchFamily="34" charset="0"/>
              </a:rPr>
              <a:t>Vector2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b="1" dirty="0">
                <a:solidFill>
                  <a:srgbClr val="EA6312"/>
                </a:solidFill>
                <a:uFill>
                  <a:solidFill>
                    <a:prstClr val="white">
                      <a:lumMod val="65000"/>
                    </a:prstClr>
                  </a:solidFill>
                </a:uFill>
                <a:latin typeface="+mj-lt"/>
                <a:cs typeface="Segoe UI" panose="020B0502040204020203" pitchFamily="34" charset="0"/>
              </a:rPr>
              <a:t>  </a:t>
            </a:r>
            <a:r>
              <a:rPr lang="en-US" sz="1400" dirty="0">
                <a:solidFill>
                  <a:srgbClr val="00B0F0"/>
                </a:solidFill>
                <a:uFill>
                  <a:solidFill>
                    <a:prstClr val="white">
                      <a:lumMod val="65000"/>
                    </a:prstClr>
                  </a:solidFill>
                </a:uFill>
                <a:latin typeface="+mj-lt"/>
                <a:cs typeface="Segoe UI" panose="020B0502040204020203" pitchFamily="34" charset="0"/>
              </a:rPr>
              <a:t>private </a:t>
            </a:r>
            <a:r>
              <a:rPr lang="en-US" sz="1400" dirty="0" err="1">
                <a:solidFill>
                  <a:srgbClr val="00B0F0"/>
                </a:solidFill>
                <a:uFill>
                  <a:solidFill>
                    <a:prstClr val="white">
                      <a:lumMod val="65000"/>
                    </a:prstClr>
                  </a:solidFill>
                </a:uFill>
                <a:latin typeface="+mj-lt"/>
                <a:cs typeface="Segoe UI" panose="020B0502040204020203" pitchFamily="34" charset="0"/>
              </a:rPr>
              <a:t>val</a:t>
            </a:r>
            <a:r>
              <a:rPr lang="en-US" sz="1400" dirty="0">
                <a:solidFill>
                  <a:srgbClr val="00B0F0"/>
                </a:solidFill>
                <a:uFill>
                  <a:solidFill>
                    <a:prstClr val="white">
                      <a:lumMod val="65000"/>
                    </a:prstClr>
                  </a:solidFill>
                </a:u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prstClr val="white"/>
                </a:solidFill>
                <a:uFill>
                  <a:solidFill>
                    <a:prstClr val="white">
                      <a:lumMod val="65000"/>
                    </a:prstClr>
                  </a:solidFill>
                </a:uFill>
                <a:latin typeface="+mj-lt"/>
                <a:cs typeface="Segoe UI" panose="020B0502040204020203" pitchFamily="34" charset="0"/>
              </a:rPr>
              <a:t>Epsilon = </a:t>
            </a:r>
            <a:r>
              <a:rPr lang="en-US" sz="1400" dirty="0">
                <a:solidFill>
                  <a:srgbClr val="FF0000"/>
                </a:solidFill>
                <a:uFill>
                  <a:solidFill>
                    <a:prstClr val="white">
                      <a:lumMod val="65000"/>
                    </a:prstClr>
                  </a:solidFill>
                </a:uFill>
                <a:latin typeface="+mj-lt"/>
                <a:cs typeface="Segoe UI" panose="020B0502040204020203" pitchFamily="34" charset="0"/>
              </a:rPr>
              <a:t>0.0001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400" dirty="0">
                <a:solidFill>
                  <a:prstClr val="white"/>
                </a:solidFill>
                <a:latin typeface="+mj-lt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5" name="Speech Bubble: Rectangle 4"/>
          <p:cNvSpPr/>
          <p:nvPr/>
        </p:nvSpPr>
        <p:spPr>
          <a:xfrm>
            <a:off x="10209212" y="152400"/>
            <a:ext cx="1828800" cy="887400"/>
          </a:xfrm>
          <a:prstGeom prst="wedgeRectCallout">
            <a:avLst>
              <a:gd name="adj1" fmla="val -19773"/>
              <a:gd name="adj2" fmla="val 81284"/>
            </a:avLst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Core Feature</a:t>
            </a:r>
          </a:p>
          <a:p>
            <a:pPr algn="r"/>
            <a:r>
              <a:rPr lang="en-US" dirty="0"/>
              <a:t>Completed</a:t>
            </a:r>
          </a:p>
        </p:txBody>
      </p:sp>
      <p:sp>
        <p:nvSpPr>
          <p:cNvPr id="7" name="Oval 6"/>
          <p:cNvSpPr/>
          <p:nvPr/>
        </p:nvSpPr>
        <p:spPr>
          <a:xfrm>
            <a:off x="10323860" y="637032"/>
            <a:ext cx="304103" cy="29597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85412" y="184868"/>
            <a:ext cx="381000" cy="4247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489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229</TotalTime>
  <Words>3753</Words>
  <Application>Microsoft Office PowerPoint</Application>
  <PresentationFormat>Custom</PresentationFormat>
  <Paragraphs>655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Century Gothic</vt:lpstr>
      <vt:lpstr>Consolas</vt:lpstr>
      <vt:lpstr>Corbel</vt:lpstr>
      <vt:lpstr>Segoe UI</vt:lpstr>
      <vt:lpstr>Segoe UI Symbol</vt:lpstr>
      <vt:lpstr>Times New Roman</vt:lpstr>
      <vt:lpstr>Chalkboard 16x9</vt:lpstr>
      <vt:lpstr>Introduction to the Fireball Language</vt:lpstr>
      <vt:lpstr>Fireball Type Taxonomy</vt:lpstr>
      <vt:lpstr>Function Types</vt:lpstr>
      <vt:lpstr>Operators</vt:lpstr>
      <vt:lpstr>Companion Modules</vt:lpstr>
      <vt:lpstr>The “Apply” Method</vt:lpstr>
      <vt:lpstr>Implicit Conversions</vt:lpstr>
      <vt:lpstr>Default Constructors</vt:lpstr>
      <vt:lpstr>Records (‘Record’ Modifier)</vt:lpstr>
      <vt:lpstr>Example: Vector2 in C#</vt:lpstr>
      <vt:lpstr>Traits</vt:lpstr>
      <vt:lpstr>Mixins</vt:lpstr>
      <vt:lpstr>PowerPoint Presentation</vt:lpstr>
      <vt:lpstr>Example: Creating Type Hierarchies</vt:lpstr>
      <vt:lpstr>Example: Reusing Type Hierarchies</vt:lpstr>
      <vt:lpstr>Resolving Ambiguity in Multiple Inheritance</vt:lpstr>
      <vt:lpstr>Option</vt:lpstr>
      <vt:lpstr>Disjoint Unions (“Either” type)</vt:lpstr>
      <vt:lpstr>Associated Types</vt:lpstr>
      <vt:lpstr>Retroactive Extension: Implicit Classes</vt:lpstr>
      <vt:lpstr>Retroactive Extension: Type Classes</vt:lpstr>
      <vt:lpstr>Example: Vector with Type Class</vt:lpstr>
      <vt:lpstr>Example: HtmlWriter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Fireball Language</dc:title>
  <dc:creator>Kevin W. DiVincenzo</dc:creator>
  <cp:lastModifiedBy>Kevin W. DiVincenzo</cp:lastModifiedBy>
  <cp:revision>32</cp:revision>
  <dcterms:created xsi:type="dcterms:W3CDTF">2016-11-14T17:53:22Z</dcterms:created>
  <dcterms:modified xsi:type="dcterms:W3CDTF">2016-11-14T21:42:29Z</dcterms:modified>
</cp:coreProperties>
</file>