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62" r:id="rId4"/>
    <p:sldId id="264" r:id="rId5"/>
    <p:sldId id="263" r:id="rId6"/>
    <p:sldId id="265" r:id="rId7"/>
    <p:sldId id="272" r:id="rId8"/>
    <p:sldId id="276" r:id="rId9"/>
    <p:sldId id="266" r:id="rId10"/>
    <p:sldId id="267" r:id="rId11"/>
    <p:sldId id="269" r:id="rId12"/>
    <p:sldId id="274" r:id="rId13"/>
    <p:sldId id="277" r:id="rId14"/>
    <p:sldId id="282" r:id="rId15"/>
    <p:sldId id="279" r:id="rId16"/>
    <p:sldId id="281" r:id="rId17"/>
    <p:sldId id="283" r:id="rId18"/>
    <p:sldId id="284" r:id="rId19"/>
    <p:sldId id="278" r:id="rId20"/>
    <p:sldId id="280" r:id="rId21"/>
    <p:sldId id="285" r:id="rId22"/>
    <p:sldId id="268" r:id="rId23"/>
    <p:sldId id="270" r:id="rId24"/>
    <p:sldId id="271" r:id="rId25"/>
    <p:sldId id="258" r:id="rId26"/>
    <p:sldId id="257" r:id="rId27"/>
    <p:sldId id="259" r:id="rId28"/>
    <p:sldId id="273" r:id="rId29"/>
    <p:sldId id="275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0546" autoAdjust="0"/>
  </p:normalViewPr>
  <p:slideViewPr>
    <p:cSldViewPr snapToGrid="0">
      <p:cViewPr varScale="1">
        <p:scale>
          <a:sx n="118" d="100"/>
          <a:sy n="118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93806-B521-4DF8-B842-88778AD132C8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0AE5E-2497-476D-99E2-A8A59027B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keyword://subsequenc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FP:</a:t>
            </a:r>
          </a:p>
          <a:p>
            <a:pPr lvl="1"/>
            <a:r>
              <a:rPr lang="en-US" dirty="0"/>
              <a:t>Well, its not “Procedural Programming” (“C” - old school)</a:t>
            </a:r>
          </a:p>
          <a:p>
            <a:pPr lvl="1"/>
            <a:r>
              <a:rPr lang="en-US" dirty="0"/>
              <a:t>And its not “Object Oriented Programming”</a:t>
            </a:r>
          </a:p>
          <a:p>
            <a:pPr lvl="1"/>
            <a:r>
              <a:rPr lang="en-US" dirty="0"/>
              <a:t>So what is it then? (many definitions), so lets talk about the tenants of FP…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0AE5E-2497-476D-99E2-A8A59027B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can accept functions as arguments and return functions as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“Select(</a:t>
            </a:r>
            <a:r>
              <a:rPr lang="en-US" dirty="0" err="1"/>
              <a:t>Func</a:t>
            </a:r>
            <a:r>
              <a:rPr lang="en-US" dirty="0"/>
              <a:t>&lt;…&gt; selector)” or “Map” (as its known to the non-MS world) is an example of a Higher-order function</a:t>
            </a:r>
          </a:p>
          <a:p>
            <a:r>
              <a:rPr lang="en-US" dirty="0"/>
              <a:t>Functions can also be variables, and can be used everywhere a variable can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0AE5E-2497-476D-99E2-A8A59027BC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function is “Referentially Transparent” if for any given set of arguments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the function always returns the same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definition: Functions do not mutate (change) any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Writing to disk, updating a database table, or sending network packets is by the strict definition “mutating state”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Programs need</a:t>
            </a:r>
            <a:r>
              <a:rPr lang="en-US" baseline="0" dirty="0"/>
              <a:t> to interact with the real world, so we cannot write strictly functional programs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0AE5E-2497-476D-99E2-A8A59027B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Once a value is defined, it can’t be changed</a:t>
            </a:r>
          </a:p>
          <a:p>
            <a:pPr lvl="1"/>
            <a:r>
              <a:rPr lang="en-US" dirty="0"/>
              <a:t>In some cases, a value can be defined, and then assigned later</a:t>
            </a:r>
          </a:p>
          <a:p>
            <a:pPr lvl="1"/>
            <a:r>
              <a:rPr lang="en-US" dirty="0"/>
              <a:t>Key point is “cannot be changed”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0AE5E-2497-476D-99E2-A8A59027B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Closest Sequence:</a:t>
            </a:r>
          </a:p>
          <a:p>
            <a:r>
              <a:rPr lang="en-US" dirty="0"/>
              <a:t>“The difference between two sequences of the same length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,..., a</a:t>
            </a:r>
            <a:r>
              <a:rPr lang="en-US" baseline="-25000" dirty="0"/>
              <a:t>n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b</a:t>
            </a:r>
            <a:r>
              <a:rPr lang="en-US" baseline="-25000" dirty="0"/>
              <a:t>3</a:t>
            </a:r>
            <a:r>
              <a:rPr lang="en-US" dirty="0"/>
              <a:t>,...,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can be defined as the sum of absolute differences between their respective elements:</a:t>
            </a:r>
          </a:p>
          <a:p>
            <a:r>
              <a:rPr lang="en-US" dirty="0"/>
              <a:t>diff(a, b) = |a</a:t>
            </a:r>
            <a:r>
              <a:rPr lang="en-US" baseline="-25000" dirty="0"/>
              <a:t>1</a:t>
            </a:r>
            <a:r>
              <a:rPr lang="en-US" dirty="0"/>
              <a:t> - b</a:t>
            </a:r>
            <a:r>
              <a:rPr lang="en-US" baseline="-25000" dirty="0"/>
              <a:t>1</a:t>
            </a:r>
            <a:r>
              <a:rPr lang="en-US" dirty="0"/>
              <a:t>| + |a</a:t>
            </a:r>
            <a:r>
              <a:rPr lang="en-US" baseline="-25000" dirty="0"/>
              <a:t>2</a:t>
            </a:r>
            <a:r>
              <a:rPr lang="en-US" dirty="0"/>
              <a:t> - b</a:t>
            </a:r>
            <a:r>
              <a:rPr lang="en-US" baseline="-25000" dirty="0"/>
              <a:t>2</a:t>
            </a:r>
            <a:r>
              <a:rPr lang="en-US" dirty="0"/>
              <a:t>| + ... + |a</a:t>
            </a:r>
            <a:r>
              <a:rPr lang="en-US" baseline="-25000" dirty="0"/>
              <a:t>n</a:t>
            </a:r>
            <a:r>
              <a:rPr lang="en-US" dirty="0"/>
              <a:t> -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|.</a:t>
            </a:r>
          </a:p>
          <a:p>
            <a:r>
              <a:rPr lang="en-US" dirty="0"/>
              <a:t>For the given sequences a and b (not necessarily having the same lengths) find a </a:t>
            </a:r>
            <a:r>
              <a:rPr lang="en-US" dirty="0">
                <a:hlinkClick r:id="rId3"/>
              </a:rPr>
              <a:t>subsequence</a:t>
            </a:r>
            <a:r>
              <a:rPr lang="en-US" dirty="0"/>
              <a:t> b' of b such that diff(a, b') is minimal. Return this difference.”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0AE5E-2497-476D-99E2-A8A59027BC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uris/awesome-scal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s://twitter.github.io/scala_school/" TargetMode="External"/><Relationship Id="rId5" Type="http://schemas.openxmlformats.org/officeDocument/2006/relationships/hyperlink" Target="http://www.scala-lang.org/docu/files/ScalaTutorial.pdf" TargetMode="External"/><Relationship Id="rId6" Type="http://schemas.openxmlformats.org/officeDocument/2006/relationships/hyperlink" Target="http://nerd.kelseyinnis.com/blog/2013/01/07/resources-for-getting-started-with-functional-programming-and-scal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settacode.org/wiki/Category:Scal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it all about and why should we use it</a:t>
            </a:r>
          </a:p>
        </p:txBody>
      </p:sp>
    </p:spTree>
    <p:extLst>
      <p:ext uri="{BB962C8B-B14F-4D97-AF65-F5344CB8AC3E}">
        <p14:creationId xmlns:p14="http://schemas.microsoft.com/office/powerpoint/2010/main" val="42543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 on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/ </a:t>
            </a:r>
            <a:r>
              <a:rPr lang="en-US" dirty="0" err="1"/>
              <a:t>Akka</a:t>
            </a:r>
            <a:r>
              <a:rPr lang="en-US" dirty="0"/>
              <a:t> Streams</a:t>
            </a:r>
          </a:p>
          <a:p>
            <a:r>
              <a:rPr lang="en-US" dirty="0"/>
              <a:t>Play Framework</a:t>
            </a:r>
          </a:p>
          <a:p>
            <a:r>
              <a:rPr lang="en-US" dirty="0"/>
              <a:t>Spark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Scalding</a:t>
            </a:r>
          </a:p>
          <a:p>
            <a:r>
              <a:rPr lang="en-US" dirty="0"/>
              <a:t>Kestrel</a:t>
            </a:r>
          </a:p>
          <a:p>
            <a:r>
              <a:rPr lang="en-US" dirty="0" err="1"/>
              <a:t>Summingbird</a:t>
            </a:r>
            <a:r>
              <a:rPr lang="en-US" dirty="0"/>
              <a:t>/</a:t>
            </a:r>
            <a:r>
              <a:rPr lang="en-US" dirty="0" err="1"/>
              <a:t>Algebird</a:t>
            </a:r>
            <a:endParaRPr lang="en-US" dirty="0"/>
          </a:p>
          <a:p>
            <a:r>
              <a:rPr lang="en-US" dirty="0" err="1"/>
              <a:t>ScalaZ</a:t>
            </a:r>
            <a:r>
              <a:rPr lang="en-US" dirty="0"/>
              <a:t> </a:t>
            </a:r>
            <a:r>
              <a:rPr lang="en-US" sz="1800" i="1" dirty="0"/>
              <a:t>(do not look at this unless you are a Scala/FP veteran – you have been warned!)</a:t>
            </a:r>
          </a:p>
          <a:p>
            <a:r>
              <a:rPr lang="en-US" sz="1800" b="1" i="1" dirty="0"/>
              <a:t>So many others - </a:t>
            </a:r>
            <a:r>
              <a:rPr lang="en-US" sz="1800" dirty="0">
                <a:hlinkClick r:id="rId2"/>
              </a:rPr>
              <a:t>https://github.com/lauris/awesome-scala</a:t>
            </a:r>
            <a:r>
              <a:rPr lang="en-US" sz="1800" dirty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189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450594" cy="4489031"/>
          </a:xfrm>
        </p:spPr>
        <p:txBody>
          <a:bodyPr>
            <a:normAutofit/>
          </a:bodyPr>
          <a:lstStyle/>
          <a:p>
            <a:r>
              <a:rPr lang="en-US" dirty="0"/>
              <a:t>Type Inference</a:t>
            </a:r>
          </a:p>
          <a:p>
            <a:r>
              <a:rPr lang="en-US" dirty="0"/>
              <a:t>Uniform Access Principal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Currying</a:t>
            </a:r>
          </a:p>
          <a:p>
            <a:r>
              <a:rPr lang="en-US" dirty="0"/>
              <a:t>Higher Order Functions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Generics (covariance)</a:t>
            </a:r>
          </a:p>
          <a:p>
            <a:r>
              <a:rPr lang="en-US" dirty="0"/>
              <a:t>Higher Order Kinds</a:t>
            </a:r>
          </a:p>
          <a:p>
            <a:r>
              <a:rPr lang="en-US" dirty="0"/>
              <a:t>Tail-call optimization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96705" y="1853248"/>
            <a:ext cx="4450594" cy="448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DSLs</a:t>
            </a:r>
          </a:p>
          <a:p>
            <a:r>
              <a:rPr lang="en-US" dirty="0"/>
              <a:t>Native XML support</a:t>
            </a:r>
          </a:p>
          <a:p>
            <a:r>
              <a:rPr lang="en-US" dirty="0"/>
              <a:t>Implicit conversions </a:t>
            </a:r>
          </a:p>
          <a:p>
            <a:r>
              <a:rPr lang="en-US" dirty="0"/>
              <a:t>Expression evaluation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Combinator parsing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Lazy evaluation</a:t>
            </a:r>
          </a:p>
          <a:p>
            <a:r>
              <a:rPr lang="en-US" dirty="0"/>
              <a:t>And more…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(very) Brief Introduction to Scala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05678"/>
              </p:ext>
            </p:extLst>
          </p:nvPr>
        </p:nvGraphicFramePr>
        <p:xfrm>
          <a:off x="2063532" y="2721304"/>
          <a:ext cx="8127999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637419265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178542973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195229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203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 panose="02040603050505030304" pitchFamily="18" charset="0"/>
                        </a:rPr>
                        <a:t>Array(1, 2, 3,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3, 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88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(1, 2, 3, 4)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(1, 2, 3, 4)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052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List(1, 2, 3,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(1, 2, 3, 4)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23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(dictionary)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Map(“a” -&gt; 1, “b” -&gt;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{“a”:1, “b”: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542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Set(1, 2, 3,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set(1, 2, 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89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Many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509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699318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6897" y="1614389"/>
            <a:ext cx="4506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Collection </a:t>
            </a:r>
            <a:r>
              <a:rPr lang="en-US" sz="2800" dirty="0" smtClean="0"/>
              <a:t>Types:</a:t>
            </a:r>
          </a:p>
          <a:p>
            <a:pPr algn="ctr"/>
            <a:r>
              <a:rPr lang="en-US" sz="2800" dirty="0" smtClean="0"/>
              <a:t>Immutable and Mutable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67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8074"/>
          </a:xfrm>
        </p:spPr>
        <p:txBody>
          <a:bodyPr/>
          <a:lstStyle/>
          <a:p>
            <a:r>
              <a:rPr lang="en-US" dirty="0"/>
              <a:t>(Obligatory) “Hello World” in Scala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4743" y="2266294"/>
            <a:ext cx="7721334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Program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extends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9B5C2E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"Hello 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(“Hello World!”)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8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(level up)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6111" y="4501655"/>
            <a:ext cx="7827784" cy="181588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parseArgument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value)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lang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setLanguageTo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lang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optim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&lt; n) &amp;&amp; (n &lt;=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))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setOptimizationLevelTo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(n)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optim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badLevel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badOptimizationLevel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badLevel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"--help"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displayHelp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bad =&gt;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badArgument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(bad)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6111" y="3177451"/>
            <a:ext cx="5328744" cy="95410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])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 list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_ :: tail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+ length(tail)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Nil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6111" y="1853248"/>
            <a:ext cx="4382814" cy="95410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factorial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BigInt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BigInt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 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n =&gt; n * fact(n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748"/>
          </a:xfrm>
        </p:spPr>
        <p:txBody>
          <a:bodyPr/>
          <a:lstStyle/>
          <a:p>
            <a:r>
              <a:rPr lang="en-US" dirty="0"/>
              <a:t>Rich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55627"/>
            <a:ext cx="8946541" cy="4625355"/>
          </a:xfrm>
        </p:spPr>
        <p:txBody>
          <a:bodyPr/>
          <a:lstStyle/>
          <a:p>
            <a:r>
              <a:rPr lang="en-US" dirty="0"/>
              <a:t>Functions, Partial Functions, and Functional Types</a:t>
            </a:r>
          </a:p>
          <a:p>
            <a:pPr lvl="1"/>
            <a:r>
              <a:rPr lang="en-US" dirty="0"/>
              <a:t>Function: </a:t>
            </a:r>
          </a:p>
          <a:p>
            <a:pPr lvl="1"/>
            <a:r>
              <a:rPr lang="en-US" dirty="0"/>
              <a:t>Partial Function:</a:t>
            </a:r>
          </a:p>
          <a:p>
            <a:pPr lvl="1"/>
            <a:r>
              <a:rPr lang="en-US" dirty="0"/>
              <a:t>Functional Type:</a:t>
            </a:r>
          </a:p>
          <a:p>
            <a:r>
              <a:rPr lang="en-US" dirty="0"/>
              <a:t>Generic Types (with variance)</a:t>
            </a:r>
          </a:p>
          <a:p>
            <a:pPr lvl="1"/>
            <a:r>
              <a:rPr lang="en-US" dirty="0"/>
              <a:t>Foo[T], Bar[-U, +T]</a:t>
            </a:r>
          </a:p>
          <a:p>
            <a:r>
              <a:rPr lang="en-US" dirty="0"/>
              <a:t>Higher </a:t>
            </a:r>
            <a:r>
              <a:rPr lang="en-US" dirty="0" err="1"/>
              <a:t>Kinded</a:t>
            </a:r>
            <a:r>
              <a:rPr lang="en-US" dirty="0"/>
              <a:t> Types</a:t>
            </a:r>
          </a:p>
          <a:p>
            <a:pPr lvl="1"/>
            <a:r>
              <a:rPr lang="en-US" dirty="0" err="1"/>
              <a:t>Functor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Structural Types</a:t>
            </a:r>
          </a:p>
          <a:p>
            <a:pPr lvl="1"/>
            <a:r>
              <a:rPr lang="en-US" dirty="0"/>
              <a:t>Shape-like: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014" y="2128101"/>
            <a:ext cx="3354902" cy="3077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 (x, y) =&gt; x + 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29679" y="2543430"/>
            <a:ext cx="5461174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bigBang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PartialFunction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=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"Sheldon"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Bazinga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29679" y="2927981"/>
            <a:ext cx="5461174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ExprParser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extends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???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54014" y="4582619"/>
            <a:ext cx="3840480" cy="73866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trait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Functor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[_]]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fa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])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xform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16530" y="5825111"/>
            <a:ext cx="5063884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setElementText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setText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//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830"/>
          </a:xfrm>
        </p:spPr>
        <p:txBody>
          <a:bodyPr/>
          <a:lstStyle/>
          <a:p>
            <a:r>
              <a:rPr lang="en-US" dirty="0"/>
              <a:t>Easy Records (data objects)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111" y="2195258"/>
            <a:ext cx="3547766" cy="2246769"/>
          </a:xfrm>
          <a:prstGeom prst="rect">
            <a:avLst/>
          </a:prstGeom>
          <a:solidFill>
            <a:srgbClr val="0420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48B0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39496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48B00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(self, name, age):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39496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.name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39496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.age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839496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48B00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39496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(“Person(%s)”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.__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dict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839496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48B00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(self, other):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39496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.__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dict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__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34" charset="-128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 other.__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dict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318" y="1645920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“Person” Record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7501" y="2195258"/>
            <a:ext cx="4091720" cy="3077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116" y="164592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 “Person” Record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7501" y="2717975"/>
            <a:ext cx="4091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accessors (and </a:t>
            </a:r>
            <a:r>
              <a:rPr lang="en-US" dirty="0" err="1"/>
              <a:t>mutators</a:t>
            </a:r>
            <a:r>
              <a:rPr lang="en-US" dirty="0"/>
              <a:t> if you must)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equals() </a:t>
            </a:r>
            <a:r>
              <a:rPr lang="en-US" dirty="0"/>
              <a:t>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hashCode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toString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copy()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apply(…) </a:t>
            </a:r>
            <a:r>
              <a:rPr lang="en-US" dirty="0"/>
              <a:t>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unapply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Unapply</a:t>
            </a:r>
            <a:r>
              <a:rPr lang="en-US" dirty="0"/>
              <a:t> used for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47393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Stupid</a:t>
            </a:r>
            <a:r>
              <a:rPr lang="en-US" dirty="0"/>
              <a:t> Powerful </a:t>
            </a:r>
            <a:r>
              <a:rPr lang="en-US" dirty="0" smtClean="0"/>
              <a:t>Collections Ops: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35775"/>
              </p:ext>
            </p:extLst>
          </p:nvPr>
        </p:nvGraphicFramePr>
        <p:xfrm>
          <a:off x="646111" y="1853248"/>
          <a:ext cx="89226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72">
                  <a:extLst>
                    <a:ext uri="{9D8B030D-6E8A-4147-A177-3AD203B41FA5}">
                      <a16:colId xmlns="" xmlns:a16="http://schemas.microsoft.com/office/drawing/2014/main" val="1053716780"/>
                    </a:ext>
                  </a:extLst>
                </a:gridCol>
                <a:gridCol w="5120640">
                  <a:extLst>
                    <a:ext uri="{9D8B030D-6E8A-4147-A177-3AD203B41FA5}">
                      <a16:colId xmlns="" xmlns:a16="http://schemas.microsoft.com/office/drawing/2014/main" val="22070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Functions over Collections*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42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f: A-&gt;B)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40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flatMap</a:t>
                      </a:r>
                      <a:r>
                        <a:rPr lang="en-US" dirty="0"/>
                        <a:t> (!!)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f: A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[B])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887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(and </a:t>
                      </a:r>
                      <a:r>
                        <a:rPr lang="en-US" dirty="0" err="1"/>
                        <a:t>filterNot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f: A -&gt; Bool)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0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 (and </a:t>
                      </a:r>
                      <a:r>
                        <a:rPr lang="en-US" dirty="0" err="1"/>
                        <a:t>zipWithIndex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[B])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 *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76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f: A -&gt; Bool) -&gt; Option[A]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215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(and </a:t>
                      </a:r>
                      <a:r>
                        <a:rPr lang="en-US" dirty="0" err="1"/>
                        <a:t>dropWhile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n: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06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 (and </a:t>
                      </a:r>
                      <a:r>
                        <a:rPr lang="en-US" dirty="0" err="1"/>
                        <a:t>takeWhile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n: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395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fold (and </a:t>
                      </a:r>
                      <a:r>
                        <a:rPr lang="en-US" dirty="0" err="1"/>
                        <a:t>foldLeft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foldRight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: B, f: (B, A) -&gt; B)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236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f: PF[A, B]) -&gt; 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552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[A], f: (A, A) -&gt; A)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76340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111" y="6098102"/>
            <a:ext cx="89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Works on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en-US" dirty="0"/>
              <a:t> collection, even the ones you create!</a:t>
            </a:r>
          </a:p>
        </p:txBody>
      </p:sp>
    </p:spTree>
    <p:extLst>
      <p:ext uri="{BB962C8B-B14F-4D97-AF65-F5344CB8AC3E}">
        <p14:creationId xmlns:p14="http://schemas.microsoft.com/office/powerpoint/2010/main" val="400596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1768"/>
          </a:xfrm>
        </p:spPr>
        <p:txBody>
          <a:bodyPr/>
          <a:lstStyle/>
          <a:p>
            <a:r>
              <a:rPr lang="en-US" dirty="0"/>
              <a:t>Powerful DSL capabilities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88879" y="1523436"/>
            <a:ext cx="4519186" cy="470898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HelloWorldSpec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extends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rgbClr val="9B5C2E"/>
                </a:solidFill>
                <a:effectLst/>
                <a:latin typeface="Arial Unicode MS" panose="020B0604020202020204" pitchFamily="34" charset="-128"/>
              </a:rPr>
              <a:t>Specification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"This is a specification for the 'Hello world'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string"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.txt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actual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"Hello world"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"The 'Hello world' string should"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should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"contain 11 characters"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in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actual must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haveSize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"start with 'Hello'"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in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actual must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startWith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"Hello"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"end with 'world'"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in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actual must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endWith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"world"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"start with a capital word and end with a lowercase word"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in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words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 actual split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words(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must equal capitalize(word(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words(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must equal words(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toLowerCase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7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27900" y="1317306"/>
            <a:ext cx="8507073" cy="470898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Phrase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{ </a:t>
            </a:r>
            <a:endParaRPr lang="en-US" altLang="en-US" sz="20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</a:rPr>
              <a:t>//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  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wordCount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words.foldLeft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.empty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     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word)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get word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match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       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cnt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+ (word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cnt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       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+ (word -&gt;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</a:rPr>
              <a:t>  // Property (lazy evaluated – only evaluated once)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lang="en-US" altLang="en-US" sz="2000" dirty="0">
                <a:solidFill>
                  <a:srgbClr val="E28964"/>
                </a:solidFill>
                <a:latin typeface="Arial Unicode MS" panose="020B0604020202020204" pitchFamily="34" charset="-128"/>
              </a:rPr>
              <a:t>lazy </a:t>
            </a:r>
            <a:r>
              <a:rPr lang="en-US" altLang="en-US" sz="2000" dirty="0" err="1">
                <a:solidFill>
                  <a:srgbClr val="E28964"/>
                </a:solidFill>
                <a:latin typeface="Arial Unicode MS" panose="020B0604020202020204" pitchFamily="34" charset="-128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=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value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toLowerCase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split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Arial Unicode MS" panose="020B0604020202020204" pitchFamily="34" charset="-128"/>
              </a:rPr>
              <a:t>"[^a-zA-Z0-9']+"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2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Scala and Functional Programming?</a:t>
            </a:r>
          </a:p>
          <a:p>
            <a:r>
              <a:rPr lang="en-US" sz="2800" dirty="0"/>
              <a:t>Introduction to Scala</a:t>
            </a:r>
          </a:p>
          <a:p>
            <a:r>
              <a:rPr lang="en-US" sz="2800" dirty="0"/>
              <a:t>Scala vs. Python</a:t>
            </a:r>
          </a:p>
          <a:p>
            <a:r>
              <a:rPr lang="en-US" sz="2800" dirty="0"/>
              <a:t>Q/A and Scala Resources</a:t>
            </a:r>
          </a:p>
        </p:txBody>
      </p:sp>
    </p:spTree>
    <p:extLst>
      <p:ext uri="{BB962C8B-B14F-4D97-AF65-F5344CB8AC3E}">
        <p14:creationId xmlns:p14="http://schemas.microsoft.com/office/powerpoint/2010/main" val="80509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0745" y="1012954"/>
            <a:ext cx="7630510" cy="483209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LongestIncreasingSubsequence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tailrec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iterateAndDropHead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folded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remaining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]):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]] =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remaining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head ::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87CC"/>
                </a:solidFill>
                <a:effectLst/>
                <a:latin typeface="Arial Unicode MS" panose="020B0604020202020204" pitchFamily="34" charset="-128"/>
              </a:rPr>
              <a:t>Nil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=&gt; folded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head :: tail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iterateAndDropHead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(folded :+ tail, tail)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findIncreasingSubsequence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])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=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sequence.foldLeft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sequence.head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elem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acc.last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elem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:+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elem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acc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8F8F8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apply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Arial Unicode MS" panose="020B0604020202020204" pitchFamily="34" charset="-128"/>
              </a:rPr>
              <a:t>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])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 =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iterateAndDropHead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(sequence), sequence)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findIncreasingSubsequence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sortBy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(_.length)(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Arial Unicode MS" panose="020B0604020202020204" pitchFamily="34" charset="-128"/>
              </a:rPr>
              <a:t>Ordering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].reverse)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.head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8"/>
                </a:solidFill>
                <a:latin typeface="Arial Unicode MS" panose="020B0604020202020204" pitchFamily="34" charset="-128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6486" y="1099457"/>
            <a:ext cx="2536371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Batteries Included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Bootstrapping Libraries (libraries I’ve used):</a:t>
            </a: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Sbt</a:t>
            </a:r>
            <a:r>
              <a:rPr lang="en-US" dirty="0"/>
              <a:t> – Declarative project configuration and build tool (write configuration in Scala, with full IDE support)</a:t>
            </a: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Akka</a:t>
            </a:r>
            <a:r>
              <a:rPr lang="en-US" dirty="0"/>
              <a:t> – Actors, understandable concurrency, HTTP microservices, reactive </a:t>
            </a:r>
            <a:r>
              <a:rPr lang="en-US" dirty="0" smtClean="0"/>
              <a:t>streams, easy clusters/clustering</a:t>
            </a:r>
            <a:endParaRPr lang="en-US" dirty="0"/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/>
              <a:t> – Powerful yet simple configuration library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Specs2</a:t>
            </a:r>
            <a:r>
              <a:rPr lang="en-US" dirty="0"/>
              <a:t> – Descriptive, easy to write unit tests</a:t>
            </a:r>
          </a:p>
          <a:p>
            <a:pPr lvl="1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SlickDB</a:t>
            </a:r>
            <a:r>
              <a:rPr lang="en-US" dirty="0"/>
              <a:t> – Strongly typed ORM with code generation and raw SQL macros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r>
              <a:rPr lang="en-US" dirty="0"/>
              <a:t> /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Scalatra</a:t>
            </a:r>
            <a:r>
              <a:rPr lang="en-US" dirty="0"/>
              <a:t> – Full purpose web server with all the bells and whistles</a:t>
            </a:r>
          </a:p>
          <a:p>
            <a:pPr lvl="1"/>
            <a:r>
              <a:rPr lang="en-US" dirty="0"/>
              <a:t>Every war-ready / battle hardened Java library – Directly consume or easily create idiomatic Scala wrappers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04" y="717903"/>
            <a:ext cx="7229592" cy="5422194"/>
          </a:xfrm>
        </p:spPr>
      </p:pic>
    </p:spTree>
    <p:extLst>
      <p:ext uri="{BB962C8B-B14F-4D97-AF65-F5344CB8AC3E}">
        <p14:creationId xmlns:p14="http://schemas.microsoft.com/office/powerpoint/2010/main" val="2986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vs. Python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5098038" cy="4195481"/>
          </a:xfrm>
        </p:spPr>
        <p:txBody>
          <a:bodyPr/>
          <a:lstStyle/>
          <a:p>
            <a:r>
              <a:rPr lang="en-US" dirty="0"/>
              <a:t>Expressive</a:t>
            </a:r>
          </a:p>
          <a:p>
            <a:r>
              <a:rPr lang="en-US" dirty="0"/>
              <a:t>Simple to learn</a:t>
            </a:r>
          </a:p>
          <a:p>
            <a:r>
              <a:rPr lang="en-US" dirty="0"/>
              <a:t>Plethora of libraries</a:t>
            </a:r>
          </a:p>
          <a:p>
            <a:r>
              <a:rPr lang="en-US" dirty="0"/>
              <a:t>No curly braces</a:t>
            </a:r>
          </a:p>
          <a:p>
            <a:r>
              <a:rPr lang="en-US" dirty="0"/>
              <a:t>Low/no boilerplate</a:t>
            </a:r>
          </a:p>
          <a:p>
            <a:r>
              <a:rPr lang="en-US" dirty="0"/>
              <a:t>Fast development time</a:t>
            </a:r>
          </a:p>
          <a:p>
            <a:r>
              <a:rPr lang="en-US" dirty="0"/>
              <a:t>About 25% less lines of code than Scala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4150" y="1853248"/>
            <a:ext cx="50980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Lacks Type Safety</a:t>
            </a:r>
          </a:p>
          <a:p>
            <a:r>
              <a:rPr lang="en-US" dirty="0"/>
              <a:t>Slower debugging time</a:t>
            </a:r>
          </a:p>
          <a:p>
            <a:r>
              <a:rPr lang="en-US" dirty="0"/>
              <a:t>Less useful/intelligent IDEs</a:t>
            </a:r>
          </a:p>
          <a:p>
            <a:r>
              <a:rPr lang="en-US" dirty="0"/>
              <a:t>Global Interpreter Lock (no true multi-threading)</a:t>
            </a:r>
          </a:p>
          <a:p>
            <a:r>
              <a:rPr lang="en-US" b="1" dirty="0"/>
              <a:t>Lackluster performance</a:t>
            </a:r>
          </a:p>
          <a:p>
            <a:r>
              <a:rPr lang="en-US" dirty="0"/>
              <a:t>“Easier to…”</a:t>
            </a:r>
          </a:p>
          <a:p>
            <a:pPr lvl="1"/>
            <a:r>
              <a:rPr lang="en-US" dirty="0"/>
              <a:t>Write code without thinking</a:t>
            </a:r>
          </a:p>
          <a:p>
            <a:pPr lvl="1"/>
            <a:r>
              <a:rPr lang="en-US" dirty="0"/>
              <a:t>Shoot yourself in the foot</a:t>
            </a:r>
          </a:p>
        </p:txBody>
      </p:sp>
    </p:spTree>
    <p:extLst>
      <p:ext uri="{BB962C8B-B14F-4D97-AF65-F5344CB8AC3E}">
        <p14:creationId xmlns:p14="http://schemas.microsoft.com/office/powerpoint/2010/main" val="3961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vs. Python (Scala)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5098038" cy="4473909"/>
          </a:xfrm>
        </p:spPr>
        <p:txBody>
          <a:bodyPr>
            <a:normAutofit/>
          </a:bodyPr>
          <a:lstStyle/>
          <a:p>
            <a:r>
              <a:rPr lang="en-US" b="1" dirty="0"/>
              <a:t>Full Type Safety</a:t>
            </a:r>
          </a:p>
          <a:p>
            <a:r>
              <a:rPr lang="en-US" dirty="0"/>
              <a:t>Helpful/intelligent IDEs</a:t>
            </a:r>
          </a:p>
          <a:p>
            <a:r>
              <a:rPr lang="en-US" dirty="0"/>
              <a:t>Plethora of libraries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Low boilerplate</a:t>
            </a:r>
          </a:p>
          <a:p>
            <a:r>
              <a:rPr lang="en-US" dirty="0"/>
              <a:t>Fast debugging time</a:t>
            </a:r>
          </a:p>
          <a:p>
            <a:r>
              <a:rPr lang="en-US" dirty="0"/>
              <a:t>Very flexible / powerful</a:t>
            </a:r>
          </a:p>
          <a:p>
            <a:r>
              <a:rPr lang="en-US" dirty="0"/>
              <a:t>Easy concurrency (multiple models)</a:t>
            </a:r>
          </a:p>
          <a:p>
            <a:r>
              <a:rPr lang="en-US" b="1" dirty="0"/>
              <a:t>Performance</a:t>
            </a:r>
            <a:r>
              <a:rPr lang="en-US" dirty="0"/>
              <a:t> (can match Java)</a:t>
            </a:r>
          </a:p>
          <a:p>
            <a:r>
              <a:rPr lang="en-US" dirty="0" smtClean="0"/>
              <a:t>A </a:t>
            </a:r>
            <a:r>
              <a:rPr lang="en-US" dirty="0"/>
              <a:t>compiler!!!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4150" y="1853248"/>
            <a:ext cx="50980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Harder to learn, difficult to master</a:t>
            </a:r>
          </a:p>
          <a:p>
            <a:r>
              <a:rPr lang="en-US" dirty="0"/>
              <a:t>Dense code/more complex </a:t>
            </a:r>
            <a:r>
              <a:rPr lang="en-US" dirty="0" smtClean="0"/>
              <a:t>syntax</a:t>
            </a:r>
          </a:p>
          <a:p>
            <a:pPr lvl="1"/>
            <a:r>
              <a:rPr lang="en-US" i="1" dirty="0" smtClean="0"/>
              <a:t>“Any sufficiently complex abstraction is indistinguishable from magic”</a:t>
            </a:r>
            <a:endParaRPr lang="en-US" i="1" dirty="0"/>
          </a:p>
          <a:p>
            <a:r>
              <a:rPr lang="en-US" dirty="0"/>
              <a:t>Slower development time</a:t>
            </a:r>
          </a:p>
          <a:p>
            <a:r>
              <a:rPr lang="en-US" dirty="0"/>
              <a:t>More lines-of-code (LOC)</a:t>
            </a:r>
          </a:p>
          <a:p>
            <a:r>
              <a:rPr lang="en-US" dirty="0"/>
              <a:t>Boilerplate does still exist</a:t>
            </a:r>
          </a:p>
          <a:p>
            <a:r>
              <a:rPr lang="en-US" dirty="0"/>
              <a:t>“Harder to…”</a:t>
            </a:r>
          </a:p>
          <a:p>
            <a:pPr lvl="1"/>
            <a:r>
              <a:rPr lang="en-US" dirty="0"/>
              <a:t>Get something running</a:t>
            </a:r>
          </a:p>
          <a:p>
            <a:pPr lvl="1"/>
            <a:r>
              <a:rPr lang="en-US" dirty="0"/>
              <a:t>But also – harder to make mistakes</a:t>
            </a:r>
          </a:p>
        </p:txBody>
      </p:sp>
    </p:spTree>
    <p:extLst>
      <p:ext uri="{BB962C8B-B14F-4D97-AF65-F5344CB8AC3E}">
        <p14:creationId xmlns:p14="http://schemas.microsoft.com/office/powerpoint/2010/main" val="28619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94072"/>
              </p:ext>
            </p:extLst>
          </p:nvPr>
        </p:nvGraphicFramePr>
        <p:xfrm>
          <a:off x="646111" y="1853248"/>
          <a:ext cx="9970750" cy="3872494"/>
        </p:xfrm>
        <a:graphic>
          <a:graphicData uri="http://schemas.openxmlformats.org/drawingml/2006/table">
            <a:tbl>
              <a:tblPr/>
              <a:tblGrid>
                <a:gridCol w="346936">
                  <a:extLst>
                    <a:ext uri="{9D8B030D-6E8A-4147-A177-3AD203B41FA5}">
                      <a16:colId xmlns="" xmlns:a16="http://schemas.microsoft.com/office/drawing/2014/main" val="3953817280"/>
                    </a:ext>
                  </a:extLst>
                </a:gridCol>
                <a:gridCol w="2179737">
                  <a:extLst>
                    <a:ext uri="{9D8B030D-6E8A-4147-A177-3AD203B41FA5}">
                      <a16:colId xmlns="" xmlns:a16="http://schemas.microsoft.com/office/drawing/2014/main" val="2069117274"/>
                    </a:ext>
                  </a:extLst>
                </a:gridCol>
                <a:gridCol w="926674">
                  <a:extLst>
                    <a:ext uri="{9D8B030D-6E8A-4147-A177-3AD203B41FA5}">
                      <a16:colId xmlns="" xmlns:a16="http://schemas.microsoft.com/office/drawing/2014/main" val="2473388954"/>
                    </a:ext>
                  </a:extLst>
                </a:gridCol>
                <a:gridCol w="1143357">
                  <a:extLst>
                    <a:ext uri="{9D8B030D-6E8A-4147-A177-3AD203B41FA5}">
                      <a16:colId xmlns="" xmlns:a16="http://schemas.microsoft.com/office/drawing/2014/main" val="2194285359"/>
                    </a:ext>
                  </a:extLst>
                </a:gridCol>
                <a:gridCol w="894098">
                  <a:extLst>
                    <a:ext uri="{9D8B030D-6E8A-4147-A177-3AD203B41FA5}">
                      <a16:colId xmlns="" xmlns:a16="http://schemas.microsoft.com/office/drawing/2014/main" val="1593613740"/>
                    </a:ext>
                  </a:extLst>
                </a:gridCol>
                <a:gridCol w="853031">
                  <a:extLst>
                    <a:ext uri="{9D8B030D-6E8A-4147-A177-3AD203B41FA5}">
                      <a16:colId xmlns="" xmlns:a16="http://schemas.microsoft.com/office/drawing/2014/main" val="3595431794"/>
                    </a:ext>
                  </a:extLst>
                </a:gridCol>
                <a:gridCol w="920537">
                  <a:extLst>
                    <a:ext uri="{9D8B030D-6E8A-4147-A177-3AD203B41FA5}">
                      <a16:colId xmlns="" xmlns:a16="http://schemas.microsoft.com/office/drawing/2014/main" val="3179706293"/>
                    </a:ext>
                  </a:extLst>
                </a:gridCol>
                <a:gridCol w="1080096">
                  <a:extLst>
                    <a:ext uri="{9D8B030D-6E8A-4147-A177-3AD203B41FA5}">
                      <a16:colId xmlns="" xmlns:a16="http://schemas.microsoft.com/office/drawing/2014/main" val="366452925"/>
                    </a:ext>
                  </a:extLst>
                </a:gridCol>
                <a:gridCol w="709996">
                  <a:extLst>
                    <a:ext uri="{9D8B030D-6E8A-4147-A177-3AD203B41FA5}">
                      <a16:colId xmlns="" xmlns:a16="http://schemas.microsoft.com/office/drawing/2014/main" val="2038469632"/>
                    </a:ext>
                  </a:extLst>
                </a:gridCol>
                <a:gridCol w="916288">
                  <a:extLst>
                    <a:ext uri="{9D8B030D-6E8A-4147-A177-3AD203B41FA5}">
                      <a16:colId xmlns="" xmlns:a16="http://schemas.microsoft.com/office/drawing/2014/main" val="1545837949"/>
                    </a:ext>
                  </a:extLst>
                </a:gridCol>
              </a:tblGrid>
              <a:tr h="3504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Program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Slower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|%Slower|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Slower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|%Slower|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380780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binary-trees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1254%*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7688461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chameneos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-redux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8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957432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fannkuch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-redux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A7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0650578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6735678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k-nucleotide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3948482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mandelbrot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97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0475255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n-body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8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3183089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regex-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019422"/>
                  </a:ext>
                </a:extLst>
              </a:tr>
              <a:tr h="35045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reverse-complement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5157302"/>
                  </a:ext>
                </a:extLst>
              </a:tr>
              <a:tr h="367974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spectral-norm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66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31051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0286" y="6001901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std</a:t>
            </a:r>
            <a:r>
              <a:rPr lang="en-US" dirty="0"/>
              <a:t>-dev: 1,111.2%, median: 1,183%</a:t>
            </a:r>
          </a:p>
        </p:txBody>
      </p:sp>
    </p:spTree>
    <p:extLst>
      <p:ext uri="{BB962C8B-B14F-4D97-AF65-F5344CB8AC3E}">
        <p14:creationId xmlns:p14="http://schemas.microsoft.com/office/powerpoint/2010/main" val="28455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Sequence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69150"/>
              </p:ext>
            </p:extLst>
          </p:nvPr>
        </p:nvGraphicFramePr>
        <p:xfrm>
          <a:off x="646111" y="1859285"/>
          <a:ext cx="10559894" cy="463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345">
                  <a:extLst>
                    <a:ext uri="{9D8B030D-6E8A-4147-A177-3AD203B41FA5}">
                      <a16:colId xmlns="" xmlns:a16="http://schemas.microsoft.com/office/drawing/2014/main" val="1930655053"/>
                    </a:ext>
                  </a:extLst>
                </a:gridCol>
                <a:gridCol w="5627549">
                  <a:extLst>
                    <a:ext uri="{9D8B030D-6E8A-4147-A177-3AD203B41FA5}">
                      <a16:colId xmlns="" xmlns:a16="http://schemas.microsoft.com/office/drawing/2014/main" val="2162620626"/>
                    </a:ext>
                  </a:extLst>
                </a:gridCol>
              </a:tblGrid>
              <a:tr h="46397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748B00"/>
                          </a:solidFill>
                          <a:effectLst/>
                        </a:rPr>
                        <a:t>def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268BD2"/>
                          </a:solidFill>
                          <a:effectLst/>
                        </a:rPr>
                        <a:t>closestSequence2</a:t>
                      </a:r>
                      <a:r>
                        <a:rPr lang="en-US" sz="1400" b="0" dirty="0"/>
                        <a:t>(a, b):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/>
                        <a:t>  K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>
                          <a:solidFill>
                            <a:srgbClr val="268BD2"/>
                          </a:solidFill>
                          <a:effectLst/>
                        </a:rPr>
                        <a:t>len</a:t>
                      </a:r>
                      <a:r>
                        <a:rPr lang="en-US" sz="1400" b="0" dirty="0"/>
                        <a:t>(b)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-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>
                          <a:solidFill>
                            <a:srgbClr val="268BD2"/>
                          </a:solidFill>
                          <a:effectLst/>
                        </a:rPr>
                        <a:t>len</a:t>
                      </a:r>
                      <a:r>
                        <a:rPr lang="en-US" sz="1400" b="0" dirty="0"/>
                        <a:t>(a)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+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1</a:t>
                      </a:r>
                      <a:r>
                        <a:rPr lang="en-US" sz="14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/>
                        <a:t>  c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738A05"/>
                          </a:solidFill>
                          <a:effectLst/>
                        </a:rPr>
                        <a:t>lambda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i</a:t>
                      </a:r>
                      <a:r>
                        <a:rPr lang="en-US" sz="1400" b="0" dirty="0"/>
                        <a:t>, j: </a:t>
                      </a:r>
                      <a:r>
                        <a:rPr lang="en-US" sz="1400" b="0" dirty="0">
                          <a:solidFill>
                            <a:srgbClr val="268BD2"/>
                          </a:solidFill>
                          <a:effectLst/>
                        </a:rPr>
                        <a:t>abs</a:t>
                      </a:r>
                      <a:r>
                        <a:rPr lang="en-US" sz="1400" b="0" dirty="0"/>
                        <a:t>(a[</a:t>
                      </a:r>
                      <a:r>
                        <a:rPr lang="en-US" sz="1400" b="0" dirty="0" err="1"/>
                        <a:t>i</a:t>
                      </a:r>
                      <a:r>
                        <a:rPr lang="en-US" sz="1400" b="0" dirty="0"/>
                        <a:t>]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-</a:t>
                      </a:r>
                      <a:r>
                        <a:rPr lang="en-US" sz="1400" b="0" dirty="0"/>
                        <a:t> b[j])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/>
                        <a:t>  L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[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0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for</a:t>
                      </a:r>
                      <a:r>
                        <a:rPr lang="en-US" sz="1400" b="0" dirty="0"/>
                        <a:t> _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in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268BD2"/>
                          </a:solidFill>
                          <a:effectLst/>
                        </a:rPr>
                        <a:t>range</a:t>
                      </a:r>
                      <a:r>
                        <a:rPr lang="en-US" sz="1400" b="0" dirty="0"/>
                        <a:t>(K)] </a:t>
                      </a:r>
                      <a:r>
                        <a:rPr lang="en-US" sz="1400" b="0" dirty="0">
                          <a:solidFill>
                            <a:srgbClr val="586E75"/>
                          </a:solidFill>
                          <a:effectLst/>
                        </a:rPr>
                        <a:t># let </a:t>
                      </a:r>
                      <a:r>
                        <a:rPr lang="en-US" sz="1400" b="0" dirty="0" err="1">
                          <a:solidFill>
                            <a:srgbClr val="586E75"/>
                          </a:solidFill>
                          <a:effectLst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586E75"/>
                          </a:solidFill>
                          <a:effectLst/>
                        </a:rPr>
                        <a:t> = -1</a:t>
                      </a:r>
                      <a:r>
                        <a:rPr lang="en-US" sz="14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  for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in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268BD2"/>
                          </a:solidFill>
                          <a:effectLst/>
                        </a:rPr>
                        <a:t>range</a:t>
                      </a:r>
                      <a:r>
                        <a:rPr lang="en-US" sz="1400" b="0" dirty="0"/>
                        <a:t>(</a:t>
                      </a:r>
                      <a:r>
                        <a:rPr lang="en-US" sz="1400" b="0" dirty="0" err="1">
                          <a:solidFill>
                            <a:srgbClr val="268BD2"/>
                          </a:solidFill>
                          <a:effectLst/>
                        </a:rPr>
                        <a:t>len</a:t>
                      </a:r>
                      <a:r>
                        <a:rPr lang="en-US" sz="1400" b="0" dirty="0"/>
                        <a:t>(a)):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    for</a:t>
                      </a:r>
                      <a:r>
                        <a:rPr lang="en-US" sz="1400" b="0" dirty="0"/>
                        <a:t> offset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in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268BD2"/>
                          </a:solidFill>
                          <a:effectLst/>
                        </a:rPr>
                        <a:t>range</a:t>
                      </a:r>
                      <a:r>
                        <a:rPr lang="en-US" sz="1400" b="0" dirty="0"/>
                        <a:t>(K):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/>
                        <a:t>      j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+</a:t>
                      </a:r>
                      <a:r>
                        <a:rPr lang="en-US" sz="1400" b="0" dirty="0"/>
                        <a:t> offset skip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L[offset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-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1</a:t>
                      </a:r>
                      <a:r>
                        <a:rPr lang="en-US" sz="1400" b="0" dirty="0"/>
                        <a:t>]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if</a:t>
                      </a:r>
                      <a:r>
                        <a:rPr lang="en-US" sz="1400" b="0" dirty="0"/>
                        <a:t> offset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&gt;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0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else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**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100</a:t>
                      </a:r>
                      <a:r>
                        <a:rPr lang="en-US" sz="14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/>
                        <a:t>      take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L[offset]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+</a:t>
                      </a:r>
                      <a:r>
                        <a:rPr lang="en-US" sz="1400" b="0" dirty="0"/>
                        <a:t> c(</a:t>
                      </a:r>
                      <a:r>
                        <a:rPr lang="en-US" sz="1400" b="0" dirty="0" err="1"/>
                        <a:t>i</a:t>
                      </a:r>
                      <a:r>
                        <a:rPr lang="en-US" sz="1400" b="0" dirty="0"/>
                        <a:t>, j) L[offset] 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=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>
                          <a:solidFill>
                            <a:srgbClr val="268BD2"/>
                          </a:solidFill>
                          <a:effectLst/>
                        </a:rPr>
                        <a:t>min</a:t>
                      </a:r>
                      <a:r>
                        <a:rPr lang="en-US" sz="1400" b="0" dirty="0"/>
                        <a:t>(skip, take)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CD433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  return</a:t>
                      </a:r>
                      <a:r>
                        <a:rPr lang="en-US" sz="1400" b="0" dirty="0"/>
                        <a:t> L[</a:t>
                      </a:r>
                      <a:r>
                        <a:rPr lang="en-US" sz="1400" b="0" dirty="0">
                          <a:solidFill>
                            <a:srgbClr val="859900"/>
                          </a:solidFill>
                          <a:effectLst/>
                        </a:rPr>
                        <a:t>-</a:t>
                      </a:r>
                      <a:r>
                        <a:rPr lang="en-US" sz="1400" b="0" dirty="0">
                          <a:solidFill>
                            <a:srgbClr val="D33682"/>
                          </a:solidFill>
                          <a:effectLst/>
                        </a:rPr>
                        <a:t>1</a:t>
                      </a:r>
                      <a:r>
                        <a:rPr lang="en-US" sz="1400" b="0" dirty="0"/>
                        <a:t>]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E28964"/>
                          </a:solidFill>
                          <a:effectLst/>
                        </a:rPr>
                        <a:t>val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m</a:t>
                      </a:r>
                      <a:r>
                        <a:rPr lang="en-US" sz="1600" b="0" dirty="0"/>
                        <a:t> = </a:t>
                      </a:r>
                      <a:r>
                        <a:rPr lang="en-US" sz="1600" b="0" dirty="0" err="1"/>
                        <a:t>mutable.</a:t>
                      </a:r>
                      <a:r>
                        <a:rPr lang="en-US" sz="1600" b="0" dirty="0" err="1">
                          <a:solidFill>
                            <a:srgbClr val="89BDFF"/>
                          </a:solidFill>
                          <a:effectLst/>
                        </a:rPr>
                        <a:t>HashMap</a:t>
                      </a:r>
                      <a:r>
                        <a:rPr lang="en-US" sz="1600" b="0" dirty="0"/>
                        <a:t>[(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List</a:t>
                      </a:r>
                      <a:r>
                        <a:rPr lang="en-US" sz="1600" b="0" dirty="0"/>
                        <a:t>[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],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List</a:t>
                      </a:r>
                      <a:r>
                        <a:rPr lang="en-US" sz="1600" b="0" dirty="0"/>
                        <a:t>[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]), 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]() </a:t>
                      </a:r>
                    </a:p>
                    <a:p>
                      <a:endParaRPr lang="en-US" sz="1600" b="0" dirty="0">
                        <a:solidFill>
                          <a:srgbClr val="E28964"/>
                        </a:solidFill>
                        <a:effectLst/>
                      </a:endParaRPr>
                    </a:p>
                    <a:p>
                      <a:r>
                        <a:rPr lang="en-US" sz="1600" b="0" dirty="0">
                          <a:solidFill>
                            <a:srgbClr val="E28964"/>
                          </a:solidFill>
                          <a:effectLst/>
                        </a:rPr>
                        <a:t>def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closestSequence2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>
                          <a:solidFill>
                            <a:srgbClr val="3E87E3"/>
                          </a:solidFill>
                          <a:effectLst/>
                        </a:rPr>
                        <a:t>a</a:t>
                      </a:r>
                      <a:r>
                        <a:rPr lang="en-US" sz="1600" b="0" dirty="0"/>
                        <a:t>: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Array</a:t>
                      </a:r>
                      <a:r>
                        <a:rPr lang="en-US" sz="1600" b="0" dirty="0"/>
                        <a:t>[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], </a:t>
                      </a:r>
                      <a:r>
                        <a:rPr lang="en-US" sz="1600" b="0" dirty="0">
                          <a:solidFill>
                            <a:srgbClr val="3E87E3"/>
                          </a:solidFill>
                          <a:effectLst/>
                        </a:rPr>
                        <a:t>b</a:t>
                      </a:r>
                      <a:r>
                        <a:rPr lang="en-US" sz="1600" b="0" dirty="0"/>
                        <a:t>: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Array</a:t>
                      </a:r>
                      <a:r>
                        <a:rPr lang="en-US" sz="1600" b="0" dirty="0"/>
                        <a:t>[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]) = d(</a:t>
                      </a:r>
                      <a:r>
                        <a:rPr lang="en-US" sz="1600" b="0" dirty="0" err="1"/>
                        <a:t>a.toList</a:t>
                      </a:r>
                      <a:r>
                        <a:rPr lang="en-US" sz="1600" b="0" dirty="0"/>
                        <a:t>, </a:t>
                      </a:r>
                      <a:r>
                        <a:rPr lang="en-US" sz="1600" b="0" dirty="0" err="1"/>
                        <a:t>b.toList</a:t>
                      </a:r>
                      <a:r>
                        <a:rPr lang="en-US" sz="1600" b="0" dirty="0"/>
                        <a:t>) </a:t>
                      </a:r>
                    </a:p>
                    <a:p>
                      <a:endParaRPr lang="en-US" sz="1600" b="0" dirty="0">
                        <a:solidFill>
                          <a:srgbClr val="E28964"/>
                        </a:solidFill>
                        <a:effectLst/>
                      </a:endParaRPr>
                    </a:p>
                    <a:p>
                      <a:r>
                        <a:rPr lang="en-US" sz="1600" b="0" dirty="0">
                          <a:solidFill>
                            <a:srgbClr val="E28964"/>
                          </a:solidFill>
                          <a:effectLst/>
                        </a:rPr>
                        <a:t>  def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d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>
                          <a:solidFill>
                            <a:srgbClr val="3E87E3"/>
                          </a:solidFill>
                          <a:effectLst/>
                        </a:rPr>
                        <a:t>a</a:t>
                      </a:r>
                      <a:r>
                        <a:rPr lang="en-US" sz="1600" b="0" dirty="0"/>
                        <a:t>: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List</a:t>
                      </a:r>
                      <a:r>
                        <a:rPr lang="en-US" sz="1600" b="0" dirty="0"/>
                        <a:t>[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], </a:t>
                      </a:r>
                      <a:r>
                        <a:rPr lang="en-US" sz="1600" b="0" dirty="0">
                          <a:solidFill>
                            <a:srgbClr val="3E87E3"/>
                          </a:solidFill>
                          <a:effectLst/>
                        </a:rPr>
                        <a:t>b</a:t>
                      </a:r>
                      <a:r>
                        <a:rPr lang="en-US" sz="1600" b="0" dirty="0"/>
                        <a:t>: </a:t>
                      </a:r>
                      <a:r>
                        <a:rPr lang="en-US" sz="1600" b="0" dirty="0">
                          <a:solidFill>
                            <a:srgbClr val="89BDFF"/>
                          </a:solidFill>
                          <a:effectLst/>
                        </a:rPr>
                        <a:t>List</a:t>
                      </a:r>
                      <a:r>
                        <a:rPr lang="en-US" sz="1600" b="0" dirty="0"/>
                        <a:t>[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]): </a:t>
                      </a:r>
                      <a:r>
                        <a:rPr lang="en-US" sz="1600" b="0" dirty="0" err="1">
                          <a:solidFill>
                            <a:srgbClr val="99CF50"/>
                          </a:solidFill>
                          <a:effectLst/>
                        </a:rPr>
                        <a:t>Int</a:t>
                      </a:r>
                      <a:r>
                        <a:rPr lang="en-US" sz="1600" b="0" dirty="0"/>
                        <a:t> = { </a:t>
                      </a:r>
                    </a:p>
                    <a:p>
                      <a:r>
                        <a:rPr lang="en-US" sz="1600" b="0" dirty="0"/>
                        <a:t>    </a:t>
                      </a:r>
                      <a:r>
                        <a:rPr lang="en-US" sz="1600" b="0" dirty="0" err="1"/>
                        <a:t>m.getOrElseUpdate</a:t>
                      </a:r>
                      <a:r>
                        <a:rPr lang="en-US" sz="1600" b="0" dirty="0"/>
                        <a:t>( (</a:t>
                      </a:r>
                      <a:r>
                        <a:rPr lang="en-US" sz="1600" b="0" dirty="0" err="1"/>
                        <a:t>a,b</a:t>
                      </a:r>
                      <a:r>
                        <a:rPr lang="en-US" sz="1600" b="0" dirty="0"/>
                        <a:t>), ( </a:t>
                      </a:r>
                    </a:p>
                    <a:p>
                      <a:r>
                        <a:rPr lang="en-US" sz="1600" b="0" dirty="0">
                          <a:solidFill>
                            <a:srgbClr val="E28964"/>
                          </a:solidFill>
                          <a:effectLst/>
                        </a:rPr>
                        <a:t>      if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a.isEmpty</a:t>
                      </a:r>
                      <a:r>
                        <a:rPr lang="en-US" sz="1600" b="0" dirty="0"/>
                        <a:t> || </a:t>
                      </a:r>
                      <a:r>
                        <a:rPr lang="en-US" sz="1600" b="0" dirty="0" err="1"/>
                        <a:t>b.isEmpty</a:t>
                      </a:r>
                      <a:r>
                        <a:rPr lang="en-US" sz="1600" b="0" dirty="0"/>
                        <a:t>) </a:t>
                      </a:r>
                      <a:r>
                        <a:rPr lang="en-US" sz="1600" b="0" dirty="0">
                          <a:solidFill>
                            <a:srgbClr val="3387CC"/>
                          </a:solidFill>
                          <a:effectLst/>
                        </a:rPr>
                        <a:t>0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>
                          <a:solidFill>
                            <a:srgbClr val="E28964"/>
                          </a:solidFill>
                          <a:effectLst/>
                        </a:rPr>
                        <a:t>else</a:t>
                      </a:r>
                      <a:r>
                        <a:rPr lang="en-US" sz="1600" b="0" dirty="0"/>
                        <a:t> (a(</a:t>
                      </a:r>
                      <a:r>
                        <a:rPr lang="en-US" sz="1600" b="0" dirty="0">
                          <a:solidFill>
                            <a:srgbClr val="3387CC"/>
                          </a:solidFill>
                          <a:effectLst/>
                        </a:rPr>
                        <a:t>0</a:t>
                      </a:r>
                      <a:r>
                        <a:rPr lang="en-US" sz="1600" b="0" dirty="0"/>
                        <a:t>) - b(</a:t>
                      </a:r>
                      <a:r>
                        <a:rPr lang="en-US" sz="1600" b="0" dirty="0">
                          <a:solidFill>
                            <a:srgbClr val="3387CC"/>
                          </a:solidFill>
                          <a:effectLst/>
                        </a:rPr>
                        <a:t>0</a:t>
                      </a:r>
                      <a:r>
                        <a:rPr lang="en-US" sz="1600" b="0" dirty="0"/>
                        <a:t>)).abs +  </a:t>
                      </a:r>
                    </a:p>
                    <a:p>
                      <a:r>
                        <a:rPr lang="en-US" sz="1600" b="0" dirty="0"/>
                        <a:t>      d(</a:t>
                      </a:r>
                      <a:r>
                        <a:rPr lang="en-US" sz="1600" b="0" dirty="0" err="1"/>
                        <a:t>a.tail</a:t>
                      </a:r>
                      <a:r>
                        <a:rPr lang="en-US" sz="1600" b="0" dirty="0"/>
                        <a:t>, </a:t>
                      </a:r>
                      <a:r>
                        <a:rPr lang="en-US" sz="1600" b="0" dirty="0" err="1"/>
                        <a:t>b.tail</a:t>
                      </a:r>
                      <a:r>
                        <a:rPr lang="en-US" sz="1600" b="0" dirty="0"/>
                        <a:t>)) min (</a:t>
                      </a:r>
                    </a:p>
                    <a:p>
                      <a:r>
                        <a:rPr lang="en-US" sz="1600" b="0" dirty="0">
                          <a:solidFill>
                            <a:srgbClr val="E28964"/>
                          </a:solidFill>
                          <a:effectLst/>
                        </a:rPr>
                        <a:t>        if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a.size</a:t>
                      </a:r>
                      <a:r>
                        <a:rPr lang="en-US" sz="1600" b="0" dirty="0"/>
                        <a:t> &lt; </a:t>
                      </a:r>
                      <a:r>
                        <a:rPr lang="en-US" sz="1600" b="0" dirty="0" err="1"/>
                        <a:t>b.size</a:t>
                      </a:r>
                      <a:r>
                        <a:rPr lang="en-US" sz="1600" b="0" dirty="0"/>
                        <a:t>) d(a, </a:t>
                      </a:r>
                      <a:r>
                        <a:rPr lang="en-US" sz="1600" b="0" dirty="0" err="1"/>
                        <a:t>b.tail</a:t>
                      </a:r>
                      <a:r>
                        <a:rPr lang="en-US" sz="1600" b="0" dirty="0"/>
                        <a:t>) </a:t>
                      </a:r>
                      <a:r>
                        <a:rPr lang="en-US" sz="1600" b="0" dirty="0">
                          <a:solidFill>
                            <a:srgbClr val="E28964"/>
                          </a:solidFill>
                          <a:effectLst/>
                        </a:rPr>
                        <a:t>else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>
                          <a:solidFill>
                            <a:srgbClr val="3387CC"/>
                          </a:solidFill>
                          <a:effectLst/>
                        </a:rPr>
                        <a:t>99999999</a:t>
                      </a:r>
                      <a:r>
                        <a:rPr lang="en-US" sz="1600" b="0" dirty="0"/>
                        <a:t>)) </a:t>
                      </a:r>
                    </a:p>
                    <a:p>
                      <a:r>
                        <a:rPr lang="en-US" sz="1600" b="0" dirty="0"/>
                        <a:t>  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00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(Python vs. Scala)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5127"/>
              </p:ext>
            </p:extLst>
          </p:nvPr>
        </p:nvGraphicFramePr>
        <p:xfrm>
          <a:off x="2436813" y="2052638"/>
          <a:ext cx="6280150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8121078" imgH="5425768" progId="Word.Document.12">
                  <p:embed/>
                </p:oleObj>
              </mc:Choice>
              <mc:Fallback>
                <p:oleObj name="Document" r:id="rId3" imgW="8121078" imgH="5425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6813" y="2052638"/>
                        <a:ext cx="6280150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867939" y="2967335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7985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 (or in danger)…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7" y="1853248"/>
            <a:ext cx="4234470" cy="4102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37" y="1779705"/>
            <a:ext cx="3813543" cy="44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81" y="4605456"/>
            <a:ext cx="1550276" cy="20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Functional Programming (FP) part-I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even define “Functional Programming”?</a:t>
            </a:r>
          </a:p>
          <a:p>
            <a:r>
              <a:rPr lang="en-US" sz="2400" dirty="0"/>
              <a:t>Better to talk about the tenants of FP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 / Higher-order functions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(Functional) Purity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 Data / Immutability</a:t>
            </a:r>
          </a:p>
          <a:p>
            <a:pPr lvl="1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Referential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8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Scala –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Getting Started (REPL):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“brew install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-&gt; “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r>
              <a:rPr lang="en-US" dirty="0">
                <a:hlinkClick r:id="rId2"/>
              </a:rPr>
              <a:t>https://bugra.github.io/work/notes/2014-10-18/scala-basics-for-python-developers/</a:t>
            </a:r>
          </a:p>
          <a:p>
            <a:r>
              <a:rPr lang="en-US" dirty="0">
                <a:hlinkClick r:id="rId2"/>
              </a:rPr>
              <a:t>https://rosettacode.org/wiki/Category:Scala</a:t>
            </a:r>
            <a:endParaRPr lang="en-US" dirty="0"/>
          </a:p>
          <a:p>
            <a:r>
              <a:rPr lang="en-US" dirty="0">
                <a:hlinkClick r:id="rId3" invalidUrl="https://www.cis.upenn.edu/~matuszek/Concise Guides/Concise Scala.html"/>
              </a:rPr>
              <a:t>https://www.cis.upenn.edu/~matuszek/Concise%20Guides/Concise%20Scala.html</a:t>
            </a:r>
            <a:endParaRPr lang="en-US" dirty="0"/>
          </a:p>
          <a:p>
            <a:r>
              <a:rPr lang="en-US" dirty="0">
                <a:hlinkClick r:id="rId4"/>
              </a:rPr>
              <a:t>https://twitter.github.io/scala_school/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http://www.scala-lang.org/docu/files/ScalaTutorial.pdf</a:t>
            </a:r>
            <a:r>
              <a:rPr lang="en-US" dirty="0"/>
              <a:t> (Java/C# experience helpful here)</a:t>
            </a:r>
          </a:p>
          <a:p>
            <a:r>
              <a:rPr lang="en-US" dirty="0"/>
              <a:t>Time to level up? </a:t>
            </a:r>
            <a:r>
              <a:rPr lang="en-US" dirty="0">
                <a:hlinkClick r:id="rId6"/>
              </a:rPr>
              <a:t>http://nerd.kelseyinnis.com/blog/2013/01/07/resources-for-getting-started-with-functional-programming-and-scala/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First-class Functions</a:t>
            </a:r>
          </a:p>
          <a:p>
            <a:pPr lvl="1"/>
            <a:r>
              <a:rPr lang="en-US" dirty="0"/>
              <a:t>Functions are types</a:t>
            </a:r>
          </a:p>
          <a:p>
            <a:pPr lvl="1"/>
            <a:r>
              <a:rPr lang="en-US" dirty="0"/>
              <a:t>Functions are values</a:t>
            </a:r>
          </a:p>
          <a:p>
            <a:r>
              <a:rPr lang="en-US" b="1" dirty="0"/>
              <a:t>Higher-order Functions</a:t>
            </a:r>
          </a:p>
          <a:p>
            <a:pPr lvl="1"/>
            <a:r>
              <a:rPr lang="en-US" dirty="0"/>
              <a:t>Takes one or more functions as arguments</a:t>
            </a:r>
          </a:p>
          <a:p>
            <a:pPr lvl="1"/>
            <a:r>
              <a:rPr lang="en-US" dirty="0"/>
              <a:t>And/or returns a function as a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5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3957" y="2534545"/>
            <a:ext cx="4357208" cy="294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Referential Transparency / Functional Purity</a:t>
            </a:r>
          </a:p>
          <a:p>
            <a:pPr lvl="1"/>
            <a:r>
              <a:rPr lang="en-US" dirty="0"/>
              <a:t>Example (C#): </a:t>
            </a:r>
            <a:r>
              <a:rPr lang="en-US" dirty="0" err="1">
                <a:solidFill>
                  <a:srgbClr val="00B050"/>
                </a:solidFill>
              </a:rPr>
              <a:t>Func</a:t>
            </a:r>
            <a:r>
              <a:rPr lang="en-US" dirty="0"/>
              <a:t>&lt;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&gt; Doubles = (x: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) =&gt; x * 2;</a:t>
            </a:r>
          </a:p>
          <a:p>
            <a:pPr lvl="1"/>
            <a:r>
              <a:rPr lang="en-US" dirty="0"/>
              <a:t>Some benefits:</a:t>
            </a:r>
          </a:p>
          <a:p>
            <a:pPr lvl="2"/>
            <a:r>
              <a:rPr lang="en-US" dirty="0"/>
              <a:t>Easy to test/debug</a:t>
            </a:r>
          </a:p>
          <a:p>
            <a:pPr lvl="2"/>
            <a:r>
              <a:rPr lang="en-US" dirty="0" err="1"/>
              <a:t>Memoization</a:t>
            </a:r>
            <a:r>
              <a:rPr lang="en-US" dirty="0"/>
              <a:t>, compiler optimizations </a:t>
            </a:r>
            <a:r>
              <a:rPr lang="en-US" dirty="0" smtClean="0"/>
              <a:t>possible, simplicity</a:t>
            </a:r>
            <a:endParaRPr lang="en-US" dirty="0"/>
          </a:p>
          <a:p>
            <a:pPr lvl="1"/>
            <a:r>
              <a:rPr lang="en-US" dirty="0"/>
              <a:t>Not always possible</a:t>
            </a:r>
          </a:p>
        </p:txBody>
      </p:sp>
    </p:spTree>
    <p:extLst>
      <p:ext uri="{BB962C8B-B14F-4D97-AF65-F5344CB8AC3E}">
        <p14:creationId xmlns:p14="http://schemas.microsoft.com/office/powerpoint/2010/main" val="2856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Immutability / Immutable Data</a:t>
            </a:r>
          </a:p>
          <a:p>
            <a:pPr lvl="1"/>
            <a:r>
              <a:rPr lang="en-US" dirty="0"/>
              <a:t>Cannot be changed later</a:t>
            </a:r>
          </a:p>
          <a:p>
            <a:pPr lvl="1"/>
            <a:r>
              <a:rPr lang="en-US" dirty="0"/>
              <a:t>“Value” vs. “Variable”</a:t>
            </a:r>
          </a:p>
          <a:p>
            <a:pPr lvl="1"/>
            <a:r>
              <a:rPr lang="en-US" dirty="0"/>
              <a:t>Example (F#)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Inherently thread safe</a:t>
            </a:r>
          </a:p>
          <a:p>
            <a:pPr lvl="2"/>
            <a:r>
              <a:rPr lang="en-US" dirty="0"/>
              <a:t>Easy to debug/trace</a:t>
            </a:r>
          </a:p>
          <a:p>
            <a:pPr lvl="2"/>
            <a:r>
              <a:rPr lang="en-US" dirty="0"/>
              <a:t>Easy to reason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862" y="2673330"/>
            <a:ext cx="48559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 Tree&lt;'</a:t>
            </a:r>
            <a:r>
              <a:rPr lang="en-US" dirty="0" err="1"/>
              <a:t>LeafData</a:t>
            </a:r>
            <a:r>
              <a:rPr lang="en-US" dirty="0"/>
              <a:t>,'</a:t>
            </a:r>
            <a:r>
              <a:rPr lang="en-US" dirty="0" err="1"/>
              <a:t>INodeData</a:t>
            </a:r>
            <a:r>
              <a:rPr lang="en-US" dirty="0"/>
              <a:t>&gt; =</a:t>
            </a:r>
          </a:p>
          <a:p>
            <a:r>
              <a:rPr lang="en-US" dirty="0"/>
              <a:t>    | </a:t>
            </a:r>
            <a:r>
              <a:rPr lang="en-US" dirty="0" err="1"/>
              <a:t>LeafNode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'</a:t>
            </a:r>
            <a:r>
              <a:rPr lang="en-US" dirty="0" err="1"/>
              <a:t>LeafData</a:t>
            </a:r>
            <a:endParaRPr lang="en-US" dirty="0"/>
          </a:p>
          <a:p>
            <a:r>
              <a:rPr lang="en-US" dirty="0"/>
              <a:t>    | </a:t>
            </a:r>
            <a:r>
              <a:rPr lang="en-US" dirty="0" err="1"/>
              <a:t>InternalNode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'</a:t>
            </a:r>
            <a:r>
              <a:rPr lang="en-US" dirty="0" err="1"/>
              <a:t>INodeData</a:t>
            </a:r>
            <a:r>
              <a:rPr lang="en-US" dirty="0"/>
              <a:t> * Tree&lt;'</a:t>
            </a:r>
            <a:r>
              <a:rPr lang="en-US" dirty="0" err="1"/>
              <a:t>LeafData</a:t>
            </a:r>
            <a:r>
              <a:rPr lang="en-US" dirty="0"/>
              <a:t>,'</a:t>
            </a:r>
            <a:r>
              <a:rPr lang="en-US" dirty="0" err="1"/>
              <a:t>INodeData</a:t>
            </a:r>
            <a:r>
              <a:rPr lang="en-US" dirty="0"/>
              <a:t>&gt; </a:t>
            </a:r>
            <a:r>
              <a:rPr lang="en-US" dirty="0" err="1"/>
              <a:t>seq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8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FP (with OOP)?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10275569" cy="4195481"/>
          </a:xfrm>
        </p:spPr>
        <p:txBody>
          <a:bodyPr>
            <a:normAutofit/>
          </a:bodyPr>
          <a:lstStyle/>
          <a:p>
            <a:r>
              <a:rPr lang="en-US" sz="1900" dirty="0"/>
              <a:t>Functional Programming</a:t>
            </a:r>
          </a:p>
          <a:p>
            <a:pPr lvl="1"/>
            <a:r>
              <a:rPr lang="en-US" sz="1900" dirty="0"/>
              <a:t>Stress immutability – “Hopefully, there should never be surprises in code.”</a:t>
            </a:r>
          </a:p>
          <a:p>
            <a:pPr lvl="1"/>
            <a:r>
              <a:rPr lang="en-US" sz="1900" dirty="0"/>
              <a:t>Think – “transforms over simple data objects” vs. “complex data objects with associated functionality”</a:t>
            </a:r>
          </a:p>
          <a:p>
            <a:pPr lvl="1"/>
            <a:r>
              <a:rPr lang="en-US" sz="1900" dirty="0"/>
              <a:t>Pure functional code is easier to test (probably not controversial)</a:t>
            </a:r>
            <a:endParaRPr lang="en-US" sz="1700" dirty="0"/>
          </a:p>
          <a:p>
            <a:pPr lvl="1"/>
            <a:r>
              <a:rPr lang="en-US" sz="1900" dirty="0"/>
              <a:t>Some problems are just hard to solve in OOP (</a:t>
            </a:r>
            <a:r>
              <a:rPr lang="en-US" sz="1900" i="1" dirty="0"/>
              <a:t>expression problem</a:t>
            </a:r>
            <a:r>
              <a:rPr lang="en-US" sz="1900" dirty="0"/>
              <a:t>)</a:t>
            </a:r>
          </a:p>
          <a:p>
            <a:r>
              <a:rPr lang="en-US" sz="1900" dirty="0"/>
              <a:t>With OOP</a:t>
            </a:r>
          </a:p>
          <a:p>
            <a:pPr lvl="1"/>
            <a:r>
              <a:rPr lang="en-US" sz="1900" dirty="0"/>
              <a:t>While functional programming makes it easier to reason about how your program will function (correctness)</a:t>
            </a:r>
          </a:p>
          <a:p>
            <a:pPr lvl="1"/>
            <a:r>
              <a:rPr lang="en-US" sz="1900" dirty="0"/>
              <a:t>Object Oriented Programming makes it easier to sanely layout your functions and data objects (structure/format)</a:t>
            </a:r>
          </a:p>
        </p:txBody>
      </p:sp>
    </p:spTree>
    <p:extLst>
      <p:ext uri="{BB962C8B-B14F-4D97-AF65-F5344CB8AC3E}">
        <p14:creationId xmlns:p14="http://schemas.microsoft.com/office/powerpoint/2010/main" val="41850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Functional Programming…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35" y="2299638"/>
            <a:ext cx="4356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“Scala”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SCA</a:t>
            </a:r>
            <a:r>
              <a:rPr lang="en-US" dirty="0" err="1"/>
              <a:t>lable</a:t>
            </a:r>
            <a:r>
              <a:rPr lang="en-US" dirty="0"/>
              <a:t> </a:t>
            </a:r>
            <a:r>
              <a:rPr lang="en-US" b="1" dirty="0" err="1"/>
              <a:t>LA</a:t>
            </a:r>
            <a:r>
              <a:rPr lang="en-US" dirty="0" err="1"/>
              <a:t>nguage</a:t>
            </a:r>
            <a:r>
              <a:rPr lang="en-US" dirty="0"/>
              <a:t> -&gt; Scala</a:t>
            </a:r>
          </a:p>
          <a:p>
            <a:r>
              <a:rPr lang="en-US" dirty="0"/>
              <a:t>Hybrid (</a:t>
            </a:r>
            <a:r>
              <a:rPr lang="en-US" i="1" dirty="0"/>
              <a:t>“multi-paradigm”</a:t>
            </a:r>
            <a:r>
              <a:rPr lang="en-US" dirty="0"/>
              <a:t> to be fancy) Object Oriented / Functional</a:t>
            </a:r>
          </a:p>
          <a:p>
            <a:r>
              <a:rPr lang="en-US" dirty="0"/>
              <a:t>JVM-based, compiled (to bytecode)</a:t>
            </a:r>
          </a:p>
          <a:p>
            <a:r>
              <a:rPr lang="en-US" dirty="0"/>
              <a:t>Full Java interoperability, statically typed (</a:t>
            </a:r>
            <a:r>
              <a:rPr lang="en-US" b="1" i="1" dirty="0"/>
              <a:t>type safety!</a:t>
            </a:r>
            <a:r>
              <a:rPr lang="en-US" dirty="0"/>
              <a:t>)</a:t>
            </a:r>
          </a:p>
          <a:p>
            <a:r>
              <a:rPr lang="en-US" dirty="0"/>
              <a:t>Approximately 11 years old</a:t>
            </a:r>
          </a:p>
          <a:p>
            <a:r>
              <a:rPr lang="en-US" dirty="0"/>
              <a:t>Programs are a series of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r>
              <a:rPr lang="en-US" i="1" dirty="0"/>
              <a:t> </a:t>
            </a:r>
            <a:r>
              <a:rPr lang="en-US" dirty="0"/>
              <a:t>(not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</a:t>
            </a:r>
            <a:r>
              <a:rPr lang="en-US" dirty="0"/>
              <a:t>– more later)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Honestly…</a:t>
            </a:r>
            <a:r>
              <a:rPr lang="en-US" b="1" dirty="0"/>
              <a:t>Scala</a:t>
            </a:r>
            <a:r>
              <a:rPr lang="en-US" dirty="0"/>
              <a:t> – because </a:t>
            </a:r>
            <a:r>
              <a:rPr lang="en-US" dirty="0" smtClean="0"/>
              <a:t>we are not ready </a:t>
            </a:r>
            <a:r>
              <a:rPr lang="en-US" dirty="0"/>
              <a:t>to write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r>
              <a:rPr lang="en-US" dirty="0"/>
              <a:t> all </a:t>
            </a:r>
            <a:r>
              <a:rPr lang="en-US" dirty="0" smtClean="0"/>
              <a:t>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24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2459</Words>
  <Application>Microsoft Macintosh PowerPoint</Application>
  <PresentationFormat>Widescreen</PresentationFormat>
  <Paragraphs>444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Unicode MS</vt:lpstr>
      <vt:lpstr>Calibri</vt:lpstr>
      <vt:lpstr>Calisto MT</vt:lpstr>
      <vt:lpstr>Century Gothic</vt:lpstr>
      <vt:lpstr>Wingdings</vt:lpstr>
      <vt:lpstr>Wingdings 3</vt:lpstr>
      <vt:lpstr>Ion</vt:lpstr>
      <vt:lpstr>Document</vt:lpstr>
      <vt:lpstr>Scala</vt:lpstr>
      <vt:lpstr>Topics Covered</vt:lpstr>
      <vt:lpstr>A Brief Foray into Functional Programming (FP) part-I</vt:lpstr>
      <vt:lpstr>A Brief Foray into FP (part-II)</vt:lpstr>
      <vt:lpstr>A Brief Foray into FP (part-III)</vt:lpstr>
      <vt:lpstr>A Brief Foray into FP (part-IV)</vt:lpstr>
      <vt:lpstr>Why FP (with OOP)?</vt:lpstr>
      <vt:lpstr>With Functional Programming…</vt:lpstr>
      <vt:lpstr>What is a “Scala” Anyway?</vt:lpstr>
      <vt:lpstr>Popular Frameworks on Scala</vt:lpstr>
      <vt:lpstr>Scala Features</vt:lpstr>
      <vt:lpstr>A (very) Brief Introduction to Scala</vt:lpstr>
      <vt:lpstr>(Obligatory) “Hello World” in Scala</vt:lpstr>
      <vt:lpstr>Pattern Matching (level up)</vt:lpstr>
      <vt:lpstr>Rich Type System</vt:lpstr>
      <vt:lpstr>Easy Records (data objects)</vt:lpstr>
      <vt:lpstr>Stupid Powerful Collections Ops:</vt:lpstr>
      <vt:lpstr>Powerful DSL capabilities</vt:lpstr>
      <vt:lpstr>PowerPoint Presentation</vt:lpstr>
      <vt:lpstr>PowerPoint Presentation</vt:lpstr>
      <vt:lpstr>Batteries Included</vt:lpstr>
      <vt:lpstr>PowerPoint Presentation</vt:lpstr>
      <vt:lpstr>Scala vs. Python (Python)</vt:lpstr>
      <vt:lpstr>Scala vs. Python (Scala)</vt:lpstr>
      <vt:lpstr>Performance</vt:lpstr>
      <vt:lpstr>Closest Sequence</vt:lpstr>
      <vt:lpstr>Dijkstra’s Algorithm (Python vs. Scala)</vt:lpstr>
      <vt:lpstr>When in doubt (or in danger)…</vt:lpstr>
      <vt:lpstr>Thank You for your time!</vt:lpstr>
      <vt:lpstr>Learning Scala – Resources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Kevin W. DiVincenzo</dc:creator>
  <cp:lastModifiedBy>Kevin DiVincenzo</cp:lastModifiedBy>
  <cp:revision>35</cp:revision>
  <dcterms:created xsi:type="dcterms:W3CDTF">2017-02-08T04:03:24Z</dcterms:created>
  <dcterms:modified xsi:type="dcterms:W3CDTF">2017-02-10T17:46:00Z</dcterms:modified>
</cp:coreProperties>
</file>