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58" y="14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4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3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9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6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7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8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iemens-use-case-1.streamlit.app/" TargetMode="External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iemens-use-case-1.streamlit.app/" TargetMode="External"/><Relationship Id="rId3" Type="http://schemas.openxmlformats.org/officeDocument/2006/relationships/image" Target="../media/image9.png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iemens-use-case-1.streamlit.app/" TargetMode="Externa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C</a:t>
            </a:r>
            <a:r>
              <a:rPr lang="en-US" dirty="0" smtClean="0"/>
              <a:t>a</a:t>
            </a:r>
            <a:r>
              <a:rPr lang="en-DE" dirty="0" smtClean="0"/>
              <a:t>se Study Data Scientist Production Planning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 smtClean="0"/>
              <a:t>Anahita Pakiman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Consumption forecast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842999" y="1356960"/>
            <a:ext cx="2298464" cy="1656203"/>
            <a:chOff x="7796823" y="1979784"/>
            <a:chExt cx="3335189" cy="2403236"/>
          </a:xfrm>
        </p:grpSpPr>
        <p:grpSp>
          <p:nvGrpSpPr>
            <p:cNvPr id="11" name="Group 10"/>
            <p:cNvGrpSpPr/>
            <p:nvPr/>
          </p:nvGrpSpPr>
          <p:grpSpPr>
            <a:xfrm>
              <a:off x="8497398" y="1979784"/>
              <a:ext cx="2634614" cy="2033904"/>
              <a:chOff x="8466918" y="2188064"/>
              <a:chExt cx="2634614" cy="203390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55636" y1="7650" x2="55636" y2="7650"/>
                            <a14:foregroundMark x1="40727" y1="6557" x2="40727" y2="6557"/>
                            <a14:foregroundMark x1="32364" y1="8197" x2="32364" y2="8197"/>
                            <a14:foregroundMark x1="20000" y1="5464" x2="20000" y2="5464"/>
                            <a14:foregroundMark x1="65091" y1="16940" x2="65091" y2="21858"/>
                            <a14:foregroundMark x1="67273" y1="37158" x2="67636" y2="37705"/>
                            <a14:foregroundMark x1="53091" y1="11475" x2="57818" y2="8743"/>
                            <a14:foregroundMark x1="41818" y1="9290" x2="43636" y2="2732"/>
                            <a14:foregroundMark x1="44727" y1="9836" x2="44727" y2="9836"/>
                            <a14:foregroundMark x1="29091" y1="4918" x2="34909" y2="9836"/>
                            <a14:foregroundMark x1="18545" y1="3279" x2="23273" y2="10929"/>
                            <a14:foregroundMark x1="18545" y1="18579" x2="38909" y2="19126"/>
                            <a14:foregroundMark x1="18909" y1="29508" x2="19273" y2="25137"/>
                            <a14:foregroundMark x1="27273" y1="26776" x2="27273" y2="26776"/>
                            <a14:foregroundMark x1="39273" y1="27322" x2="39273" y2="27322"/>
                            <a14:foregroundMark x1="46909" y1="27322" x2="46909" y2="27322"/>
                            <a14:foregroundMark x1="38545" y1="19126" x2="49455" y2="18579"/>
                            <a14:foregroundMark x1="64727" y1="49727" x2="64727" y2="49727"/>
                            <a14:foregroundMark x1="69091" y1="36612" x2="69091" y2="36612"/>
                            <a14:foregroundMark x1="64727" y1="38251" x2="70182" y2="3825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482157" y="2478892"/>
                <a:ext cx="2619375" cy="1743076"/>
              </a:xfrm>
              <a:prstGeom prst="rect">
                <a:avLst/>
              </a:prstGeom>
            </p:spPr>
          </p:pic>
          <p:pic>
            <p:nvPicPr>
              <p:cNvPr id="1032" name="Picture 8" descr="Magnifier icon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35768">
                <a:off x="8466918" y="2188064"/>
                <a:ext cx="1457326" cy="1457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hlinkClick r:id="rId6"/>
            </p:cNvPr>
            <p:cNvSpPr txBox="1"/>
            <p:nvPr/>
          </p:nvSpPr>
          <p:spPr>
            <a:xfrm>
              <a:off x="7796823" y="4013688"/>
              <a:ext cx="2858475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DE" dirty="0" smtClean="0">
                  <a:latin typeface="Berlin Sans FB Demi" panose="020E0802020502020306" pitchFamily="34" charset="0"/>
                </a:rPr>
                <a:t>Predict Consumption APP</a:t>
              </a:r>
              <a:endParaRPr lang="en-US" dirty="0"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97" y="3324077"/>
            <a:ext cx="3247686" cy="32476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861" y="1798130"/>
            <a:ext cx="7095818" cy="19072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flipH="1">
            <a:off x="1029227" y="4209256"/>
            <a:ext cx="4940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 smtClean="0"/>
              <a:t>Models:</a:t>
            </a:r>
          </a:p>
          <a:p>
            <a:endParaRPr lang="en-DE" dirty="0" smtClean="0"/>
          </a:p>
          <a:p>
            <a:pPr marL="285750" indent="-285750">
              <a:buFontTx/>
              <a:buChar char="-"/>
            </a:pPr>
            <a:r>
              <a:rPr lang="en-DE" dirty="0" smtClean="0"/>
              <a:t>Linear Regression - annual</a:t>
            </a:r>
          </a:p>
          <a:p>
            <a:pPr marL="285750" indent="-285750">
              <a:buFontTx/>
              <a:buChar char="-"/>
            </a:pPr>
            <a:r>
              <a:rPr lang="en-DE" dirty="0" smtClean="0"/>
              <a:t>Random Forest - monthly</a:t>
            </a:r>
          </a:p>
          <a:p>
            <a:pPr marL="285750" indent="-285750">
              <a:buFontTx/>
              <a:buChar char="-"/>
            </a:pPr>
            <a:r>
              <a:rPr lang="en-DE" dirty="0" smtClean="0"/>
              <a:t>Decision tree - monthly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122090" y="5939076"/>
                <a:ext cx="389914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𝐶𝑜𝑛𝑠𝑢𝑚𝑝𝑡𝑖𝑜𝑛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𝑆𝑀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90" y="5939076"/>
                <a:ext cx="3899144" cy="369332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8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Data Cleaning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82127"/>
            <a:ext cx="5010150" cy="477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5" y="1879282"/>
            <a:ext cx="5048250" cy="47910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40680" y="5615940"/>
            <a:ext cx="274320" cy="441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092129">
            <a:off x="5397221" y="2109444"/>
            <a:ext cx="274320" cy="679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25040" y="5836920"/>
            <a:ext cx="274320" cy="144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7540" y="4053839"/>
            <a:ext cx="594360" cy="2590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599748" y="1897380"/>
            <a:ext cx="3574732" cy="723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1" r="3121"/>
          <a:stretch/>
        </p:blipFill>
        <p:spPr>
          <a:xfrm>
            <a:off x="5599748" y="3785412"/>
            <a:ext cx="5891212" cy="279237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51486"/>
              </p:ext>
            </p:extLst>
          </p:nvPr>
        </p:nvGraphicFramePr>
        <p:xfrm>
          <a:off x="838200" y="4562472"/>
          <a:ext cx="4122420" cy="1543057"/>
        </p:xfrm>
        <a:graphic>
          <a:graphicData uri="http://schemas.openxmlformats.org/drawingml/2006/table">
            <a:tbl>
              <a:tblPr firstRow="1" bandRow="1"/>
              <a:tblGrid>
                <a:gridCol w="2028553">
                  <a:extLst>
                    <a:ext uri="{9D8B030D-6E8A-4147-A177-3AD203B41FA5}">
                      <a16:colId xmlns:a16="http://schemas.microsoft.com/office/drawing/2014/main" val="1984047"/>
                    </a:ext>
                  </a:extLst>
                </a:gridCol>
                <a:gridCol w="2093867">
                  <a:extLst>
                    <a:ext uri="{9D8B030D-6E8A-4147-A177-3AD203B41FA5}">
                      <a16:colId xmlns:a16="http://schemas.microsoft.com/office/drawing/2014/main" val="3007751698"/>
                    </a:ext>
                  </a:extLst>
                </a:gridCol>
              </a:tblGrid>
              <a:tr h="307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Methods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590000"/>
                  </a:ext>
                </a:extLst>
              </a:tr>
              <a:tr h="314753">
                <a:tc>
                  <a:txBody>
                    <a:bodyPr/>
                    <a:lstStyle/>
                    <a:p>
                      <a:pPr marL="285750" indent="-2857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10262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565660"/>
                  </a:ext>
                </a:extLst>
              </a:tr>
              <a:tr h="307076">
                <a:tc>
                  <a:txBody>
                    <a:bodyPr/>
                    <a:lstStyle/>
                    <a:p>
                      <a:pPr marL="285750" indent="-2857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</a:t>
                      </a:r>
                      <a:r>
                        <a:rPr lang="en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4295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28410"/>
                  </a:ext>
                </a:extLst>
              </a:tr>
              <a:tr h="307076">
                <a:tc>
                  <a:txBody>
                    <a:bodyPr/>
                    <a:lstStyle/>
                    <a:p>
                      <a:pPr marL="285750" indent="-2857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8486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9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51603"/>
                  </a:ext>
                </a:extLst>
              </a:tr>
              <a:tr h="307076">
                <a:tc>
                  <a:txBody>
                    <a:bodyPr/>
                    <a:lstStyle/>
                    <a:p>
                      <a:pPr marL="285750" indent="-2857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11642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164982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94" y="1572623"/>
            <a:ext cx="3517146" cy="265851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0299055" y="192845"/>
            <a:ext cx="1744388" cy="1095939"/>
            <a:chOff x="7796822" y="1979784"/>
            <a:chExt cx="4213560" cy="2647237"/>
          </a:xfrm>
        </p:grpSpPr>
        <p:grpSp>
          <p:nvGrpSpPr>
            <p:cNvPr id="14" name="Group 13"/>
            <p:cNvGrpSpPr/>
            <p:nvPr/>
          </p:nvGrpSpPr>
          <p:grpSpPr>
            <a:xfrm>
              <a:off x="8497398" y="1979784"/>
              <a:ext cx="2634614" cy="2033904"/>
              <a:chOff x="8466918" y="2188064"/>
              <a:chExt cx="2634614" cy="2033904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foregroundMark x1="55636" y1="7650" x2="55636" y2="7650"/>
                            <a14:foregroundMark x1="40727" y1="6557" x2="40727" y2="6557"/>
                            <a14:foregroundMark x1="32364" y1="8197" x2="32364" y2="8197"/>
                            <a14:foregroundMark x1="20000" y1="5464" x2="20000" y2="5464"/>
                            <a14:foregroundMark x1="65091" y1="16940" x2="65091" y2="21858"/>
                            <a14:foregroundMark x1="67273" y1="37158" x2="67636" y2="37705"/>
                            <a14:foregroundMark x1="53091" y1="11475" x2="57818" y2="8743"/>
                            <a14:foregroundMark x1="41818" y1="9290" x2="43636" y2="2732"/>
                            <a14:foregroundMark x1="44727" y1="9836" x2="44727" y2="9836"/>
                            <a14:foregroundMark x1="29091" y1="4918" x2="34909" y2="9836"/>
                            <a14:foregroundMark x1="18545" y1="3279" x2="23273" y2="10929"/>
                            <a14:foregroundMark x1="18545" y1="18579" x2="38909" y2="19126"/>
                            <a14:foregroundMark x1="18909" y1="29508" x2="19273" y2="25137"/>
                            <a14:foregroundMark x1="27273" y1="26776" x2="27273" y2="26776"/>
                            <a14:foregroundMark x1="39273" y1="27322" x2="39273" y2="27322"/>
                            <a14:foregroundMark x1="46909" y1="27322" x2="46909" y2="27322"/>
                            <a14:foregroundMark x1="38545" y1="19126" x2="49455" y2="18579"/>
                            <a14:foregroundMark x1="64727" y1="49727" x2="64727" y2="49727"/>
                            <a14:foregroundMark x1="69091" y1="36612" x2="69091" y2="36612"/>
                            <a14:foregroundMark x1="64727" y1="38251" x2="70182" y2="3825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482157" y="2478892"/>
                <a:ext cx="2619375" cy="1743076"/>
              </a:xfrm>
              <a:prstGeom prst="rect">
                <a:avLst/>
              </a:prstGeom>
            </p:spPr>
          </p:pic>
          <p:pic>
            <p:nvPicPr>
              <p:cNvPr id="17" name="Picture 8" descr="Magnifier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35768">
                <a:off x="8466918" y="2188064"/>
                <a:ext cx="1457326" cy="1457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Box 14">
              <a:hlinkClick r:id="rId8"/>
            </p:cNvPr>
            <p:cNvSpPr txBox="1"/>
            <p:nvPr/>
          </p:nvSpPr>
          <p:spPr>
            <a:xfrm>
              <a:off x="7796822" y="4013688"/>
              <a:ext cx="4213560" cy="6133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DE" sz="1050" dirty="0" smtClean="0">
                  <a:latin typeface="Berlin Sans FB Demi" panose="020E0802020502020306" pitchFamily="34" charset="0"/>
                </a:rPr>
                <a:t>Predict Consumption APP</a:t>
              </a:r>
              <a:endParaRPr lang="en-US" sz="1050" dirty="0">
                <a:latin typeface="Berlin Sans FB Demi" panose="020E0802020502020306" pitchFamily="34" charset="0"/>
              </a:endParaRP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878618" y="1025158"/>
            <a:ext cx="3074882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------------------------------------------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------------------------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Linear Regression: 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RMSE on the test data: 4295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future cost prediction: 99622 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 20% safety margin = 100481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------------------------------------------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------------------------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 Forest: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RMSE on the test data: 8486 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future cost prediction: 1186575 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 20% safety margin = 1188272</a:t>
            </a:r>
            <a:endParaRPr lang="en-DE" altLang="en-US" sz="1000" dirty="0"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 Unicode MS"/>
              </a:rPr>
              <a:t>------------------------------------------------------------------</a:t>
            </a:r>
            <a:endParaRPr lang="en-DE" altLang="en-US" sz="1000" dirty="0">
              <a:latin typeface="Arial Unicode MS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1000" dirty="0">
                <a:latin typeface="Arial Unicode MS"/>
              </a:rPr>
              <a:t>Decision Tree: - RMSE on the test data: 11642</a:t>
            </a:r>
            <a:endParaRPr lang="en-DE" altLang="en-US" sz="1000" dirty="0">
              <a:latin typeface="Arial Unicode MS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1000" dirty="0">
                <a:latin typeface="Arial Unicode MS"/>
              </a:rPr>
              <a:t>The future cost prediction: 1274226 </a:t>
            </a:r>
            <a:endParaRPr lang="en-DE" altLang="en-US" sz="1000" dirty="0">
              <a:latin typeface="Arial Unicode MS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1000" dirty="0">
                <a:latin typeface="Arial Unicode MS"/>
              </a:rPr>
              <a:t>with 20% safety margin = 1276554</a:t>
            </a:r>
            <a:endParaRPr lang="en-DE" altLang="en-US" sz="1000" dirty="0">
              <a:latin typeface="Arial Unicode MS"/>
            </a:endParaRPr>
          </a:p>
          <a:p>
            <a:pPr marL="171450" marR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en-US" sz="10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626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Improvement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" y="1623060"/>
            <a:ext cx="115290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 smtClean="0"/>
              <a:t>Data split</a:t>
            </a:r>
            <a:r>
              <a:rPr lang="en-DE" dirty="0" smtClean="0"/>
              <a:t>: </a:t>
            </a:r>
          </a:p>
          <a:p>
            <a:pPr lvl="1"/>
            <a:r>
              <a:rPr lang="en-US" dirty="0" smtClean="0"/>
              <a:t>Change data split for annual forecast, first split and </a:t>
            </a:r>
            <a:r>
              <a:rPr lang="en-DE" dirty="0" smtClean="0"/>
              <a:t>later </a:t>
            </a:r>
            <a:r>
              <a:rPr lang="en-US" dirty="0" smtClean="0"/>
              <a:t>average annual or seasonal consumption.</a:t>
            </a:r>
            <a:endParaRPr lang="en-DE" dirty="0" smtClean="0"/>
          </a:p>
          <a:p>
            <a:pPr lvl="1"/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 smtClean="0"/>
              <a:t>Hyperparameter tuning</a:t>
            </a:r>
          </a:p>
          <a:p>
            <a:pPr lvl="1"/>
            <a:r>
              <a:rPr lang="en-US" dirty="0" smtClean="0"/>
              <a:t>All models are set to their default </a:t>
            </a:r>
            <a:r>
              <a:rPr lang="en-US" dirty="0" err="1" smtClean="0"/>
              <a:t>hyperparameters</a:t>
            </a:r>
            <a:r>
              <a:rPr lang="en-US" dirty="0" smtClean="0"/>
              <a:t>. Of the models examined, the decision tree clearly </a:t>
            </a:r>
            <a:r>
              <a:rPr lang="en-US" dirty="0" err="1" smtClean="0"/>
              <a:t>overfits</a:t>
            </a:r>
            <a:r>
              <a:rPr lang="en-US" dirty="0" smtClean="0"/>
              <a:t> the data and the model complexity needs to be reduced (</a:t>
            </a:r>
            <a:r>
              <a:rPr lang="en-US" dirty="0" err="1" smtClean="0"/>
              <a:t>max_depth</a:t>
            </a:r>
            <a:r>
              <a:rPr lang="en-US" dirty="0" smtClean="0"/>
              <a:t>).</a:t>
            </a:r>
            <a:endParaRPr lang="en-DE" dirty="0" smtClean="0"/>
          </a:p>
          <a:p>
            <a:pPr lvl="1"/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Modify </a:t>
            </a:r>
            <a:r>
              <a:rPr lang="en-DE" b="1" dirty="0"/>
              <a:t>p</a:t>
            </a:r>
            <a:r>
              <a:rPr lang="en-US" b="1" dirty="0" err="1" smtClean="0"/>
              <a:t>rediction</a:t>
            </a:r>
            <a:r>
              <a:rPr lang="en-US" b="1" dirty="0" smtClean="0"/>
              <a:t> </a:t>
            </a:r>
            <a:r>
              <a:rPr lang="en-DE" b="1" dirty="0" smtClean="0"/>
              <a:t>t</a:t>
            </a:r>
            <a:r>
              <a:rPr lang="en-US" b="1" dirty="0" err="1" smtClean="0"/>
              <a:t>arget</a:t>
            </a:r>
            <a:r>
              <a:rPr lang="en-DE" b="1" dirty="0"/>
              <a:t>,</a:t>
            </a:r>
            <a:r>
              <a:rPr lang="en-US" b="1" dirty="0" smtClean="0"/>
              <a:t> Time Series</a:t>
            </a:r>
            <a:endParaRPr lang="en-DE" b="1" dirty="0"/>
          </a:p>
          <a:p>
            <a:pPr lvl="1"/>
            <a:r>
              <a:rPr lang="en-US" dirty="0" smtClean="0"/>
              <a:t>Current models are trained to predict for a specific year/month. However, the result could be improved if we use a time series prediction and consider the time history (e.g. average consumption) in the input data and train it on its future prediction performance.</a:t>
            </a:r>
            <a:endParaRPr lang="en-DE" dirty="0" smtClean="0"/>
          </a:p>
          <a:p>
            <a:pPr lvl="1"/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Re-evaluate data cleaning</a:t>
            </a:r>
            <a:endParaRPr lang="en-DE" b="1" dirty="0" smtClean="0"/>
          </a:p>
          <a:p>
            <a:pPr lvl="1"/>
            <a:r>
              <a:rPr lang="en-US" dirty="0" smtClean="0"/>
              <a:t>Check the validity of the cleaned data points and reconsider including them in the dataset.</a:t>
            </a:r>
            <a:endParaRPr lang="en-DE" dirty="0" smtClean="0"/>
          </a:p>
          <a:p>
            <a:pPr lvl="1"/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 smtClean="0"/>
              <a:t>Try other models</a:t>
            </a:r>
          </a:p>
          <a:p>
            <a:pPr lvl="1"/>
            <a:r>
              <a:rPr lang="en-DE" dirty="0" smtClean="0"/>
              <a:t>For example: S</a:t>
            </a:r>
            <a:r>
              <a:rPr lang="en-US" dirty="0" err="1" smtClean="0"/>
              <a:t>upport</a:t>
            </a:r>
            <a:r>
              <a:rPr lang="en-US" dirty="0" smtClean="0"/>
              <a:t> </a:t>
            </a:r>
            <a:r>
              <a:rPr lang="en-US" dirty="0"/>
              <a:t>Vector Regression (SVR</a:t>
            </a:r>
            <a:r>
              <a:rPr lang="en-US" dirty="0" smtClean="0"/>
              <a:t>)</a:t>
            </a:r>
            <a:r>
              <a:rPr lang="en-DE" dirty="0" smtClean="0"/>
              <a:t>, </a:t>
            </a:r>
            <a:r>
              <a:rPr lang="en-US" dirty="0"/>
              <a:t>Autoregressive Integrated Moving Average (ARIMA)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4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Commercial Plant Manager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842999" y="1356960"/>
            <a:ext cx="2298464" cy="1656203"/>
            <a:chOff x="7796823" y="1979784"/>
            <a:chExt cx="3335189" cy="2403236"/>
          </a:xfrm>
        </p:grpSpPr>
        <p:grpSp>
          <p:nvGrpSpPr>
            <p:cNvPr id="4" name="Group 3"/>
            <p:cNvGrpSpPr/>
            <p:nvPr/>
          </p:nvGrpSpPr>
          <p:grpSpPr>
            <a:xfrm>
              <a:off x="8497398" y="1979784"/>
              <a:ext cx="2634614" cy="2033904"/>
              <a:chOff x="8466918" y="2188064"/>
              <a:chExt cx="2634614" cy="203390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55636" y1="7650" x2="55636" y2="7650"/>
                            <a14:foregroundMark x1="40727" y1="6557" x2="40727" y2="6557"/>
                            <a14:foregroundMark x1="32364" y1="8197" x2="32364" y2="8197"/>
                            <a14:foregroundMark x1="20000" y1="5464" x2="20000" y2="5464"/>
                            <a14:foregroundMark x1="65091" y1="16940" x2="65091" y2="21858"/>
                            <a14:foregroundMark x1="67273" y1="37158" x2="67636" y2="37705"/>
                            <a14:foregroundMark x1="53091" y1="11475" x2="57818" y2="8743"/>
                            <a14:foregroundMark x1="41818" y1="9290" x2="43636" y2="2732"/>
                            <a14:foregroundMark x1="44727" y1="9836" x2="44727" y2="9836"/>
                            <a14:foregroundMark x1="29091" y1="4918" x2="34909" y2="9836"/>
                            <a14:foregroundMark x1="18545" y1="3279" x2="23273" y2="10929"/>
                            <a14:foregroundMark x1="18545" y1="18579" x2="38909" y2="19126"/>
                            <a14:foregroundMark x1="18909" y1="29508" x2="19273" y2="25137"/>
                            <a14:foregroundMark x1="27273" y1="26776" x2="27273" y2="26776"/>
                            <a14:foregroundMark x1="39273" y1="27322" x2="39273" y2="27322"/>
                            <a14:foregroundMark x1="46909" y1="27322" x2="46909" y2="27322"/>
                            <a14:foregroundMark x1="38545" y1="19126" x2="49455" y2="18579"/>
                            <a14:foregroundMark x1="64727" y1="49727" x2="64727" y2="49727"/>
                            <a14:foregroundMark x1="69091" y1="36612" x2="69091" y2="36612"/>
                            <a14:foregroundMark x1="64727" y1="38251" x2="70182" y2="3825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482157" y="2478892"/>
                <a:ext cx="2619375" cy="1743076"/>
              </a:xfrm>
              <a:prstGeom prst="rect">
                <a:avLst/>
              </a:prstGeom>
            </p:spPr>
          </p:pic>
          <p:pic>
            <p:nvPicPr>
              <p:cNvPr id="7" name="Picture 8" descr="Magnifier icon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35768">
                <a:off x="8466918" y="2188064"/>
                <a:ext cx="1457326" cy="1457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>
              <a:hlinkClick r:id="rId6"/>
            </p:cNvPr>
            <p:cNvSpPr txBox="1"/>
            <p:nvPr/>
          </p:nvSpPr>
          <p:spPr>
            <a:xfrm>
              <a:off x="7796823" y="4013688"/>
              <a:ext cx="2858475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DE" dirty="0" smtClean="0">
                  <a:latin typeface="Berlin Sans FB Demi" panose="020E0802020502020306" pitchFamily="34" charset="0"/>
                </a:rPr>
                <a:t>Predict Consumption APP</a:t>
              </a:r>
              <a:endParaRPr lang="en-US" dirty="0"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97" y="3324077"/>
            <a:ext cx="3247686" cy="32476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6780" y="2125980"/>
            <a:ext cx="7277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 the APP and the parameters study available in the APP.</a:t>
            </a:r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Highlight the current best prediction and the reasoning behind it. </a:t>
            </a:r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Ask him/her to use the app and give feedback on the </a:t>
            </a:r>
            <a:r>
              <a:rPr lang="en-US" dirty="0" err="1" smtClean="0"/>
              <a:t>visualisations</a:t>
            </a:r>
            <a:r>
              <a:rPr lang="en-US" dirty="0" smtClean="0"/>
              <a:t> he/she needs to improve the use case and understanding of the models.</a:t>
            </a:r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Suggest further selection of data for better prediction (e.g. material type).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Unicode MS</vt:lpstr>
      <vt:lpstr>Berlin Sans FB Demi</vt:lpstr>
      <vt:lpstr>Calibri</vt:lpstr>
      <vt:lpstr>Calibri Light</vt:lpstr>
      <vt:lpstr>Cambria Math</vt:lpstr>
      <vt:lpstr>Office Theme</vt:lpstr>
      <vt:lpstr>Case Study Data Scientist Production Planning</vt:lpstr>
      <vt:lpstr>Consumption forecast</vt:lpstr>
      <vt:lpstr>Data Cleaning</vt:lpstr>
      <vt:lpstr>Models</vt:lpstr>
      <vt:lpstr>Improvement</vt:lpstr>
      <vt:lpstr>Commercial Plant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Data Scientist Production Planning</dc:title>
  <dc:creator>Anahita Pakiman</dc:creator>
  <cp:lastModifiedBy>Anahita Pakiman</cp:lastModifiedBy>
  <cp:revision>10</cp:revision>
  <dcterms:created xsi:type="dcterms:W3CDTF">2023-08-02T06:27:55Z</dcterms:created>
  <dcterms:modified xsi:type="dcterms:W3CDTF">2023-08-02T07:46:19Z</dcterms:modified>
</cp:coreProperties>
</file>