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9" r:id="rId5"/>
    <p:sldId id="260" r:id="rId6"/>
    <p:sldId id="262" r:id="rId7"/>
    <p:sldId id="258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9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4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4EA5-3D93-4178-B685-A0B07AB3A73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antahiap/siemens-use-ca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iemens-use-case-1.streamlit.app/" TargetMode="External"/><Relationship Id="rId5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iemens-use-case-1.streamlit.app/" TargetMode="External"/><Relationship Id="rId3" Type="http://schemas.openxmlformats.org/officeDocument/2006/relationships/image" Target="../media/image14.png"/><Relationship Id="rId7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iemens-use-case-1.streamlit.app/" TargetMode="Externa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C</a:t>
            </a:r>
            <a:r>
              <a:rPr lang="en-US" dirty="0" smtClean="0"/>
              <a:t>a</a:t>
            </a:r>
            <a:r>
              <a:rPr lang="en-DE" dirty="0" smtClean="0"/>
              <a:t>se Study Data Scientist Production Planning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smtClean="0"/>
              <a:t>Anahita Pakiman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r="13190"/>
          <a:stretch/>
        </p:blipFill>
        <p:spPr>
          <a:xfrm>
            <a:off x="2058182" y="2196133"/>
            <a:ext cx="3057742" cy="31812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Work Flow</a:t>
            </a:r>
            <a:endParaRPr lang="en-US" dirty="0"/>
          </a:p>
        </p:txBody>
      </p:sp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88" y="2206926"/>
            <a:ext cx="1463040" cy="8193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0997" y="3042977"/>
            <a:ext cx="1049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 smtClean="0">
                <a:hlinkClick r:id="rId4"/>
              </a:rPr>
              <a:t>Repo link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77143" y="5138058"/>
            <a:ext cx="3059050" cy="348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5236193" y="5303520"/>
            <a:ext cx="433087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18250" t="13457" r="15898"/>
          <a:stretch/>
        </p:blipFill>
        <p:spPr>
          <a:xfrm>
            <a:off x="6035040" y="4874944"/>
            <a:ext cx="1480458" cy="101347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77143" y="2908663"/>
            <a:ext cx="3059050" cy="2351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235947" y="3017519"/>
            <a:ext cx="433087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6879" t="14467" r="5862" b="23236"/>
          <a:stretch/>
        </p:blipFill>
        <p:spPr>
          <a:xfrm>
            <a:off x="5883049" y="2624145"/>
            <a:ext cx="1989500" cy="7034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3163" y="3869539"/>
            <a:ext cx="2186124" cy="73435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176897" y="4050839"/>
            <a:ext cx="3059050" cy="1858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17" idx="3"/>
            <a:endCxn id="24" idx="1"/>
          </p:cNvCxnSpPr>
          <p:nvPr/>
        </p:nvCxnSpPr>
        <p:spPr>
          <a:xfrm flipV="1">
            <a:off x="7515498" y="4236718"/>
            <a:ext cx="957665" cy="1144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31001" y="4106089"/>
            <a:ext cx="3144344" cy="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43604" y="4603897"/>
            <a:ext cx="3570516" cy="247760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DE" dirty="0" smtClean="0"/>
              <a:t>Packages:</a:t>
            </a:r>
          </a:p>
          <a:p>
            <a:endParaRPr lang="en-DE" sz="1050" dirty="0" smtClean="0"/>
          </a:p>
          <a:p>
            <a:r>
              <a:rPr lang="en-US" dirty="0" smtClean="0">
                <a:latin typeface="Century" panose="02040604050505020304" pitchFamily="18" charset="0"/>
              </a:rPr>
              <a:t>pandas</a:t>
            </a:r>
          </a:p>
          <a:p>
            <a:r>
              <a:rPr lang="en-US" dirty="0" err="1" smtClean="0">
                <a:latin typeface="Century" panose="02040604050505020304" pitchFamily="18" charset="0"/>
              </a:rPr>
              <a:t>numpy</a:t>
            </a:r>
            <a:endParaRPr lang="en-US" dirty="0" smtClean="0">
              <a:latin typeface="Century" panose="02040604050505020304" pitchFamily="18" charset="0"/>
            </a:endParaRPr>
          </a:p>
          <a:p>
            <a:r>
              <a:rPr lang="en-US" dirty="0" err="1" smtClean="0">
                <a:latin typeface="Century" panose="02040604050505020304" pitchFamily="18" charset="0"/>
              </a:rPr>
              <a:t>scikit</a:t>
            </a:r>
            <a:r>
              <a:rPr lang="en-US" dirty="0" smtClean="0">
                <a:latin typeface="Century" panose="02040604050505020304" pitchFamily="18" charset="0"/>
              </a:rPr>
              <a:t>-learn</a:t>
            </a:r>
          </a:p>
          <a:p>
            <a:r>
              <a:rPr lang="en-US" dirty="0" err="1" smtClean="0">
                <a:latin typeface="Century" panose="02040604050505020304" pitchFamily="18" charset="0"/>
              </a:rPr>
              <a:t>matplotlib</a:t>
            </a:r>
            <a:endParaRPr lang="en-US" dirty="0" smtClean="0">
              <a:latin typeface="Century" panose="02040604050505020304" pitchFamily="18" charset="0"/>
            </a:endParaRPr>
          </a:p>
          <a:p>
            <a:r>
              <a:rPr lang="en-US" dirty="0" err="1" smtClean="0">
                <a:latin typeface="Century" panose="02040604050505020304" pitchFamily="18" charset="0"/>
              </a:rPr>
              <a:t>ipykernel</a:t>
            </a:r>
            <a:endParaRPr lang="en-US" dirty="0" smtClean="0">
              <a:latin typeface="Century" panose="02040604050505020304" pitchFamily="18" charset="0"/>
            </a:endParaRPr>
          </a:p>
          <a:p>
            <a:endParaRPr lang="en-US" dirty="0" smtClean="0">
              <a:latin typeface="Century" panose="02040604050505020304" pitchFamily="18" charset="0"/>
            </a:endParaRPr>
          </a:p>
          <a:p>
            <a:endParaRPr lang="en-DE" dirty="0" smtClean="0">
              <a:latin typeface="Century" panose="02040604050505020304" pitchFamily="18" charset="0"/>
            </a:endParaRPr>
          </a:p>
          <a:p>
            <a:endParaRPr lang="en-DE" sz="1050" dirty="0" smtClean="0">
              <a:latin typeface="Century" panose="02040604050505020304" pitchFamily="18" charset="0"/>
            </a:endParaRPr>
          </a:p>
          <a:p>
            <a:endParaRPr lang="en-DE" sz="1050" dirty="0">
              <a:latin typeface="Century" panose="02040604050505020304" pitchFamily="18" charset="0"/>
            </a:endParaRPr>
          </a:p>
          <a:p>
            <a:endParaRPr lang="en-DE" sz="1050" dirty="0">
              <a:latin typeface="Century" panose="02040604050505020304" pitchFamily="18" charset="0"/>
            </a:endParaRPr>
          </a:p>
          <a:p>
            <a:r>
              <a:rPr lang="en-US" dirty="0" err="1" smtClean="0">
                <a:latin typeface="Century" panose="02040604050505020304" pitchFamily="18" charset="0"/>
              </a:rPr>
              <a:t>seaborn</a:t>
            </a:r>
            <a:endParaRPr lang="en-US" dirty="0" smtClean="0">
              <a:latin typeface="Century" panose="02040604050505020304" pitchFamily="18" charset="0"/>
            </a:endParaRPr>
          </a:p>
          <a:p>
            <a:r>
              <a:rPr lang="en-US" dirty="0" err="1" smtClean="0">
                <a:latin typeface="Century" panose="02040604050505020304" pitchFamily="18" charset="0"/>
              </a:rPr>
              <a:t>streamlit</a:t>
            </a:r>
            <a:endParaRPr lang="en-US" dirty="0" smtClean="0">
              <a:latin typeface="Century" panose="02040604050505020304" pitchFamily="18" charset="0"/>
            </a:endParaRPr>
          </a:p>
          <a:p>
            <a:r>
              <a:rPr lang="en-US" dirty="0" err="1" smtClean="0">
                <a:latin typeface="Century" panose="02040604050505020304" pitchFamily="18" charset="0"/>
              </a:rPr>
              <a:t>sklearn</a:t>
            </a:r>
            <a:endParaRPr lang="en-US" dirty="0" smtClean="0">
              <a:latin typeface="Century" panose="02040604050505020304" pitchFamily="18" charset="0"/>
            </a:endParaRPr>
          </a:p>
          <a:p>
            <a:r>
              <a:rPr lang="en-US" dirty="0" err="1" smtClean="0">
                <a:latin typeface="Century" panose="02040604050505020304" pitchFamily="18" charset="0"/>
              </a:rPr>
              <a:t>jupyter</a:t>
            </a:r>
            <a:endParaRPr lang="en-US" dirty="0" smtClean="0">
              <a:latin typeface="Century" panose="02040604050505020304" pitchFamily="18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Consumption forecast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842999" y="1356960"/>
            <a:ext cx="2298464" cy="1656203"/>
            <a:chOff x="7796823" y="1979784"/>
            <a:chExt cx="3335189" cy="2403236"/>
          </a:xfrm>
        </p:grpSpPr>
        <p:grpSp>
          <p:nvGrpSpPr>
            <p:cNvPr id="11" name="Group 10"/>
            <p:cNvGrpSpPr/>
            <p:nvPr/>
          </p:nvGrpSpPr>
          <p:grpSpPr>
            <a:xfrm>
              <a:off x="8497398" y="1979784"/>
              <a:ext cx="2634614" cy="2033904"/>
              <a:chOff x="8466918" y="2188064"/>
              <a:chExt cx="2634614" cy="203390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55636" y1="7650" x2="55636" y2="7650"/>
                            <a14:foregroundMark x1="40727" y1="6557" x2="40727" y2="6557"/>
                            <a14:foregroundMark x1="32364" y1="8197" x2="32364" y2="8197"/>
                            <a14:foregroundMark x1="20000" y1="5464" x2="20000" y2="5464"/>
                            <a14:foregroundMark x1="65091" y1="16940" x2="65091" y2="21858"/>
                            <a14:foregroundMark x1="67273" y1="37158" x2="67636" y2="37705"/>
                            <a14:foregroundMark x1="53091" y1="11475" x2="57818" y2="8743"/>
                            <a14:foregroundMark x1="41818" y1="9290" x2="43636" y2="2732"/>
                            <a14:foregroundMark x1="44727" y1="9836" x2="44727" y2="9836"/>
                            <a14:foregroundMark x1="29091" y1="4918" x2="34909" y2="9836"/>
                            <a14:foregroundMark x1="18545" y1="3279" x2="23273" y2="10929"/>
                            <a14:foregroundMark x1="18545" y1="18579" x2="38909" y2="19126"/>
                            <a14:foregroundMark x1="18909" y1="29508" x2="19273" y2="25137"/>
                            <a14:foregroundMark x1="27273" y1="26776" x2="27273" y2="26776"/>
                            <a14:foregroundMark x1="39273" y1="27322" x2="39273" y2="27322"/>
                            <a14:foregroundMark x1="46909" y1="27322" x2="46909" y2="27322"/>
                            <a14:foregroundMark x1="38545" y1="19126" x2="49455" y2="18579"/>
                            <a14:foregroundMark x1="64727" y1="49727" x2="64727" y2="49727"/>
                            <a14:foregroundMark x1="69091" y1="36612" x2="69091" y2="36612"/>
                            <a14:foregroundMark x1="64727" y1="38251" x2="70182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82157" y="2478892"/>
                <a:ext cx="2619375" cy="1743076"/>
              </a:xfrm>
              <a:prstGeom prst="rect">
                <a:avLst/>
              </a:prstGeom>
            </p:spPr>
          </p:pic>
          <p:pic>
            <p:nvPicPr>
              <p:cNvPr id="1032" name="Picture 8" descr="Magnifier icon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35768">
                <a:off x="8466918" y="2188064"/>
                <a:ext cx="1457326" cy="145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hlinkClick r:id="rId6"/>
            </p:cNvPr>
            <p:cNvSpPr txBox="1"/>
            <p:nvPr/>
          </p:nvSpPr>
          <p:spPr>
            <a:xfrm>
              <a:off x="7796823" y="4013688"/>
              <a:ext cx="2858475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DE" dirty="0" smtClean="0">
                  <a:latin typeface="Berlin Sans FB Demi" panose="020E0802020502020306" pitchFamily="34" charset="0"/>
                </a:rPr>
                <a:t>Predict Consumption APP</a:t>
              </a:r>
              <a:endParaRPr lang="en-US" dirty="0"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97" y="3324077"/>
            <a:ext cx="3247686" cy="3247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831" y="1859122"/>
            <a:ext cx="6111694" cy="16427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flipH="1">
            <a:off x="983326" y="3815418"/>
            <a:ext cx="5809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smtClean="0"/>
              <a:t>Models:</a:t>
            </a:r>
          </a:p>
          <a:p>
            <a:endParaRPr lang="en-DE" dirty="0" smtClean="0"/>
          </a:p>
          <a:p>
            <a:pPr marL="285750" indent="-285750">
              <a:buFontTx/>
              <a:buChar char="-"/>
            </a:pPr>
            <a:r>
              <a:rPr lang="en-DE" dirty="0" smtClean="0"/>
              <a:t>Linear Regression - annual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Random Forest - monthly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Decision Tree – monthly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Autoregressive Integrated Moving </a:t>
            </a:r>
            <a:r>
              <a:rPr lang="en-US" dirty="0" smtClean="0"/>
              <a:t>Average</a:t>
            </a:r>
            <a:r>
              <a:rPr lang="en-DE" dirty="0" smtClean="0"/>
              <a:t> – Time series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22090" y="5939076"/>
                <a:ext cx="389914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𝐶𝑜𝑛𝑠𝑢𝑚𝑝𝑡𝑖𝑜𝑛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𝑆𝑀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90" y="5939076"/>
                <a:ext cx="3899144" cy="369332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Data Cleaning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82127"/>
            <a:ext cx="5010150" cy="477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1879282"/>
            <a:ext cx="5048250" cy="47910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40680" y="5615940"/>
            <a:ext cx="274320" cy="441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092129">
            <a:off x="5397221" y="2109444"/>
            <a:ext cx="274320" cy="679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25040" y="5836920"/>
            <a:ext cx="274320" cy="144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7540" y="4053839"/>
            <a:ext cx="594360" cy="259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91238" y="3752304"/>
            <a:ext cx="426720" cy="86214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99748" y="1897380"/>
            <a:ext cx="3574732" cy="723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1" r="3121"/>
          <a:stretch/>
        </p:blipFill>
        <p:spPr>
          <a:xfrm>
            <a:off x="5599748" y="3785412"/>
            <a:ext cx="5891212" cy="279237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47295"/>
              </p:ext>
            </p:extLst>
          </p:nvPr>
        </p:nvGraphicFramePr>
        <p:xfrm>
          <a:off x="838200" y="4562472"/>
          <a:ext cx="4122420" cy="1543057"/>
        </p:xfrm>
        <a:graphic>
          <a:graphicData uri="http://schemas.openxmlformats.org/drawingml/2006/table">
            <a:tbl>
              <a:tblPr firstRow="1" bandRow="1"/>
              <a:tblGrid>
                <a:gridCol w="2028553">
                  <a:extLst>
                    <a:ext uri="{9D8B030D-6E8A-4147-A177-3AD203B41FA5}">
                      <a16:colId xmlns:a16="http://schemas.microsoft.com/office/drawing/2014/main" val="1984047"/>
                    </a:ext>
                  </a:extLst>
                </a:gridCol>
                <a:gridCol w="2093867">
                  <a:extLst>
                    <a:ext uri="{9D8B030D-6E8A-4147-A177-3AD203B41FA5}">
                      <a16:colId xmlns:a16="http://schemas.microsoft.com/office/drawing/2014/main" val="3007751698"/>
                    </a:ext>
                  </a:extLst>
                </a:gridCol>
              </a:tblGrid>
              <a:tr h="307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90000"/>
                  </a:ext>
                </a:extLst>
              </a:tr>
              <a:tr h="314753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10262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65660"/>
                  </a:ext>
                </a:extLst>
              </a:tr>
              <a:tr h="307076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</a:t>
                      </a:r>
                      <a:r>
                        <a:rPr lang="en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4295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28410"/>
                  </a:ext>
                </a:extLst>
              </a:tr>
              <a:tr h="307076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8486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9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1603"/>
                  </a:ext>
                </a:extLst>
              </a:tr>
              <a:tr h="307076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11642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6498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94" y="1572623"/>
            <a:ext cx="3517146" cy="265851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299055" y="192845"/>
            <a:ext cx="1744388" cy="1095939"/>
            <a:chOff x="7796822" y="1979784"/>
            <a:chExt cx="4213560" cy="2647237"/>
          </a:xfrm>
        </p:grpSpPr>
        <p:grpSp>
          <p:nvGrpSpPr>
            <p:cNvPr id="14" name="Group 13"/>
            <p:cNvGrpSpPr/>
            <p:nvPr/>
          </p:nvGrpSpPr>
          <p:grpSpPr>
            <a:xfrm>
              <a:off x="8497398" y="1979784"/>
              <a:ext cx="2634614" cy="2033904"/>
              <a:chOff x="8466918" y="2188064"/>
              <a:chExt cx="2634614" cy="2033904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55636" y1="7650" x2="55636" y2="7650"/>
                            <a14:foregroundMark x1="40727" y1="6557" x2="40727" y2="6557"/>
                            <a14:foregroundMark x1="32364" y1="8197" x2="32364" y2="8197"/>
                            <a14:foregroundMark x1="20000" y1="5464" x2="20000" y2="5464"/>
                            <a14:foregroundMark x1="65091" y1="16940" x2="65091" y2="21858"/>
                            <a14:foregroundMark x1="67273" y1="37158" x2="67636" y2="37705"/>
                            <a14:foregroundMark x1="53091" y1="11475" x2="57818" y2="8743"/>
                            <a14:foregroundMark x1="41818" y1="9290" x2="43636" y2="2732"/>
                            <a14:foregroundMark x1="44727" y1="9836" x2="44727" y2="9836"/>
                            <a14:foregroundMark x1="29091" y1="4918" x2="34909" y2="9836"/>
                            <a14:foregroundMark x1="18545" y1="3279" x2="23273" y2="10929"/>
                            <a14:foregroundMark x1="18545" y1="18579" x2="38909" y2="19126"/>
                            <a14:foregroundMark x1="18909" y1="29508" x2="19273" y2="25137"/>
                            <a14:foregroundMark x1="27273" y1="26776" x2="27273" y2="26776"/>
                            <a14:foregroundMark x1="39273" y1="27322" x2="39273" y2="27322"/>
                            <a14:foregroundMark x1="46909" y1="27322" x2="46909" y2="27322"/>
                            <a14:foregroundMark x1="38545" y1="19126" x2="49455" y2="18579"/>
                            <a14:foregroundMark x1="64727" y1="49727" x2="64727" y2="49727"/>
                            <a14:foregroundMark x1="69091" y1="36612" x2="69091" y2="36612"/>
                            <a14:foregroundMark x1="64727" y1="38251" x2="70182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82157" y="2478892"/>
                <a:ext cx="2619375" cy="1743076"/>
              </a:xfrm>
              <a:prstGeom prst="rect">
                <a:avLst/>
              </a:prstGeom>
            </p:spPr>
          </p:pic>
          <p:pic>
            <p:nvPicPr>
              <p:cNvPr id="17" name="Picture 8" descr="Magnifier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35768">
                <a:off x="8466918" y="2188064"/>
                <a:ext cx="1457326" cy="145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hlinkClick r:id="rId8"/>
            </p:cNvPr>
            <p:cNvSpPr txBox="1"/>
            <p:nvPr/>
          </p:nvSpPr>
          <p:spPr>
            <a:xfrm>
              <a:off x="7796822" y="4013688"/>
              <a:ext cx="4213560" cy="6133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DE" sz="1050" dirty="0" smtClean="0">
                  <a:latin typeface="Berlin Sans FB Demi" panose="020E0802020502020306" pitchFamily="34" charset="0"/>
                </a:rPr>
                <a:t>Predict Consumption APP</a:t>
              </a:r>
              <a:endParaRPr lang="en-US" sz="1050" dirty="0">
                <a:latin typeface="Berlin Sans FB Demi" panose="020E0802020502020306" pitchFamily="34" charset="0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878618" y="948214"/>
            <a:ext cx="3074882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------------------------------------------------------------------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 Regression: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RMSE on the test data: 4295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future cost prediction: 99622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20% safety margin = 100481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------------------------------------------------------------------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 Forest: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RMSE on the test data: 8486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future cost prediction: 1186575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20% safety margin = 1188272</a:t>
            </a:r>
            <a:endParaRPr lang="en-DE" altLang="en-US" sz="1000" dirty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 Unicode MS"/>
              </a:rPr>
              <a:t>------------------------------------------------------------------</a:t>
            </a:r>
            <a:endParaRPr lang="en-DE" altLang="en-US" sz="1000" dirty="0"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000" dirty="0">
                <a:latin typeface="Arial Unicode MS"/>
              </a:rPr>
              <a:t>Decision Tree: - RMSE on the test data: 11642</a:t>
            </a:r>
            <a:endParaRPr lang="en-DE" altLang="en-US" sz="1000" dirty="0"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000" dirty="0">
                <a:latin typeface="Arial Unicode MS"/>
              </a:rPr>
              <a:t>The future cost prediction: 1274226 </a:t>
            </a:r>
            <a:endParaRPr lang="en-DE" altLang="en-US" sz="1000" dirty="0"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000" dirty="0">
                <a:latin typeface="Arial Unicode MS"/>
              </a:rPr>
              <a:t>with 20% safety margin = </a:t>
            </a:r>
            <a:r>
              <a:rPr lang="en-US" altLang="en-US" sz="1000" dirty="0" smtClean="0">
                <a:latin typeface="Arial Unicode MS"/>
              </a:rPr>
              <a:t>1276554</a:t>
            </a:r>
            <a:endParaRPr lang="en-DE" altLang="en-US" sz="1000" dirty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latin typeface="Arial Unicode MS"/>
              </a:rPr>
              <a:t>------------------------------------------------------------------</a:t>
            </a:r>
            <a:endParaRPr lang="en-DE" altLang="en-US" sz="1000" dirty="0">
              <a:latin typeface="Arial Unicode MS"/>
            </a:endParaRPr>
          </a:p>
          <a:p>
            <a:pPr marL="171450" marR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DE" altLang="en-US" sz="1000" dirty="0" smtClean="0">
                <a:latin typeface="Arial Unicode MS"/>
              </a:rPr>
              <a:t>ARIMA: 1277340</a:t>
            </a:r>
            <a:endParaRPr lang="en-US" altLang="en-US" sz="1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626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Autoregressive Integrated Moving Average </a:t>
            </a:r>
            <a:r>
              <a:rPr lang="en-DE" sz="3600" dirty="0" smtClean="0"/>
              <a:t>- ARIMA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" y="1628231"/>
            <a:ext cx="8043345" cy="5007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8501" y="2821577"/>
            <a:ext cx="2508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smtClean="0"/>
              <a:t>Issues:</a:t>
            </a:r>
          </a:p>
          <a:p>
            <a:endParaRPr lang="en-DE" dirty="0"/>
          </a:p>
          <a:p>
            <a:pPr marL="285750" indent="-285750">
              <a:buFontTx/>
              <a:buChar char="-"/>
            </a:pPr>
            <a:r>
              <a:rPr lang="en-DE" dirty="0" smtClean="0"/>
              <a:t>No data split, no RSME to compare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</a:t>
            </a:r>
            <a:r>
              <a:rPr lang="en-DE" dirty="0" smtClean="0"/>
              <a:t>ta point is not </a:t>
            </a:r>
            <a:r>
              <a:rPr lang="en-DE" dirty="0" smtClean="0"/>
              <a:t>continues</a:t>
            </a:r>
          </a:p>
          <a:p>
            <a:pPr marL="285750" indent="-285750">
              <a:buFontTx/>
              <a:buChar char="-"/>
            </a:pPr>
            <a:endParaRPr lang="en-DE" dirty="0"/>
          </a:p>
          <a:p>
            <a:pPr marL="285750" indent="-285750">
              <a:buFontTx/>
              <a:buChar char="-"/>
            </a:pPr>
            <a:endParaRPr lang="en-DE" dirty="0" smtClean="0"/>
          </a:p>
          <a:p>
            <a:r>
              <a:rPr lang="en-US" dirty="0" smtClean="0"/>
              <a:t>P</a:t>
            </a:r>
            <a:r>
              <a:rPr lang="en-DE" dirty="0" smtClean="0"/>
              <a:t>arameter: </a:t>
            </a:r>
          </a:p>
          <a:p>
            <a:r>
              <a:rPr lang="en-US" dirty="0" smtClean="0"/>
              <a:t>order</a:t>
            </a:r>
            <a:r>
              <a:rPr lang="en-US" dirty="0"/>
              <a:t>=(30, 2,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Improvement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" y="1623060"/>
            <a:ext cx="11529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smtClean="0"/>
              <a:t>Data split</a:t>
            </a:r>
            <a:r>
              <a:rPr lang="en-DE" dirty="0" smtClean="0"/>
              <a:t>: </a:t>
            </a:r>
          </a:p>
          <a:p>
            <a:pPr lvl="1"/>
            <a:r>
              <a:rPr lang="en-US" dirty="0" smtClean="0"/>
              <a:t>Change data split for annual forecast, first split and </a:t>
            </a:r>
            <a:r>
              <a:rPr lang="en-DE" dirty="0" smtClean="0"/>
              <a:t>later </a:t>
            </a:r>
            <a:r>
              <a:rPr lang="en-US" dirty="0" smtClean="0"/>
              <a:t>average annual or seasonal consumption.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smtClean="0"/>
              <a:t>Hyperparameter tuning</a:t>
            </a:r>
          </a:p>
          <a:p>
            <a:pPr lvl="1"/>
            <a:r>
              <a:rPr lang="en-US" dirty="0" smtClean="0"/>
              <a:t>All models are set to their default </a:t>
            </a:r>
            <a:r>
              <a:rPr lang="en-US" dirty="0" err="1" smtClean="0"/>
              <a:t>hyperparameters</a:t>
            </a:r>
            <a:r>
              <a:rPr lang="en-DE" dirty="0" smtClean="0"/>
              <a:t> (python pkgs, mlflow, hyperopt)</a:t>
            </a:r>
            <a:r>
              <a:rPr lang="en-US" dirty="0" smtClean="0"/>
              <a:t>. Of the models examined, the decision tree clearly </a:t>
            </a:r>
            <a:r>
              <a:rPr lang="en-US" dirty="0" err="1" smtClean="0"/>
              <a:t>overfits</a:t>
            </a:r>
            <a:r>
              <a:rPr lang="en-US" dirty="0" smtClean="0"/>
              <a:t> the data and the model complexity needs to be reduced (</a:t>
            </a:r>
            <a:r>
              <a:rPr lang="en-US" dirty="0" err="1" smtClean="0"/>
              <a:t>max_depth</a:t>
            </a:r>
            <a:r>
              <a:rPr lang="en-US" dirty="0" smtClean="0"/>
              <a:t>).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Modify </a:t>
            </a:r>
            <a:r>
              <a:rPr lang="en-DE" b="1" dirty="0"/>
              <a:t>p</a:t>
            </a:r>
            <a:r>
              <a:rPr lang="en-US" b="1" dirty="0" err="1" smtClean="0"/>
              <a:t>rediction</a:t>
            </a:r>
            <a:r>
              <a:rPr lang="en-US" b="1" dirty="0" smtClean="0"/>
              <a:t> </a:t>
            </a:r>
            <a:r>
              <a:rPr lang="en-DE" b="1" dirty="0" smtClean="0"/>
              <a:t>t</a:t>
            </a:r>
            <a:r>
              <a:rPr lang="en-US" b="1" dirty="0" err="1" smtClean="0"/>
              <a:t>arget</a:t>
            </a:r>
            <a:r>
              <a:rPr lang="en-DE" b="1" dirty="0"/>
              <a:t>,</a:t>
            </a:r>
            <a:r>
              <a:rPr lang="en-US" b="1" dirty="0" smtClean="0"/>
              <a:t> Time Series</a:t>
            </a:r>
            <a:endParaRPr lang="en-DE" b="1" dirty="0"/>
          </a:p>
          <a:p>
            <a:pPr lvl="1"/>
            <a:r>
              <a:rPr lang="en-US" dirty="0" smtClean="0"/>
              <a:t>Current models are trained to predict for a specific year/month. However, the result could be improved if we use a time series prediction and consider the time history (e.g. average consumption) in the input data and train it on its future prediction performance.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Re-evaluate data cleaning</a:t>
            </a:r>
            <a:endParaRPr lang="en-DE" b="1" dirty="0" smtClean="0"/>
          </a:p>
          <a:p>
            <a:pPr lvl="1"/>
            <a:r>
              <a:rPr lang="en-US" dirty="0" smtClean="0"/>
              <a:t>Check the validity of the cleaned data points and reconsider including them in the dataset.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smtClean="0"/>
              <a:t>Try other models</a:t>
            </a:r>
          </a:p>
          <a:p>
            <a:pPr lvl="1"/>
            <a:r>
              <a:rPr lang="en-DE" dirty="0" smtClean="0"/>
              <a:t>For example: S</a:t>
            </a:r>
            <a:r>
              <a:rPr lang="en-US" dirty="0" err="1" smtClean="0"/>
              <a:t>upport</a:t>
            </a:r>
            <a:r>
              <a:rPr lang="en-US" dirty="0" smtClean="0"/>
              <a:t> </a:t>
            </a:r>
            <a:r>
              <a:rPr lang="en-US" dirty="0"/>
              <a:t>Vector Regression (SVR</a:t>
            </a:r>
            <a:r>
              <a:rPr lang="en-US" dirty="0" smtClean="0"/>
              <a:t>)</a:t>
            </a:r>
            <a:r>
              <a:rPr lang="en-DE" dirty="0" smtClean="0"/>
              <a:t>, </a:t>
            </a:r>
            <a:r>
              <a:rPr lang="en-US" dirty="0"/>
              <a:t>Autoregressive Integrated Moving Average (ARIMA)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4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Commercial Plant Manager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842999" y="1356960"/>
            <a:ext cx="2298464" cy="1656203"/>
            <a:chOff x="7796823" y="1979784"/>
            <a:chExt cx="3335189" cy="2403236"/>
          </a:xfrm>
        </p:grpSpPr>
        <p:grpSp>
          <p:nvGrpSpPr>
            <p:cNvPr id="4" name="Group 3"/>
            <p:cNvGrpSpPr/>
            <p:nvPr/>
          </p:nvGrpSpPr>
          <p:grpSpPr>
            <a:xfrm>
              <a:off x="8497398" y="1979784"/>
              <a:ext cx="2634614" cy="2033904"/>
              <a:chOff x="8466918" y="2188064"/>
              <a:chExt cx="2634614" cy="203390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55636" y1="7650" x2="55636" y2="7650"/>
                            <a14:foregroundMark x1="40727" y1="6557" x2="40727" y2="6557"/>
                            <a14:foregroundMark x1="32364" y1="8197" x2="32364" y2="8197"/>
                            <a14:foregroundMark x1="20000" y1="5464" x2="20000" y2="5464"/>
                            <a14:foregroundMark x1="65091" y1="16940" x2="65091" y2="21858"/>
                            <a14:foregroundMark x1="67273" y1="37158" x2="67636" y2="37705"/>
                            <a14:foregroundMark x1="53091" y1="11475" x2="57818" y2="8743"/>
                            <a14:foregroundMark x1="41818" y1="9290" x2="43636" y2="2732"/>
                            <a14:foregroundMark x1="44727" y1="9836" x2="44727" y2="9836"/>
                            <a14:foregroundMark x1="29091" y1="4918" x2="34909" y2="9836"/>
                            <a14:foregroundMark x1="18545" y1="3279" x2="23273" y2="10929"/>
                            <a14:foregroundMark x1="18545" y1="18579" x2="38909" y2="19126"/>
                            <a14:foregroundMark x1="18909" y1="29508" x2="19273" y2="25137"/>
                            <a14:foregroundMark x1="27273" y1="26776" x2="27273" y2="26776"/>
                            <a14:foregroundMark x1="39273" y1="27322" x2="39273" y2="27322"/>
                            <a14:foregroundMark x1="46909" y1="27322" x2="46909" y2="27322"/>
                            <a14:foregroundMark x1="38545" y1="19126" x2="49455" y2="18579"/>
                            <a14:foregroundMark x1="64727" y1="49727" x2="64727" y2="49727"/>
                            <a14:foregroundMark x1="69091" y1="36612" x2="69091" y2="36612"/>
                            <a14:foregroundMark x1="64727" y1="38251" x2="70182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82157" y="2478892"/>
                <a:ext cx="2619375" cy="1743076"/>
              </a:xfrm>
              <a:prstGeom prst="rect">
                <a:avLst/>
              </a:prstGeom>
            </p:spPr>
          </p:pic>
          <p:pic>
            <p:nvPicPr>
              <p:cNvPr id="7" name="Picture 8" descr="Magnifier icon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35768">
                <a:off x="8466918" y="2188064"/>
                <a:ext cx="1457326" cy="145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>
              <a:hlinkClick r:id="rId6"/>
            </p:cNvPr>
            <p:cNvSpPr txBox="1"/>
            <p:nvPr/>
          </p:nvSpPr>
          <p:spPr>
            <a:xfrm>
              <a:off x="7796823" y="4013688"/>
              <a:ext cx="2858475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DE" dirty="0" smtClean="0">
                  <a:latin typeface="Berlin Sans FB Demi" panose="020E0802020502020306" pitchFamily="34" charset="0"/>
                </a:rPr>
                <a:t>Predict Consumption APP</a:t>
              </a:r>
              <a:endParaRPr lang="en-US" dirty="0"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97" y="3324077"/>
            <a:ext cx="3247686" cy="3247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6780" y="2125980"/>
            <a:ext cx="727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 the APP and the parameters study available in the APP.</a:t>
            </a:r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Highlight the current best prediction and the reasoning behind it. </a:t>
            </a:r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Ask him/her to use the app and give feedback on the </a:t>
            </a:r>
            <a:r>
              <a:rPr lang="en-US" dirty="0" err="1" smtClean="0"/>
              <a:t>visualisations</a:t>
            </a:r>
            <a:r>
              <a:rPr lang="en-US" dirty="0" smtClean="0"/>
              <a:t> he/she needs to improve the use case and understanding of the models.</a:t>
            </a:r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Suggest further selection of data for better prediction (e.g. material type).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078106" y="4719484"/>
            <a:ext cx="660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 smtClean="0"/>
              <a:t>Focus on Communication and feedback:</a:t>
            </a:r>
            <a:endParaRPr lang="en-DE" b="1" dirty="0"/>
          </a:p>
          <a:p>
            <a:pPr marL="285750" indent="-285750">
              <a:buFontTx/>
              <a:buChar char="-"/>
            </a:pPr>
            <a:r>
              <a:rPr lang="en-DE" dirty="0" smtClean="0"/>
              <a:t>Exploration accasibility &gt; colbaorative development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Simplifying the DS concept &gt; extend brain strorming of 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Elctronic Mounting KG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30" y="1406434"/>
            <a:ext cx="4461494" cy="4706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7246" y="2717074"/>
            <a:ext cx="44592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 smtClean="0"/>
              <a:t>D</a:t>
            </a:r>
            <a:r>
              <a:rPr lang="en-US" dirty="0" smtClean="0"/>
              <a:t>a</a:t>
            </a:r>
            <a:r>
              <a:rPr lang="en-DE" dirty="0" smtClean="0"/>
              <a:t>ta Sceience idea:</a:t>
            </a:r>
          </a:p>
          <a:p>
            <a:endParaRPr lang="en-DE" dirty="0"/>
          </a:p>
          <a:p>
            <a:pPr marL="285750" indent="-285750">
              <a:buFontTx/>
              <a:buChar char="-"/>
            </a:pPr>
            <a:r>
              <a:rPr lang="en-US" dirty="0" smtClean="0"/>
              <a:t>R</a:t>
            </a:r>
            <a:r>
              <a:rPr lang="en-DE" dirty="0" smtClean="0"/>
              <a:t>eporting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I</a:t>
            </a:r>
            <a:r>
              <a:rPr lang="en-US" dirty="0" smtClean="0"/>
              <a:t>n</a:t>
            </a:r>
            <a:r>
              <a:rPr lang="en-DE" dirty="0" smtClean="0"/>
              <a:t>terdependency analyses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</a:t>
            </a:r>
            <a:r>
              <a:rPr lang="en-DE" dirty="0" smtClean="0"/>
              <a:t>orrelation of parameters</a:t>
            </a:r>
          </a:p>
          <a:p>
            <a:pPr marL="742950" lvl="1" indent="-285750">
              <a:buFontTx/>
              <a:buChar char="-"/>
            </a:pPr>
            <a:r>
              <a:rPr lang="en-DE" dirty="0" smtClean="0"/>
              <a:t>Hypothesis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Specification limits </a:t>
            </a:r>
          </a:p>
          <a:p>
            <a:pPr marL="742950" lvl="1" indent="-285750">
              <a:buFontTx/>
              <a:buChar char="-"/>
            </a:pPr>
            <a:r>
              <a:rPr lang="en-DE" dirty="0" smtClean="0"/>
              <a:t>In-circuit analysis &gt; Graph embedding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Human based inspections</a:t>
            </a:r>
          </a:p>
        </p:txBody>
      </p:sp>
    </p:spTree>
    <p:extLst>
      <p:ext uri="{BB962C8B-B14F-4D97-AF65-F5344CB8AC3E}">
        <p14:creationId xmlns:p14="http://schemas.microsoft.com/office/powerpoint/2010/main" val="4125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Unicode MS</vt:lpstr>
      <vt:lpstr>Berlin Sans FB Demi</vt:lpstr>
      <vt:lpstr>Calibri</vt:lpstr>
      <vt:lpstr>Calibri Light</vt:lpstr>
      <vt:lpstr>Cambria Math</vt:lpstr>
      <vt:lpstr>Century</vt:lpstr>
      <vt:lpstr>Office Theme</vt:lpstr>
      <vt:lpstr>Case Study Data Scientist Production Planning</vt:lpstr>
      <vt:lpstr>Work Flow</vt:lpstr>
      <vt:lpstr>Consumption forecast</vt:lpstr>
      <vt:lpstr>Data Cleaning</vt:lpstr>
      <vt:lpstr>Models</vt:lpstr>
      <vt:lpstr>Autoregressive Integrated Moving Average - ARIMA</vt:lpstr>
      <vt:lpstr>Improvement</vt:lpstr>
      <vt:lpstr>Commercial Plant Manager</vt:lpstr>
      <vt:lpstr>Elctronic Mounting KG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Data Scientist Production Planning</dc:title>
  <dc:creator>Anahita Pakiman</dc:creator>
  <cp:lastModifiedBy>Anahita Pakiman</cp:lastModifiedBy>
  <cp:revision>17</cp:revision>
  <dcterms:created xsi:type="dcterms:W3CDTF">2023-08-02T06:27:55Z</dcterms:created>
  <dcterms:modified xsi:type="dcterms:W3CDTF">2023-08-03T09:34:26Z</dcterms:modified>
</cp:coreProperties>
</file>