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71" r:id="rId3"/>
    <p:sldId id="257" r:id="rId4"/>
    <p:sldId id="266" r:id="rId5"/>
    <p:sldId id="267" r:id="rId6"/>
    <p:sldId id="259" r:id="rId7"/>
    <p:sldId id="260" r:id="rId8"/>
    <p:sldId id="261" r:id="rId9"/>
    <p:sldId id="263" r:id="rId10"/>
    <p:sldId id="262" r:id="rId11"/>
    <p:sldId id="269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EB3FDA-FD0F-4D0D-A192-DD27E5BAAC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BEBA7A4-1792-49BC-8795-15AAC82D6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1BFE04B-553A-4306-8D6F-4BE0D25E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CFE16C-960C-4894-B98C-71885E44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1715530-5ABF-46A9-89A9-DC7E3D7D4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57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32DD7A-E165-4049-BEFE-BC676A5E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5D10FE0-41D7-4ED7-8865-35ADBED9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5FCD14E-9D21-4A98-ABB8-6F13B80C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38DF9E-5BDF-4DBA-81FD-696C5618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BA921DD-CF91-4061-A16E-40EDD3AC6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73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982E901-5308-49DE-88C3-AE6C0B996C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901FA0A-7356-4C7D-B932-7CC2D3F0D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471C19-A963-45DE-B393-99A4C8C9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EF02A3-5BA2-4B82-9B1F-645697E3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7D9276-EF13-42D8-9F6A-6DBFD705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69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3570BD-1BB8-40E1-9A8B-B81525789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50A0C-A61E-4528-87F5-2C81E779A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131B960-9D77-400A-965C-B0E60B3C3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6F1F28-B0A8-48E8-8D55-40937E57B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06237E7-EFE4-4D89-B473-3EBF0AA0F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1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2D58F-3EB7-42D3-9E31-98D4D4A08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31583E3-7675-4A9F-9CA8-843FAB96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BBDDA3-197B-4F86-A352-BD3CCA7E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E72E6E-4266-44C8-BE32-FC1E31AFD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FA87552-3952-44DB-B93A-E58292FB5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11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08DF9A-B3BE-4D0E-B487-60CB5D05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1048E0-3B9B-4C41-AD16-4AD768D24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7BBA117-6963-4809-AE38-CAE819125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61D5FA2-CC14-46DB-BAB5-DCAE69075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69CCCBD-0484-49FD-8C57-52B2DEB9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5BCA32B-D0E1-438A-94A2-7ED013A04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6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54D9DE-BCDA-4691-B5D2-CB1A6C57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71D3CF-E080-4D88-BC83-AA55B8409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3AFDBF7-6314-4177-8D60-FB28B29F8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7D085E5-4F47-4BF0-8892-928F2C400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014C292-AB5D-4708-ABD4-A3BD47842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EF9ED4A-A72F-407A-B620-041BD4F51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1A682629-00E3-4D46-8E7F-056E2D6D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D2C6A8F-7CB5-4512-BA96-187AADEE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514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4E2789-55EE-4809-94D0-C312F7A37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06BA2A90-BF36-496F-B81E-27325A11E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F35FAF2-C0F2-4F7C-89E1-2DA7715F6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867DCB1-0594-478B-A226-75515DD69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4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E52A56B-6CD1-46AD-9429-581ECBE93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6CF2BE1F-5A0A-4562-9920-E53679D43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FE4E075-F874-4035-BE65-B7B131914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54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5BD6BA-4FFD-4EAB-8673-F84E3C881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DC5A5F6-695F-4985-B529-897CEFCB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373E430-497D-4936-BCAC-959D0DC17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D6C3A79-8BB2-452D-85BE-958F566A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3CF41C9-7B65-466B-8A62-5F79C900E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9CD4823-F588-4B6C-BF41-DC4FF0207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65F82F7-E1B7-4094-A43D-A3A39C56E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21CB64A9-B893-4DC9-98A1-F3F3D22BA4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C954F30C-5ADA-45EC-BF27-E92DD464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054DBBF-C2DD-4F19-8EE7-218FEC51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5933674-936E-4D19-9AE2-290FE2CA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17DEE29-E467-48BD-B52D-BC83641E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4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C3E6420-3CA6-4EDE-BAD3-31B176CE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19DAA8-B275-4909-A880-A01FEBD8F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8ABE34A-B2B9-469A-B8BE-06C230EC36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C8EC2-11E2-41BA-A98C-0C67BB35DB5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B96D247-6354-41BB-886C-9C38F6BD34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937753-18BE-4A77-A5AB-3115376F9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2CE8E-AFDD-4565-93C9-BA3E99320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7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30BA38-8122-4E56-A804-775429DC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29" y="2265028"/>
            <a:ext cx="3271706" cy="3271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C81C5A97-1BD2-463E-B5FA-B25FBCBCBE4A}"/>
              </a:ext>
            </a:extLst>
          </p:cNvPr>
          <p:cNvSpPr txBox="1"/>
          <p:nvPr/>
        </p:nvSpPr>
        <p:spPr>
          <a:xfrm>
            <a:off x="4305998" y="1321266"/>
            <a:ext cx="29969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dirty="0"/>
              <a:t>Analysis for</a:t>
            </a:r>
            <a:endParaRPr lang="en-US" sz="44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7ED0965-1FF3-45F0-9A17-17ED7E7D74FF}"/>
              </a:ext>
            </a:extLst>
          </p:cNvPr>
          <p:cNvSpPr txBox="1"/>
          <p:nvPr/>
        </p:nvSpPr>
        <p:spPr>
          <a:xfrm>
            <a:off x="4168629" y="5821960"/>
            <a:ext cx="3171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By</a:t>
            </a:r>
            <a:r>
              <a:rPr lang="hu-HU" dirty="0"/>
              <a:t> Bálint Antal, JDS </a:t>
            </a:r>
            <a:r>
              <a:rPr lang="hu-HU" dirty="0" err="1"/>
              <a:t>March</a:t>
            </a:r>
            <a:r>
              <a:rPr lang="hu-HU" dirty="0"/>
              <a:t>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752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1115415" y="294314"/>
            <a:ext cx="1015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 of all buyers, 1,767 purchased the Course while 6,640 opted for the E-book. This suggests a strategic opportunity: offering a follow-up discount on the Course to E-book buyers could increase high-value conversions and boost total revenue.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500E0D8-FB2B-4115-B0A8-5721218BA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9016" y="2041398"/>
            <a:ext cx="9169167" cy="4304874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FD89084A-DC2A-49D8-9DDE-4DE254D98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02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largest drop in the funnel is from readers to subscribers. Improving sign-up CTAs or value propositions could help increase the subscription rate.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266C3-A3A7-456C-8913-EE43ACF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236821A9-C08A-462A-95BD-5A0059A175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20" y="1510931"/>
            <a:ext cx="10503017" cy="49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74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Retention</a:t>
            </a:r>
            <a:r>
              <a:rPr lang="hu-HU" dirty="0"/>
              <a:t>*</a:t>
            </a:r>
            <a:r>
              <a:rPr lang="en-US" dirty="0"/>
              <a:t> falls sharply after </a:t>
            </a:r>
            <a:r>
              <a:rPr lang="hu-HU" dirty="0" err="1"/>
              <a:t>day</a:t>
            </a:r>
            <a:r>
              <a:rPr lang="en-US" dirty="0"/>
              <a:t> 1. A drip email campaign or retargeting ads could help re-engage users during these drop-off points</a:t>
            </a:r>
            <a:r>
              <a:rPr lang="hu-HU" dirty="0"/>
              <a:t>*</a:t>
            </a:r>
            <a:r>
              <a:rPr lang="en-US" dirty="0"/>
              <a:t>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266C3-A3A7-456C-8913-EE43ACF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5F111CC4-4BD5-49A5-A64D-5F30A5515697}"/>
              </a:ext>
            </a:extLst>
          </p:cNvPr>
          <p:cNvSpPr txBox="1"/>
          <p:nvPr/>
        </p:nvSpPr>
        <p:spPr>
          <a:xfrm>
            <a:off x="914079" y="6309770"/>
            <a:ext cx="1069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*Retention Rate: The percentage of users who returned to the blog on a specific day after their first visit. For example, a Day 1 retention rate of 10% means that 10% of users came back the next day.</a:t>
            </a:r>
          </a:p>
          <a:p>
            <a:r>
              <a:rPr lang="en-US" sz="900" dirty="0"/>
              <a:t>* Churn rate represents the percentage of users who did not return by a given day. For example, a Day 30 churn rate of 99.35% means that nearly all users stopped engaging by the 30th day after their first visit.</a:t>
            </a:r>
            <a:endParaRPr lang="hu-HU" sz="900" dirty="0"/>
          </a:p>
          <a:p>
            <a:r>
              <a:rPr lang="en-US" sz="900" dirty="0"/>
              <a:t>Retention/and churn is a good metric for understanding short-term engagement loss and where you need drip campaigns. </a:t>
            </a:r>
          </a:p>
          <a:p>
            <a:endParaRPr lang="en-US" sz="900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B13F117A-D8DE-4668-9214-3B192C73C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48" y="1287923"/>
            <a:ext cx="10696284" cy="502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022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459C20-024A-4786-A080-1DBD0EEE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69" y="63404"/>
            <a:ext cx="10515600" cy="1325563"/>
          </a:xfrm>
        </p:spPr>
        <p:txBody>
          <a:bodyPr/>
          <a:lstStyle/>
          <a:p>
            <a:r>
              <a:rPr lang="hu-HU" dirty="0"/>
              <a:t>Key takeways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B6424AB-001A-42FB-8E5E-CCB27D280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396411E5-C596-41E8-BF34-06ECC8A30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Dilan’s Travel Guide attracted over 210,000 unique readers with strong engagement—63.9% returned within the 3-month period.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Revenue reached $194,480, primarily driven by Course sales, with Reddit emerging as the top-performing channel by ROI and reach.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While the subscriber-to-buyer conversion is excellent at 87.3%, the reader-to-subscriber conversion remains low and needs improvement.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Retention drops sharply after </a:t>
            </a:r>
            <a:r>
              <a:rPr lang="hu-HU" dirty="0"/>
              <a:t>d</a:t>
            </a:r>
            <a:r>
              <a:rPr lang="en-US" dirty="0"/>
              <a:t>ay 1, highlighting the need for re-engagement strategies like email follow-ups. 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c</a:t>
            </a:r>
            <a:r>
              <a:rPr lang="en-US" dirty="0"/>
              <a:t>ountry_5 shows high buying intent, making it a prime candidate for targeted Course promotions.</a:t>
            </a:r>
          </a:p>
        </p:txBody>
      </p:sp>
    </p:spTree>
    <p:extLst>
      <p:ext uri="{BB962C8B-B14F-4D97-AF65-F5344CB8AC3E}">
        <p14:creationId xmlns:p14="http://schemas.microsoft.com/office/powerpoint/2010/main" val="143626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C8BBB1-5064-4467-8430-B19BA2D7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969" y="63404"/>
            <a:ext cx="10515600" cy="1325563"/>
          </a:xfrm>
        </p:spPr>
        <p:txBody>
          <a:bodyPr/>
          <a:lstStyle/>
          <a:p>
            <a:r>
              <a:rPr lang="hu-HU" dirty="0"/>
              <a:t>General insights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ED72E0B-0DE2-47ED-865C-36E683A5A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/>
              <a:t>Dilan’s Guide has shown impressive growth over the past three months</a:t>
            </a:r>
            <a:r>
              <a:rPr lang="en-US" dirty="0"/>
              <a:t>, attracting </a:t>
            </a:r>
            <a:r>
              <a:rPr lang="en-US" b="1" dirty="0"/>
              <a:t>581,877 total reads from 210,023 unique readers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A strong </a:t>
            </a:r>
            <a:r>
              <a:rPr lang="en-US" b="1" dirty="0"/>
              <a:t>63.9% of users returned</a:t>
            </a:r>
            <a:r>
              <a:rPr lang="hu-HU" b="1" dirty="0"/>
              <a:t>*</a:t>
            </a:r>
            <a:r>
              <a:rPr lang="en-US" dirty="0"/>
              <a:t>, indicating high content engagement.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Despite a relatively small </a:t>
            </a:r>
            <a:r>
              <a:rPr lang="hu-HU" dirty="0"/>
              <a:t>fiscal </a:t>
            </a:r>
            <a:r>
              <a:rPr lang="en-US" dirty="0"/>
              <a:t>investment, the blog generated </a:t>
            </a:r>
            <a:r>
              <a:rPr lang="en-US" b="1" dirty="0"/>
              <a:t>$194,480 in revenue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There are </a:t>
            </a:r>
            <a:r>
              <a:rPr lang="en-US" b="1" dirty="0"/>
              <a:t>7,618 total newsletter subscribers</a:t>
            </a:r>
            <a:r>
              <a:rPr lang="en-US" dirty="0"/>
              <a:t>.</a:t>
            </a: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en-US" dirty="0"/>
              <a:t>While the </a:t>
            </a:r>
            <a:r>
              <a:rPr lang="en-US" b="1" dirty="0"/>
              <a:t>reader-to-subscriber conversion rate has room for improvement</a:t>
            </a:r>
            <a:r>
              <a:rPr lang="en-US" dirty="0"/>
              <a:t>, the </a:t>
            </a:r>
            <a:r>
              <a:rPr lang="en-US" b="1" dirty="0"/>
              <a:t>subscriber-to-buyer conversion rate is exceptional at 87.3%</a:t>
            </a:r>
            <a:r>
              <a:rPr lang="en-US" dirty="0"/>
              <a:t>, highlighting the effectiveness of post-subscription monetization.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160E73-DF09-4A70-8210-4983CB9D2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1765614-F6CC-4D9E-B890-1E4BA399E5DF}"/>
              </a:ext>
            </a:extLst>
          </p:cNvPr>
          <p:cNvSpPr txBox="1"/>
          <p:nvPr/>
        </p:nvSpPr>
        <p:spPr>
          <a:xfrm>
            <a:off x="566095" y="6332854"/>
            <a:ext cx="898057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*</a:t>
            </a:r>
            <a:r>
              <a:rPr lang="en-US" sz="900" dirty="0"/>
              <a:t>Returning Readers is a cumulative metric, it shows the proportion of all users who have returned at least once during the 3-month period.</a:t>
            </a:r>
            <a:r>
              <a:rPr lang="hu-HU" sz="900" dirty="0"/>
              <a:t> Good </a:t>
            </a:r>
            <a:r>
              <a:rPr lang="hu-HU" sz="900" dirty="0" err="1"/>
              <a:t>at</a:t>
            </a:r>
            <a:r>
              <a:rPr lang="hu-HU" sz="900" dirty="0"/>
              <a:t> </a:t>
            </a:r>
            <a:r>
              <a:rPr lang="hu-HU" sz="900" dirty="0" err="1"/>
              <a:t>representing</a:t>
            </a:r>
            <a:r>
              <a:rPr lang="hu-HU" sz="900" dirty="0"/>
              <a:t> loyalty over </a:t>
            </a:r>
            <a:r>
              <a:rPr lang="hu-HU" sz="900" dirty="0" err="1"/>
              <a:t>the</a:t>
            </a:r>
            <a:r>
              <a:rPr lang="hu-HU" sz="900" dirty="0"/>
              <a:t> </a:t>
            </a:r>
            <a:r>
              <a:rPr lang="hu-HU" sz="900" dirty="0" err="1"/>
              <a:t>long</a:t>
            </a:r>
            <a:r>
              <a:rPr lang="hu-HU" sz="900" dirty="0"/>
              <a:t> </a:t>
            </a:r>
            <a:r>
              <a:rPr lang="hu-HU" sz="900" dirty="0" err="1"/>
              <a:t>haul</a:t>
            </a:r>
            <a:r>
              <a:rPr lang="hu-HU" sz="900" dirty="0"/>
              <a:t>.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44328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>
            <a:extLst>
              <a:ext uri="{FF2B5EF4-FFF2-40B4-BE49-F238E27FC236}">
                <a16:creationId xmlns:a16="http://schemas.microsoft.com/office/drawing/2014/main" id="{52AEA061-A328-490D-ADA9-38A6762AF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398" y="1856103"/>
            <a:ext cx="10268125" cy="4820828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Reddit generate</a:t>
            </a:r>
            <a:r>
              <a:rPr lang="hu-HU" dirty="0"/>
              <a:t>d</a:t>
            </a:r>
            <a:r>
              <a:rPr lang="en-US" dirty="0"/>
              <a:t> </a:t>
            </a:r>
            <a:r>
              <a:rPr lang="hu-HU" dirty="0"/>
              <a:t>105,216 - </a:t>
            </a:r>
            <a:r>
              <a:rPr lang="en-US" dirty="0"/>
              <a:t>the highest volume of</a:t>
            </a:r>
            <a:r>
              <a:rPr lang="hu-HU" dirty="0"/>
              <a:t>- </a:t>
            </a:r>
            <a:r>
              <a:rPr lang="en-US" dirty="0"/>
              <a:t>first-time readers. </a:t>
            </a:r>
            <a:r>
              <a:rPr lang="hu-HU" dirty="0" err="1"/>
              <a:t>It</a:t>
            </a:r>
            <a:r>
              <a:rPr lang="hu-HU" dirty="0"/>
              <a:t> is a</a:t>
            </a:r>
            <a:r>
              <a:rPr lang="en-US" dirty="0"/>
              <a:t> strong acquisition channel worth reinforcing with more budget </a:t>
            </a:r>
            <a:r>
              <a:rPr lang="hu-HU" dirty="0"/>
              <a:t>and</a:t>
            </a:r>
            <a:r>
              <a:rPr lang="en-US" dirty="0"/>
              <a:t> tailored content.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266C3-A3A7-456C-8913-EE43ACF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88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Reddit also delivered the highest ROI</a:t>
            </a:r>
            <a:r>
              <a:rPr lang="hu-HU" dirty="0"/>
              <a:t>*</a:t>
            </a:r>
            <a:r>
              <a:rPr lang="en-US" dirty="0"/>
              <a:t>, although all channels exceeded expectations in terms of return on investment.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266C3-A3A7-456C-8913-EE43ACF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zövegdoboz 3">
            <a:extLst>
              <a:ext uri="{FF2B5EF4-FFF2-40B4-BE49-F238E27FC236}">
                <a16:creationId xmlns:a16="http://schemas.microsoft.com/office/drawing/2014/main" id="{57B87C2C-BDA6-4EBB-9DB4-C0F1927A40B8}"/>
              </a:ext>
            </a:extLst>
          </p:cNvPr>
          <p:cNvSpPr txBox="1"/>
          <p:nvPr/>
        </p:nvSpPr>
        <p:spPr>
          <a:xfrm>
            <a:off x="997969" y="6488668"/>
            <a:ext cx="8137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*</a:t>
            </a:r>
            <a:r>
              <a:rPr lang="en-US" sz="900" dirty="0"/>
              <a:t>ROI is calculated as (Revenue - Cost) / Cost. For example, Dilan spent $250 per month </a:t>
            </a:r>
            <a:r>
              <a:rPr lang="hu-HU" sz="900" dirty="0"/>
              <a:t>for Reddit, in total $750 </a:t>
            </a:r>
            <a:r>
              <a:rPr lang="en-US" sz="900" dirty="0"/>
              <a:t>and generated $89,760 in revenue</a:t>
            </a:r>
            <a:r>
              <a:rPr lang="hu-HU" sz="900" dirty="0"/>
              <a:t> through that channel</a:t>
            </a:r>
            <a:r>
              <a:rPr lang="en-US" sz="900" dirty="0"/>
              <a:t>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A72DF94-DEFE-465B-8509-B19AF9BD4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2" y="1225324"/>
            <a:ext cx="10880521" cy="510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065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However, if we consider</a:t>
            </a:r>
            <a:r>
              <a:rPr lang="hu-HU" dirty="0"/>
              <a:t> conversion </a:t>
            </a:r>
            <a:r>
              <a:rPr lang="hu-HU" dirty="0" err="1"/>
              <a:t>rates</a:t>
            </a:r>
            <a:r>
              <a:rPr lang="hu-HU" dirty="0"/>
              <a:t>*</a:t>
            </a:r>
            <a:r>
              <a:rPr lang="en-US" dirty="0"/>
              <a:t>, strong SEO could serve as the backbone of the organic acquisition strategy within the marketing mix.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1266C3-A3A7-456C-8913-EE43ACF1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466F9646-B562-4584-8D48-98455DC8FBC7}"/>
              </a:ext>
            </a:extLst>
          </p:cNvPr>
          <p:cNvSpPr txBox="1"/>
          <p:nvPr/>
        </p:nvSpPr>
        <p:spPr>
          <a:xfrm>
            <a:off x="566096" y="6488668"/>
            <a:ext cx="986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900" dirty="0"/>
              <a:t>*</a:t>
            </a:r>
            <a:r>
              <a:rPr lang="en-US" sz="900" dirty="0"/>
              <a:t>C</a:t>
            </a:r>
            <a:r>
              <a:rPr lang="hu-HU" sz="900" dirty="0"/>
              <a:t>R</a:t>
            </a:r>
            <a:r>
              <a:rPr lang="en-US" sz="900" dirty="0"/>
              <a:t> metric </a:t>
            </a:r>
            <a:r>
              <a:rPr lang="hu-HU" sz="900" dirty="0"/>
              <a:t>r</a:t>
            </a:r>
            <a:r>
              <a:rPr lang="en-US" sz="900" dirty="0" err="1"/>
              <a:t>epresents</a:t>
            </a:r>
            <a:r>
              <a:rPr lang="en-US" sz="900" dirty="0"/>
              <a:t> the reader-to-buyer conversion rate. It is calculated by dividing the number of buyers by the number of first-time readers from a given source, highlighting how effectively each channel converts audience interest into purchases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440D4A7E-0EE0-40E5-AC64-CFA147AE82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27" y="1356085"/>
            <a:ext cx="10628851" cy="499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784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05820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topic Asia received the most interest with 194,925 reads. Expanding content on this topic could boost traffic and engagement.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02BE3ED-34A8-41C5-BAB4-42D8A49FE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30" y="1792574"/>
            <a:ext cx="10385571" cy="4875969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E8EFF74-31DF-421C-AF47-FC4A07DDF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457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294314"/>
            <a:ext cx="10159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A significant portion of users engage with only one topic</a:t>
            </a:r>
            <a:r>
              <a:rPr lang="hu-HU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, 71,2%</a:t>
            </a:r>
            <a:r>
              <a:rPr lang="en-US" b="0" i="0" dirty="0">
                <a:solidFill>
                  <a:srgbClr val="31333F"/>
                </a:solidFill>
                <a:effectLst/>
                <a:latin typeface="Source Sans Pro" panose="020B0503030403020204" pitchFamily="34" charset="0"/>
              </a:rPr>
              <a:t> — almost two-thirds of them. Introducing cross-topic links or recommendations could help retain user engagement and encourage broader content exploration.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E3D63E95-C5B7-4F9C-9E38-203DECC67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007" y="1775578"/>
            <a:ext cx="10217792" cy="4797197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8368470-0BDB-441C-A66F-677B42F8C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59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511728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Source Sans Pro" panose="020B0503030403020204" pitchFamily="34" charset="0"/>
              </a:rPr>
              <a:t>Users from country_5 generated the highest revenue ($57</a:t>
            </a:r>
            <a:r>
              <a:rPr lang="hu-HU" b="0" i="0" dirty="0">
                <a:effectLst/>
                <a:latin typeface="Source Sans Pro" panose="020B0503030403020204" pitchFamily="34" charset="0"/>
              </a:rPr>
              <a:t>,</a:t>
            </a:r>
            <a:r>
              <a:rPr lang="en-US" b="0" i="0" dirty="0">
                <a:effectLst/>
                <a:latin typeface="Source Sans Pro" panose="020B0503030403020204" pitchFamily="34" charset="0"/>
              </a:rPr>
              <a:t>920). It may be strategic to localize offers or create region-specific campaigns.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7921B58-C0C3-4683-9083-2B7F2EC32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2028576"/>
            <a:ext cx="9597006" cy="4505742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1440F50-8157-49F0-877A-A26461D4B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397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zövegdoboz 8">
            <a:extLst>
              <a:ext uri="{FF2B5EF4-FFF2-40B4-BE49-F238E27FC236}">
                <a16:creationId xmlns:a16="http://schemas.microsoft.com/office/drawing/2014/main" id="{966B6E59-B1F7-4339-BF67-94C95FFB6993}"/>
              </a:ext>
            </a:extLst>
          </p:cNvPr>
          <p:cNvSpPr txBox="1"/>
          <p:nvPr/>
        </p:nvSpPr>
        <p:spPr>
          <a:xfrm>
            <a:off x="997969" y="301840"/>
            <a:ext cx="10159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Since </a:t>
            </a:r>
            <a:r>
              <a:rPr lang="hu-HU" dirty="0"/>
              <a:t>c</a:t>
            </a:r>
            <a:r>
              <a:rPr lang="en-US" dirty="0"/>
              <a:t>ountry_5 leads in both Course and E-book purchases—and the Course is the primary revenue driver—targeted regional campaigns focused on promoting the Course could yield strong results.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9D99DD39-8090-4615-84A6-8722350FB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24" y="294314"/>
            <a:ext cx="863745" cy="8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B20B5CBF-CF06-47F6-925F-0D681D523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178" y="1596495"/>
            <a:ext cx="10259736" cy="481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49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701</Words>
  <Application>Microsoft Office PowerPoint</Application>
  <PresentationFormat>Szélesvásznú</PresentationFormat>
  <Paragraphs>38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Source Sans Pro</vt:lpstr>
      <vt:lpstr>Office-téma</vt:lpstr>
      <vt:lpstr>PowerPoint-bemutató</vt:lpstr>
      <vt:lpstr>General insights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Key takeways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Antal Bálint</dc:creator>
  <cp:lastModifiedBy>Antal Bálint</cp:lastModifiedBy>
  <cp:revision>58</cp:revision>
  <dcterms:created xsi:type="dcterms:W3CDTF">2025-05-23T17:39:58Z</dcterms:created>
  <dcterms:modified xsi:type="dcterms:W3CDTF">2025-05-23T20:36:47Z</dcterms:modified>
</cp:coreProperties>
</file>