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91" r:id="rId3"/>
    <p:sldId id="264" r:id="rId4"/>
    <p:sldId id="275" r:id="rId5"/>
    <p:sldId id="285" r:id="rId6"/>
    <p:sldId id="286" r:id="rId7"/>
    <p:sldId id="289" r:id="rId8"/>
    <p:sldId id="265" r:id="rId9"/>
    <p:sldId id="268" r:id="rId10"/>
    <p:sldId id="277" r:id="rId11"/>
    <p:sldId id="278" r:id="rId12"/>
    <p:sldId id="279" r:id="rId13"/>
    <p:sldId id="272" r:id="rId14"/>
    <p:sldId id="282" r:id="rId15"/>
    <p:sldId id="271" r:id="rId16"/>
    <p:sldId id="284" r:id="rId17"/>
    <p:sldId id="292" r:id="rId18"/>
    <p:sldId id="294" r:id="rId19"/>
    <p:sldId id="295" r:id="rId20"/>
    <p:sldId id="296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DF8457-6E0F-E649-90E9-B152881AE8ED}" v="1" dt="2023-09-03T20:28:28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674"/>
  </p:normalViewPr>
  <p:slideViewPr>
    <p:cSldViewPr snapToGrid="0">
      <p:cViewPr varScale="1">
        <p:scale>
          <a:sx n="102" d="100"/>
          <a:sy n="102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F675E-99CA-BA45-A475-35D13CF4D5D1}" type="datetimeFigureOut">
              <a:rPr lang="it-IT" smtClean="0"/>
              <a:t>04/09/23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BD8B6-52DF-1140-B0F8-27DE665983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2460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XGBoost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is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an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optimized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distributed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gradient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boosting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library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designed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to be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highly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it-IT" b="1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efficient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it-IT" b="1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flexible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and </a:t>
            </a:r>
            <a:r>
              <a:rPr lang="it-IT" b="1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portable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It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implements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machine learning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algorithms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under the </a:t>
            </a:r>
            <a:r>
              <a:rPr lang="it-IT" b="0" i="0" u="none" strike="noStrike" dirty="0" err="1">
                <a:solidFill>
                  <a:srgbClr val="9B59B6"/>
                </a:solidFill>
                <a:effectLst/>
                <a:latin typeface="Lato" panose="020F0502020204030203" pitchFamily="34" charset="0"/>
              </a:rPr>
              <a:t>gradient</a:t>
            </a:r>
            <a:r>
              <a:rPr lang="it-IT" b="0" i="0" u="none" strike="noStrike" dirty="0">
                <a:solidFill>
                  <a:srgbClr val="9B59B6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u="none" strike="noStrike" dirty="0" err="1">
                <a:solidFill>
                  <a:srgbClr val="9B59B6"/>
                </a:solidFill>
                <a:effectLst/>
                <a:latin typeface="Lato" panose="020F0502020204030203" pitchFamily="34" charset="0"/>
              </a:rPr>
              <a:t>boosting</a:t>
            </a:r>
            <a:r>
              <a:rPr lang="it-IT" b="0" i="0" u="none" strike="noStrike" dirty="0">
                <a:solidFill>
                  <a:srgbClr val="9B59B6"/>
                </a:solidFill>
                <a:effectLst/>
                <a:latin typeface="Lato" panose="020F0502020204030203" pitchFamily="34" charset="0"/>
              </a:rPr>
              <a:t> fr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amework.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XGBoost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provides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a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parallel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tree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boosting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(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also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known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GBDT, GBM)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that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solve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many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data science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problems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in a fast and accurate way. The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same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code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runs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on major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distributed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environment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(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Hadoop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 SGE, MPI) and can solve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problems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beyond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billions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of </a:t>
            </a:r>
            <a:r>
              <a:rPr lang="it-IT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examples</a:t>
            </a:r>
            <a:r>
              <a:rPr lang="it-IT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BD8B6-52DF-1140-B0F8-27DE665983F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8424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CART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BD8B6-52DF-1140-B0F8-27DE665983F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6189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Non possiamo imparare tutti gli alberi in una volta, strategia additiva. Ad ogni step aggiungiamo l’albero che ci fa minimizzare la funzione di </a:t>
            </a:r>
            <a:r>
              <a:rPr lang="it-IT" dirty="0" err="1"/>
              <a:t>loss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BD8B6-52DF-1140-B0F8-27DE665983FB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0305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Con MSE abbiamo un termine del primo ordine (solitamente chiamato residuo) e un termine quadratico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BD8B6-52DF-1140-B0F8-27DE665983FB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8971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Nel caso generale prendiamo l’espansione di </a:t>
            </a:r>
            <a:r>
              <a:rPr lang="it-IT" dirty="0" err="1"/>
              <a:t>taylor</a:t>
            </a:r>
            <a:r>
              <a:rPr lang="it-IT" dirty="0"/>
              <a:t> del secondo ordine, rimangono le due derivate. La </a:t>
            </a:r>
            <a:r>
              <a:rPr lang="it-IT" dirty="0" err="1"/>
              <a:t>loss</a:t>
            </a:r>
            <a:r>
              <a:rPr lang="it-IT" dirty="0"/>
              <a:t> può essere qualsiasi, prendo in input solo g e h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BD8B6-52DF-1140-B0F8-27DE665983FB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2131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w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vector</a:t>
            </a:r>
            <a:r>
              <a:rPr lang="it-IT" dirty="0"/>
              <a:t> of scores on </a:t>
            </a:r>
            <a:r>
              <a:rPr lang="it-IT" dirty="0" err="1"/>
              <a:t>leaves</a:t>
            </a:r>
            <a:r>
              <a:rPr lang="it-IT" dirty="0"/>
              <a:t>, </a:t>
            </a:r>
            <a:r>
              <a:rPr lang="it-IT" dirty="0" err="1"/>
              <a:t>q</a:t>
            </a:r>
            <a:r>
              <a:rPr lang="it-IT" dirty="0"/>
              <a:t> assegna ogni punto alla foglia corrispondente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BD8B6-52DF-1140-B0F8-27DE665983FB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8455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5A5C1E-2EFF-998B-4620-4F3AB4E28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07795C0-B7A9-7696-104A-048CAD6D2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ED40F5-92A8-9647-7A67-924876ED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F821-180C-F748-9ECA-A7E4DE0A3C3C}" type="datetimeFigureOut">
              <a:rPr lang="it-IT" smtClean="0"/>
              <a:t>04/09/23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875D18-6A6D-23CC-C691-D2E92FAC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CAA694-B3A8-9CC7-6331-F466D2CFA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2D37-011D-AF4F-85A9-D247BE457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42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970ABE-EDCC-939B-39DE-1006BF57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45A2353-8545-8B18-047B-F5254A263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3E9E30-87B1-2D83-1DF3-024B6AC87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F821-180C-F748-9ECA-A7E4DE0A3C3C}" type="datetimeFigureOut">
              <a:rPr lang="it-IT" smtClean="0"/>
              <a:t>04/09/23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7D8C0-6F70-195B-DEEF-E0AFCB9D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75141B-2CDD-E626-220D-D7EAF005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2D37-011D-AF4F-85A9-D247BE457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564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CCE833C-0486-83FB-3693-78FBCF71F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09E09A-E4CA-5597-980C-7D95905CE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26E736-2032-4DE8-9861-D2402F59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F821-180C-F748-9ECA-A7E4DE0A3C3C}" type="datetimeFigureOut">
              <a:rPr lang="it-IT" smtClean="0"/>
              <a:t>04/09/23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20F52A-FB89-53E9-EF5E-E61587B4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3227C8-B6B9-32E5-ED6D-FE8A3B256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2D37-011D-AF4F-85A9-D247BE457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759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4F98F5-8065-5D7E-B808-4300192A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5BEE83-AEEE-1653-27E7-8B223A548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78B3B3-391B-157B-B4C2-FAD2BCF9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F821-180C-F748-9ECA-A7E4DE0A3C3C}" type="datetimeFigureOut">
              <a:rPr lang="it-IT" smtClean="0"/>
              <a:t>04/09/23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477875-80BC-8305-3430-DD5EF2A44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CD53B0-FE3C-24D4-E0A6-C88B95111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2D37-011D-AF4F-85A9-D247BE457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090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0FA445-16B8-C88C-6818-410D4F19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92936EC-2896-88C4-4480-24573A13F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BD9E5B-CDAE-7050-570B-7E1FC3BF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F821-180C-F748-9ECA-A7E4DE0A3C3C}" type="datetimeFigureOut">
              <a:rPr lang="it-IT" smtClean="0"/>
              <a:t>04/09/23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3241EB-E1AA-E09E-CE0C-6F4F0BF8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9E56B3-18F8-786D-A95D-FEEB0014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2D37-011D-AF4F-85A9-D247BE457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469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5AFEFC-C3CC-9904-56D7-77968CE5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B6BD81-04F1-2765-6FA8-593C12156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CC25EDF-E99C-121A-B2F6-95ADDD5EE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5E1629A-7CD8-AC79-A3A9-03259278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F821-180C-F748-9ECA-A7E4DE0A3C3C}" type="datetimeFigureOut">
              <a:rPr lang="it-IT" smtClean="0"/>
              <a:t>04/09/23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2CDF4EF-7FBB-3012-7566-66D1C04F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9EEAA2A-790A-A6B5-8FC0-CCF01B72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2D37-011D-AF4F-85A9-D247BE457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747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38A905-4DE4-ECA4-EE5E-C89FFDADB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F43B2B7-2E01-2781-245F-41F9E9564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B1EE0D4-92EA-1AFB-F248-FD6D14465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1C428B0-907A-1427-D6AB-614A63F79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CC7EFDF-F441-2EA2-71D5-5085C7DCD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0394E43-376E-F1AD-70DE-818789E31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F821-180C-F748-9ECA-A7E4DE0A3C3C}" type="datetimeFigureOut">
              <a:rPr lang="it-IT" smtClean="0"/>
              <a:t>04/09/23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2479B73-7470-4D4B-1376-A522DCADB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FA89CF4-C43E-8527-B614-8CA2A46E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2D37-011D-AF4F-85A9-D247BE457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407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601C8D-872F-964D-2D8B-C4E2D882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20C920B-4A0D-0A2E-1B64-63202B295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F821-180C-F748-9ECA-A7E4DE0A3C3C}" type="datetimeFigureOut">
              <a:rPr lang="it-IT" smtClean="0"/>
              <a:t>04/09/23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8BF0CF-0727-F480-3578-7A13A38B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63F3639-CD45-2C06-4D4E-F4D4B7DD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2D37-011D-AF4F-85A9-D247BE457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461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6CFCA1B-E5C7-83D0-98F5-D1B73BF6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F821-180C-F748-9ECA-A7E4DE0A3C3C}" type="datetimeFigureOut">
              <a:rPr lang="it-IT" smtClean="0"/>
              <a:t>04/09/23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BDFC825-81E0-D192-8454-7E7EB81B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A50D13B-66C4-167E-8D56-1CC30EF0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2D37-011D-AF4F-85A9-D247BE457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07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91D7CD-5B5E-7D07-8AA2-58373558D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723E25-9CB1-48BC-D412-DC5BDC4B6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B7C69D0-40F1-8FA0-31EA-309B24804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A4C95E-EB7C-070D-9333-B3A157C9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F821-180C-F748-9ECA-A7E4DE0A3C3C}" type="datetimeFigureOut">
              <a:rPr lang="it-IT" smtClean="0"/>
              <a:t>04/09/23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0BD5B6-517B-34EB-A8C9-49CBBC58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5E63BE-9438-2538-054B-4EEA4C98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2D37-011D-AF4F-85A9-D247BE457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602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95FCD4-5122-6E9B-1734-ACB45BCFC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24C91D7-2AE0-8C8C-7388-4AEF0989B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E210402-ADF8-551D-E96C-F83F7E740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82873D-EE0D-C2C3-76A5-ADD7CCBE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F821-180C-F748-9ECA-A7E4DE0A3C3C}" type="datetimeFigureOut">
              <a:rPr lang="it-IT" smtClean="0"/>
              <a:t>04/09/23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D95D7C8-0C29-483C-391F-4578C0F2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6D00A61-275B-8E20-D71A-CFBF413E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2D37-011D-AF4F-85A9-D247BE457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7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897B4D0-A20C-CFE8-03C0-03EB799E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83B659-1469-7B26-7B2B-C5A3ACE25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279609-1D77-619A-E433-F9130C642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6F821-180C-F748-9ECA-A7E4DE0A3C3C}" type="datetimeFigureOut">
              <a:rPr lang="it-IT" smtClean="0"/>
              <a:t>04/09/23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DA13D0-BBD9-0D59-CAF8-0B233C217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62AA61-2F47-5202-F450-683C68223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62D37-011D-AF4F-85A9-D247BE457B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955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783286-A270-84EF-5213-50FCE54D9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10968" y="-931143"/>
            <a:ext cx="9144000" cy="2387600"/>
          </a:xfrm>
        </p:spPr>
        <p:txBody>
          <a:bodyPr>
            <a:normAutofit/>
          </a:bodyPr>
          <a:lstStyle/>
          <a:p>
            <a:r>
              <a:rPr lang="it-IT" sz="5200" dirty="0"/>
              <a:t>XGBOOST </a:t>
            </a:r>
            <a:r>
              <a:rPr lang="it-IT" sz="5000" dirty="0"/>
              <a:t>ALGORITHM</a:t>
            </a:r>
          </a:p>
        </p:txBody>
      </p:sp>
      <p:pic>
        <p:nvPicPr>
          <p:cNvPr id="5" name="Immagine 4" descr="Immagine che contiene cerchio, Elementi grafici, logo, schermata&#10;&#10;Descrizione generata automaticamente">
            <a:extLst>
              <a:ext uri="{FF2B5EF4-FFF2-40B4-BE49-F238E27FC236}">
                <a16:creationId xmlns:a16="http://schemas.microsoft.com/office/drawing/2014/main" id="{91D543A5-2EFE-BE3D-807B-0FAE368C4C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6" b="-1"/>
          <a:stretch/>
        </p:blipFill>
        <p:spPr>
          <a:xfrm>
            <a:off x="4009197" y="2035943"/>
            <a:ext cx="4546079" cy="385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D49A4-B263-678D-5734-6CEE9990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7" y="200233"/>
            <a:ext cx="10374443" cy="1460500"/>
          </a:xfrm>
        </p:spPr>
        <p:txBody>
          <a:bodyPr>
            <a:normAutofit/>
          </a:bodyPr>
          <a:lstStyle/>
          <a:p>
            <a:r>
              <a:rPr lang="it-IT" sz="3400" dirty="0">
                <a:solidFill>
                  <a:srgbClr val="404040"/>
                </a:solidFill>
                <a:latin typeface="Lato" panose="020F0502020204030203" pitchFamily="34" charset="0"/>
              </a:rPr>
              <a:t>Additive training</a:t>
            </a:r>
            <a:endParaRPr lang="it-IT" sz="3400" dirty="0"/>
          </a:p>
        </p:txBody>
      </p:sp>
      <p:pic>
        <p:nvPicPr>
          <p:cNvPr id="5" name="Segnaposto contenuto 4" descr="Immagine che contiene testo, calligrafia, Carattere, bianco&#10;&#10;Descrizione generata automaticamente">
            <a:extLst>
              <a:ext uri="{FF2B5EF4-FFF2-40B4-BE49-F238E27FC236}">
                <a16:creationId xmlns:a16="http://schemas.microsoft.com/office/drawing/2014/main" id="{A317E729-977B-03F0-9076-39809F5F8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6459" y="2091847"/>
            <a:ext cx="5593352" cy="3176157"/>
          </a:xfrm>
        </p:spPr>
      </p:pic>
    </p:spTree>
    <p:extLst>
      <p:ext uri="{BB962C8B-B14F-4D97-AF65-F5344CB8AC3E}">
        <p14:creationId xmlns:p14="http://schemas.microsoft.com/office/powerpoint/2010/main" val="3737404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D49A4-B263-678D-5734-6CEE9990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7" y="200233"/>
            <a:ext cx="10374443" cy="1460500"/>
          </a:xfrm>
        </p:spPr>
        <p:txBody>
          <a:bodyPr>
            <a:normAutofit/>
          </a:bodyPr>
          <a:lstStyle/>
          <a:p>
            <a:r>
              <a:rPr lang="it-IT" sz="3400" dirty="0" err="1">
                <a:solidFill>
                  <a:srgbClr val="404040"/>
                </a:solidFill>
                <a:latin typeface="Lato" panose="020F0502020204030203" pitchFamily="34" charset="0"/>
              </a:rPr>
              <a:t>Objective</a:t>
            </a:r>
            <a:r>
              <a:rPr lang="it-IT" sz="3400" dirty="0">
                <a:solidFill>
                  <a:srgbClr val="404040"/>
                </a:solidFill>
                <a:latin typeface="Lato" panose="020F0502020204030203" pitchFamily="34" charset="0"/>
              </a:rPr>
              <a:t> </a:t>
            </a:r>
            <a:r>
              <a:rPr lang="it-IT" sz="3400" dirty="0" err="1">
                <a:solidFill>
                  <a:srgbClr val="404040"/>
                </a:solidFill>
                <a:latin typeface="Lato" panose="020F0502020204030203" pitchFamily="34" charset="0"/>
              </a:rPr>
              <a:t>function</a:t>
            </a:r>
            <a:endParaRPr lang="it-IT" sz="3400" dirty="0"/>
          </a:p>
        </p:txBody>
      </p:sp>
      <p:pic>
        <p:nvPicPr>
          <p:cNvPr id="6" name="Immagine 5" descr="Immagine che contiene testo, Carattere, calligrafia, bianco&#10;&#10;Descrizione generata automaticamente">
            <a:extLst>
              <a:ext uri="{FF2B5EF4-FFF2-40B4-BE49-F238E27FC236}">
                <a16:creationId xmlns:a16="http://schemas.microsoft.com/office/drawing/2014/main" id="{78A999B6-539A-EFF0-ABC7-74A4DEE8D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792" y="2154478"/>
            <a:ext cx="8460415" cy="382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88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D49A4-B263-678D-5734-6CEE9990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7" y="200233"/>
            <a:ext cx="10374443" cy="1460500"/>
          </a:xfrm>
        </p:spPr>
        <p:txBody>
          <a:bodyPr>
            <a:normAutofit/>
          </a:bodyPr>
          <a:lstStyle/>
          <a:p>
            <a:r>
              <a:rPr lang="it-IT" sz="3400" dirty="0" err="1">
                <a:solidFill>
                  <a:srgbClr val="404040"/>
                </a:solidFill>
                <a:latin typeface="Lato" panose="020F0502020204030203" pitchFamily="34" charset="0"/>
              </a:rPr>
              <a:t>Objective</a:t>
            </a:r>
            <a:r>
              <a:rPr lang="it-IT" sz="3400" dirty="0">
                <a:solidFill>
                  <a:srgbClr val="404040"/>
                </a:solidFill>
                <a:latin typeface="Lato" panose="020F0502020204030203" pitchFamily="34" charset="0"/>
              </a:rPr>
              <a:t> </a:t>
            </a:r>
            <a:r>
              <a:rPr lang="it-IT" sz="3400" dirty="0" err="1">
                <a:solidFill>
                  <a:srgbClr val="404040"/>
                </a:solidFill>
                <a:latin typeface="Lato" panose="020F0502020204030203" pitchFamily="34" charset="0"/>
              </a:rPr>
              <a:t>function</a:t>
            </a:r>
            <a:endParaRPr lang="it-IT" sz="3400" dirty="0"/>
          </a:p>
        </p:txBody>
      </p:sp>
      <p:pic>
        <p:nvPicPr>
          <p:cNvPr id="4" name="Immagine 3" descr="Immagine che contiene testo, Carattere, ricevuta, calligrafia&#10;&#10;Descrizione generata automaticamente">
            <a:extLst>
              <a:ext uri="{FF2B5EF4-FFF2-40B4-BE49-F238E27FC236}">
                <a16:creationId xmlns:a16="http://schemas.microsoft.com/office/drawing/2014/main" id="{77DE4AA8-CF8A-F473-E9EF-A42A98739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832" y="1954061"/>
            <a:ext cx="8382335" cy="412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4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D49A4-B263-678D-5734-6CEE9990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7" y="200233"/>
            <a:ext cx="10374443" cy="1460500"/>
          </a:xfrm>
        </p:spPr>
        <p:txBody>
          <a:bodyPr>
            <a:normAutofit/>
          </a:bodyPr>
          <a:lstStyle/>
          <a:p>
            <a:r>
              <a:rPr lang="it-IT" sz="3400" dirty="0">
                <a:solidFill>
                  <a:srgbClr val="404040"/>
                </a:solidFill>
                <a:latin typeface="Lato" panose="020F0502020204030203" pitchFamily="34" charset="0"/>
              </a:rPr>
              <a:t>Model </a:t>
            </a:r>
            <a:r>
              <a:rPr lang="it-IT" sz="3400" dirty="0" err="1">
                <a:solidFill>
                  <a:srgbClr val="404040"/>
                </a:solidFill>
                <a:latin typeface="Lato" panose="020F0502020204030203" pitchFamily="34" charset="0"/>
              </a:rPr>
              <a:t>complexity</a:t>
            </a:r>
            <a:endParaRPr lang="it-IT" sz="34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1A4389A-6514-B6BD-F82D-80E979656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78" y="2337197"/>
            <a:ext cx="5932290" cy="697233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CB88C0F-0289-BEA1-7A43-E08AF78CD6F0}"/>
              </a:ext>
            </a:extLst>
          </p:cNvPr>
          <p:cNvSpPr txBox="1"/>
          <p:nvPr/>
        </p:nvSpPr>
        <p:spPr>
          <a:xfrm>
            <a:off x="908777" y="3813713"/>
            <a:ext cx="435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In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XGBoost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we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define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the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complexity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: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E9AD348-DCE9-E666-FB52-C3D343B43F56}"/>
              </a:ext>
            </a:extLst>
          </p:cNvPr>
          <p:cNvSpPr txBox="1"/>
          <p:nvPr/>
        </p:nvSpPr>
        <p:spPr>
          <a:xfrm>
            <a:off x="908777" y="1887779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Refine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the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definition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of a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tree</a:t>
            </a:r>
            <a:r>
              <a:rPr lang="it-IT" dirty="0">
                <a:solidFill>
                  <a:srgbClr val="404040"/>
                </a:solidFill>
                <a:latin typeface="Lato" panose="020F0502020204030203" pitchFamily="34" charset="0"/>
              </a:rPr>
              <a:t>:</a:t>
            </a:r>
            <a:endParaRPr lang="it-IT" dirty="0"/>
          </a:p>
        </p:txBody>
      </p:sp>
      <p:pic>
        <p:nvPicPr>
          <p:cNvPr id="17" name="Immagine 16" descr="Immagine che contiene Carattere, bianco, tipografia, design&#10;&#10;Descrizione generata automaticamente">
            <a:extLst>
              <a:ext uri="{FF2B5EF4-FFF2-40B4-BE49-F238E27FC236}">
                <a16:creationId xmlns:a16="http://schemas.microsoft.com/office/drawing/2014/main" id="{FFCFA3A1-035B-9007-4E80-86ABE5B63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777" y="4240785"/>
            <a:ext cx="3687330" cy="11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7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D49A4-B263-678D-5734-6CEE9990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7" y="47836"/>
            <a:ext cx="10374443" cy="1460500"/>
          </a:xfrm>
        </p:spPr>
        <p:txBody>
          <a:bodyPr>
            <a:normAutofit/>
          </a:bodyPr>
          <a:lstStyle/>
          <a:p>
            <a:r>
              <a:rPr lang="it-IT" sz="3400" dirty="0">
                <a:solidFill>
                  <a:srgbClr val="404040"/>
                </a:solidFill>
                <a:latin typeface="Lato" panose="020F0502020204030203" pitchFamily="34" charset="0"/>
              </a:rPr>
              <a:t>The </a:t>
            </a:r>
            <a:r>
              <a:rPr lang="it-IT" sz="3400" dirty="0" err="1">
                <a:solidFill>
                  <a:srgbClr val="404040"/>
                </a:solidFill>
                <a:latin typeface="Lato" panose="020F0502020204030203" pitchFamily="34" charset="0"/>
              </a:rPr>
              <a:t>structure</a:t>
            </a:r>
            <a:r>
              <a:rPr lang="it-IT" sz="3400" dirty="0">
                <a:solidFill>
                  <a:srgbClr val="404040"/>
                </a:solidFill>
                <a:latin typeface="Lato" panose="020F0502020204030203" pitchFamily="34" charset="0"/>
              </a:rPr>
              <a:t> score</a:t>
            </a:r>
            <a:endParaRPr lang="it-IT" sz="3400" dirty="0"/>
          </a:p>
        </p:txBody>
      </p:sp>
      <p:pic>
        <p:nvPicPr>
          <p:cNvPr id="8" name="Immagine 7" descr="Immagine che contiene testo, ricevuta, Carattere, algebra&#10;&#10;Descrizione generata automaticamente">
            <a:extLst>
              <a:ext uri="{FF2B5EF4-FFF2-40B4-BE49-F238E27FC236}">
                <a16:creationId xmlns:a16="http://schemas.microsoft.com/office/drawing/2014/main" id="{69D70A55-0CC7-CB21-16C8-B002E6BF3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77" y="1446439"/>
            <a:ext cx="9584267" cy="512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60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07D7AAD-29D1-D507-E15E-082DBE0CC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98" y="1264149"/>
            <a:ext cx="10409003" cy="476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CFBD2EA-EAEC-558B-D0AD-577CB2B1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7" y="47836"/>
            <a:ext cx="10374443" cy="1460500"/>
          </a:xfrm>
        </p:spPr>
        <p:txBody>
          <a:bodyPr>
            <a:normAutofit/>
          </a:bodyPr>
          <a:lstStyle/>
          <a:p>
            <a:r>
              <a:rPr lang="it-IT" sz="3400" dirty="0">
                <a:solidFill>
                  <a:srgbClr val="404040"/>
                </a:solidFill>
                <a:latin typeface="Lato" panose="020F0502020204030203" pitchFamily="34" charset="0"/>
              </a:rPr>
              <a:t>The </a:t>
            </a:r>
            <a:r>
              <a:rPr lang="it-IT" sz="3400" dirty="0" err="1">
                <a:solidFill>
                  <a:srgbClr val="404040"/>
                </a:solidFill>
                <a:latin typeface="Lato" panose="020F0502020204030203" pitchFamily="34" charset="0"/>
              </a:rPr>
              <a:t>structure</a:t>
            </a:r>
            <a:r>
              <a:rPr lang="it-IT" sz="3400" dirty="0">
                <a:solidFill>
                  <a:srgbClr val="404040"/>
                </a:solidFill>
                <a:latin typeface="Lato" panose="020F0502020204030203" pitchFamily="34" charset="0"/>
              </a:rPr>
              <a:t> score</a:t>
            </a:r>
            <a:endParaRPr lang="it-IT" sz="3400" dirty="0"/>
          </a:p>
        </p:txBody>
      </p:sp>
    </p:spTree>
    <p:extLst>
      <p:ext uri="{BB962C8B-B14F-4D97-AF65-F5344CB8AC3E}">
        <p14:creationId xmlns:p14="http://schemas.microsoft.com/office/powerpoint/2010/main" val="4209910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D49A4-B263-678D-5734-6CEE9990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7" y="369569"/>
            <a:ext cx="10374443" cy="1460500"/>
          </a:xfrm>
        </p:spPr>
        <p:txBody>
          <a:bodyPr>
            <a:normAutofit/>
          </a:bodyPr>
          <a:lstStyle/>
          <a:p>
            <a:r>
              <a:rPr lang="it-IT" sz="3400" dirty="0" err="1">
                <a:solidFill>
                  <a:srgbClr val="404040"/>
                </a:solidFill>
                <a:latin typeface="Lato" panose="020F0502020204030203" pitchFamily="34" charset="0"/>
              </a:rPr>
              <a:t>Learn</a:t>
            </a:r>
            <a:r>
              <a:rPr lang="it-IT" sz="3400" dirty="0">
                <a:solidFill>
                  <a:srgbClr val="404040"/>
                </a:solidFill>
                <a:latin typeface="Lato" panose="020F0502020204030203" pitchFamily="34" charset="0"/>
              </a:rPr>
              <a:t> the </a:t>
            </a:r>
            <a:r>
              <a:rPr lang="it-IT" sz="3400" dirty="0" err="1">
                <a:solidFill>
                  <a:srgbClr val="404040"/>
                </a:solidFill>
                <a:latin typeface="Lato" panose="020F0502020204030203" pitchFamily="34" charset="0"/>
              </a:rPr>
              <a:t>tree</a:t>
            </a:r>
            <a:r>
              <a:rPr lang="it-IT" sz="3400" dirty="0">
                <a:solidFill>
                  <a:srgbClr val="404040"/>
                </a:solidFill>
                <a:latin typeface="Lato" panose="020F0502020204030203" pitchFamily="34" charset="0"/>
              </a:rPr>
              <a:t> </a:t>
            </a:r>
            <a:r>
              <a:rPr lang="it-IT" sz="3400" dirty="0" err="1">
                <a:solidFill>
                  <a:srgbClr val="404040"/>
                </a:solidFill>
                <a:latin typeface="Lato" panose="020F0502020204030203" pitchFamily="34" charset="0"/>
              </a:rPr>
              <a:t>structure</a:t>
            </a:r>
            <a:endParaRPr lang="it-IT" sz="3400" dirty="0"/>
          </a:p>
        </p:txBody>
      </p:sp>
      <p:pic>
        <p:nvPicPr>
          <p:cNvPr id="4" name="Immagine 3" descr="Immagine che contiene testo, Carattere, bianco, linea&#10;&#10;Descrizione generata automaticamente">
            <a:extLst>
              <a:ext uri="{FF2B5EF4-FFF2-40B4-BE49-F238E27FC236}">
                <a16:creationId xmlns:a16="http://schemas.microsoft.com/office/drawing/2014/main" id="{42C93F4F-82F2-E998-C0DF-F99E838A4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77" y="1996017"/>
            <a:ext cx="7772400" cy="118872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7277AFE-2775-C690-EF3B-CA9A83E46112}"/>
              </a:ext>
            </a:extLst>
          </p:cNvPr>
          <p:cNvSpPr txBox="1"/>
          <p:nvPr/>
        </p:nvSpPr>
        <p:spPr>
          <a:xfrm>
            <a:off x="908777" y="3429000"/>
            <a:ext cx="7577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We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can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see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an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important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fact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here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: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if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the gain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is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smaller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than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l-GR" b="0" i="0" dirty="0">
                <a:solidFill>
                  <a:srgbClr val="202124"/>
                </a:solidFill>
                <a:effectLst/>
                <a:latin typeface="Google Sans"/>
              </a:rPr>
              <a:t>γ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we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would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do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better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not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to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add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that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branch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This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is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exactly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the </a:t>
            </a:r>
            <a:r>
              <a:rPr lang="it-IT" b="1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pruning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techniques in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tree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based</a:t>
            </a:r>
            <a:r>
              <a:rPr lang="it-IT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models!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3529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101493D1-2D71-2BF9-E020-41E86FDD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923" y="0"/>
            <a:ext cx="10374443" cy="1460500"/>
          </a:xfrm>
        </p:spPr>
        <p:txBody>
          <a:bodyPr>
            <a:normAutofit/>
          </a:bodyPr>
          <a:lstStyle/>
          <a:p>
            <a:r>
              <a:rPr lang="it-IT" sz="3400" dirty="0" err="1">
                <a:solidFill>
                  <a:srgbClr val="404040"/>
                </a:solidFill>
                <a:latin typeface="Lato" panose="020F0502020204030203" pitchFamily="34" charset="0"/>
              </a:rPr>
              <a:t>Implementation</a:t>
            </a:r>
            <a:endParaRPr lang="it-IT" sz="3400" dirty="0"/>
          </a:p>
        </p:txBody>
      </p:sp>
      <p:pic>
        <p:nvPicPr>
          <p:cNvPr id="10" name="Immagine 9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068F326D-C055-CB99-E3A2-D849AF43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23" y="1210235"/>
            <a:ext cx="8376488" cy="527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30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101493D1-2D71-2BF9-E020-41E86FDD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923" y="0"/>
            <a:ext cx="10374443" cy="1460500"/>
          </a:xfrm>
        </p:spPr>
        <p:txBody>
          <a:bodyPr>
            <a:normAutofit/>
          </a:bodyPr>
          <a:lstStyle/>
          <a:p>
            <a:r>
              <a:rPr lang="it-IT" sz="3400" dirty="0" err="1">
                <a:solidFill>
                  <a:srgbClr val="404040"/>
                </a:solidFill>
                <a:latin typeface="Lato" panose="020F0502020204030203" pitchFamily="34" charset="0"/>
              </a:rPr>
              <a:t>Implementation</a:t>
            </a:r>
            <a:endParaRPr lang="it-IT" sz="3400" dirty="0"/>
          </a:p>
        </p:txBody>
      </p:sp>
      <p:pic>
        <p:nvPicPr>
          <p:cNvPr id="3" name="Immagine 2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474370F2-4448-9DA0-39F0-695B76DE0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23" y="1460500"/>
            <a:ext cx="9197382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67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101493D1-2D71-2BF9-E020-41E86FDD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923" y="0"/>
            <a:ext cx="10374443" cy="1460500"/>
          </a:xfrm>
        </p:spPr>
        <p:txBody>
          <a:bodyPr>
            <a:normAutofit/>
          </a:bodyPr>
          <a:lstStyle/>
          <a:p>
            <a:r>
              <a:rPr lang="it-IT" sz="3400" dirty="0" err="1">
                <a:solidFill>
                  <a:srgbClr val="404040"/>
                </a:solidFill>
                <a:latin typeface="Lato" panose="020F0502020204030203" pitchFamily="34" charset="0"/>
              </a:rPr>
              <a:t>Implementation</a:t>
            </a:r>
            <a:endParaRPr lang="it-IT" sz="3400" dirty="0"/>
          </a:p>
        </p:txBody>
      </p:sp>
      <p:pic>
        <p:nvPicPr>
          <p:cNvPr id="3" name="Immagine 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4467D81B-AD08-E14A-9F08-196026123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23" y="1460499"/>
            <a:ext cx="9931680" cy="432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9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5C5CD6-7C62-05D5-96A5-1AE3C0961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267" y="910231"/>
            <a:ext cx="6307667" cy="6184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500" b="1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XGBoost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is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an 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optimized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distributed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gradient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boosting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library 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designed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to be 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highly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it-IT" sz="2500" b="1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efficient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it-IT" sz="2500" b="1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flexible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and </a:t>
            </a:r>
            <a:r>
              <a:rPr lang="it-IT" sz="2500" b="1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portable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 marL="0" indent="0">
              <a:buNone/>
            </a:pP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It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implements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machine learning 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algorithms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under the </a:t>
            </a:r>
            <a:r>
              <a:rPr lang="it-IT" sz="2500" b="0" i="0" u="none" strike="noStrike" dirty="0" err="1">
                <a:solidFill>
                  <a:srgbClr val="9B59B6"/>
                </a:solidFill>
                <a:effectLst/>
                <a:latin typeface="Lato" panose="020F0502020204030203" pitchFamily="34" charset="0"/>
              </a:rPr>
              <a:t>gradient</a:t>
            </a:r>
            <a:r>
              <a:rPr lang="it-IT" sz="2500" b="0" i="0" u="none" strike="noStrike" dirty="0">
                <a:solidFill>
                  <a:srgbClr val="9B59B6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2500" b="0" i="0" u="none" strike="noStrike" dirty="0" err="1">
                <a:solidFill>
                  <a:srgbClr val="9B59B6"/>
                </a:solidFill>
                <a:effectLst/>
                <a:latin typeface="Lato" panose="020F0502020204030203" pitchFamily="34" charset="0"/>
              </a:rPr>
              <a:t>boosting</a:t>
            </a:r>
            <a:r>
              <a:rPr lang="it-IT" sz="2500" b="0" i="0" u="none" strike="noStrike" dirty="0">
                <a:solidFill>
                  <a:srgbClr val="9B59B6"/>
                </a:solidFill>
                <a:effectLst/>
                <a:latin typeface="Lato" panose="020F0502020204030203" pitchFamily="34" charset="0"/>
              </a:rPr>
              <a:t> fr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amework.</a:t>
            </a:r>
          </a:p>
          <a:p>
            <a:pPr marL="0" indent="0">
              <a:buNone/>
            </a:pP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XGBoost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provides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a 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parallel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tree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boosting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(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also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known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GBDT, GBM) 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that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solve 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many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data science 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problems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in a fast and accurate way.</a:t>
            </a:r>
          </a:p>
          <a:p>
            <a:pPr marL="0" indent="0">
              <a:buNone/>
            </a:pP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The 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same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code 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runs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on major 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distributed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environment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(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Hadoop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 SGE, MPI) and can solve 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problems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beyond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billions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of </a:t>
            </a:r>
            <a:r>
              <a:rPr lang="it-IT" sz="25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examples</a:t>
            </a:r>
            <a:r>
              <a:rPr lang="it-IT" sz="25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</a:t>
            </a:r>
            <a:endParaRPr lang="it-IT" sz="2500" dirty="0"/>
          </a:p>
          <a:p>
            <a:endParaRPr lang="it-IT" sz="2500" dirty="0"/>
          </a:p>
        </p:txBody>
      </p:sp>
      <p:pic>
        <p:nvPicPr>
          <p:cNvPr id="5" name="Immagine 4" descr="Immagine che contiene Carattere, Elementi grafici, testo, logo&#10;&#10;Descrizione generata automaticamente">
            <a:extLst>
              <a:ext uri="{FF2B5EF4-FFF2-40B4-BE49-F238E27FC236}">
                <a16:creationId xmlns:a16="http://schemas.microsoft.com/office/drawing/2014/main" id="{100F9748-9007-027C-AA52-E900352A4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933" y="2370355"/>
            <a:ext cx="4241800" cy="16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98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101493D1-2D71-2BF9-E020-41E86FDD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923" y="0"/>
            <a:ext cx="10374443" cy="1460500"/>
          </a:xfrm>
        </p:spPr>
        <p:txBody>
          <a:bodyPr>
            <a:normAutofit/>
          </a:bodyPr>
          <a:lstStyle/>
          <a:p>
            <a:r>
              <a:rPr lang="it-IT" sz="3400" dirty="0" err="1">
                <a:solidFill>
                  <a:srgbClr val="404040"/>
                </a:solidFill>
                <a:latin typeface="Lato" panose="020F0502020204030203" pitchFamily="34" charset="0"/>
              </a:rPr>
              <a:t>Implementation</a:t>
            </a:r>
            <a:endParaRPr lang="it-IT" sz="3400" dirty="0"/>
          </a:p>
        </p:txBody>
      </p:sp>
      <p:pic>
        <p:nvPicPr>
          <p:cNvPr id="3" name="Immagine 2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621865AD-62AD-373F-9896-B99053562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23" y="1229285"/>
            <a:ext cx="7772400" cy="528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5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1BFB3D-2F41-3941-BD3B-B8597C069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667" y="85723"/>
            <a:ext cx="10515600" cy="1325563"/>
          </a:xfrm>
        </p:spPr>
        <p:txBody>
          <a:bodyPr>
            <a:normAutofit/>
          </a:bodyPr>
          <a:lstStyle/>
          <a:p>
            <a:r>
              <a:rPr lang="it-IT" sz="3200" b="1" dirty="0" err="1"/>
              <a:t>Evolution</a:t>
            </a:r>
            <a:r>
              <a:rPr lang="it-IT" sz="3200" b="1" dirty="0"/>
              <a:t> of </a:t>
            </a:r>
            <a:r>
              <a:rPr lang="it-IT" sz="3200" b="1" dirty="0" err="1"/>
              <a:t>XGBoost</a:t>
            </a:r>
            <a:r>
              <a:rPr lang="it-IT" sz="3200" b="1" dirty="0"/>
              <a:t> </a:t>
            </a:r>
            <a:r>
              <a:rPr lang="it-IT" sz="3200" b="1" dirty="0" err="1"/>
              <a:t>algorithm</a:t>
            </a:r>
            <a:r>
              <a:rPr lang="it-IT" sz="3200" b="1" dirty="0"/>
              <a:t> from </a:t>
            </a:r>
            <a:r>
              <a:rPr lang="it-IT" sz="3200" b="1" dirty="0" err="1"/>
              <a:t>Decision</a:t>
            </a:r>
            <a:r>
              <a:rPr lang="it-IT" sz="3200" b="1" dirty="0"/>
              <a:t> </a:t>
            </a:r>
            <a:r>
              <a:rPr lang="it-IT" sz="3200" b="1" dirty="0" err="1"/>
              <a:t>trees</a:t>
            </a:r>
            <a:endParaRPr lang="it-IT" sz="3200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BD9EF08-C905-5860-1DC2-9EE49F310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268" y="1411286"/>
            <a:ext cx="9220199" cy="491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08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3D662-95C8-2BE3-DF67-A1FE4E0F1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XGBOOST FEATURES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7AE485C-8BDA-2F99-1CDE-096D3FA31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449" y="1480827"/>
            <a:ext cx="9469101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97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chine Learning | Google for Developers">
            <a:extLst>
              <a:ext uri="{FF2B5EF4-FFF2-40B4-BE49-F238E27FC236}">
                <a16:creationId xmlns:a16="http://schemas.microsoft.com/office/drawing/2014/main" id="{C8BEE8CD-CF52-F511-5ADA-B454A24BF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043" y="3267233"/>
            <a:ext cx="4898025" cy="318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olo 1">
            <a:extLst>
              <a:ext uri="{FF2B5EF4-FFF2-40B4-BE49-F238E27FC236}">
                <a16:creationId xmlns:a16="http://schemas.microsoft.com/office/drawing/2014/main" id="{8C8AFAA8-1244-ABE3-8250-A38138DD295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TREE PRUNING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51FE3AD-48D4-5062-7F06-52D064426EA9}"/>
              </a:ext>
            </a:extLst>
          </p:cNvPr>
          <p:cNvSpPr txBox="1"/>
          <p:nvPr/>
        </p:nvSpPr>
        <p:spPr>
          <a:xfrm>
            <a:off x="688932" y="1682142"/>
            <a:ext cx="102087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b="1" dirty="0"/>
              <a:t>Cost</a:t>
            </a:r>
            <a:r>
              <a:rPr lang="it-IT" sz="2500" dirty="0"/>
              <a:t> </a:t>
            </a:r>
            <a:r>
              <a:rPr lang="it-IT" sz="2500" b="1" dirty="0" err="1"/>
              <a:t>complexity</a:t>
            </a:r>
            <a:r>
              <a:rPr lang="it-IT" sz="2500" dirty="0"/>
              <a:t> or </a:t>
            </a:r>
            <a:r>
              <a:rPr lang="it-IT" sz="2500" b="1" dirty="0" err="1"/>
              <a:t>weakest</a:t>
            </a:r>
            <a:r>
              <a:rPr lang="it-IT" sz="2500" dirty="0"/>
              <a:t> </a:t>
            </a:r>
            <a:r>
              <a:rPr lang="it-IT" sz="2500" b="1" dirty="0"/>
              <a:t>link</a:t>
            </a:r>
            <a:r>
              <a:rPr lang="it-IT" sz="2500" dirty="0"/>
              <a:t> </a:t>
            </a:r>
            <a:r>
              <a:rPr lang="it-IT" sz="2500" b="1" dirty="0" err="1"/>
              <a:t>pruning</a:t>
            </a:r>
            <a:r>
              <a:rPr lang="it-IT" sz="2500" dirty="0"/>
              <a:t> (MSE, k-</a:t>
            </a:r>
            <a:r>
              <a:rPr lang="it-IT" sz="2500" dirty="0" err="1"/>
              <a:t>fold</a:t>
            </a:r>
            <a:r>
              <a:rPr lang="it-IT" sz="2500" dirty="0"/>
              <a:t> cross </a:t>
            </a:r>
            <a:r>
              <a:rPr lang="it-IT" sz="2500" dirty="0" err="1"/>
              <a:t>validation</a:t>
            </a:r>
            <a:r>
              <a:rPr lang="it-IT" sz="2500" dirty="0"/>
              <a:t> and learning rate)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b="1" dirty="0" err="1"/>
              <a:t>Max_depth</a:t>
            </a:r>
            <a:r>
              <a:rPr lang="it-IT" sz="2500" b="1" dirty="0"/>
              <a:t> </a:t>
            </a:r>
            <a:r>
              <a:rPr lang="it-IT" sz="2500" dirty="0" err="1"/>
              <a:t>is</a:t>
            </a:r>
            <a:r>
              <a:rPr lang="it-IT" sz="2500" dirty="0"/>
              <a:t> </a:t>
            </a:r>
            <a:r>
              <a:rPr lang="it-IT" sz="2500" dirty="0" err="1"/>
              <a:t>specified</a:t>
            </a:r>
            <a:endParaRPr lang="it-IT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500" dirty="0"/>
              <a:t>Starts </a:t>
            </a:r>
            <a:r>
              <a:rPr lang="it-IT" sz="2500" dirty="0" err="1"/>
              <a:t>pruning</a:t>
            </a:r>
            <a:r>
              <a:rPr lang="it-IT" sz="2500" dirty="0"/>
              <a:t> from backward </a:t>
            </a:r>
            <a:r>
              <a:rPr lang="it-IT" sz="2500" dirty="0" err="1"/>
              <a:t>until</a:t>
            </a:r>
            <a:r>
              <a:rPr lang="it-IT" sz="2500" dirty="0"/>
              <a:t> the </a:t>
            </a:r>
            <a:r>
              <a:rPr lang="it-IT" sz="2500" dirty="0" err="1"/>
              <a:t>loss</a:t>
            </a:r>
            <a:r>
              <a:rPr lang="it-IT" sz="2500" dirty="0"/>
              <a:t> </a:t>
            </a:r>
            <a:r>
              <a:rPr lang="it-IT" sz="2500" dirty="0" err="1"/>
              <a:t>is</a:t>
            </a:r>
            <a:r>
              <a:rPr lang="it-IT" sz="2500" dirty="0"/>
              <a:t> </a:t>
            </a:r>
            <a:r>
              <a:rPr lang="it-IT" sz="2500" dirty="0" err="1"/>
              <a:t>below</a:t>
            </a:r>
            <a:r>
              <a:rPr lang="it-IT" sz="2500" dirty="0"/>
              <a:t> a </a:t>
            </a:r>
            <a:r>
              <a:rPr lang="it-IT" sz="2500" dirty="0" err="1"/>
              <a:t>treshold</a:t>
            </a:r>
            <a:endParaRPr lang="it-IT" sz="2500" dirty="0"/>
          </a:p>
        </p:txBody>
      </p:sp>
    </p:spTree>
    <p:extLst>
      <p:ext uri="{BB962C8B-B14F-4D97-AF65-F5344CB8AC3E}">
        <p14:creationId xmlns:p14="http://schemas.microsoft.com/office/powerpoint/2010/main" val="56410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FCA49D4B-B19B-7C96-63FA-C495969F982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MISSING DATA AND PARALLELIZATION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330C46D-1626-09D1-D8FD-9BA2A3B0B8D4}"/>
              </a:ext>
            </a:extLst>
          </p:cNvPr>
          <p:cNvSpPr txBox="1"/>
          <p:nvPr/>
        </p:nvSpPr>
        <p:spPr>
          <a:xfrm>
            <a:off x="739037" y="1803748"/>
            <a:ext cx="106147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To be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aware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of the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sparsity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patterns in the data, a </a:t>
            </a:r>
            <a:r>
              <a:rPr lang="it-IT" sz="2000" b="1" dirty="0">
                <a:solidFill>
                  <a:srgbClr val="282828"/>
                </a:solidFill>
                <a:effectLst/>
                <a:latin typeface="font000000002a40aedf"/>
              </a:rPr>
              <a:t>default </a:t>
            </a:r>
            <a:r>
              <a:rPr lang="it-IT" sz="2000" b="1" dirty="0" err="1">
                <a:solidFill>
                  <a:srgbClr val="282828"/>
                </a:solidFill>
                <a:effectLst/>
                <a:latin typeface="font000000002a40aedf"/>
              </a:rPr>
              <a:t>direction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is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assigned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to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each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tree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.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XGBoost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handles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missing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data by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assigning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them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to default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direction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and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finding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the best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imputation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value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so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that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it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minimizes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the training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loss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.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Optimization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here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is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to </a:t>
            </a:r>
            <a:r>
              <a:rPr lang="it-IT" sz="2000" b="1" dirty="0" err="1">
                <a:solidFill>
                  <a:srgbClr val="282828"/>
                </a:solidFill>
                <a:effectLst/>
                <a:latin typeface="font000000002a40aedf"/>
              </a:rPr>
              <a:t>visit</a:t>
            </a:r>
            <a:r>
              <a:rPr lang="it-IT" sz="2000" b="1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b="1" dirty="0" err="1">
                <a:solidFill>
                  <a:srgbClr val="282828"/>
                </a:solidFill>
                <a:effectLst/>
                <a:latin typeface="font000000002a40aedf"/>
              </a:rPr>
              <a:t>only</a:t>
            </a:r>
            <a:r>
              <a:rPr lang="it-IT" sz="2000" b="1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b="1" dirty="0" err="1">
                <a:solidFill>
                  <a:srgbClr val="282828"/>
                </a:solidFill>
                <a:effectLst/>
                <a:latin typeface="font000000002a40aedf"/>
              </a:rPr>
              <a:t>missing</a:t>
            </a:r>
            <a:r>
              <a:rPr lang="it-IT" sz="2000" b="1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b="1" dirty="0" err="1">
                <a:solidFill>
                  <a:srgbClr val="282828"/>
                </a:solidFill>
                <a:effectLst/>
                <a:latin typeface="font000000002a40aedf"/>
              </a:rPr>
              <a:t>values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which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make the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algorithm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run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50x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faster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than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the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na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e0"/>
              </a:rPr>
              <a:t>ï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ve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method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282828"/>
              </a:solidFill>
              <a:latin typeface="font000000002a40aed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282828"/>
              </a:solidFill>
              <a:latin typeface="font000000002a40aed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Tree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learning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needs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data in a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sorted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manner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. To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cut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down the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sorting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costs, data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is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divided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into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compressed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blocks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(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each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column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with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corresponding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feature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value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).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XGBoost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sorts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each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block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parallelly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using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all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available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cores/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threads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of CPU.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This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optimization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is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valuable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since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a large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number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of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nodes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gets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created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frequently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 in a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tree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. In </a:t>
            </a:r>
            <a:r>
              <a:rPr lang="it-IT" sz="2000" dirty="0" err="1">
                <a:solidFill>
                  <a:srgbClr val="282828"/>
                </a:solidFill>
                <a:effectLst/>
                <a:latin typeface="font000000002a40aedf"/>
              </a:rPr>
              <a:t>summary</a:t>
            </a:r>
            <a:r>
              <a:rPr lang="it-IT" sz="2000" dirty="0">
                <a:solidFill>
                  <a:srgbClr val="282828"/>
                </a:solidFill>
                <a:effectLst/>
                <a:latin typeface="font000000002a40aedf"/>
              </a:rPr>
              <a:t>, </a:t>
            </a:r>
            <a:r>
              <a:rPr lang="it-IT" sz="2000" b="1" dirty="0" err="1">
                <a:solidFill>
                  <a:srgbClr val="282828"/>
                </a:solidFill>
                <a:effectLst/>
                <a:latin typeface="font000000002a40aedf"/>
              </a:rPr>
              <a:t>XGBoost</a:t>
            </a:r>
            <a:r>
              <a:rPr lang="it-IT" sz="2000" b="1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b="1" dirty="0" err="1">
                <a:solidFill>
                  <a:srgbClr val="282828"/>
                </a:solidFill>
                <a:effectLst/>
                <a:latin typeface="font000000002a40aedf"/>
              </a:rPr>
              <a:t>parallelizes</a:t>
            </a:r>
            <a:r>
              <a:rPr lang="it-IT" sz="2000" b="1" dirty="0">
                <a:solidFill>
                  <a:srgbClr val="282828"/>
                </a:solidFill>
                <a:effectLst/>
                <a:latin typeface="font000000002a40aedf"/>
              </a:rPr>
              <a:t> the </a:t>
            </a:r>
            <a:r>
              <a:rPr lang="it-IT" sz="2000" b="1" dirty="0" err="1">
                <a:solidFill>
                  <a:srgbClr val="282828"/>
                </a:solidFill>
                <a:effectLst/>
                <a:latin typeface="font000000002a40aedf"/>
              </a:rPr>
              <a:t>sequential</a:t>
            </a:r>
            <a:r>
              <a:rPr lang="it-IT" sz="2000" b="1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b="1" dirty="0" err="1">
                <a:solidFill>
                  <a:srgbClr val="282828"/>
                </a:solidFill>
                <a:effectLst/>
                <a:latin typeface="font000000002a40aedf"/>
              </a:rPr>
              <a:t>process</a:t>
            </a:r>
            <a:r>
              <a:rPr lang="it-IT" sz="2000" b="1" dirty="0">
                <a:solidFill>
                  <a:srgbClr val="282828"/>
                </a:solidFill>
                <a:effectLst/>
                <a:latin typeface="font000000002a40aedf"/>
              </a:rPr>
              <a:t> of </a:t>
            </a:r>
            <a:r>
              <a:rPr lang="it-IT" sz="2000" b="1" dirty="0" err="1">
                <a:solidFill>
                  <a:srgbClr val="282828"/>
                </a:solidFill>
                <a:effectLst/>
                <a:latin typeface="font000000002a40aedf"/>
              </a:rPr>
              <a:t>generating</a:t>
            </a:r>
            <a:r>
              <a:rPr lang="it-IT" sz="2000" b="1" dirty="0">
                <a:solidFill>
                  <a:srgbClr val="282828"/>
                </a:solidFill>
                <a:effectLst/>
                <a:latin typeface="font000000002a40aedf"/>
              </a:rPr>
              <a:t> </a:t>
            </a:r>
            <a:r>
              <a:rPr lang="it-IT" sz="2000" b="1" dirty="0" err="1">
                <a:solidFill>
                  <a:srgbClr val="282828"/>
                </a:solidFill>
                <a:effectLst/>
                <a:latin typeface="font000000002a40aedf"/>
              </a:rPr>
              <a:t>trees</a:t>
            </a:r>
            <a:r>
              <a:rPr lang="it-IT" sz="2000" b="1" dirty="0">
                <a:solidFill>
                  <a:srgbClr val="282828"/>
                </a:solidFill>
                <a:effectLst/>
                <a:latin typeface="font000000002a40aedf"/>
              </a:rPr>
              <a:t>. 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59381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6F30BB-F642-47CA-7AF4-16924F1F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FLEXIBILITY IN XGBOOST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064574-EC75-C120-04B5-A5CD09228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0" dirty="0" err="1">
                <a:solidFill>
                  <a:srgbClr val="292929"/>
                </a:solidFill>
                <a:effectLst/>
              </a:rPr>
              <a:t>Customized</a:t>
            </a:r>
            <a:r>
              <a:rPr lang="it-IT" b="1" i="0" dirty="0">
                <a:solidFill>
                  <a:srgbClr val="292929"/>
                </a:solidFill>
                <a:effectLst/>
              </a:rPr>
              <a:t> </a:t>
            </a:r>
            <a:r>
              <a:rPr lang="it-IT" b="1" i="0" dirty="0" err="1">
                <a:solidFill>
                  <a:srgbClr val="292929"/>
                </a:solidFill>
                <a:effectLst/>
              </a:rPr>
              <a:t>Objective</a:t>
            </a:r>
            <a:r>
              <a:rPr lang="it-IT" b="1" i="0" dirty="0">
                <a:solidFill>
                  <a:srgbClr val="292929"/>
                </a:solidFill>
                <a:effectLst/>
              </a:rPr>
              <a:t> </a:t>
            </a:r>
            <a:r>
              <a:rPr lang="it-IT" b="1" i="0" dirty="0" err="1">
                <a:solidFill>
                  <a:srgbClr val="292929"/>
                </a:solidFill>
                <a:effectLst/>
              </a:rPr>
              <a:t>Function</a:t>
            </a:r>
            <a:r>
              <a:rPr lang="it-IT" dirty="0">
                <a:solidFill>
                  <a:srgbClr val="292929"/>
                </a:solidFill>
              </a:rPr>
              <a:t>: a</a:t>
            </a:r>
            <a:r>
              <a:rPr lang="it-IT" b="0" i="0" dirty="0">
                <a:solidFill>
                  <a:srgbClr val="292929"/>
                </a:solidFill>
                <a:effectLst/>
              </a:rPr>
              <a:t>n </a:t>
            </a:r>
            <a:r>
              <a:rPr lang="it-IT" b="0" i="0" dirty="0" err="1">
                <a:solidFill>
                  <a:srgbClr val="292929"/>
                </a:solidFill>
                <a:effectLst/>
              </a:rPr>
              <a:t>objective</a:t>
            </a:r>
            <a:r>
              <a:rPr lang="it-IT" b="0" i="0" dirty="0">
                <a:solidFill>
                  <a:srgbClr val="292929"/>
                </a:solidFill>
                <a:effectLst/>
              </a:rPr>
              <a:t> </a:t>
            </a:r>
            <a:r>
              <a:rPr lang="it-IT" b="0" i="0" dirty="0" err="1">
                <a:solidFill>
                  <a:srgbClr val="292929"/>
                </a:solidFill>
                <a:effectLst/>
              </a:rPr>
              <a:t>function</a:t>
            </a:r>
            <a:r>
              <a:rPr lang="it-IT" b="0" i="0" dirty="0">
                <a:solidFill>
                  <a:srgbClr val="292929"/>
                </a:solidFill>
                <a:effectLst/>
              </a:rPr>
              <a:t> </a:t>
            </a:r>
            <a:r>
              <a:rPr lang="it-IT" b="0" i="0" dirty="0" err="1">
                <a:solidFill>
                  <a:srgbClr val="292929"/>
                </a:solidFill>
                <a:effectLst/>
              </a:rPr>
              <a:t>intends</a:t>
            </a:r>
            <a:r>
              <a:rPr lang="it-IT" b="0" i="0" dirty="0">
                <a:solidFill>
                  <a:srgbClr val="292929"/>
                </a:solidFill>
                <a:effectLst/>
              </a:rPr>
              <a:t> to </a:t>
            </a:r>
            <a:r>
              <a:rPr lang="it-IT" b="0" i="0" dirty="0" err="1">
                <a:solidFill>
                  <a:srgbClr val="292929"/>
                </a:solidFill>
                <a:effectLst/>
              </a:rPr>
              <a:t>maximize</a:t>
            </a:r>
            <a:r>
              <a:rPr lang="it-IT" b="0" i="0" dirty="0">
                <a:solidFill>
                  <a:srgbClr val="292929"/>
                </a:solidFill>
                <a:effectLst/>
              </a:rPr>
              <a:t> or </a:t>
            </a:r>
            <a:r>
              <a:rPr lang="it-IT" b="0" i="0" dirty="0" err="1">
                <a:solidFill>
                  <a:srgbClr val="292929"/>
                </a:solidFill>
                <a:effectLst/>
              </a:rPr>
              <a:t>minimize</a:t>
            </a:r>
            <a:r>
              <a:rPr lang="it-IT" b="0" i="0" dirty="0">
                <a:solidFill>
                  <a:srgbClr val="292929"/>
                </a:solidFill>
                <a:effectLst/>
              </a:rPr>
              <a:t> </a:t>
            </a:r>
            <a:r>
              <a:rPr lang="it-IT" b="0" i="0" dirty="0" err="1">
                <a:solidFill>
                  <a:srgbClr val="292929"/>
                </a:solidFill>
                <a:effectLst/>
              </a:rPr>
              <a:t>something</a:t>
            </a:r>
            <a:r>
              <a:rPr lang="it-IT" b="0" i="0" dirty="0">
                <a:solidFill>
                  <a:srgbClr val="292929"/>
                </a:solidFill>
                <a:effectLst/>
              </a:rPr>
              <a:t>. In ML, </a:t>
            </a:r>
            <a:r>
              <a:rPr lang="it-IT" b="0" i="0" dirty="0" err="1">
                <a:solidFill>
                  <a:srgbClr val="292929"/>
                </a:solidFill>
                <a:effectLst/>
              </a:rPr>
              <a:t>we</a:t>
            </a:r>
            <a:r>
              <a:rPr lang="it-IT" b="0" i="0" dirty="0">
                <a:solidFill>
                  <a:srgbClr val="292929"/>
                </a:solidFill>
                <a:effectLst/>
              </a:rPr>
              <a:t> </a:t>
            </a:r>
            <a:r>
              <a:rPr lang="it-IT" b="0" i="0" dirty="0" err="1">
                <a:solidFill>
                  <a:srgbClr val="292929"/>
                </a:solidFill>
                <a:effectLst/>
              </a:rPr>
              <a:t>try</a:t>
            </a:r>
            <a:r>
              <a:rPr lang="it-IT" b="0" i="0" dirty="0">
                <a:solidFill>
                  <a:srgbClr val="292929"/>
                </a:solidFill>
                <a:effectLst/>
              </a:rPr>
              <a:t> to </a:t>
            </a:r>
            <a:r>
              <a:rPr lang="it-IT" b="0" i="0" dirty="0" err="1">
                <a:solidFill>
                  <a:srgbClr val="292929"/>
                </a:solidFill>
                <a:effectLst/>
              </a:rPr>
              <a:t>minimize</a:t>
            </a:r>
            <a:r>
              <a:rPr lang="it-IT" b="0" i="0" dirty="0">
                <a:solidFill>
                  <a:srgbClr val="292929"/>
                </a:solidFill>
                <a:effectLst/>
              </a:rPr>
              <a:t> the </a:t>
            </a:r>
            <a:r>
              <a:rPr lang="it-IT" b="0" i="0" dirty="0" err="1">
                <a:solidFill>
                  <a:srgbClr val="292929"/>
                </a:solidFill>
                <a:effectLst/>
              </a:rPr>
              <a:t>objective</a:t>
            </a:r>
            <a:r>
              <a:rPr lang="it-IT" b="0" i="0" dirty="0">
                <a:solidFill>
                  <a:srgbClr val="292929"/>
                </a:solidFill>
                <a:effectLst/>
              </a:rPr>
              <a:t> </a:t>
            </a:r>
            <a:r>
              <a:rPr lang="it-IT" b="0" i="0" dirty="0" err="1">
                <a:solidFill>
                  <a:srgbClr val="292929"/>
                </a:solidFill>
                <a:effectLst/>
              </a:rPr>
              <a:t>function</a:t>
            </a:r>
            <a:r>
              <a:rPr lang="it-IT" b="0" i="0" dirty="0">
                <a:solidFill>
                  <a:srgbClr val="292929"/>
                </a:solidFill>
                <a:effectLst/>
              </a:rPr>
              <a:t> </a:t>
            </a:r>
            <a:r>
              <a:rPr lang="it-IT" b="0" i="0" dirty="0" err="1">
                <a:solidFill>
                  <a:srgbClr val="292929"/>
                </a:solidFill>
                <a:effectLst/>
              </a:rPr>
              <a:t>which</a:t>
            </a:r>
            <a:r>
              <a:rPr lang="it-IT" b="0" i="0" dirty="0">
                <a:solidFill>
                  <a:srgbClr val="292929"/>
                </a:solidFill>
                <a:effectLst/>
              </a:rPr>
              <a:t> </a:t>
            </a:r>
            <a:r>
              <a:rPr lang="it-IT" b="0" i="0" dirty="0" err="1">
                <a:solidFill>
                  <a:srgbClr val="292929"/>
                </a:solidFill>
                <a:effectLst/>
              </a:rPr>
              <a:t>is</a:t>
            </a:r>
            <a:r>
              <a:rPr lang="it-IT" b="0" i="0" dirty="0">
                <a:solidFill>
                  <a:srgbClr val="292929"/>
                </a:solidFill>
                <a:effectLst/>
              </a:rPr>
              <a:t> a </a:t>
            </a:r>
            <a:r>
              <a:rPr lang="it-IT" b="0" i="0" dirty="0" err="1">
                <a:solidFill>
                  <a:srgbClr val="292929"/>
                </a:solidFill>
                <a:effectLst/>
              </a:rPr>
              <a:t>combination</a:t>
            </a:r>
            <a:r>
              <a:rPr lang="it-IT" b="0" i="0" dirty="0">
                <a:solidFill>
                  <a:srgbClr val="292929"/>
                </a:solidFill>
                <a:effectLst/>
              </a:rPr>
              <a:t> of the </a:t>
            </a:r>
            <a:r>
              <a:rPr lang="it-IT" b="0" i="0" dirty="0" err="1">
                <a:solidFill>
                  <a:srgbClr val="292929"/>
                </a:solidFill>
                <a:effectLst/>
              </a:rPr>
              <a:t>loss</a:t>
            </a:r>
            <a:r>
              <a:rPr lang="it-IT" b="0" i="0" dirty="0">
                <a:solidFill>
                  <a:srgbClr val="292929"/>
                </a:solidFill>
                <a:effectLst/>
              </a:rPr>
              <a:t> </a:t>
            </a:r>
            <a:r>
              <a:rPr lang="it-IT" b="0" i="0" dirty="0" err="1">
                <a:solidFill>
                  <a:srgbClr val="292929"/>
                </a:solidFill>
                <a:effectLst/>
              </a:rPr>
              <a:t>function</a:t>
            </a:r>
            <a:r>
              <a:rPr lang="it-IT" b="0" i="0" dirty="0">
                <a:solidFill>
                  <a:srgbClr val="292929"/>
                </a:solidFill>
                <a:effectLst/>
              </a:rPr>
              <a:t> and </a:t>
            </a:r>
            <a:r>
              <a:rPr lang="it-IT" b="0" i="0" dirty="0" err="1">
                <a:solidFill>
                  <a:srgbClr val="292929"/>
                </a:solidFill>
                <a:effectLst/>
              </a:rPr>
              <a:t>regularization</a:t>
            </a:r>
            <a:r>
              <a:rPr lang="it-IT" b="0" i="0" dirty="0">
                <a:solidFill>
                  <a:srgbClr val="292929"/>
                </a:solidFill>
                <a:effectLst/>
              </a:rPr>
              <a:t> </a:t>
            </a:r>
            <a:r>
              <a:rPr lang="it-IT" b="0" i="0" dirty="0" err="1">
                <a:solidFill>
                  <a:srgbClr val="292929"/>
                </a:solidFill>
                <a:effectLst/>
              </a:rPr>
              <a:t>term</a:t>
            </a:r>
            <a:r>
              <a:rPr lang="it-IT" b="0" i="0" dirty="0">
                <a:solidFill>
                  <a:srgbClr val="292929"/>
                </a:solidFill>
                <a:effectLst/>
              </a:rPr>
              <a:t>.</a:t>
            </a:r>
          </a:p>
          <a:p>
            <a:endParaRPr lang="it-IT" dirty="0">
              <a:solidFill>
                <a:srgbClr val="292929"/>
              </a:solidFill>
            </a:endParaRPr>
          </a:p>
          <a:p>
            <a:r>
              <a:rPr lang="it-IT" b="1" i="0" dirty="0" err="1">
                <a:solidFill>
                  <a:srgbClr val="292929"/>
                </a:solidFill>
                <a:effectLst/>
              </a:rPr>
              <a:t>Customized</a:t>
            </a:r>
            <a:r>
              <a:rPr lang="it-IT" b="1" i="0" dirty="0">
                <a:solidFill>
                  <a:srgbClr val="292929"/>
                </a:solidFill>
                <a:effectLst/>
              </a:rPr>
              <a:t> Evaluation </a:t>
            </a:r>
            <a:r>
              <a:rPr lang="it-IT" b="1" i="0" dirty="0" err="1">
                <a:solidFill>
                  <a:srgbClr val="292929"/>
                </a:solidFill>
                <a:effectLst/>
              </a:rPr>
              <a:t>Metric</a:t>
            </a:r>
            <a:r>
              <a:rPr lang="it-IT" i="0" dirty="0">
                <a:solidFill>
                  <a:srgbClr val="292929"/>
                </a:solidFill>
                <a:effectLst/>
              </a:rPr>
              <a:t>: </a:t>
            </a:r>
            <a:r>
              <a:rPr lang="it-IT" i="0" dirty="0" err="1">
                <a:solidFill>
                  <a:srgbClr val="292929"/>
                </a:solidFill>
                <a:effectLst/>
              </a:rPr>
              <a:t>t</a:t>
            </a:r>
            <a:r>
              <a:rPr lang="it-IT" dirty="0" err="1">
                <a:solidFill>
                  <a:srgbClr val="282828"/>
                </a:solidFill>
                <a:effectLst/>
              </a:rPr>
              <a:t>his</a:t>
            </a:r>
            <a:r>
              <a:rPr lang="it-IT" dirty="0">
                <a:solidFill>
                  <a:srgbClr val="282828"/>
                </a:solidFill>
                <a:effectLst/>
              </a:rPr>
              <a:t> </a:t>
            </a:r>
            <a:r>
              <a:rPr lang="it-IT" dirty="0" err="1">
                <a:solidFill>
                  <a:srgbClr val="282828"/>
                </a:solidFill>
                <a:effectLst/>
              </a:rPr>
              <a:t>is</a:t>
            </a:r>
            <a:r>
              <a:rPr lang="it-IT" dirty="0">
                <a:solidFill>
                  <a:srgbClr val="282828"/>
                </a:solidFill>
                <a:effectLst/>
              </a:rPr>
              <a:t> a </a:t>
            </a:r>
            <a:r>
              <a:rPr lang="it-IT" dirty="0" err="1">
                <a:solidFill>
                  <a:srgbClr val="282828"/>
                </a:solidFill>
                <a:effectLst/>
              </a:rPr>
              <a:t>metric</a:t>
            </a:r>
            <a:r>
              <a:rPr lang="it-IT" dirty="0">
                <a:solidFill>
                  <a:srgbClr val="282828"/>
                </a:solidFill>
                <a:effectLst/>
              </a:rPr>
              <a:t> </a:t>
            </a:r>
            <a:r>
              <a:rPr lang="it-IT" dirty="0" err="1">
                <a:solidFill>
                  <a:srgbClr val="282828"/>
                </a:solidFill>
                <a:effectLst/>
              </a:rPr>
              <a:t>used</a:t>
            </a:r>
            <a:r>
              <a:rPr lang="it-IT" dirty="0">
                <a:solidFill>
                  <a:srgbClr val="282828"/>
                </a:solidFill>
                <a:effectLst/>
              </a:rPr>
              <a:t> to monitor the </a:t>
            </a:r>
            <a:r>
              <a:rPr lang="it-IT" dirty="0" err="1">
                <a:solidFill>
                  <a:srgbClr val="282828"/>
                </a:solidFill>
                <a:effectLst/>
              </a:rPr>
              <a:t>model’s</a:t>
            </a:r>
            <a:r>
              <a:rPr lang="it-IT" dirty="0">
                <a:solidFill>
                  <a:srgbClr val="282828"/>
                </a:solidFill>
                <a:effectLst/>
              </a:rPr>
              <a:t> </a:t>
            </a:r>
            <a:r>
              <a:rPr lang="it-IT" dirty="0" err="1">
                <a:solidFill>
                  <a:srgbClr val="282828"/>
                </a:solidFill>
                <a:effectLst/>
              </a:rPr>
              <a:t>accuracy</a:t>
            </a:r>
            <a:r>
              <a:rPr lang="it-IT" dirty="0">
                <a:solidFill>
                  <a:srgbClr val="282828"/>
                </a:solidFill>
                <a:effectLst/>
              </a:rPr>
              <a:t> on </a:t>
            </a:r>
            <a:r>
              <a:rPr lang="it-IT" dirty="0" err="1">
                <a:solidFill>
                  <a:srgbClr val="282828"/>
                </a:solidFill>
                <a:effectLst/>
              </a:rPr>
              <a:t>validation</a:t>
            </a:r>
            <a:r>
              <a:rPr lang="it-IT" dirty="0">
                <a:solidFill>
                  <a:srgbClr val="282828"/>
                </a:solidFill>
                <a:effectLst/>
              </a:rPr>
              <a:t> data (</a:t>
            </a:r>
            <a:r>
              <a:rPr lang="it-IT" dirty="0" err="1">
                <a:solidFill>
                  <a:srgbClr val="282828"/>
                </a:solidFill>
                <a:effectLst/>
              </a:rPr>
              <a:t>Rmse</a:t>
            </a:r>
            <a:r>
              <a:rPr lang="it-IT" dirty="0">
                <a:solidFill>
                  <a:srgbClr val="282828"/>
                </a:solidFill>
                <a:effectLst/>
              </a:rPr>
              <a:t>, mae, …)</a:t>
            </a:r>
            <a:br>
              <a:rPr lang="it-IT" dirty="0">
                <a:solidFill>
                  <a:srgbClr val="282828"/>
                </a:solidFill>
                <a:effectLst/>
              </a:rPr>
            </a:br>
            <a:endParaRPr lang="it-IT" dirty="0">
              <a:effectLst/>
            </a:endParaRPr>
          </a:p>
          <a:p>
            <a:endParaRPr lang="it-IT" sz="1200" b="1" dirty="0">
              <a:effectLst/>
            </a:endParaRPr>
          </a:p>
          <a:p>
            <a:endParaRPr lang="it-IT" b="0" i="0" dirty="0">
              <a:solidFill>
                <a:srgbClr val="292929"/>
              </a:solidFill>
              <a:effectLst/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3417185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D49A4-B263-678D-5734-6CEE9990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7" y="200233"/>
            <a:ext cx="10374443" cy="1460500"/>
          </a:xfrm>
        </p:spPr>
        <p:txBody>
          <a:bodyPr>
            <a:normAutofit/>
          </a:bodyPr>
          <a:lstStyle/>
          <a:p>
            <a:r>
              <a:rPr lang="it-IT" sz="3400" dirty="0">
                <a:solidFill>
                  <a:srgbClr val="404040"/>
                </a:solidFill>
                <a:latin typeface="Lato" panose="020F0502020204030203" pitchFamily="34" charset="0"/>
              </a:rPr>
              <a:t>M</a:t>
            </a:r>
            <a:r>
              <a:rPr lang="it-IT" sz="34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odel </a:t>
            </a:r>
            <a:r>
              <a:rPr lang="it-IT" sz="34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choice</a:t>
            </a:r>
            <a:r>
              <a:rPr lang="it-IT" sz="34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of </a:t>
            </a:r>
            <a:r>
              <a:rPr lang="it-IT" sz="34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XGBoost</a:t>
            </a:r>
            <a:r>
              <a:rPr lang="it-IT" sz="34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: </a:t>
            </a:r>
            <a:r>
              <a:rPr lang="it-IT" sz="3400" b="1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decision</a:t>
            </a:r>
            <a:r>
              <a:rPr lang="it-IT" sz="3400" b="1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3400" b="1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tree</a:t>
            </a:r>
            <a:r>
              <a:rPr lang="it-IT" sz="3400" b="1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ensembles</a:t>
            </a:r>
            <a:endParaRPr lang="it-IT" sz="3400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0DD4C40B-7253-DFE3-D029-1E8D0FAC7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5094" y="2008682"/>
            <a:ext cx="8373306" cy="3765604"/>
          </a:xfrm>
        </p:spPr>
      </p:pic>
    </p:spTree>
    <p:extLst>
      <p:ext uri="{BB962C8B-B14F-4D97-AF65-F5344CB8AC3E}">
        <p14:creationId xmlns:p14="http://schemas.microsoft.com/office/powerpoint/2010/main" val="1782646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D49A4-B263-678D-5734-6CEE9990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7" y="200233"/>
            <a:ext cx="10374443" cy="1460500"/>
          </a:xfrm>
        </p:spPr>
        <p:txBody>
          <a:bodyPr>
            <a:normAutofit/>
          </a:bodyPr>
          <a:lstStyle/>
          <a:p>
            <a:r>
              <a:rPr lang="it-IT" sz="3400" dirty="0">
                <a:solidFill>
                  <a:srgbClr val="404040"/>
                </a:solidFill>
                <a:latin typeface="Lato" panose="020F0502020204030203" pitchFamily="34" charset="0"/>
              </a:rPr>
              <a:t>M</a:t>
            </a:r>
            <a:r>
              <a:rPr lang="it-IT" sz="34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odel </a:t>
            </a:r>
            <a:r>
              <a:rPr lang="it-IT" sz="34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choice</a:t>
            </a:r>
            <a:r>
              <a:rPr lang="it-IT" sz="34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of </a:t>
            </a:r>
            <a:r>
              <a:rPr lang="it-IT" sz="3400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XGBoost</a:t>
            </a:r>
            <a:r>
              <a:rPr lang="it-IT" sz="3400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: </a:t>
            </a:r>
            <a:r>
              <a:rPr lang="it-IT" sz="3400" b="1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decision</a:t>
            </a:r>
            <a:r>
              <a:rPr lang="it-IT" sz="3400" b="1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t-IT" sz="3400" b="1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tree</a:t>
            </a:r>
            <a:r>
              <a:rPr lang="it-IT" sz="3400" b="1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ensembles</a:t>
            </a:r>
            <a:endParaRPr lang="it-IT" sz="34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EA31AAC5-A0C5-10D3-4500-D964F72B4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693" y="1873392"/>
            <a:ext cx="7294663" cy="3687412"/>
          </a:xfrm>
        </p:spPr>
      </p:pic>
      <p:pic>
        <p:nvPicPr>
          <p:cNvPr id="7" name="Segnaposto contenuto 4" descr="Immagine che contiene Carattere, bianco, calligrafia, testo&#10;&#10;Descrizione generata automaticamente">
            <a:extLst>
              <a:ext uri="{FF2B5EF4-FFF2-40B4-BE49-F238E27FC236}">
                <a16:creationId xmlns:a16="http://schemas.microsoft.com/office/drawing/2014/main" id="{C278DAFE-DCB6-37CE-B041-FA11C0C9C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630" y="3013854"/>
            <a:ext cx="3460812" cy="11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024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</TotalTime>
  <Words>596</Words>
  <Application>Microsoft Macintosh PowerPoint</Application>
  <PresentationFormat>Widescreen</PresentationFormat>
  <Paragraphs>48</Paragraphs>
  <Slides>20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font000000002a40aedf</vt:lpstr>
      <vt:lpstr>font000000002a40aee0</vt:lpstr>
      <vt:lpstr>Google Sans</vt:lpstr>
      <vt:lpstr>Lato</vt:lpstr>
      <vt:lpstr>source-serif-pro</vt:lpstr>
      <vt:lpstr>Tema di Office</vt:lpstr>
      <vt:lpstr>XGBOOST ALGORITHM</vt:lpstr>
      <vt:lpstr>Presentazione standard di PowerPoint</vt:lpstr>
      <vt:lpstr>Evolution of XGBoost algorithm from Decision trees</vt:lpstr>
      <vt:lpstr>XGBOOST FEATURES</vt:lpstr>
      <vt:lpstr>Presentazione standard di PowerPoint</vt:lpstr>
      <vt:lpstr>Presentazione standard di PowerPoint</vt:lpstr>
      <vt:lpstr>FLEXIBILITY IN XGBOOST</vt:lpstr>
      <vt:lpstr>Model choice of XGBoost: decision tree ensembles</vt:lpstr>
      <vt:lpstr>Model choice of XGBoost: decision tree ensembles</vt:lpstr>
      <vt:lpstr>Additive training</vt:lpstr>
      <vt:lpstr>Objective function</vt:lpstr>
      <vt:lpstr>Objective function</vt:lpstr>
      <vt:lpstr>Model complexity</vt:lpstr>
      <vt:lpstr>The structure score</vt:lpstr>
      <vt:lpstr>The structure score</vt:lpstr>
      <vt:lpstr>Learn the tree structure</vt:lpstr>
      <vt:lpstr>Implementation</vt:lpstr>
      <vt:lpstr>Implementation</vt:lpstr>
      <vt:lpstr>Implementation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PICCININ ALBERTO [SM3201140]</dc:creator>
  <cp:lastModifiedBy>PICCININ ALBERTO [SM3201140]</cp:lastModifiedBy>
  <cp:revision>10</cp:revision>
  <dcterms:created xsi:type="dcterms:W3CDTF">2023-06-19T19:05:24Z</dcterms:created>
  <dcterms:modified xsi:type="dcterms:W3CDTF">2023-09-04T06:19:46Z</dcterms:modified>
</cp:coreProperties>
</file>