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94" r:id="rId2"/>
    <p:sldId id="295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Black" panose="02000000000000000000" pitchFamily="2" charset="0"/>
      <p:bold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8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94648" autoAdjust="0"/>
  </p:normalViewPr>
  <p:slideViewPr>
    <p:cSldViewPr>
      <p:cViewPr varScale="1">
        <p:scale>
          <a:sx n="46" d="100"/>
          <a:sy n="46" d="100"/>
        </p:scale>
        <p:origin x="45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633E-0B47-4D25-B2CA-BC320BDC2091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22B21-5A42-4B1A-BD4C-9018DD477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8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A14CD3C-71C3-2950-9EA2-2ADFC759B7D3}"/>
              </a:ext>
            </a:extLst>
          </p:cNvPr>
          <p:cNvGrpSpPr/>
          <p:nvPr/>
        </p:nvGrpSpPr>
        <p:grpSpPr>
          <a:xfrm>
            <a:off x="300990" y="1943102"/>
            <a:ext cx="17648691" cy="7505912"/>
            <a:chOff x="200660" y="1295401"/>
            <a:chExt cx="11765794" cy="5003941"/>
          </a:xfrm>
        </p:grpSpPr>
        <p:sp>
          <p:nvSpPr>
            <p:cNvPr id="31" name="Arrow: Notched Right 30">
              <a:extLst>
                <a:ext uri="{FF2B5EF4-FFF2-40B4-BE49-F238E27FC236}">
                  <a16:creationId xmlns:a16="http://schemas.microsoft.com/office/drawing/2014/main" id="{B231CD9F-1BB6-322B-D8AA-B73108E2F1BC}"/>
                </a:ext>
              </a:extLst>
            </p:cNvPr>
            <p:cNvSpPr/>
            <p:nvPr/>
          </p:nvSpPr>
          <p:spPr>
            <a:xfrm>
              <a:off x="485654" y="2687038"/>
              <a:ext cx="11480800" cy="1473200"/>
            </a:xfrm>
            <a:prstGeom prst="notchedRightArrow">
              <a:avLst/>
            </a:prstGeom>
            <a:solidFill>
              <a:srgbClr val="EEECE1">
                <a:alpha val="43922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D4D6C1-328B-006E-1C1D-81ECB69C73F0}"/>
                </a:ext>
              </a:extLst>
            </p:cNvPr>
            <p:cNvSpPr/>
            <p:nvPr/>
          </p:nvSpPr>
          <p:spPr>
            <a:xfrm>
              <a:off x="6456207" y="3152705"/>
              <a:ext cx="541867" cy="54186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0F49907-4A27-D5A3-473C-D794B5EB3525}"/>
                </a:ext>
              </a:extLst>
            </p:cNvPr>
            <p:cNvSpPr/>
            <p:nvPr/>
          </p:nvSpPr>
          <p:spPr>
            <a:xfrm>
              <a:off x="2912925" y="3152705"/>
              <a:ext cx="541867" cy="5418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B28FAE-5C23-8B9C-CC4A-11A5EB44AD9B}"/>
                </a:ext>
              </a:extLst>
            </p:cNvPr>
            <p:cNvSpPr/>
            <p:nvPr/>
          </p:nvSpPr>
          <p:spPr>
            <a:xfrm>
              <a:off x="10004922" y="3152705"/>
              <a:ext cx="541867" cy="541867"/>
            </a:xfrm>
            <a:prstGeom prst="ellipse">
              <a:avLst/>
            </a:prstGeom>
            <a:solidFill>
              <a:srgbClr val="00843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C01BB9-AEA1-141F-881F-D9F1D18C9B28}"/>
                </a:ext>
              </a:extLst>
            </p:cNvPr>
            <p:cNvSpPr/>
            <p:nvPr/>
          </p:nvSpPr>
          <p:spPr>
            <a:xfrm>
              <a:off x="4681849" y="3152705"/>
              <a:ext cx="541867" cy="541867"/>
            </a:xfrm>
            <a:prstGeom prst="ellipse">
              <a:avLst/>
            </a:prstGeom>
            <a:solidFill>
              <a:srgbClr val="E88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64A021F-D884-1021-9615-59E5590E87DA}"/>
                </a:ext>
              </a:extLst>
            </p:cNvPr>
            <p:cNvSpPr/>
            <p:nvPr/>
          </p:nvSpPr>
          <p:spPr>
            <a:xfrm>
              <a:off x="8230564" y="3152705"/>
              <a:ext cx="541867" cy="541867"/>
            </a:xfrm>
            <a:prstGeom prst="ellipse">
              <a:avLst/>
            </a:prstGeom>
            <a:solidFill>
              <a:srgbClr val="00843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DBAB69-E605-B705-AE2E-BB05DFC09B99}"/>
                </a:ext>
              </a:extLst>
            </p:cNvPr>
            <p:cNvSpPr/>
            <p:nvPr/>
          </p:nvSpPr>
          <p:spPr>
            <a:xfrm>
              <a:off x="1133135" y="3152705"/>
              <a:ext cx="541867" cy="5418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F9A632B-7387-67BF-17C5-C43D50BA6DF0}"/>
                </a:ext>
              </a:extLst>
            </p:cNvPr>
            <p:cNvGrpSpPr/>
            <p:nvPr/>
          </p:nvGrpSpPr>
          <p:grpSpPr>
            <a:xfrm>
              <a:off x="200660" y="1311999"/>
              <a:ext cx="965329" cy="1440000"/>
              <a:chOff x="29709" y="2575545"/>
              <a:chExt cx="1447993" cy="2160000"/>
            </a:xfrm>
          </p:grpSpPr>
          <p:sp>
            <p:nvSpPr>
              <p:cNvPr id="33" name="Rectangle: Top Corners One Rounded and One Snipped 32">
                <a:extLst>
                  <a:ext uri="{FF2B5EF4-FFF2-40B4-BE49-F238E27FC236}">
                    <a16:creationId xmlns:a16="http://schemas.microsoft.com/office/drawing/2014/main" id="{DEF49404-A00F-BD04-1A3C-4316577682AE}"/>
                  </a:ext>
                </a:extLst>
              </p:cNvPr>
              <p:cNvSpPr/>
              <p:nvPr/>
            </p:nvSpPr>
            <p:spPr>
              <a:xfrm rot="16200000">
                <a:off x="-322298" y="2935545"/>
                <a:ext cx="2160000" cy="1440000"/>
              </a:xfrm>
              <a:prstGeom prst="snip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66820F-B35B-F741-33BD-3EE15961C207}"/>
                  </a:ext>
                </a:extLst>
              </p:cNvPr>
              <p:cNvSpPr txBox="1"/>
              <p:nvPr/>
            </p:nvSpPr>
            <p:spPr>
              <a:xfrm>
                <a:off x="29709" y="2811438"/>
                <a:ext cx="144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  <a:t>2021.04.21</a:t>
                </a:r>
                <a:b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b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  <a:t>CSRD proposal</a:t>
                </a:r>
                <a:endParaRPr lang="en-GB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31B4ACF-A7DB-CE62-3586-84744D7F43D5}"/>
                </a:ext>
              </a:extLst>
            </p:cNvPr>
            <p:cNvGrpSpPr/>
            <p:nvPr/>
          </p:nvGrpSpPr>
          <p:grpSpPr>
            <a:xfrm>
              <a:off x="1033245" y="4056082"/>
              <a:ext cx="1317962" cy="1314816"/>
              <a:chOff x="1947668" y="6611542"/>
              <a:chExt cx="1976944" cy="1972224"/>
            </a:xfrm>
          </p:grpSpPr>
          <p:sp>
            <p:nvSpPr>
              <p:cNvPr id="32" name="Rectangle: Top Corners One Rounded and One Snipped 31">
                <a:extLst>
                  <a:ext uri="{FF2B5EF4-FFF2-40B4-BE49-F238E27FC236}">
                    <a16:creationId xmlns:a16="http://schemas.microsoft.com/office/drawing/2014/main" id="{8DCEF7E3-044A-E58F-C7C4-4D53ACE43FE9}"/>
                  </a:ext>
                </a:extLst>
              </p:cNvPr>
              <p:cNvSpPr/>
              <p:nvPr/>
            </p:nvSpPr>
            <p:spPr>
              <a:xfrm rot="10800000">
                <a:off x="2002867" y="6611542"/>
                <a:ext cx="1837199" cy="1972224"/>
              </a:xfrm>
              <a:prstGeom prst="snip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07A52B6-4BB9-6A4A-50E7-85BB8D5C0FAA}"/>
                  </a:ext>
                </a:extLst>
              </p:cNvPr>
              <p:cNvSpPr txBox="1"/>
              <p:nvPr/>
            </p:nvSpPr>
            <p:spPr>
              <a:xfrm>
                <a:off x="1947668" y="6662594"/>
                <a:ext cx="19769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  <a:t>2021.11.03</a:t>
                </a:r>
                <a:b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b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  <a:t>ISSB standardization board</a:t>
                </a:r>
                <a:endParaRPr lang="en-GB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61D53F-8D61-72F5-465C-4C2402EB1C6E}"/>
                </a:ext>
              </a:extLst>
            </p:cNvPr>
            <p:cNvCxnSpPr>
              <a:cxnSpLocks/>
            </p:cNvCxnSpPr>
            <p:nvPr/>
          </p:nvCxnSpPr>
          <p:spPr>
            <a:xfrm>
              <a:off x="1154409" y="1436274"/>
              <a:ext cx="6251" cy="207922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6607B0-461B-9B65-DBC5-5C28084C9195}"/>
                </a:ext>
              </a:extLst>
            </p:cNvPr>
            <p:cNvCxnSpPr/>
            <p:nvPr/>
          </p:nvCxnSpPr>
          <p:spPr>
            <a:xfrm flipH="1">
              <a:off x="2279810" y="3152705"/>
              <a:ext cx="30065" cy="20719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C32983-90FF-BEC7-E221-7F3A33AFD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04785" y="1487102"/>
              <a:ext cx="0" cy="20969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E0BDC4-0F64-F564-DFDF-517C6F6547AF}"/>
                </a:ext>
              </a:extLst>
            </p:cNvPr>
            <p:cNvGrpSpPr/>
            <p:nvPr/>
          </p:nvGrpSpPr>
          <p:grpSpPr>
            <a:xfrm>
              <a:off x="2353888" y="1335263"/>
              <a:ext cx="962540" cy="1440000"/>
              <a:chOff x="3258215" y="2658304"/>
              <a:chExt cx="1443810" cy="2160000"/>
            </a:xfrm>
          </p:grpSpPr>
          <p:sp>
            <p:nvSpPr>
              <p:cNvPr id="45" name="Rectangle: Top Corners One Rounded and One Snipped 44">
                <a:extLst>
                  <a:ext uri="{FF2B5EF4-FFF2-40B4-BE49-F238E27FC236}">
                    <a16:creationId xmlns:a16="http://schemas.microsoft.com/office/drawing/2014/main" id="{34A5C663-4B96-C51F-F46A-12F2E28B3EC0}"/>
                  </a:ext>
                </a:extLst>
              </p:cNvPr>
              <p:cNvSpPr/>
              <p:nvPr/>
            </p:nvSpPr>
            <p:spPr>
              <a:xfrm rot="16200000">
                <a:off x="2898215" y="3018304"/>
                <a:ext cx="2160000" cy="1440000"/>
              </a:xfrm>
              <a:prstGeom prst="snip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CDC979A-F796-5311-0EFB-C0A858840D9F}"/>
                  </a:ext>
                </a:extLst>
              </p:cNvPr>
              <p:cNvSpPr txBox="1"/>
              <p:nvPr/>
            </p:nvSpPr>
            <p:spPr>
              <a:xfrm>
                <a:off x="3262025" y="2869977"/>
                <a:ext cx="1440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  <a:t>2021.04.21</a:t>
                </a:r>
                <a:b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b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  <a:t>EFRAG proposal</a:t>
                </a:r>
                <a:r>
                  <a:rPr lang="en-GB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br>
                  <a:rPr lang="en-GB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en-GB" dirty="0">
                    <a:latin typeface="Roboto" panose="02000000000000000000" pitchFamily="2" charset="0"/>
                    <a:ea typeface="Roboto" panose="02000000000000000000" pitchFamily="2" charset="0"/>
                  </a:rPr>
                  <a:t>standards</a:t>
                </a:r>
                <a:br>
                  <a:rPr lang="en-GB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endParaRPr lang="en-GB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A8FAD5-0B0F-FC86-7B2A-E373C53FF53D}"/>
                </a:ext>
              </a:extLst>
            </p:cNvPr>
            <p:cNvGrpSpPr/>
            <p:nvPr/>
          </p:nvGrpSpPr>
          <p:grpSpPr>
            <a:xfrm>
              <a:off x="2938388" y="4056082"/>
              <a:ext cx="1224799" cy="1314816"/>
              <a:chOff x="2002867" y="6611542"/>
              <a:chExt cx="1837199" cy="1972224"/>
            </a:xfrm>
          </p:grpSpPr>
          <p:sp>
            <p:nvSpPr>
              <p:cNvPr id="49" name="Rectangle: Top Corners One Rounded and One Snipped 48">
                <a:extLst>
                  <a:ext uri="{FF2B5EF4-FFF2-40B4-BE49-F238E27FC236}">
                    <a16:creationId xmlns:a16="http://schemas.microsoft.com/office/drawing/2014/main" id="{C27AE212-C76E-D3FC-75B3-D491D7F03C73}"/>
                  </a:ext>
                </a:extLst>
              </p:cNvPr>
              <p:cNvSpPr/>
              <p:nvPr/>
            </p:nvSpPr>
            <p:spPr>
              <a:xfrm rot="10800000">
                <a:off x="2002867" y="6611542"/>
                <a:ext cx="1837199" cy="1972224"/>
              </a:xfrm>
              <a:prstGeom prst="snip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F108A3A-D6ED-F342-D35F-76CE8325FACB}"/>
                  </a:ext>
                </a:extLst>
              </p:cNvPr>
              <p:cNvSpPr txBox="1"/>
              <p:nvPr/>
            </p:nvSpPr>
            <p:spPr>
              <a:xfrm>
                <a:off x="2012838" y="6632713"/>
                <a:ext cx="17840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  <a:t>2022.12.31.</a:t>
                </a:r>
                <a:b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b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  <a:t>Member states adopt rules</a:t>
                </a:r>
                <a:endParaRPr lang="en-GB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126D13F-A32A-B0A7-7698-87AAA02F8FF7}"/>
                </a:ext>
              </a:extLst>
            </p:cNvPr>
            <p:cNvCxnSpPr/>
            <p:nvPr/>
          </p:nvCxnSpPr>
          <p:spPr>
            <a:xfrm flipH="1">
              <a:off x="4148154" y="3152705"/>
              <a:ext cx="30065" cy="20719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7723B2-5193-667D-BD27-110AC14045E9}"/>
                </a:ext>
              </a:extLst>
            </p:cNvPr>
            <p:cNvCxnSpPr>
              <a:cxnSpLocks/>
            </p:cNvCxnSpPr>
            <p:nvPr/>
          </p:nvCxnSpPr>
          <p:spPr>
            <a:xfrm>
              <a:off x="4993650" y="1421074"/>
              <a:ext cx="19759" cy="1776217"/>
            </a:xfrm>
            <a:prstGeom prst="line">
              <a:avLst/>
            </a:prstGeom>
            <a:ln w="19050">
              <a:solidFill>
                <a:srgbClr val="E8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BFECC8F9-D728-F0C0-08A6-85995CBD34FF}"/>
                </a:ext>
              </a:extLst>
            </p:cNvPr>
            <p:cNvGrpSpPr/>
            <p:nvPr/>
          </p:nvGrpSpPr>
          <p:grpSpPr>
            <a:xfrm>
              <a:off x="4025221" y="1295401"/>
              <a:ext cx="1000015" cy="1473199"/>
              <a:chOff x="5766551" y="2506235"/>
              <a:chExt cx="1500023" cy="2209799"/>
            </a:xfrm>
          </p:grpSpPr>
          <p:sp>
            <p:nvSpPr>
              <p:cNvPr id="52" name="Rectangle: Top Corners One Rounded and One Snipped 51">
                <a:extLst>
                  <a:ext uri="{FF2B5EF4-FFF2-40B4-BE49-F238E27FC236}">
                    <a16:creationId xmlns:a16="http://schemas.microsoft.com/office/drawing/2014/main" id="{DEC18F0E-B0F7-2657-1BF2-741BAC4E980D}"/>
                  </a:ext>
                </a:extLst>
              </p:cNvPr>
              <p:cNvSpPr/>
              <p:nvPr/>
            </p:nvSpPr>
            <p:spPr>
              <a:xfrm rot="16200000">
                <a:off x="5401007" y="2878042"/>
                <a:ext cx="2209799" cy="1466185"/>
              </a:xfrm>
              <a:prstGeom prst="snipRoundRect">
                <a:avLst/>
              </a:prstGeom>
              <a:solidFill>
                <a:srgbClr val="E8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FB99A1-3077-718E-4021-816BF681F3E7}"/>
                  </a:ext>
                </a:extLst>
              </p:cNvPr>
              <p:cNvSpPr txBox="1"/>
              <p:nvPr/>
            </p:nvSpPr>
            <p:spPr>
              <a:xfrm>
                <a:off x="5766551" y="2782117"/>
                <a:ext cx="150002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  <a:t>2023.06.01. </a:t>
                </a:r>
                <a:b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b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  <a:t>New reporting in force</a:t>
                </a:r>
                <a:endParaRPr lang="en-GB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E7169D0-6241-E408-00A7-733D38EE947C}"/>
                </a:ext>
              </a:extLst>
            </p:cNvPr>
            <p:cNvGrpSpPr/>
            <p:nvPr/>
          </p:nvGrpSpPr>
          <p:grpSpPr>
            <a:xfrm>
              <a:off x="4344245" y="4984526"/>
              <a:ext cx="1224799" cy="1314816"/>
              <a:chOff x="2002867" y="6611542"/>
              <a:chExt cx="1837199" cy="1972224"/>
            </a:xfrm>
          </p:grpSpPr>
          <p:sp>
            <p:nvSpPr>
              <p:cNvPr id="56" name="Rectangle: Top Corners One Rounded and One Snipped 55">
                <a:extLst>
                  <a:ext uri="{FF2B5EF4-FFF2-40B4-BE49-F238E27FC236}">
                    <a16:creationId xmlns:a16="http://schemas.microsoft.com/office/drawing/2014/main" id="{A4DB85A9-6C6C-B000-22EE-EC10A9EA7C96}"/>
                  </a:ext>
                </a:extLst>
              </p:cNvPr>
              <p:cNvSpPr/>
              <p:nvPr/>
            </p:nvSpPr>
            <p:spPr>
              <a:xfrm rot="10800000">
                <a:off x="2002867" y="6611542"/>
                <a:ext cx="1837199" cy="1972224"/>
              </a:xfrm>
              <a:prstGeom prst="snipRoundRect">
                <a:avLst/>
              </a:prstGeom>
              <a:solidFill>
                <a:srgbClr val="E8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1C80059-EB07-04A7-E406-F2240D44E585}"/>
                  </a:ext>
                </a:extLst>
              </p:cNvPr>
              <p:cNvSpPr txBox="1"/>
              <p:nvPr/>
            </p:nvSpPr>
            <p:spPr>
              <a:xfrm>
                <a:off x="2225919" y="6793423"/>
                <a:ext cx="144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  <a:t>2023.06.30</a:t>
                </a:r>
                <a:b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hu-HU" dirty="0">
                    <a:latin typeface="Roboto" panose="02000000000000000000" pitchFamily="2" charset="0"/>
                    <a:ea typeface="Roboto" panose="02000000000000000000" pitchFamily="2" charset="0"/>
                  </a:rPr>
                  <a:t>Sector </a:t>
                </a:r>
                <a:r>
                  <a:rPr lang="en-GB" dirty="0">
                    <a:latin typeface="Roboto" panose="02000000000000000000" pitchFamily="2" charset="0"/>
                    <a:ea typeface="Roboto" panose="02000000000000000000" pitchFamily="2" charset="0"/>
                  </a:rPr>
                  <a:t>&amp; SME EFRAG proposals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920E0C-1960-3FB9-AC29-BB1FBFC2B267}"/>
                </a:ext>
              </a:extLst>
            </p:cNvPr>
            <p:cNvCxnSpPr/>
            <p:nvPr/>
          </p:nvCxnSpPr>
          <p:spPr>
            <a:xfrm flipH="1">
              <a:off x="5557193" y="3511045"/>
              <a:ext cx="30065" cy="2071946"/>
            </a:xfrm>
            <a:prstGeom prst="line">
              <a:avLst/>
            </a:prstGeom>
            <a:ln w="19050">
              <a:solidFill>
                <a:srgbClr val="E8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FBA139-9B4D-7A90-110E-B77974401299}"/>
                </a:ext>
              </a:extLst>
            </p:cNvPr>
            <p:cNvCxnSpPr>
              <a:cxnSpLocks/>
            </p:cNvCxnSpPr>
            <p:nvPr/>
          </p:nvCxnSpPr>
          <p:spPr>
            <a:xfrm>
              <a:off x="6361370" y="1436274"/>
              <a:ext cx="4497" cy="202039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EA6E4B0-8636-EFAB-D469-A0A0FBA225B3}"/>
                </a:ext>
              </a:extLst>
            </p:cNvPr>
            <p:cNvCxnSpPr>
              <a:cxnSpLocks/>
            </p:cNvCxnSpPr>
            <p:nvPr/>
          </p:nvCxnSpPr>
          <p:spPr>
            <a:xfrm>
              <a:off x="8099737" y="1421074"/>
              <a:ext cx="25734" cy="2008830"/>
            </a:xfrm>
            <a:prstGeom prst="line">
              <a:avLst/>
            </a:prstGeom>
            <a:ln w="19050">
              <a:solidFill>
                <a:srgbClr val="0084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F88BE5B-34ED-1C40-8160-D1A1FB0A09BC}"/>
                </a:ext>
              </a:extLst>
            </p:cNvPr>
            <p:cNvGrpSpPr/>
            <p:nvPr/>
          </p:nvGrpSpPr>
          <p:grpSpPr>
            <a:xfrm>
              <a:off x="8516593" y="4130447"/>
              <a:ext cx="1224799" cy="1314816"/>
              <a:chOff x="2002867" y="6611542"/>
              <a:chExt cx="1837199" cy="1972224"/>
            </a:xfrm>
          </p:grpSpPr>
          <p:sp>
            <p:nvSpPr>
              <p:cNvPr id="130" name="Rectangle: Top Corners One Rounded and One Snipped 129">
                <a:extLst>
                  <a:ext uri="{FF2B5EF4-FFF2-40B4-BE49-F238E27FC236}">
                    <a16:creationId xmlns:a16="http://schemas.microsoft.com/office/drawing/2014/main" id="{AC3BC88C-7E22-61AA-BF3F-9FDC2E25447F}"/>
                  </a:ext>
                </a:extLst>
              </p:cNvPr>
              <p:cNvSpPr/>
              <p:nvPr/>
            </p:nvSpPr>
            <p:spPr>
              <a:xfrm rot="10800000">
                <a:off x="2002867" y="6611542"/>
                <a:ext cx="1837199" cy="1972224"/>
              </a:xfrm>
              <a:prstGeom prst="snipRoundRect">
                <a:avLst/>
              </a:prstGeom>
              <a:solidFill>
                <a:srgbClr val="008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A3EE5E-DD75-42F9-CB99-BE996EC6C465}"/>
                  </a:ext>
                </a:extLst>
              </p:cNvPr>
              <p:cNvSpPr txBox="1"/>
              <p:nvPr/>
            </p:nvSpPr>
            <p:spPr>
              <a:xfrm>
                <a:off x="2067645" y="6714461"/>
                <a:ext cx="1593503" cy="1477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2026</a:t>
                </a:r>
                <a:b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b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SME adoption to start</a:t>
                </a:r>
                <a:endParaRPr lang="en-GB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F42D776-715D-6DDD-BABC-FFE6C788EE02}"/>
                </a:ext>
              </a:extLst>
            </p:cNvPr>
            <p:cNvCxnSpPr/>
            <p:nvPr/>
          </p:nvCxnSpPr>
          <p:spPr>
            <a:xfrm flipH="1">
              <a:off x="9726360" y="3227070"/>
              <a:ext cx="30065" cy="2071946"/>
            </a:xfrm>
            <a:prstGeom prst="line">
              <a:avLst/>
            </a:prstGeom>
            <a:ln w="19050">
              <a:solidFill>
                <a:srgbClr val="0084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7A53E71-85F6-5452-0018-ADB67EC2003A}"/>
                </a:ext>
              </a:extLst>
            </p:cNvPr>
            <p:cNvGrpSpPr/>
            <p:nvPr/>
          </p:nvGrpSpPr>
          <p:grpSpPr>
            <a:xfrm>
              <a:off x="7169646" y="1311999"/>
              <a:ext cx="966993" cy="1440000"/>
              <a:chOff x="10483188" y="2411381"/>
              <a:chExt cx="1450489" cy="2160000"/>
            </a:xfrm>
          </p:grpSpPr>
          <p:sp>
            <p:nvSpPr>
              <p:cNvPr id="61" name="Rectangle: Top Corners One Rounded and One Snipped 60">
                <a:extLst>
                  <a:ext uri="{FF2B5EF4-FFF2-40B4-BE49-F238E27FC236}">
                    <a16:creationId xmlns:a16="http://schemas.microsoft.com/office/drawing/2014/main" id="{3488270A-CB32-C20B-365C-E2292D7EBB72}"/>
                  </a:ext>
                </a:extLst>
              </p:cNvPr>
              <p:cNvSpPr/>
              <p:nvPr/>
            </p:nvSpPr>
            <p:spPr>
              <a:xfrm rot="16200000">
                <a:off x="10123188" y="2771381"/>
                <a:ext cx="2160000" cy="1440000"/>
              </a:xfrm>
              <a:prstGeom prst="snipRoundRect">
                <a:avLst/>
              </a:prstGeom>
              <a:solidFill>
                <a:srgbClr val="008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798B91F-91EF-8563-BE78-B2E970C1D029}"/>
                  </a:ext>
                </a:extLst>
              </p:cNvPr>
              <p:cNvSpPr txBox="1"/>
              <p:nvPr/>
            </p:nvSpPr>
            <p:spPr>
              <a:xfrm>
                <a:off x="10493677" y="2965624"/>
                <a:ext cx="1440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2025 Q1</a:t>
                </a:r>
                <a:b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b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First audits</a:t>
                </a:r>
                <a:endParaRPr lang="en-GB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C41203F-03A7-3F52-B912-886A1D5C7D99}"/>
                </a:ext>
              </a:extLst>
            </p:cNvPr>
            <p:cNvGrpSpPr/>
            <p:nvPr/>
          </p:nvGrpSpPr>
          <p:grpSpPr>
            <a:xfrm>
              <a:off x="5385440" y="1311999"/>
              <a:ext cx="1014132" cy="1440000"/>
              <a:chOff x="7799077" y="2437400"/>
              <a:chExt cx="1521198" cy="2160000"/>
            </a:xfrm>
          </p:grpSpPr>
          <p:sp>
            <p:nvSpPr>
              <p:cNvPr id="59" name="Rectangle: Top Corners One Rounded and One Snipped 58">
                <a:extLst>
                  <a:ext uri="{FF2B5EF4-FFF2-40B4-BE49-F238E27FC236}">
                    <a16:creationId xmlns:a16="http://schemas.microsoft.com/office/drawing/2014/main" id="{76D8E038-26DA-4CBD-091C-3F5627362675}"/>
                  </a:ext>
                </a:extLst>
              </p:cNvPr>
              <p:cNvSpPr/>
              <p:nvPr/>
            </p:nvSpPr>
            <p:spPr>
              <a:xfrm rot="16200000">
                <a:off x="7476814" y="2797400"/>
                <a:ext cx="2160000" cy="1440000"/>
              </a:xfrm>
              <a:prstGeom prst="snip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B14384-627C-4151-8970-A81EC84EA3F7}"/>
                  </a:ext>
                </a:extLst>
              </p:cNvPr>
              <p:cNvSpPr txBox="1"/>
              <p:nvPr/>
            </p:nvSpPr>
            <p:spPr>
              <a:xfrm>
                <a:off x="7799077" y="2959039"/>
                <a:ext cx="15211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2024 Q1</a:t>
                </a:r>
                <a:b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b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Publication </a:t>
                </a:r>
                <a:b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</a:br>
                <a:r>
                  <a:rPr lang="hu-H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first reports</a:t>
                </a:r>
                <a:endParaRPr lang="en-GB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F168492-0EF4-895B-61B3-11F07B917502}"/>
                </a:ext>
              </a:extLst>
            </p:cNvPr>
            <p:cNvSpPr txBox="1"/>
            <p:nvPr/>
          </p:nvSpPr>
          <p:spPr>
            <a:xfrm>
              <a:off x="1117338" y="3300173"/>
              <a:ext cx="588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latin typeface="Roboto Black" panose="02000000000000000000" pitchFamily="2" charset="0"/>
                  <a:ea typeface="Roboto Black" panose="02000000000000000000" pitchFamily="2" charset="0"/>
                </a:rPr>
                <a:t>2021</a:t>
              </a:r>
              <a:endParaRPr lang="en-GB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E7CB6DD-91B2-7CD7-7B28-9495B923B793}"/>
                </a:ext>
              </a:extLst>
            </p:cNvPr>
            <p:cNvSpPr txBox="1"/>
            <p:nvPr/>
          </p:nvSpPr>
          <p:spPr>
            <a:xfrm>
              <a:off x="2909695" y="3300173"/>
              <a:ext cx="588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latin typeface="Roboto Black" panose="02000000000000000000" pitchFamily="2" charset="0"/>
                  <a:ea typeface="Roboto Black" panose="02000000000000000000" pitchFamily="2" charset="0"/>
                </a:rPr>
                <a:t>2022</a:t>
              </a:r>
              <a:endParaRPr lang="en-GB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7059970-0539-8D17-3AF4-26F340FBDEAF}"/>
                </a:ext>
              </a:extLst>
            </p:cNvPr>
            <p:cNvSpPr txBox="1"/>
            <p:nvPr/>
          </p:nvSpPr>
          <p:spPr>
            <a:xfrm>
              <a:off x="4655844" y="3300173"/>
              <a:ext cx="588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latin typeface="Roboto Black" panose="02000000000000000000" pitchFamily="2" charset="0"/>
                  <a:ea typeface="Roboto Black" panose="02000000000000000000" pitchFamily="2" charset="0"/>
                </a:rPr>
                <a:t>2023</a:t>
              </a:r>
              <a:endParaRPr lang="en-GB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5E098F3-4E76-DECB-48ED-2E5D6C3A760C}"/>
                </a:ext>
              </a:extLst>
            </p:cNvPr>
            <p:cNvSpPr txBox="1"/>
            <p:nvPr/>
          </p:nvSpPr>
          <p:spPr>
            <a:xfrm>
              <a:off x="6435541" y="3306794"/>
              <a:ext cx="588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latin typeface="Roboto Black" panose="02000000000000000000" pitchFamily="2" charset="0"/>
                  <a:ea typeface="Roboto Black" panose="02000000000000000000" pitchFamily="2" charset="0"/>
                </a:rPr>
                <a:t>2024</a:t>
              </a:r>
              <a:endParaRPr lang="en-GB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567430E-5EEB-6088-E6E7-9ABF70A19C5B}"/>
                </a:ext>
              </a:extLst>
            </p:cNvPr>
            <p:cNvSpPr txBox="1"/>
            <p:nvPr/>
          </p:nvSpPr>
          <p:spPr>
            <a:xfrm>
              <a:off x="8207364" y="3306794"/>
              <a:ext cx="588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latin typeface="Roboto Black" panose="02000000000000000000" pitchFamily="2" charset="0"/>
                  <a:ea typeface="Roboto Black" panose="02000000000000000000" pitchFamily="2" charset="0"/>
                </a:rPr>
                <a:t>2025</a:t>
              </a:r>
              <a:endParaRPr lang="en-GB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2114ADA-6B71-7423-BBEC-1B80243D99ED}"/>
                </a:ext>
              </a:extLst>
            </p:cNvPr>
            <p:cNvSpPr txBox="1"/>
            <p:nvPr/>
          </p:nvSpPr>
          <p:spPr>
            <a:xfrm>
              <a:off x="9979765" y="3306794"/>
              <a:ext cx="588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latin typeface="Roboto Black" panose="02000000000000000000" pitchFamily="2" charset="0"/>
                  <a:ea typeface="Roboto Black" panose="02000000000000000000" pitchFamily="2" charset="0"/>
                </a:rPr>
                <a:t>2026</a:t>
              </a:r>
              <a:endParaRPr lang="en-GB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380E73-83B4-DF27-DAF0-2E4AE78C2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5397" y="2858723"/>
              <a:ext cx="7111" cy="2339519"/>
            </a:xfrm>
            <a:prstGeom prst="line">
              <a:avLst/>
            </a:prstGeom>
            <a:ln w="762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0B6B40C-0683-E998-7033-7B708EA3ED29}"/>
                </a:ext>
              </a:extLst>
            </p:cNvPr>
            <p:cNvCxnSpPr>
              <a:cxnSpLocks/>
            </p:cNvCxnSpPr>
            <p:nvPr/>
          </p:nvCxnSpPr>
          <p:spPr>
            <a:xfrm>
              <a:off x="7649646" y="2858723"/>
              <a:ext cx="6993" cy="2339519"/>
            </a:xfrm>
            <a:prstGeom prst="line">
              <a:avLst/>
            </a:prstGeom>
            <a:ln w="762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0BFEBCC-EF2E-88FA-A8BF-0AFAB2F6E6CC}"/>
                </a:ext>
              </a:extLst>
            </p:cNvPr>
            <p:cNvSpPr txBox="1"/>
            <p:nvPr/>
          </p:nvSpPr>
          <p:spPr>
            <a:xfrm>
              <a:off x="5996755" y="3973157"/>
              <a:ext cx="1478717" cy="800219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5BF0E04-9E39-B163-DE49-0EADB881C75F}"/>
                </a:ext>
              </a:extLst>
            </p:cNvPr>
            <p:cNvSpPr txBox="1"/>
            <p:nvPr/>
          </p:nvSpPr>
          <p:spPr>
            <a:xfrm>
              <a:off x="6169851" y="4113598"/>
              <a:ext cx="1154009" cy="471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Roboto Black" panose="02000000000000000000" pitchFamily="2" charset="0"/>
                  <a:ea typeface="Roboto Black" panose="02000000000000000000" pitchFamily="2" charset="0"/>
                </a:rPr>
                <a:t>12-MONTH</a:t>
              </a:r>
              <a:br>
                <a:rPr lang="en-GB" sz="2000" dirty="0">
                  <a:latin typeface="Roboto Black" panose="02000000000000000000" pitchFamily="2" charset="0"/>
                  <a:ea typeface="Roboto Black" panose="02000000000000000000" pitchFamily="2" charset="0"/>
                </a:rPr>
              </a:br>
              <a:r>
                <a:rPr lang="en-GB" sz="2000" dirty="0">
                  <a:latin typeface="Roboto Black" panose="02000000000000000000" pitchFamily="2" charset="0"/>
                  <a:ea typeface="Roboto Black" panose="02000000000000000000" pitchFamily="2" charset="0"/>
                </a:rPr>
                <a:t>PROJECT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46A930-6DAE-27E2-E7A2-2FD8930059DA}"/>
                </a:ext>
              </a:extLst>
            </p:cNvPr>
            <p:cNvSpPr txBox="1"/>
            <p:nvPr/>
          </p:nvSpPr>
          <p:spPr>
            <a:xfrm>
              <a:off x="3578556" y="3992329"/>
              <a:ext cx="1558245" cy="800219"/>
            </a:xfrm>
            <a:prstGeom prst="rect">
              <a:avLst/>
            </a:prstGeom>
            <a:noFill/>
            <a:ln>
              <a:solidFill>
                <a:srgbClr val="E88500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0C246E-3345-5213-DA69-077C060A34DB}"/>
                </a:ext>
              </a:extLst>
            </p:cNvPr>
            <p:cNvSpPr txBox="1"/>
            <p:nvPr/>
          </p:nvSpPr>
          <p:spPr>
            <a:xfrm>
              <a:off x="3855038" y="4129090"/>
              <a:ext cx="1259057" cy="471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Roboto Black" panose="02000000000000000000" pitchFamily="2" charset="0"/>
                  <a:ea typeface="Roboto Black" panose="02000000000000000000" pitchFamily="2" charset="0"/>
                </a:rPr>
                <a:t>EVIOTA</a:t>
              </a:r>
              <a:br>
                <a:rPr lang="en-GB" sz="2000" dirty="0">
                  <a:latin typeface="Roboto Black" panose="02000000000000000000" pitchFamily="2" charset="0"/>
                  <a:ea typeface="Roboto Black" panose="02000000000000000000" pitchFamily="2" charset="0"/>
                </a:rPr>
              </a:br>
              <a:r>
                <a:rPr lang="en-GB" sz="2000" dirty="0">
                  <a:latin typeface="Roboto Black" panose="02000000000000000000" pitchFamily="2" charset="0"/>
                  <a:ea typeface="Roboto Black" panose="02000000000000000000" pitchFamily="2" charset="0"/>
                </a:rPr>
                <a:t>PROTOTYPE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302C6F-B570-02EC-C19C-2B0C367B5317}"/>
              </a:ext>
            </a:extLst>
          </p:cNvPr>
          <p:cNvSpPr txBox="1"/>
          <p:nvPr/>
        </p:nvSpPr>
        <p:spPr>
          <a:xfrm>
            <a:off x="1234229" y="214051"/>
            <a:ext cx="15819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00" dirty="0">
                <a:solidFill>
                  <a:srgbClr val="4D51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Corporate Sustainability Reporting Directive Timeline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B63A84F5-CB8D-03AB-B6E1-C061DBD56D6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15078456" y="7077456"/>
            <a:ext cx="3086100" cy="30861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36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9935">
        <p:fade/>
      </p:transition>
    </mc:Choice>
    <mc:Fallback xmlns="">
      <p:transition advTm="99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A17B085-A1FA-13ED-CC4F-5816E825B3EC}"/>
              </a:ext>
            </a:extLst>
          </p:cNvPr>
          <p:cNvGrpSpPr/>
          <p:nvPr/>
        </p:nvGrpSpPr>
        <p:grpSpPr>
          <a:xfrm>
            <a:off x="381001" y="3009900"/>
            <a:ext cx="17526000" cy="3352800"/>
            <a:chOff x="866607" y="3467100"/>
            <a:chExt cx="16418155" cy="248057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93D093-0538-A4CB-099C-CB687D0131AC}"/>
                </a:ext>
              </a:extLst>
            </p:cNvPr>
            <p:cNvGrpSpPr/>
            <p:nvPr/>
          </p:nvGrpSpPr>
          <p:grpSpPr>
            <a:xfrm>
              <a:off x="866607" y="4819147"/>
              <a:ext cx="16099778" cy="1128531"/>
              <a:chOff x="866607" y="4819147"/>
              <a:chExt cx="16099778" cy="112853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9C45CB3-3223-D9CF-806A-2E82E9B0211D}"/>
                  </a:ext>
                </a:extLst>
              </p:cNvPr>
              <p:cNvSpPr/>
              <p:nvPr/>
            </p:nvSpPr>
            <p:spPr>
              <a:xfrm>
                <a:off x="866607" y="4819147"/>
                <a:ext cx="2605279" cy="1128531"/>
              </a:xfrm>
              <a:custGeom>
                <a:avLst/>
                <a:gdLst>
                  <a:gd name="connsiteX0" fmla="*/ 0 w 2468866"/>
                  <a:gd name="connsiteY0" fmla="*/ 112853 h 1128531"/>
                  <a:gd name="connsiteX1" fmla="*/ 112853 w 2468866"/>
                  <a:gd name="connsiteY1" fmla="*/ 0 h 1128531"/>
                  <a:gd name="connsiteX2" fmla="*/ 2356013 w 2468866"/>
                  <a:gd name="connsiteY2" fmla="*/ 0 h 1128531"/>
                  <a:gd name="connsiteX3" fmla="*/ 2468866 w 2468866"/>
                  <a:gd name="connsiteY3" fmla="*/ 112853 h 1128531"/>
                  <a:gd name="connsiteX4" fmla="*/ 2468866 w 2468866"/>
                  <a:gd name="connsiteY4" fmla="*/ 1015678 h 1128531"/>
                  <a:gd name="connsiteX5" fmla="*/ 2356013 w 2468866"/>
                  <a:gd name="connsiteY5" fmla="*/ 1128531 h 1128531"/>
                  <a:gd name="connsiteX6" fmla="*/ 112853 w 2468866"/>
                  <a:gd name="connsiteY6" fmla="*/ 1128531 h 1128531"/>
                  <a:gd name="connsiteX7" fmla="*/ 0 w 2468866"/>
                  <a:gd name="connsiteY7" fmla="*/ 1015678 h 1128531"/>
                  <a:gd name="connsiteX8" fmla="*/ 0 w 2468866"/>
                  <a:gd name="connsiteY8" fmla="*/ 112853 h 1128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8866" h="1128531">
                    <a:moveTo>
                      <a:pt x="0" y="112853"/>
                    </a:moveTo>
                    <a:cubicBezTo>
                      <a:pt x="0" y="50526"/>
                      <a:pt x="50526" y="0"/>
                      <a:pt x="112853" y="0"/>
                    </a:cubicBezTo>
                    <a:lnTo>
                      <a:pt x="2356013" y="0"/>
                    </a:lnTo>
                    <a:cubicBezTo>
                      <a:pt x="2418340" y="0"/>
                      <a:pt x="2468866" y="50526"/>
                      <a:pt x="2468866" y="112853"/>
                    </a:cubicBezTo>
                    <a:lnTo>
                      <a:pt x="2468866" y="1015678"/>
                    </a:lnTo>
                    <a:cubicBezTo>
                      <a:pt x="2468866" y="1078005"/>
                      <a:pt x="2418340" y="1128531"/>
                      <a:pt x="2356013" y="1128531"/>
                    </a:cubicBezTo>
                    <a:lnTo>
                      <a:pt x="112853" y="1128531"/>
                    </a:lnTo>
                    <a:cubicBezTo>
                      <a:pt x="50526" y="1128531"/>
                      <a:pt x="0" y="1078005"/>
                      <a:pt x="0" y="1015678"/>
                    </a:cubicBezTo>
                    <a:lnTo>
                      <a:pt x="0" y="112853"/>
                    </a:lnTo>
                    <a:close/>
                  </a:path>
                </a:pathLst>
              </a:custGeom>
              <a:ln>
                <a:solidFill>
                  <a:srgbClr val="00348A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1070" tIns="161070" rIns="161070" bIns="16107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800" kern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Objectives</a:t>
                </a: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22A46ED-2946-D8BE-2E17-0E31332E3302}"/>
                  </a:ext>
                </a:extLst>
              </p:cNvPr>
              <p:cNvSpPr/>
              <p:nvPr/>
            </p:nvSpPr>
            <p:spPr>
              <a:xfrm>
                <a:off x="4206291" y="4819147"/>
                <a:ext cx="2605279" cy="1128531"/>
              </a:xfrm>
              <a:custGeom>
                <a:avLst/>
                <a:gdLst>
                  <a:gd name="connsiteX0" fmla="*/ 0 w 2468866"/>
                  <a:gd name="connsiteY0" fmla="*/ 112853 h 1128531"/>
                  <a:gd name="connsiteX1" fmla="*/ 112853 w 2468866"/>
                  <a:gd name="connsiteY1" fmla="*/ 0 h 1128531"/>
                  <a:gd name="connsiteX2" fmla="*/ 2356013 w 2468866"/>
                  <a:gd name="connsiteY2" fmla="*/ 0 h 1128531"/>
                  <a:gd name="connsiteX3" fmla="*/ 2468866 w 2468866"/>
                  <a:gd name="connsiteY3" fmla="*/ 112853 h 1128531"/>
                  <a:gd name="connsiteX4" fmla="*/ 2468866 w 2468866"/>
                  <a:gd name="connsiteY4" fmla="*/ 1015678 h 1128531"/>
                  <a:gd name="connsiteX5" fmla="*/ 2356013 w 2468866"/>
                  <a:gd name="connsiteY5" fmla="*/ 1128531 h 1128531"/>
                  <a:gd name="connsiteX6" fmla="*/ 112853 w 2468866"/>
                  <a:gd name="connsiteY6" fmla="*/ 1128531 h 1128531"/>
                  <a:gd name="connsiteX7" fmla="*/ 0 w 2468866"/>
                  <a:gd name="connsiteY7" fmla="*/ 1015678 h 1128531"/>
                  <a:gd name="connsiteX8" fmla="*/ 0 w 2468866"/>
                  <a:gd name="connsiteY8" fmla="*/ 112853 h 1128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8866" h="1128531">
                    <a:moveTo>
                      <a:pt x="0" y="112853"/>
                    </a:moveTo>
                    <a:cubicBezTo>
                      <a:pt x="0" y="50526"/>
                      <a:pt x="50526" y="0"/>
                      <a:pt x="112853" y="0"/>
                    </a:cubicBezTo>
                    <a:lnTo>
                      <a:pt x="2356013" y="0"/>
                    </a:lnTo>
                    <a:cubicBezTo>
                      <a:pt x="2418340" y="0"/>
                      <a:pt x="2468866" y="50526"/>
                      <a:pt x="2468866" y="112853"/>
                    </a:cubicBezTo>
                    <a:lnTo>
                      <a:pt x="2468866" y="1015678"/>
                    </a:lnTo>
                    <a:cubicBezTo>
                      <a:pt x="2468866" y="1078005"/>
                      <a:pt x="2418340" y="1128531"/>
                      <a:pt x="2356013" y="1128531"/>
                    </a:cubicBezTo>
                    <a:lnTo>
                      <a:pt x="112853" y="1128531"/>
                    </a:lnTo>
                    <a:cubicBezTo>
                      <a:pt x="50526" y="1128531"/>
                      <a:pt x="0" y="1078005"/>
                      <a:pt x="0" y="1015678"/>
                    </a:cubicBezTo>
                    <a:lnTo>
                      <a:pt x="0" y="112853"/>
                    </a:lnTo>
                    <a:close/>
                  </a:path>
                </a:pathLst>
              </a:custGeom>
              <a:ln>
                <a:solidFill>
                  <a:srgbClr val="00348A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1070" tIns="161070" rIns="161070" bIns="161070" numCol="1" spcCol="1270" anchor="ctr" anchorCtr="0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dirty="0">
                    <a:latin typeface="Roboto" panose="02000000000000000000" pitchFamily="2" charset="0"/>
                    <a:ea typeface="Roboto" panose="02000000000000000000" pitchFamily="2" charset="0"/>
                  </a:rPr>
                  <a:t>Processes</a:t>
                </a: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645F98F-D40E-DC61-5BDE-5AD1A9E9E1D4}"/>
                  </a:ext>
                </a:extLst>
              </p:cNvPr>
              <p:cNvSpPr/>
              <p:nvPr/>
            </p:nvSpPr>
            <p:spPr>
              <a:xfrm>
                <a:off x="7682170" y="4819147"/>
                <a:ext cx="2606400" cy="1128531"/>
              </a:xfrm>
              <a:custGeom>
                <a:avLst/>
                <a:gdLst>
                  <a:gd name="connsiteX0" fmla="*/ 0 w 2468866"/>
                  <a:gd name="connsiteY0" fmla="*/ 112853 h 1128531"/>
                  <a:gd name="connsiteX1" fmla="*/ 112853 w 2468866"/>
                  <a:gd name="connsiteY1" fmla="*/ 0 h 1128531"/>
                  <a:gd name="connsiteX2" fmla="*/ 2356013 w 2468866"/>
                  <a:gd name="connsiteY2" fmla="*/ 0 h 1128531"/>
                  <a:gd name="connsiteX3" fmla="*/ 2468866 w 2468866"/>
                  <a:gd name="connsiteY3" fmla="*/ 112853 h 1128531"/>
                  <a:gd name="connsiteX4" fmla="*/ 2468866 w 2468866"/>
                  <a:gd name="connsiteY4" fmla="*/ 1015678 h 1128531"/>
                  <a:gd name="connsiteX5" fmla="*/ 2356013 w 2468866"/>
                  <a:gd name="connsiteY5" fmla="*/ 1128531 h 1128531"/>
                  <a:gd name="connsiteX6" fmla="*/ 112853 w 2468866"/>
                  <a:gd name="connsiteY6" fmla="*/ 1128531 h 1128531"/>
                  <a:gd name="connsiteX7" fmla="*/ 0 w 2468866"/>
                  <a:gd name="connsiteY7" fmla="*/ 1015678 h 1128531"/>
                  <a:gd name="connsiteX8" fmla="*/ 0 w 2468866"/>
                  <a:gd name="connsiteY8" fmla="*/ 112853 h 1128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8866" h="1128531">
                    <a:moveTo>
                      <a:pt x="0" y="112853"/>
                    </a:moveTo>
                    <a:cubicBezTo>
                      <a:pt x="0" y="50526"/>
                      <a:pt x="50526" y="0"/>
                      <a:pt x="112853" y="0"/>
                    </a:cubicBezTo>
                    <a:lnTo>
                      <a:pt x="2356013" y="0"/>
                    </a:lnTo>
                    <a:cubicBezTo>
                      <a:pt x="2418340" y="0"/>
                      <a:pt x="2468866" y="50526"/>
                      <a:pt x="2468866" y="112853"/>
                    </a:cubicBezTo>
                    <a:lnTo>
                      <a:pt x="2468866" y="1015678"/>
                    </a:lnTo>
                    <a:cubicBezTo>
                      <a:pt x="2468866" y="1078005"/>
                      <a:pt x="2418340" y="1128531"/>
                      <a:pt x="2356013" y="1128531"/>
                    </a:cubicBezTo>
                    <a:lnTo>
                      <a:pt x="112853" y="1128531"/>
                    </a:lnTo>
                    <a:cubicBezTo>
                      <a:pt x="50526" y="1128531"/>
                      <a:pt x="0" y="1078005"/>
                      <a:pt x="0" y="1015678"/>
                    </a:cubicBezTo>
                    <a:lnTo>
                      <a:pt x="0" y="112853"/>
                    </a:lnTo>
                    <a:close/>
                  </a:path>
                </a:pathLst>
              </a:custGeom>
              <a:ln>
                <a:solidFill>
                  <a:srgbClr val="00348A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1070" tIns="161070" rIns="161070" bIns="16107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dirty="0">
                    <a:latin typeface="Roboto" panose="02000000000000000000" pitchFamily="2" charset="0"/>
                    <a:ea typeface="Roboto" panose="02000000000000000000" pitchFamily="2" charset="0"/>
                  </a:rPr>
                  <a:t>Actions of government, business, organisation</a:t>
                </a: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63DBC78-4AEC-1D80-9891-25B694806281}"/>
                  </a:ext>
                </a:extLst>
              </p:cNvPr>
              <p:cNvSpPr/>
              <p:nvPr/>
            </p:nvSpPr>
            <p:spPr>
              <a:xfrm>
                <a:off x="11021638" y="4819147"/>
                <a:ext cx="2605279" cy="1128531"/>
              </a:xfrm>
              <a:custGeom>
                <a:avLst/>
                <a:gdLst>
                  <a:gd name="connsiteX0" fmla="*/ 0 w 2468866"/>
                  <a:gd name="connsiteY0" fmla="*/ 112853 h 1128531"/>
                  <a:gd name="connsiteX1" fmla="*/ 112853 w 2468866"/>
                  <a:gd name="connsiteY1" fmla="*/ 0 h 1128531"/>
                  <a:gd name="connsiteX2" fmla="*/ 2356013 w 2468866"/>
                  <a:gd name="connsiteY2" fmla="*/ 0 h 1128531"/>
                  <a:gd name="connsiteX3" fmla="*/ 2468866 w 2468866"/>
                  <a:gd name="connsiteY3" fmla="*/ 112853 h 1128531"/>
                  <a:gd name="connsiteX4" fmla="*/ 2468866 w 2468866"/>
                  <a:gd name="connsiteY4" fmla="*/ 1015678 h 1128531"/>
                  <a:gd name="connsiteX5" fmla="*/ 2356013 w 2468866"/>
                  <a:gd name="connsiteY5" fmla="*/ 1128531 h 1128531"/>
                  <a:gd name="connsiteX6" fmla="*/ 112853 w 2468866"/>
                  <a:gd name="connsiteY6" fmla="*/ 1128531 h 1128531"/>
                  <a:gd name="connsiteX7" fmla="*/ 0 w 2468866"/>
                  <a:gd name="connsiteY7" fmla="*/ 1015678 h 1128531"/>
                  <a:gd name="connsiteX8" fmla="*/ 0 w 2468866"/>
                  <a:gd name="connsiteY8" fmla="*/ 112853 h 1128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8866" h="1128531">
                    <a:moveTo>
                      <a:pt x="0" y="112853"/>
                    </a:moveTo>
                    <a:cubicBezTo>
                      <a:pt x="0" y="50526"/>
                      <a:pt x="50526" y="0"/>
                      <a:pt x="112853" y="0"/>
                    </a:cubicBezTo>
                    <a:lnTo>
                      <a:pt x="2356013" y="0"/>
                    </a:lnTo>
                    <a:cubicBezTo>
                      <a:pt x="2418340" y="0"/>
                      <a:pt x="2468866" y="50526"/>
                      <a:pt x="2468866" y="112853"/>
                    </a:cubicBezTo>
                    <a:lnTo>
                      <a:pt x="2468866" y="1015678"/>
                    </a:lnTo>
                    <a:cubicBezTo>
                      <a:pt x="2468866" y="1078005"/>
                      <a:pt x="2418340" y="1128531"/>
                      <a:pt x="2356013" y="1128531"/>
                    </a:cubicBezTo>
                    <a:lnTo>
                      <a:pt x="112853" y="1128531"/>
                    </a:lnTo>
                    <a:cubicBezTo>
                      <a:pt x="50526" y="1128531"/>
                      <a:pt x="0" y="1078005"/>
                      <a:pt x="0" y="1015678"/>
                    </a:cubicBezTo>
                    <a:lnTo>
                      <a:pt x="0" y="112853"/>
                    </a:lnTo>
                    <a:close/>
                  </a:path>
                </a:pathLst>
              </a:custGeom>
              <a:ln>
                <a:solidFill>
                  <a:srgbClr val="00348A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1070" tIns="161070" rIns="161070" bIns="16107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dirty="0">
                    <a:latin typeface="Roboto" panose="02000000000000000000" pitchFamily="2" charset="0"/>
                    <a:ea typeface="Roboto" panose="02000000000000000000" pitchFamily="2" charset="0"/>
                  </a:rPr>
                  <a:t>Reaction, new behaviour</a:t>
                </a: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79B3AFF-9D36-EE45-9676-836A0A91C370}"/>
                  </a:ext>
                </a:extLst>
              </p:cNvPr>
              <p:cNvSpPr/>
              <p:nvPr/>
            </p:nvSpPr>
            <p:spPr>
              <a:xfrm>
                <a:off x="14359985" y="4847483"/>
                <a:ext cx="2606400" cy="1071858"/>
              </a:xfrm>
              <a:custGeom>
                <a:avLst/>
                <a:gdLst>
                  <a:gd name="connsiteX0" fmla="*/ 0 w 2468866"/>
                  <a:gd name="connsiteY0" fmla="*/ 112853 h 1128531"/>
                  <a:gd name="connsiteX1" fmla="*/ 112853 w 2468866"/>
                  <a:gd name="connsiteY1" fmla="*/ 0 h 1128531"/>
                  <a:gd name="connsiteX2" fmla="*/ 2356013 w 2468866"/>
                  <a:gd name="connsiteY2" fmla="*/ 0 h 1128531"/>
                  <a:gd name="connsiteX3" fmla="*/ 2468866 w 2468866"/>
                  <a:gd name="connsiteY3" fmla="*/ 112853 h 1128531"/>
                  <a:gd name="connsiteX4" fmla="*/ 2468866 w 2468866"/>
                  <a:gd name="connsiteY4" fmla="*/ 1015678 h 1128531"/>
                  <a:gd name="connsiteX5" fmla="*/ 2356013 w 2468866"/>
                  <a:gd name="connsiteY5" fmla="*/ 1128531 h 1128531"/>
                  <a:gd name="connsiteX6" fmla="*/ 112853 w 2468866"/>
                  <a:gd name="connsiteY6" fmla="*/ 1128531 h 1128531"/>
                  <a:gd name="connsiteX7" fmla="*/ 0 w 2468866"/>
                  <a:gd name="connsiteY7" fmla="*/ 1015678 h 1128531"/>
                  <a:gd name="connsiteX8" fmla="*/ 0 w 2468866"/>
                  <a:gd name="connsiteY8" fmla="*/ 112853 h 1128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8866" h="1128531">
                    <a:moveTo>
                      <a:pt x="0" y="112853"/>
                    </a:moveTo>
                    <a:cubicBezTo>
                      <a:pt x="0" y="50526"/>
                      <a:pt x="50526" y="0"/>
                      <a:pt x="112853" y="0"/>
                    </a:cubicBezTo>
                    <a:lnTo>
                      <a:pt x="2356013" y="0"/>
                    </a:lnTo>
                    <a:cubicBezTo>
                      <a:pt x="2418340" y="0"/>
                      <a:pt x="2468866" y="50526"/>
                      <a:pt x="2468866" y="112853"/>
                    </a:cubicBezTo>
                    <a:lnTo>
                      <a:pt x="2468866" y="1015678"/>
                    </a:lnTo>
                    <a:cubicBezTo>
                      <a:pt x="2468866" y="1078005"/>
                      <a:pt x="2418340" y="1128531"/>
                      <a:pt x="2356013" y="1128531"/>
                    </a:cubicBezTo>
                    <a:lnTo>
                      <a:pt x="112853" y="1128531"/>
                    </a:lnTo>
                    <a:cubicBezTo>
                      <a:pt x="50526" y="1128531"/>
                      <a:pt x="0" y="1078005"/>
                      <a:pt x="0" y="1015678"/>
                    </a:cubicBezTo>
                    <a:lnTo>
                      <a:pt x="0" y="112853"/>
                    </a:lnTo>
                    <a:close/>
                  </a:path>
                </a:pathLst>
              </a:custGeom>
              <a:ln>
                <a:solidFill>
                  <a:srgbClr val="00348A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1070" tIns="161070" rIns="161070" bIns="161070" numCol="1" spcCol="1270" anchor="ctr" anchorCtr="0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dirty="0">
                    <a:latin typeface="Roboto" panose="02000000000000000000" pitchFamily="2" charset="0"/>
                    <a:ea typeface="Roboto" panose="02000000000000000000" pitchFamily="2" charset="0"/>
                  </a:rPr>
                  <a:t>Impact on business, economy, society, environment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7446D7-C5AE-23C5-0667-6534322E4796}"/>
                </a:ext>
              </a:extLst>
            </p:cNvPr>
            <p:cNvGrpSpPr/>
            <p:nvPr/>
          </p:nvGrpSpPr>
          <p:grpSpPr>
            <a:xfrm>
              <a:off x="1003237" y="3467100"/>
              <a:ext cx="16281525" cy="1128531"/>
              <a:chOff x="1003237" y="3467100"/>
              <a:chExt cx="16281525" cy="1128531"/>
            </a:xfrm>
          </p:grpSpPr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9E34E59B-DC0B-4B5C-5312-791B35960361}"/>
                  </a:ext>
                </a:extLst>
              </p:cNvPr>
              <p:cNvSpPr/>
              <p:nvPr/>
            </p:nvSpPr>
            <p:spPr>
              <a:xfrm>
                <a:off x="1003237" y="3467100"/>
                <a:ext cx="2923657" cy="1128531"/>
              </a:xfrm>
              <a:prstGeom prst="chevron">
                <a:avLst>
                  <a:gd name="adj" fmla="val 40000"/>
                </a:avLst>
              </a:prstGeom>
              <a:solidFill>
                <a:schemeClr val="bg1"/>
              </a:solidFill>
              <a:ln w="76200">
                <a:solidFill>
                  <a:srgbClr val="00348A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Arrow: Chevron 5">
                <a:extLst>
                  <a:ext uri="{FF2B5EF4-FFF2-40B4-BE49-F238E27FC236}">
                    <a16:creationId xmlns:a16="http://schemas.microsoft.com/office/drawing/2014/main" id="{5DE8995F-401E-C7AA-453E-EC53C8FAA86F}"/>
                  </a:ext>
                </a:extLst>
              </p:cNvPr>
              <p:cNvSpPr/>
              <p:nvPr/>
            </p:nvSpPr>
            <p:spPr>
              <a:xfrm>
                <a:off x="4342704" y="3467100"/>
                <a:ext cx="2923657" cy="1128531"/>
              </a:xfrm>
              <a:prstGeom prst="chevron">
                <a:avLst>
                  <a:gd name="adj" fmla="val 40000"/>
                </a:avLst>
              </a:prstGeom>
              <a:solidFill>
                <a:schemeClr val="bg1"/>
              </a:solidFill>
              <a:ln w="76200">
                <a:solidFill>
                  <a:srgbClr val="00348A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Arrow: Chevron 7">
                <a:extLst>
                  <a:ext uri="{FF2B5EF4-FFF2-40B4-BE49-F238E27FC236}">
                    <a16:creationId xmlns:a16="http://schemas.microsoft.com/office/drawing/2014/main" id="{4C4B4E67-ADC6-77E7-603C-5D5F382E937A}"/>
                  </a:ext>
                </a:extLst>
              </p:cNvPr>
              <p:cNvSpPr/>
              <p:nvPr/>
            </p:nvSpPr>
            <p:spPr>
              <a:xfrm>
                <a:off x="7682171" y="3467100"/>
                <a:ext cx="2923657" cy="1128531"/>
              </a:xfrm>
              <a:prstGeom prst="chevron">
                <a:avLst>
                  <a:gd name="adj" fmla="val 40000"/>
                </a:avLst>
              </a:prstGeom>
              <a:solidFill>
                <a:schemeClr val="bg1"/>
              </a:solidFill>
              <a:ln w="76200">
                <a:solidFill>
                  <a:srgbClr val="00348A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FE7C4307-ED67-D213-E5B5-C46A14CA50EC}"/>
                  </a:ext>
                </a:extLst>
              </p:cNvPr>
              <p:cNvSpPr/>
              <p:nvPr/>
            </p:nvSpPr>
            <p:spPr>
              <a:xfrm>
                <a:off x="11021638" y="3467100"/>
                <a:ext cx="2923657" cy="1128531"/>
              </a:xfrm>
              <a:prstGeom prst="chevron">
                <a:avLst>
                  <a:gd name="adj" fmla="val 40000"/>
                </a:avLst>
              </a:prstGeom>
              <a:solidFill>
                <a:schemeClr val="bg1"/>
              </a:solidFill>
              <a:ln w="76200">
                <a:solidFill>
                  <a:srgbClr val="00348A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Arrow: Chevron 11">
                <a:extLst>
                  <a:ext uri="{FF2B5EF4-FFF2-40B4-BE49-F238E27FC236}">
                    <a16:creationId xmlns:a16="http://schemas.microsoft.com/office/drawing/2014/main" id="{D1127D4A-9F6B-2D04-D942-8A3CF7AEFE36}"/>
                  </a:ext>
                </a:extLst>
              </p:cNvPr>
              <p:cNvSpPr/>
              <p:nvPr/>
            </p:nvSpPr>
            <p:spPr>
              <a:xfrm>
                <a:off x="14361105" y="3467100"/>
                <a:ext cx="2923657" cy="1128531"/>
              </a:xfrm>
              <a:prstGeom prst="chevron">
                <a:avLst>
                  <a:gd name="adj" fmla="val 40000"/>
                </a:avLst>
              </a:prstGeom>
              <a:solidFill>
                <a:schemeClr val="bg1"/>
              </a:solidFill>
              <a:ln w="76200">
                <a:solidFill>
                  <a:srgbClr val="00348A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DA4244-54CF-C10B-7520-F8BD4D491089}"/>
                  </a:ext>
                </a:extLst>
              </p:cNvPr>
              <p:cNvSpPr txBox="1"/>
              <p:nvPr/>
            </p:nvSpPr>
            <p:spPr>
              <a:xfrm>
                <a:off x="1737867" y="3849198"/>
                <a:ext cx="1600200" cy="364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50" b="1" dirty="0">
                    <a:solidFill>
                      <a:srgbClr val="00348A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Concept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D74B8B-F9B8-1D2A-F0D3-78F671112B4D}"/>
                  </a:ext>
                </a:extLst>
              </p:cNvPr>
              <p:cNvSpPr txBox="1"/>
              <p:nvPr/>
            </p:nvSpPr>
            <p:spPr>
              <a:xfrm>
                <a:off x="4736362" y="3835561"/>
                <a:ext cx="2573569" cy="364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50" b="1" dirty="0">
                    <a:solidFill>
                      <a:srgbClr val="00348A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Implementation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951F6D-BDCA-84A0-DAEE-B82E985D6667}"/>
                  </a:ext>
                </a:extLst>
              </p:cNvPr>
              <p:cNvSpPr txBox="1"/>
              <p:nvPr/>
            </p:nvSpPr>
            <p:spPr>
              <a:xfrm>
                <a:off x="8439391" y="3835562"/>
                <a:ext cx="1600200" cy="364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550" b="1">
                    <a:solidFill>
                      <a:srgbClr val="00348A"/>
                    </a:solidFill>
                    <a:latin typeface="Roboto" panose="02000000000000000000" pitchFamily="2" charset="0"/>
                    <a:ea typeface="Roboto" panose="02000000000000000000" pitchFamily="2" charset="0"/>
                  </a:defRPr>
                </a:lvl1pPr>
              </a:lstStyle>
              <a:p>
                <a:r>
                  <a:rPr lang="en-GB" dirty="0"/>
                  <a:t>Output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824E4-C7C9-0750-3907-B7758B4CE359}"/>
                  </a:ext>
                </a:extLst>
              </p:cNvPr>
              <p:cNvSpPr txBox="1"/>
              <p:nvPr/>
            </p:nvSpPr>
            <p:spPr>
              <a:xfrm>
                <a:off x="11782359" y="3837119"/>
                <a:ext cx="1600200" cy="364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50" b="1" dirty="0">
                    <a:solidFill>
                      <a:srgbClr val="00348A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Outcome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ED4C97-7BEE-F7C4-5A6A-4499B74CE4E5}"/>
                  </a:ext>
                </a:extLst>
              </p:cNvPr>
              <p:cNvSpPr txBox="1"/>
              <p:nvPr/>
            </p:nvSpPr>
            <p:spPr>
              <a:xfrm>
                <a:off x="15022834" y="3837118"/>
                <a:ext cx="1600200" cy="364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50" b="1" dirty="0">
                    <a:solidFill>
                      <a:srgbClr val="00348A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Impact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172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107</Words>
  <Application>Microsoft Office PowerPoint</Application>
  <PresentationFormat>Custom</PresentationFormat>
  <Paragraphs>32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</vt:lpstr>
      <vt:lpstr>Roboto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REPREX</dc:title>
  <dc:creator>Daniel Antal</dc:creator>
  <cp:lastModifiedBy>Daniel Antal</cp:lastModifiedBy>
  <cp:revision>10</cp:revision>
  <dcterms:created xsi:type="dcterms:W3CDTF">2006-08-16T00:00:00Z</dcterms:created>
  <dcterms:modified xsi:type="dcterms:W3CDTF">2023-06-11T09:44:51Z</dcterms:modified>
  <dc:identifier>DAFRQpcrLzo</dc:identifier>
</cp:coreProperties>
</file>