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15" r:id="rId2"/>
    <p:sldId id="259" r:id="rId3"/>
    <p:sldId id="344" r:id="rId4"/>
    <p:sldId id="34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2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F87B9-9950-409A-9CF0-C785D358CE0E}" type="datetimeFigureOut">
              <a:rPr lang="en-GB" smtClean="0"/>
              <a:t>21/09/2022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D67D8-2341-48FF-8432-2CE343A0752F}" type="slidenum">
              <a:rPr lang="en-GB" smtClean="0"/>
              <a:t>‹#›</a:t>
            </a:fld>
            <a:endParaRPr lang="en-GB"/>
          </a:p>
        </p:txBody>
      </p:sp>
    </p:spTree>
    <p:extLst>
      <p:ext uri="{BB962C8B-B14F-4D97-AF65-F5344CB8AC3E}">
        <p14:creationId xmlns:p14="http://schemas.microsoft.com/office/powerpoint/2010/main" val="420894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557b390126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557b390126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09ED-9D3B-CFA6-3F41-308935B29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C79CFFF-A1E3-B700-1B51-B501E8ADA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2B82B5-FC3B-54C6-0359-919F3822A875}"/>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5" name="Footer Placeholder 4">
            <a:extLst>
              <a:ext uri="{FF2B5EF4-FFF2-40B4-BE49-F238E27FC236}">
                <a16:creationId xmlns:a16="http://schemas.microsoft.com/office/drawing/2014/main" id="{CAA2C571-EE2B-4F5A-7049-DBDC6150DE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EB5FB6-779F-2E1E-46A2-7043A269DB36}"/>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25068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A088-F42E-5C2E-C787-EDA78E1A7A2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65421E-E9DC-F07A-8F4B-B438E81487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46D9E4-F048-E62A-26C2-E1734AD1181B}"/>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5" name="Footer Placeholder 4">
            <a:extLst>
              <a:ext uri="{FF2B5EF4-FFF2-40B4-BE49-F238E27FC236}">
                <a16:creationId xmlns:a16="http://schemas.microsoft.com/office/drawing/2014/main" id="{F41AE724-8E97-109B-D1DD-F5B364ED3E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3E984E-B525-A2A9-B978-52D23F7FE7E7}"/>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231848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C7DA8-7295-09DA-3839-92A733AC9B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046FA4-D311-DA7F-7158-89C648E41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06BBE7-C95E-842F-661E-036E92172461}"/>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5" name="Footer Placeholder 4">
            <a:extLst>
              <a:ext uri="{FF2B5EF4-FFF2-40B4-BE49-F238E27FC236}">
                <a16:creationId xmlns:a16="http://schemas.microsoft.com/office/drawing/2014/main" id="{104992EB-61DB-AA77-2AEA-B065FC9FD0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6D218D-833F-E2A2-D5D6-26419565223B}"/>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290912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_Titelslide Data Delen">
  <p:cSld name="01_Titelslide Data Delen">
    <p:spTree>
      <p:nvGrpSpPr>
        <p:cNvPr id="1" name="Shape 73"/>
        <p:cNvGrpSpPr/>
        <p:nvPr/>
      </p:nvGrpSpPr>
      <p:grpSpPr>
        <a:xfrm>
          <a:off x="0" y="0"/>
          <a:ext cx="0" cy="0"/>
          <a:chOff x="0" y="0"/>
          <a:chExt cx="0" cy="0"/>
        </a:xfrm>
      </p:grpSpPr>
      <p:pic>
        <p:nvPicPr>
          <p:cNvPr id="74" name="Google Shape;74;p12"/>
          <p:cNvPicPr preferRelativeResize="0"/>
          <p:nvPr/>
        </p:nvPicPr>
        <p:blipFill rotWithShape="1">
          <a:blip r:embed="rId2">
            <a:alphaModFix/>
          </a:blip>
          <a:srcRect/>
          <a:stretch/>
        </p:blipFill>
        <p:spPr>
          <a:xfrm flipH="1">
            <a:off x="0" y="0"/>
            <a:ext cx="12192000" cy="6858000"/>
          </a:xfrm>
          <a:prstGeom prst="rect">
            <a:avLst/>
          </a:prstGeom>
          <a:noFill/>
          <a:ln>
            <a:noFill/>
          </a:ln>
        </p:spPr>
      </p:pic>
      <p:pic>
        <p:nvPicPr>
          <p:cNvPr id="75" name="Google Shape;75;p12"/>
          <p:cNvPicPr preferRelativeResize="0"/>
          <p:nvPr/>
        </p:nvPicPr>
        <p:blipFill rotWithShape="1">
          <a:blip r:embed="rId3">
            <a:alphaModFix amt="70000"/>
          </a:blip>
          <a:srcRect/>
          <a:stretch/>
        </p:blipFill>
        <p:spPr>
          <a:xfrm>
            <a:off x="1" y="1"/>
            <a:ext cx="6166809" cy="6858001"/>
          </a:xfrm>
          <a:prstGeom prst="rect">
            <a:avLst/>
          </a:prstGeom>
          <a:noFill/>
          <a:ln>
            <a:noFill/>
          </a:ln>
        </p:spPr>
      </p:pic>
      <p:sp>
        <p:nvSpPr>
          <p:cNvPr id="76" name="Google Shape;76;p12"/>
          <p:cNvSpPr txBox="1">
            <a:spLocks noGrp="1"/>
          </p:cNvSpPr>
          <p:nvPr>
            <p:ph type="title"/>
          </p:nvPr>
        </p:nvSpPr>
        <p:spPr>
          <a:xfrm>
            <a:off x="838200" y="365124"/>
            <a:ext cx="10440000" cy="1980000"/>
          </a:xfrm>
          <a:prstGeom prst="rect">
            <a:avLst/>
          </a:prstGeom>
          <a:noFill/>
          <a:ln>
            <a:noFill/>
          </a:ln>
        </p:spPr>
        <p:txBody>
          <a:bodyPr spcFirstLastPara="1" wrap="square" lIns="0" tIns="34275" rIns="68575" bIns="0" anchor="b" anchorCtr="0">
            <a:noAutofit/>
          </a:bodyPr>
          <a:lstStyle>
            <a:lvl1pPr marR="0" lvl="0" algn="l" rtl="0">
              <a:lnSpc>
                <a:spcPct val="90000"/>
              </a:lnSpc>
              <a:spcBef>
                <a:spcPts val="0"/>
              </a:spcBef>
              <a:spcAft>
                <a:spcPts val="0"/>
              </a:spcAft>
              <a:buClr>
                <a:schemeClr val="lt1"/>
              </a:buClr>
              <a:buSzPts val="5400"/>
              <a:buFont typeface="Calibri"/>
              <a:buNone/>
              <a:defRPr sz="72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rgbClr val="000000"/>
                </a:solidFill>
                <a:latin typeface="Arial"/>
                <a:ea typeface="Arial"/>
                <a:cs typeface="Arial"/>
                <a:sym typeface="Arial"/>
              </a:defRPr>
            </a:lvl9pPr>
          </a:lstStyle>
          <a:p>
            <a:endParaRPr/>
          </a:p>
        </p:txBody>
      </p:sp>
      <p:sp>
        <p:nvSpPr>
          <p:cNvPr id="77" name="Google Shape;77;p12"/>
          <p:cNvSpPr txBox="1">
            <a:spLocks noGrp="1"/>
          </p:cNvSpPr>
          <p:nvPr>
            <p:ph type="body" idx="1"/>
          </p:nvPr>
        </p:nvSpPr>
        <p:spPr>
          <a:xfrm>
            <a:off x="838200" y="2412133"/>
            <a:ext cx="10440000" cy="540000"/>
          </a:xfrm>
          <a:prstGeom prst="rect">
            <a:avLst/>
          </a:prstGeom>
          <a:noFill/>
          <a:ln>
            <a:noFill/>
          </a:ln>
        </p:spPr>
        <p:txBody>
          <a:bodyPr spcFirstLastPara="1" wrap="square" lIns="0" tIns="34275" rIns="68575" bIns="34275" anchor="t" anchorCtr="0">
            <a:noAutofit/>
          </a:bodyPr>
          <a:lstStyle>
            <a:lvl1pPr marL="609585" marR="0" lvl="0" indent="-304792" algn="l" rtl="0">
              <a:lnSpc>
                <a:spcPct val="90000"/>
              </a:lnSpc>
              <a:spcBef>
                <a:spcPts val="1067"/>
              </a:spcBef>
              <a:spcAft>
                <a:spcPts val="0"/>
              </a:spcAft>
              <a:buClr>
                <a:schemeClr val="lt1"/>
              </a:buClr>
              <a:buSzPts val="2400"/>
              <a:buFont typeface="Arial"/>
              <a:buNone/>
              <a:defRPr sz="3200" b="0" i="0" u="none" strike="noStrike" cap="none">
                <a:solidFill>
                  <a:schemeClr val="lt1"/>
                </a:solidFill>
                <a:latin typeface="Calibri"/>
                <a:ea typeface="Calibri"/>
                <a:cs typeface="Calibri"/>
                <a:sym typeface="Calibri"/>
              </a:defRPr>
            </a:lvl1pPr>
            <a:lvl2pPr marL="1219170" marR="0" lvl="1" indent="-457189"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828754" marR="0" lvl="2" indent="-431789"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2438339" marR="0" lvl="3"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L="3047924" marR="0" lvl="4"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body" idx="2"/>
          </p:nvPr>
        </p:nvSpPr>
        <p:spPr>
          <a:xfrm>
            <a:off x="838200" y="3017839"/>
            <a:ext cx="10440000" cy="540000"/>
          </a:xfrm>
          <a:prstGeom prst="rect">
            <a:avLst/>
          </a:prstGeom>
          <a:noFill/>
          <a:ln>
            <a:noFill/>
          </a:ln>
        </p:spPr>
        <p:txBody>
          <a:bodyPr spcFirstLastPara="1" wrap="square" lIns="0" tIns="34275" rIns="68575" bIns="34275" anchor="t" anchorCtr="0">
            <a:noAutofit/>
          </a:bodyPr>
          <a:lstStyle>
            <a:lvl1pPr marL="609585" marR="0" lvl="0" indent="-304792" algn="l" rtl="0">
              <a:lnSpc>
                <a:spcPct val="90000"/>
              </a:lnSpc>
              <a:spcBef>
                <a:spcPts val="1067"/>
              </a:spcBef>
              <a:spcAft>
                <a:spcPts val="0"/>
              </a:spcAft>
              <a:buClr>
                <a:schemeClr val="lt1"/>
              </a:buClr>
              <a:buSzPts val="2400"/>
              <a:buFont typeface="Arial"/>
              <a:buNone/>
              <a:defRPr sz="3200" b="0" i="0" u="none" strike="noStrike" cap="none">
                <a:solidFill>
                  <a:schemeClr val="lt1"/>
                </a:solidFill>
                <a:latin typeface="Calibri"/>
                <a:ea typeface="Calibri"/>
                <a:cs typeface="Calibri"/>
                <a:sym typeface="Calibri"/>
              </a:defRPr>
            </a:lvl1pPr>
            <a:lvl2pPr marL="1219170" marR="0" lvl="1" indent="-457189"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828754" marR="0" lvl="2" indent="-431789"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2438339" marR="0" lvl="3"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L="3047924" marR="0" lvl="4"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pic>
        <p:nvPicPr>
          <p:cNvPr id="79" name="Google Shape;79;p12"/>
          <p:cNvPicPr preferRelativeResize="0"/>
          <p:nvPr/>
        </p:nvPicPr>
        <p:blipFill rotWithShape="1">
          <a:blip r:embed="rId4">
            <a:alphaModFix/>
          </a:blip>
          <a:srcRect/>
          <a:stretch/>
        </p:blipFill>
        <p:spPr>
          <a:xfrm>
            <a:off x="8466199" y="5426856"/>
            <a:ext cx="3282719" cy="1265387"/>
          </a:xfrm>
          <a:prstGeom prst="rect">
            <a:avLst/>
          </a:prstGeom>
          <a:noFill/>
          <a:ln>
            <a:noFill/>
          </a:ln>
        </p:spPr>
      </p:pic>
    </p:spTree>
    <p:extLst>
      <p:ext uri="{BB962C8B-B14F-4D97-AF65-F5344CB8AC3E}">
        <p14:creationId xmlns:p14="http://schemas.microsoft.com/office/powerpoint/2010/main" val="380418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0_Afsluitende slide algemeen">
  <p:cSld name="10_Afsluitende slide algemeen">
    <p:bg>
      <p:bgPr>
        <a:blipFill>
          <a:blip r:embed="rId2">
            <a:alphaModFix/>
          </a:blip>
          <a:stretch>
            <a:fillRect/>
          </a:stretch>
        </a:blipFill>
        <a:effectLst/>
      </p:bgPr>
    </p:bg>
    <p:spTree>
      <p:nvGrpSpPr>
        <p:cNvPr id="1" name="Shape 124"/>
        <p:cNvGrpSpPr/>
        <p:nvPr/>
      </p:nvGrpSpPr>
      <p:grpSpPr>
        <a:xfrm>
          <a:off x="0" y="0"/>
          <a:ext cx="0" cy="0"/>
          <a:chOff x="0" y="0"/>
          <a:chExt cx="0" cy="0"/>
        </a:xfrm>
      </p:grpSpPr>
      <p:pic>
        <p:nvPicPr>
          <p:cNvPr id="125" name="Google Shape;125;p19"/>
          <p:cNvPicPr preferRelativeResize="0"/>
          <p:nvPr/>
        </p:nvPicPr>
        <p:blipFill rotWithShape="1">
          <a:blip r:embed="rId3">
            <a:alphaModFix amt="70000"/>
          </a:blip>
          <a:srcRect/>
          <a:stretch/>
        </p:blipFill>
        <p:spPr>
          <a:xfrm>
            <a:off x="2953452" y="1"/>
            <a:ext cx="6166809" cy="6858001"/>
          </a:xfrm>
          <a:prstGeom prst="rect">
            <a:avLst/>
          </a:prstGeom>
          <a:noFill/>
          <a:ln>
            <a:noFill/>
          </a:ln>
        </p:spPr>
      </p:pic>
    </p:spTree>
    <p:extLst>
      <p:ext uri="{BB962C8B-B14F-4D97-AF65-F5344CB8AC3E}">
        <p14:creationId xmlns:p14="http://schemas.microsoft.com/office/powerpoint/2010/main" val="240090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1E15-5C12-1D43-C644-9966C4D15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5902BD-7057-FA41-DE44-FE7617327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F9CF06-B64D-4C63-3E1F-A4B0E950DCD7}"/>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5" name="Footer Placeholder 4">
            <a:extLst>
              <a:ext uri="{FF2B5EF4-FFF2-40B4-BE49-F238E27FC236}">
                <a16:creationId xmlns:a16="http://schemas.microsoft.com/office/drawing/2014/main" id="{C80237E4-06E4-FD7E-F09C-5D4BD28DC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E3FD8D-10C4-7D47-34FF-9D8907511A56}"/>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18508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95E3-725C-4850-E39E-B586EF21C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69E8E7-A889-6115-99B3-0FA8EDD6C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B204C-64F3-99E7-ED06-C3B3A678B87E}"/>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5" name="Footer Placeholder 4">
            <a:extLst>
              <a:ext uri="{FF2B5EF4-FFF2-40B4-BE49-F238E27FC236}">
                <a16:creationId xmlns:a16="http://schemas.microsoft.com/office/drawing/2014/main" id="{D050F460-2168-C38E-AA0D-5AE5D5B9E7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8FE6A0-2818-22FE-6071-328D3EE7852B}"/>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327338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5B4E-9612-94C5-4EA8-6E1EE20B87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6D1767-277F-BCDC-DBF4-13859A53D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CBCBC1-F8D8-0AC4-C635-FE33C8EA71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D606B9-574F-92F3-C206-86B7BCDCF950}"/>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6" name="Footer Placeholder 5">
            <a:extLst>
              <a:ext uri="{FF2B5EF4-FFF2-40B4-BE49-F238E27FC236}">
                <a16:creationId xmlns:a16="http://schemas.microsoft.com/office/drawing/2014/main" id="{1129D831-D173-F2D7-2C4B-5AF7288954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F2B360-CC1F-E2E9-440E-4D19B4A6D59A}"/>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258793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4627-B532-8EDF-C333-45C4F25D064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25F59B-F80A-5EB8-ED1B-B7D52A8E1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DE101F-49D1-C374-5BF6-878494BCD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C4F2C1-DE0B-CE5B-0694-395837A0A4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5834C-08CC-D20A-5157-80D2EE9E0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CBDD3A-11DC-69C2-49C4-E5CE6732FDCB}"/>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8" name="Footer Placeholder 7">
            <a:extLst>
              <a:ext uri="{FF2B5EF4-FFF2-40B4-BE49-F238E27FC236}">
                <a16:creationId xmlns:a16="http://schemas.microsoft.com/office/drawing/2014/main" id="{8D4D81AF-D608-AA3D-3346-37A9D3F438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C71B16-276B-119A-83F0-CB9CDBE92E25}"/>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380939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BED2-C2F8-FC0C-1367-750DCA16CF1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9EC055-35D8-F231-26C3-B86727F195A3}"/>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4" name="Footer Placeholder 3">
            <a:extLst>
              <a:ext uri="{FF2B5EF4-FFF2-40B4-BE49-F238E27FC236}">
                <a16:creationId xmlns:a16="http://schemas.microsoft.com/office/drawing/2014/main" id="{251A2470-25F7-DC11-C127-50C90877B4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2FFA93A-23A8-75F2-C928-BF2B1A00E4B9}"/>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235685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F2C58-8467-4825-E472-8F7B5E7171A4}"/>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3" name="Footer Placeholder 2">
            <a:extLst>
              <a:ext uri="{FF2B5EF4-FFF2-40B4-BE49-F238E27FC236}">
                <a16:creationId xmlns:a16="http://schemas.microsoft.com/office/drawing/2014/main" id="{00086CAF-41D5-62D5-BF0A-5E43FC42B2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EB377F-1129-BA7C-6021-88B55803D54B}"/>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25784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7740-F312-F0A2-4F2E-CD071B288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34F40FE-4CBD-CD58-C4A7-288C59AA9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93AF44-E290-AA30-80EF-A42A47ED8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28FC5-BFC0-091B-F724-CDCD73704156}"/>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6" name="Footer Placeholder 5">
            <a:extLst>
              <a:ext uri="{FF2B5EF4-FFF2-40B4-BE49-F238E27FC236}">
                <a16:creationId xmlns:a16="http://schemas.microsoft.com/office/drawing/2014/main" id="{FADB4B1E-963F-5217-65D2-197ACB92BD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312EE0-1248-B208-0AF1-CBF5FB918AA8}"/>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165285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E0F6-EA83-B8E8-AAB2-B59DB02C4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801EAA-A33D-E3A4-8DFB-42B125F97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CCACDF-E61C-1DF2-0BEB-90FB95CDB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8E468-6012-EF1C-6D0F-201E243B62DD}"/>
              </a:ext>
            </a:extLst>
          </p:cNvPr>
          <p:cNvSpPr>
            <a:spLocks noGrp="1"/>
          </p:cNvSpPr>
          <p:nvPr>
            <p:ph type="dt" sz="half" idx="10"/>
          </p:nvPr>
        </p:nvSpPr>
        <p:spPr/>
        <p:txBody>
          <a:bodyPr/>
          <a:lstStyle/>
          <a:p>
            <a:fld id="{29E5A07B-23E5-4DF0-853C-81A086FC2105}" type="datetimeFigureOut">
              <a:rPr lang="en-GB" smtClean="0"/>
              <a:t>21/09/2022</a:t>
            </a:fld>
            <a:endParaRPr lang="en-GB"/>
          </a:p>
        </p:txBody>
      </p:sp>
      <p:sp>
        <p:nvSpPr>
          <p:cNvPr id="6" name="Footer Placeholder 5">
            <a:extLst>
              <a:ext uri="{FF2B5EF4-FFF2-40B4-BE49-F238E27FC236}">
                <a16:creationId xmlns:a16="http://schemas.microsoft.com/office/drawing/2014/main" id="{B6014B12-3628-E405-3C27-71EE0E261E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113E75-D583-EDA4-B7A3-665D034B3976}"/>
              </a:ext>
            </a:extLst>
          </p:cNvPr>
          <p:cNvSpPr>
            <a:spLocks noGrp="1"/>
          </p:cNvSpPr>
          <p:nvPr>
            <p:ph type="sldNum" sz="quarter" idx="12"/>
          </p:nvPr>
        </p:nvSpPr>
        <p:spPr/>
        <p:txBody>
          <a:bodyPr/>
          <a:lstStyle/>
          <a:p>
            <a:fld id="{C83BE169-5A5E-4EA0-8CBF-51565086BAB5}" type="slidenum">
              <a:rPr lang="en-GB" smtClean="0"/>
              <a:t>‹#›</a:t>
            </a:fld>
            <a:endParaRPr lang="en-GB"/>
          </a:p>
        </p:txBody>
      </p:sp>
    </p:spTree>
    <p:extLst>
      <p:ext uri="{BB962C8B-B14F-4D97-AF65-F5344CB8AC3E}">
        <p14:creationId xmlns:p14="http://schemas.microsoft.com/office/powerpoint/2010/main" val="387603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19F18-BEDF-B138-40B7-7E300A1F1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AC3B68-1642-7D8A-DDEE-9C2D5EA9D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DD0325-8F79-EF45-0566-6D65B564A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5A07B-23E5-4DF0-853C-81A086FC2105}" type="datetimeFigureOut">
              <a:rPr lang="en-GB" smtClean="0"/>
              <a:t>21/09/2022</a:t>
            </a:fld>
            <a:endParaRPr lang="en-GB"/>
          </a:p>
        </p:txBody>
      </p:sp>
      <p:sp>
        <p:nvSpPr>
          <p:cNvPr id="5" name="Footer Placeholder 4">
            <a:extLst>
              <a:ext uri="{FF2B5EF4-FFF2-40B4-BE49-F238E27FC236}">
                <a16:creationId xmlns:a16="http://schemas.microsoft.com/office/drawing/2014/main" id="{4589B7C7-AD5F-7D11-3543-22D1AC520D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4A9738E-3BD1-517E-873D-C4AEDCE26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BE169-5A5E-4EA0-8CBF-51565086BAB5}" type="slidenum">
              <a:rPr lang="en-GB" smtClean="0"/>
              <a:t>‹#›</a:t>
            </a:fld>
            <a:endParaRPr lang="en-GB"/>
          </a:p>
        </p:txBody>
      </p:sp>
    </p:spTree>
    <p:extLst>
      <p:ext uri="{BB962C8B-B14F-4D97-AF65-F5344CB8AC3E}">
        <p14:creationId xmlns:p14="http://schemas.microsoft.com/office/powerpoint/2010/main" val="199745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usic.dataobservatory.eu/" TargetMode="Externa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https://retroharmonize.dataobservatory.eu/" TargetMode="External"/><Relationship Id="rId3" Type="http://schemas.openxmlformats.org/officeDocument/2006/relationships/image" Target="../media/image8.png"/><Relationship Id="rId7" Type="http://schemas.openxmlformats.org/officeDocument/2006/relationships/hyperlink" Target="https://competition.dataobservatory.eu/" TargetMode="Externa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hyperlink" Target="https://ccsi.dataobservatory.eu/" TargetMode="External"/><Relationship Id="rId5" Type="http://schemas.openxmlformats.org/officeDocument/2006/relationships/hyperlink" Target="https://music.dataobservatory.eu/" TargetMode="External"/><Relationship Id="rId10" Type="http://schemas.openxmlformats.org/officeDocument/2006/relationships/hyperlink" Target="https://music.dataobservatory.eu/#contributors" TargetMode="External"/><Relationship Id="rId4" Type="http://schemas.openxmlformats.org/officeDocument/2006/relationships/hyperlink" Target="https://reprex.nl/project/listen-local/" TargetMode="External"/><Relationship Id="rId9" Type="http://schemas.openxmlformats.org/officeDocument/2006/relationships/hyperlink" Target="https://reprex.nl/#accomplishmen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103"/>
          <p:cNvSpPr txBox="1">
            <a:spLocks noGrp="1"/>
          </p:cNvSpPr>
          <p:nvPr>
            <p:ph type="body" idx="2"/>
          </p:nvPr>
        </p:nvSpPr>
        <p:spPr>
          <a:xfrm>
            <a:off x="228000" y="519133"/>
            <a:ext cx="4400000" cy="540000"/>
          </a:xfrm>
          <a:prstGeom prst="rect">
            <a:avLst/>
          </a:prstGeom>
        </p:spPr>
        <p:txBody>
          <a:bodyPr spcFirstLastPara="1" vert="horz" wrap="square" lIns="0" tIns="45700" rIns="91433" bIns="45700" rtlCol="0" anchor="t" anchorCtr="0">
            <a:noAutofit/>
          </a:bodyPr>
          <a:lstStyle/>
          <a:p>
            <a:pPr marL="0" indent="0"/>
            <a:r>
              <a:rPr lang="nl"/>
              <a:t>Community day</a:t>
            </a:r>
            <a:endParaRPr/>
          </a:p>
          <a:p>
            <a:pPr marL="0" indent="0"/>
            <a:r>
              <a:rPr lang="nl"/>
              <a:t>22 September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3013DD2-EA96-515F-4D3E-6E82C7E9F3DE}"/>
              </a:ext>
            </a:extLst>
          </p:cNvPr>
          <p:cNvGrpSpPr/>
          <p:nvPr/>
        </p:nvGrpSpPr>
        <p:grpSpPr>
          <a:xfrm>
            <a:off x="643843" y="1646269"/>
            <a:ext cx="10667103" cy="4528892"/>
            <a:chOff x="112901" y="1164555"/>
            <a:chExt cx="10667103" cy="4528892"/>
          </a:xfrm>
        </p:grpSpPr>
        <p:sp>
          <p:nvSpPr>
            <p:cNvPr id="11" name="Google Shape;1269;p187">
              <a:extLst>
                <a:ext uri="{FF2B5EF4-FFF2-40B4-BE49-F238E27FC236}">
                  <a16:creationId xmlns:a16="http://schemas.microsoft.com/office/drawing/2014/main" id="{ECC222EA-7645-B267-E705-0F9139390041}"/>
                </a:ext>
              </a:extLst>
            </p:cNvPr>
            <p:cNvSpPr txBox="1"/>
            <p:nvPr/>
          </p:nvSpPr>
          <p:spPr>
            <a:xfrm>
              <a:off x="3859746" y="1164555"/>
              <a:ext cx="6920258" cy="4528892"/>
            </a:xfrm>
            <a:prstGeom prst="rect">
              <a:avLst/>
            </a:prstGeom>
            <a:noFill/>
            <a:ln>
              <a:noFill/>
            </a:ln>
          </p:spPr>
          <p:txBody>
            <a:bodyPr spcFirstLastPara="1" wrap="square" lIns="121900" tIns="121900" rIns="121900" bIns="121900" anchor="t" anchorCtr="0">
              <a:spAutoFit/>
            </a:bodyPr>
            <a:lstStyle/>
            <a:p>
              <a:pPr>
                <a:lnSpc>
                  <a:spcPct val="115000"/>
                </a:lnSpc>
              </a:pPr>
              <a:r>
                <a:rPr lang="nl" sz="2000" dirty="0">
                  <a:solidFill>
                    <a:schemeClr val="bg1"/>
                  </a:solidFill>
                  <a:latin typeface="Roboto Medium"/>
                  <a:ea typeface="Roboto Medium"/>
                  <a:cs typeface="Roboto Medium"/>
                  <a:sym typeface="Roboto Medium"/>
                </a:rPr>
                <a:t>Only the largest corporations, best-endowed universities, and rich governments can afford data collection and processing capacities that are large enough to harness the advantages of AI.</a:t>
              </a:r>
              <a:endParaRPr sz="2000" dirty="0">
                <a:solidFill>
                  <a:schemeClr val="bg1"/>
                </a:solidFill>
                <a:latin typeface="Roboto Medium"/>
                <a:ea typeface="Roboto Medium"/>
                <a:cs typeface="Roboto Medium"/>
                <a:sym typeface="Roboto Medium"/>
              </a:endParaRPr>
            </a:p>
            <a:p>
              <a:pPr>
                <a:lnSpc>
                  <a:spcPct val="115000"/>
                </a:lnSpc>
              </a:pPr>
              <a:endParaRPr sz="900" dirty="0">
                <a:solidFill>
                  <a:schemeClr val="bg1"/>
                </a:solidFill>
                <a:latin typeface="Roboto Light"/>
                <a:ea typeface="Roboto Light"/>
                <a:cs typeface="Roboto Light"/>
                <a:sym typeface="Roboto Light"/>
              </a:endParaRPr>
            </a:p>
            <a:p>
              <a:pPr>
                <a:lnSpc>
                  <a:spcPct val="115000"/>
                </a:lnSpc>
              </a:pPr>
              <a:r>
                <a:rPr lang="nl" dirty="0">
                  <a:solidFill>
                    <a:schemeClr val="bg1"/>
                  </a:solidFill>
                  <a:latin typeface="Roboto Light"/>
                  <a:ea typeface="Roboto Light"/>
                  <a:cs typeface="Roboto Light"/>
                  <a:sym typeface="Roboto Light"/>
                </a:rPr>
                <a:t>There are about 60 functional and 20 abandoned social sciences and humanities observatories in the world, for example, the European Audiovisual Observatory, or the European Music Observatory for which </a:t>
              </a:r>
              <a:r>
                <a:rPr lang="nl" u="sng" dirty="0">
                  <a:solidFill>
                    <a:srgbClr val="00B0F0"/>
                  </a:solidFill>
                  <a:latin typeface="Roboto Light"/>
                  <a:ea typeface="Roboto Light"/>
                  <a:cs typeface="Roboto Light"/>
                  <a:sym typeface="Roboto Light"/>
                  <a:hlinkClick r:id="rId2">
                    <a:extLst>
                      <a:ext uri="{A12FA001-AC4F-418D-AE19-62706E023703}">
                        <ahyp:hlinkClr xmlns:ahyp="http://schemas.microsoft.com/office/drawing/2018/hyperlinkcolor" val="tx"/>
                      </a:ext>
                    </a:extLst>
                  </a:hlinkClick>
                </a:rPr>
                <a:t>we build a prototype</a:t>
              </a:r>
              <a:r>
                <a:rPr lang="nl" dirty="0">
                  <a:solidFill>
                    <a:schemeClr val="bg1"/>
                  </a:solidFill>
                  <a:latin typeface="Roboto Light"/>
                  <a:ea typeface="Roboto Light"/>
                  <a:cs typeface="Roboto Light"/>
                  <a:sym typeface="Roboto Light"/>
                </a:rPr>
                <a:t>. </a:t>
              </a:r>
              <a:endParaRPr dirty="0">
                <a:solidFill>
                  <a:schemeClr val="bg1"/>
                </a:solidFill>
                <a:latin typeface="Roboto Light"/>
                <a:ea typeface="Roboto Light"/>
                <a:cs typeface="Roboto Light"/>
                <a:sym typeface="Roboto Light"/>
              </a:endParaRPr>
            </a:p>
            <a:p>
              <a:pPr>
                <a:lnSpc>
                  <a:spcPct val="115000"/>
                </a:lnSpc>
              </a:pPr>
              <a:endParaRPr sz="700" dirty="0">
                <a:solidFill>
                  <a:schemeClr val="bg1"/>
                </a:solidFill>
                <a:latin typeface="Roboto Light"/>
                <a:ea typeface="Roboto Light"/>
                <a:cs typeface="Roboto Light"/>
                <a:sym typeface="Roboto Light"/>
              </a:endParaRPr>
            </a:p>
            <a:p>
              <a:pPr>
                <a:lnSpc>
                  <a:spcPct val="115000"/>
                </a:lnSpc>
              </a:pPr>
              <a:r>
                <a:rPr lang="nl" dirty="0">
                  <a:solidFill>
                    <a:schemeClr val="bg1"/>
                  </a:solidFill>
                  <a:latin typeface="Roboto Light"/>
                  <a:ea typeface="Roboto Light"/>
                  <a:cs typeface="Roboto Light"/>
                  <a:sym typeface="Roboto Light"/>
                </a:rPr>
                <a:t>Our product  is a future-proof “data observatory 3.0”  that connects small datasets, databases, heritage of small countries, companies, into something big enough that can be exploited for trustworthy </a:t>
              </a:r>
              <a:r>
                <a:rPr lang="nl" sz="2000" dirty="0">
                  <a:solidFill>
                    <a:schemeClr val="bg1"/>
                  </a:solidFill>
                  <a:latin typeface="Roboto Light"/>
                  <a:ea typeface="Roboto Light"/>
                  <a:cs typeface="Roboto Light"/>
                  <a:sym typeface="Roboto Light"/>
                </a:rPr>
                <a:t>AI.</a:t>
              </a:r>
              <a:endParaRPr sz="2000" dirty="0">
                <a:solidFill>
                  <a:schemeClr val="bg1"/>
                </a:solidFill>
                <a:latin typeface="Roboto Light"/>
                <a:ea typeface="Roboto Light"/>
                <a:cs typeface="Roboto Light"/>
                <a:sym typeface="Roboto Light"/>
              </a:endParaRPr>
            </a:p>
          </p:txBody>
        </p:sp>
        <p:pic>
          <p:nvPicPr>
            <p:cNvPr id="12" name="Google Shape;1270;p187">
              <a:extLst>
                <a:ext uri="{FF2B5EF4-FFF2-40B4-BE49-F238E27FC236}">
                  <a16:creationId xmlns:a16="http://schemas.microsoft.com/office/drawing/2014/main" id="{CF10A781-B098-97DE-4760-6878496768EA}"/>
                </a:ext>
              </a:extLst>
            </p:cNvPr>
            <p:cNvPicPr preferRelativeResize="0"/>
            <p:nvPr/>
          </p:nvPicPr>
          <p:blipFill>
            <a:blip r:embed="rId3">
              <a:alphaModFix/>
            </a:blip>
            <a:stretch>
              <a:fillRect/>
            </a:stretch>
          </p:blipFill>
          <p:spPr>
            <a:xfrm>
              <a:off x="112913" y="1326885"/>
              <a:ext cx="3703999" cy="1929567"/>
            </a:xfrm>
            <a:prstGeom prst="rect">
              <a:avLst/>
            </a:prstGeom>
            <a:noFill/>
            <a:ln>
              <a:noFill/>
            </a:ln>
          </p:spPr>
        </p:pic>
        <p:pic>
          <p:nvPicPr>
            <p:cNvPr id="13" name="Google Shape;1271;p187">
              <a:extLst>
                <a:ext uri="{FF2B5EF4-FFF2-40B4-BE49-F238E27FC236}">
                  <a16:creationId xmlns:a16="http://schemas.microsoft.com/office/drawing/2014/main" id="{04478976-13BD-4DE3-AE64-C104416D9096}"/>
                </a:ext>
              </a:extLst>
            </p:cNvPr>
            <p:cNvPicPr preferRelativeResize="0"/>
            <p:nvPr/>
          </p:nvPicPr>
          <p:blipFill>
            <a:blip r:embed="rId4">
              <a:alphaModFix/>
            </a:blip>
            <a:stretch>
              <a:fillRect/>
            </a:stretch>
          </p:blipFill>
          <p:spPr>
            <a:xfrm>
              <a:off x="112901" y="3429001"/>
              <a:ext cx="3704001" cy="2127380"/>
            </a:xfrm>
            <a:prstGeom prst="rect">
              <a:avLst/>
            </a:prstGeom>
            <a:noFill/>
            <a:ln>
              <a:noFill/>
            </a:ln>
          </p:spPr>
        </p:pic>
      </p:grpSp>
      <p:sp>
        <p:nvSpPr>
          <p:cNvPr id="2" name="Title 1">
            <a:extLst>
              <a:ext uri="{FF2B5EF4-FFF2-40B4-BE49-F238E27FC236}">
                <a16:creationId xmlns:a16="http://schemas.microsoft.com/office/drawing/2014/main" id="{E6A8D6F1-40C4-4C57-A8EC-A03EB72CA3CB}"/>
              </a:ext>
            </a:extLst>
          </p:cNvPr>
          <p:cNvSpPr>
            <a:spLocks noGrp="1"/>
          </p:cNvSpPr>
          <p:nvPr>
            <p:ph type="title"/>
          </p:nvPr>
        </p:nvSpPr>
        <p:spPr>
          <a:xfrm>
            <a:off x="838200" y="780391"/>
            <a:ext cx="10515600" cy="1325563"/>
          </a:xfrm>
        </p:spPr>
        <p:txBody>
          <a:bodyPr/>
          <a:lstStyle/>
          <a:p>
            <a:pPr algn="ctr"/>
            <a:r>
              <a:rPr lang="en-US" dirty="0">
                <a:solidFill>
                  <a:srgbClr val="00B2F4"/>
                </a:solidFill>
                <a:latin typeface="Roboto Bk" pitchFamily="2" charset="0"/>
                <a:ea typeface="Roboto Bk" pitchFamily="2" charset="0"/>
              </a:rPr>
              <a:t>REPREX: BIG DATA FOR ALL</a:t>
            </a:r>
            <a:endParaRPr lang="en-GB" dirty="0">
              <a:solidFill>
                <a:srgbClr val="00B2F4"/>
              </a:solidFill>
              <a:latin typeface="Roboto Bk" pitchFamily="2" charset="0"/>
              <a:ea typeface="Roboto Bk" pitchFamily="2" charset="0"/>
            </a:endParaRPr>
          </a:p>
        </p:txBody>
      </p:sp>
    </p:spTree>
    <p:extLst>
      <p:ext uri="{BB962C8B-B14F-4D97-AF65-F5344CB8AC3E}">
        <p14:creationId xmlns:p14="http://schemas.microsoft.com/office/powerpoint/2010/main" val="151408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D6F1-40C4-4C57-A8EC-A03EB72CA3CB}"/>
              </a:ext>
            </a:extLst>
          </p:cNvPr>
          <p:cNvSpPr>
            <a:spLocks noGrp="1"/>
          </p:cNvSpPr>
          <p:nvPr>
            <p:ph type="title"/>
          </p:nvPr>
        </p:nvSpPr>
        <p:spPr>
          <a:xfrm>
            <a:off x="838200" y="780391"/>
            <a:ext cx="10515600" cy="1325563"/>
          </a:xfrm>
        </p:spPr>
        <p:txBody>
          <a:bodyPr/>
          <a:lstStyle/>
          <a:p>
            <a:pPr algn="ctr"/>
            <a:r>
              <a:rPr lang="en-US" dirty="0">
                <a:solidFill>
                  <a:srgbClr val="00B2F4"/>
                </a:solidFill>
                <a:latin typeface="Roboto Bk" pitchFamily="2" charset="0"/>
                <a:ea typeface="Roboto Bk" pitchFamily="2" charset="0"/>
              </a:rPr>
              <a:t>REPREX: BIG DATA FOR ALL</a:t>
            </a:r>
            <a:endParaRPr lang="en-GB" dirty="0">
              <a:solidFill>
                <a:srgbClr val="00B2F4"/>
              </a:solidFill>
              <a:latin typeface="Roboto Bk" pitchFamily="2" charset="0"/>
              <a:ea typeface="Roboto Bk" pitchFamily="2" charset="0"/>
            </a:endParaRPr>
          </a:p>
        </p:txBody>
      </p:sp>
      <p:pic>
        <p:nvPicPr>
          <p:cNvPr id="3" name="Google Shape;1277;p188">
            <a:extLst>
              <a:ext uri="{FF2B5EF4-FFF2-40B4-BE49-F238E27FC236}">
                <a16:creationId xmlns:a16="http://schemas.microsoft.com/office/drawing/2014/main" id="{CFA305FB-36AD-D60D-FE7F-7EA179F9AAC1}"/>
              </a:ext>
            </a:extLst>
          </p:cNvPr>
          <p:cNvPicPr preferRelativeResize="0">
            <a:picLocks noChangeAspect="1"/>
          </p:cNvPicPr>
          <p:nvPr/>
        </p:nvPicPr>
        <p:blipFill>
          <a:blip r:embed="rId2">
            <a:alphaModFix/>
          </a:blip>
          <a:stretch>
            <a:fillRect/>
          </a:stretch>
        </p:blipFill>
        <p:spPr>
          <a:xfrm>
            <a:off x="374053" y="1932039"/>
            <a:ext cx="3532402" cy="1767575"/>
          </a:xfrm>
          <a:prstGeom prst="rect">
            <a:avLst/>
          </a:prstGeom>
          <a:noFill/>
          <a:ln>
            <a:noFill/>
          </a:ln>
        </p:spPr>
      </p:pic>
      <p:pic>
        <p:nvPicPr>
          <p:cNvPr id="4" name="Google Shape;1278;p188">
            <a:extLst>
              <a:ext uri="{FF2B5EF4-FFF2-40B4-BE49-F238E27FC236}">
                <a16:creationId xmlns:a16="http://schemas.microsoft.com/office/drawing/2014/main" id="{E25CE0C6-C420-81B0-C1C1-01A3B1D94D11}"/>
              </a:ext>
            </a:extLst>
          </p:cNvPr>
          <p:cNvPicPr preferRelativeResize="0">
            <a:picLocks noChangeAspect="1"/>
          </p:cNvPicPr>
          <p:nvPr/>
        </p:nvPicPr>
        <p:blipFill>
          <a:blip r:embed="rId3">
            <a:alphaModFix/>
          </a:blip>
          <a:stretch>
            <a:fillRect/>
          </a:stretch>
        </p:blipFill>
        <p:spPr>
          <a:xfrm>
            <a:off x="368865" y="3809272"/>
            <a:ext cx="3537590" cy="1767563"/>
          </a:xfrm>
          <a:prstGeom prst="rect">
            <a:avLst/>
          </a:prstGeom>
          <a:noFill/>
          <a:ln>
            <a:noFill/>
          </a:ln>
        </p:spPr>
      </p:pic>
      <p:sp>
        <p:nvSpPr>
          <p:cNvPr id="5" name="Google Shape;1279;p188">
            <a:extLst>
              <a:ext uri="{FF2B5EF4-FFF2-40B4-BE49-F238E27FC236}">
                <a16:creationId xmlns:a16="http://schemas.microsoft.com/office/drawing/2014/main" id="{5B29B33E-874D-B41C-3C96-DC446014D682}"/>
              </a:ext>
            </a:extLst>
          </p:cNvPr>
          <p:cNvSpPr txBox="1"/>
          <p:nvPr/>
        </p:nvSpPr>
        <p:spPr>
          <a:xfrm>
            <a:off x="3990445" y="1767423"/>
            <a:ext cx="7959588" cy="4308831"/>
          </a:xfrm>
          <a:prstGeom prst="rect">
            <a:avLst/>
          </a:prstGeom>
          <a:noFill/>
          <a:ln>
            <a:noFill/>
          </a:ln>
        </p:spPr>
        <p:txBody>
          <a:bodyPr spcFirstLastPara="1" wrap="square" lIns="121900" tIns="121900" rIns="121900" bIns="121900" anchor="t" anchorCtr="0">
            <a:spAutoFit/>
          </a:bodyPr>
          <a:lstStyle/>
          <a:p>
            <a:r>
              <a:rPr lang="nl" sz="2400" dirty="0">
                <a:solidFill>
                  <a:schemeClr val="bg1"/>
                </a:solidFill>
                <a:latin typeface="Roboto Black"/>
                <a:ea typeface="Roboto Black"/>
                <a:cs typeface="Roboto Black"/>
                <a:sym typeface="Roboto Black"/>
              </a:rPr>
              <a:t>WE ARE OPEN</a:t>
            </a:r>
            <a:r>
              <a:rPr lang="nl" sz="2400" dirty="0">
                <a:solidFill>
                  <a:schemeClr val="bg1"/>
                </a:solidFill>
                <a:latin typeface="Roboto Light"/>
                <a:ea typeface="Roboto Light"/>
                <a:cs typeface="Roboto Light"/>
                <a:sym typeface="Roboto Light"/>
              </a:rPr>
              <a:t> </a:t>
            </a:r>
            <a:r>
              <a:rPr lang="nl" sz="2000" dirty="0">
                <a:solidFill>
                  <a:schemeClr val="bg1"/>
                </a:solidFill>
                <a:latin typeface="Roboto Light"/>
                <a:ea typeface="Roboto Light"/>
                <a:cs typeface="Roboto Light"/>
                <a:sym typeface="Roboto Light"/>
              </a:rPr>
              <a:t> </a:t>
            </a:r>
            <a:r>
              <a:rPr lang="nl" dirty="0">
                <a:solidFill>
                  <a:schemeClr val="bg1"/>
                </a:solidFill>
                <a:latin typeface="Roboto Light"/>
                <a:ea typeface="Roboto Light"/>
                <a:cs typeface="Roboto Light"/>
                <a:sym typeface="Roboto Light"/>
              </a:rPr>
              <a:t>Open collaboration to create open source software and an open scholarly infrastructure to exploit Linked Open Data, the Data Governance Act, and the Open Data Directive. We create open source tools, open datasets and open knowledge. </a:t>
            </a:r>
            <a:endParaRPr dirty="0">
              <a:solidFill>
                <a:schemeClr val="bg1"/>
              </a:solidFill>
              <a:latin typeface="Roboto Light"/>
              <a:ea typeface="Roboto Light"/>
              <a:cs typeface="Roboto Light"/>
              <a:sym typeface="Roboto Light"/>
            </a:endParaRPr>
          </a:p>
          <a:p>
            <a:endParaRPr dirty="0">
              <a:solidFill>
                <a:schemeClr val="bg1"/>
              </a:solidFill>
              <a:latin typeface="Roboto Light"/>
              <a:ea typeface="Roboto Light"/>
              <a:cs typeface="Roboto Light"/>
              <a:sym typeface="Roboto Light"/>
            </a:endParaRPr>
          </a:p>
          <a:p>
            <a:r>
              <a:rPr lang="nl" u="sng" dirty="0">
                <a:solidFill>
                  <a:schemeClr val="hlink"/>
                </a:solidFill>
                <a:latin typeface="Roboto Light"/>
                <a:ea typeface="Roboto Light"/>
                <a:cs typeface="Roboto Light"/>
                <a:sym typeface="Roboto Light"/>
                <a:hlinkClick r:id="rId4"/>
              </a:rPr>
              <a:t>Listen Local</a:t>
            </a:r>
            <a:r>
              <a:rPr lang="nl" dirty="0">
                <a:latin typeface="Roboto Light"/>
                <a:ea typeface="Roboto Light"/>
                <a:cs typeface="Roboto Light"/>
                <a:sym typeface="Roboto Light"/>
              </a:rPr>
              <a:t> </a:t>
            </a:r>
            <a:r>
              <a:rPr lang="nl" dirty="0">
                <a:solidFill>
                  <a:schemeClr val="bg1"/>
                </a:solidFill>
                <a:latin typeface="Roboto Light"/>
                <a:ea typeface="Roboto Light"/>
                <a:cs typeface="Roboto Light"/>
                <a:sym typeface="Roboto Light"/>
              </a:rPr>
              <a:t>- decolonize local music ecosystems, make sure that music from Utrecht and music relevant from Utrecht is not crowded out. Ethical recommender systems.</a:t>
            </a:r>
            <a:endParaRPr dirty="0">
              <a:solidFill>
                <a:schemeClr val="bg1"/>
              </a:solidFill>
              <a:latin typeface="Roboto Light"/>
              <a:ea typeface="Roboto Light"/>
              <a:cs typeface="Roboto Light"/>
              <a:sym typeface="Roboto Light"/>
            </a:endParaRPr>
          </a:p>
          <a:p>
            <a:r>
              <a:rPr lang="nl" u="sng" dirty="0">
                <a:solidFill>
                  <a:schemeClr val="hlink"/>
                </a:solidFill>
                <a:latin typeface="Roboto Light"/>
                <a:ea typeface="Roboto Light"/>
                <a:cs typeface="Roboto Light"/>
                <a:sym typeface="Roboto Light"/>
                <a:hlinkClick r:id="rId5"/>
              </a:rPr>
              <a:t>Digital Music Observatory</a:t>
            </a:r>
            <a:r>
              <a:rPr lang="nl" dirty="0">
                <a:latin typeface="Roboto Light"/>
                <a:ea typeface="Roboto Light"/>
                <a:cs typeface="Roboto Light"/>
                <a:sym typeface="Roboto Light"/>
              </a:rPr>
              <a:t> </a:t>
            </a:r>
            <a:r>
              <a:rPr lang="nl" dirty="0">
                <a:solidFill>
                  <a:schemeClr val="bg1"/>
                </a:solidFill>
                <a:latin typeface="Roboto Light"/>
                <a:ea typeface="Roboto Light"/>
                <a:cs typeface="Roboto Light"/>
                <a:sym typeface="Roboto Light"/>
              </a:rPr>
              <a:t>- a prototype to connect Europe’s music resources</a:t>
            </a:r>
            <a:endParaRPr dirty="0">
              <a:solidFill>
                <a:schemeClr val="bg1"/>
              </a:solidFill>
              <a:latin typeface="Roboto Light"/>
              <a:ea typeface="Roboto Light"/>
              <a:cs typeface="Roboto Light"/>
              <a:sym typeface="Roboto Light"/>
            </a:endParaRPr>
          </a:p>
          <a:p>
            <a:r>
              <a:rPr lang="nl" u="sng" dirty="0">
                <a:solidFill>
                  <a:schemeClr val="hlink"/>
                </a:solidFill>
                <a:latin typeface="Roboto Light"/>
                <a:ea typeface="Roboto Light"/>
                <a:cs typeface="Roboto Light"/>
                <a:sym typeface="Roboto Light"/>
                <a:hlinkClick r:id="rId6"/>
              </a:rPr>
              <a:t>Cultural Creative Sectors Industries Observatory</a:t>
            </a:r>
            <a:r>
              <a:rPr lang="nl" dirty="0">
                <a:latin typeface="Roboto Light"/>
                <a:ea typeface="Roboto Light"/>
                <a:cs typeface="Roboto Light"/>
                <a:sym typeface="Roboto Light"/>
              </a:rPr>
              <a:t> </a:t>
            </a:r>
            <a:r>
              <a:rPr lang="nl" dirty="0">
                <a:solidFill>
                  <a:schemeClr val="bg1"/>
                </a:solidFill>
                <a:latin typeface="Roboto Light"/>
                <a:ea typeface="Roboto Light"/>
                <a:cs typeface="Roboto Light"/>
                <a:sym typeface="Roboto Light"/>
              </a:rPr>
              <a:t>- roll out our experience in music to new fields.</a:t>
            </a:r>
            <a:endParaRPr dirty="0">
              <a:solidFill>
                <a:schemeClr val="bg1"/>
              </a:solidFill>
              <a:latin typeface="Roboto Light"/>
              <a:ea typeface="Roboto Light"/>
              <a:cs typeface="Roboto Light"/>
              <a:sym typeface="Roboto Light"/>
            </a:endParaRPr>
          </a:p>
          <a:p>
            <a:r>
              <a:rPr lang="nl" u="sng" dirty="0">
                <a:solidFill>
                  <a:schemeClr val="hlink"/>
                </a:solidFill>
                <a:latin typeface="Roboto Light"/>
                <a:ea typeface="Roboto Light"/>
                <a:cs typeface="Roboto Light"/>
                <a:sym typeface="Roboto Light"/>
                <a:hlinkClick r:id="rId7"/>
              </a:rPr>
              <a:t>Computational Antitrust</a:t>
            </a:r>
            <a:r>
              <a:rPr lang="nl" dirty="0">
                <a:solidFill>
                  <a:schemeClr val="bg1"/>
                </a:solidFill>
                <a:latin typeface="Roboto Light"/>
                <a:ea typeface="Roboto Light"/>
                <a:cs typeface="Roboto Light"/>
                <a:sym typeface="Roboto Light"/>
              </a:rPr>
              <a:t>, ESG reporting in music and culture</a:t>
            </a:r>
            <a:endParaRPr dirty="0">
              <a:solidFill>
                <a:schemeClr val="bg1"/>
              </a:solidFill>
              <a:latin typeface="Roboto Light"/>
              <a:ea typeface="Roboto Light"/>
              <a:cs typeface="Roboto Light"/>
              <a:sym typeface="Roboto Light"/>
            </a:endParaRPr>
          </a:p>
          <a:p>
            <a:r>
              <a:rPr lang="nl" u="sng" dirty="0">
                <a:solidFill>
                  <a:schemeClr val="hlink"/>
                </a:solidFill>
                <a:latin typeface="Roboto Light"/>
                <a:ea typeface="Roboto Light"/>
                <a:cs typeface="Roboto Light"/>
                <a:sym typeface="Roboto Light"/>
                <a:hlinkClick r:id="rId8"/>
              </a:rPr>
              <a:t>Survey harmonization</a:t>
            </a:r>
            <a:r>
              <a:rPr lang="nl" dirty="0">
                <a:solidFill>
                  <a:schemeClr val="bg1"/>
                </a:solidFill>
                <a:latin typeface="Roboto Light"/>
                <a:ea typeface="Roboto Light"/>
                <a:cs typeface="Roboto Light"/>
                <a:sym typeface="Roboto Light"/>
              </a:rPr>
              <a:t>, survey recycling, questionbanks. </a:t>
            </a:r>
            <a:endParaRPr dirty="0">
              <a:solidFill>
                <a:schemeClr val="bg1"/>
              </a:solidFill>
              <a:latin typeface="Roboto Light"/>
              <a:ea typeface="Roboto Light"/>
              <a:cs typeface="Roboto Light"/>
              <a:sym typeface="Roboto Light"/>
            </a:endParaRPr>
          </a:p>
          <a:p>
            <a:endParaRPr sz="2400" dirty="0">
              <a:latin typeface="Roboto Light"/>
              <a:ea typeface="Roboto Light"/>
              <a:cs typeface="Roboto Light"/>
              <a:sym typeface="Roboto Light"/>
            </a:endParaRPr>
          </a:p>
        </p:txBody>
      </p:sp>
      <p:sp>
        <p:nvSpPr>
          <p:cNvPr id="6" name="Google Shape;1281;p188">
            <a:extLst>
              <a:ext uri="{FF2B5EF4-FFF2-40B4-BE49-F238E27FC236}">
                <a16:creationId xmlns:a16="http://schemas.microsoft.com/office/drawing/2014/main" id="{C3A63C43-5368-4599-02A2-529B00B508EA}"/>
              </a:ext>
            </a:extLst>
          </p:cNvPr>
          <p:cNvSpPr txBox="1"/>
          <p:nvPr/>
        </p:nvSpPr>
        <p:spPr>
          <a:xfrm>
            <a:off x="137860" y="5086218"/>
            <a:ext cx="3999600" cy="461624"/>
          </a:xfrm>
          <a:prstGeom prst="rect">
            <a:avLst/>
          </a:prstGeom>
          <a:noFill/>
          <a:ln>
            <a:noFill/>
          </a:ln>
        </p:spPr>
        <p:txBody>
          <a:bodyPr spcFirstLastPara="1" wrap="square" lIns="121900" tIns="121900" rIns="121900" bIns="121900" anchor="t" anchorCtr="0">
            <a:spAutoFit/>
          </a:bodyPr>
          <a:lstStyle/>
          <a:p>
            <a:pPr algn="ctr"/>
            <a:r>
              <a:rPr lang="nl" sz="1400" u="sng" dirty="0">
                <a:solidFill>
                  <a:schemeClr val="hlink"/>
                </a:solidFill>
                <a:latin typeface="Roboto Condensed Light" panose="02000000000000000000" pitchFamily="2" charset="0"/>
                <a:ea typeface="Roboto Condensed Light" panose="02000000000000000000" pitchFamily="2" charset="0"/>
                <a:hlinkClick r:id="rId9"/>
              </a:rPr>
              <a:t>https://reprex.nl/#accomplishments</a:t>
            </a:r>
            <a:endParaRPr sz="1400" dirty="0">
              <a:latin typeface="Roboto Condensed Light" panose="02000000000000000000" pitchFamily="2" charset="0"/>
              <a:ea typeface="Roboto Condensed Light" panose="02000000000000000000" pitchFamily="2" charset="0"/>
            </a:endParaRPr>
          </a:p>
        </p:txBody>
      </p:sp>
      <p:sp>
        <p:nvSpPr>
          <p:cNvPr id="7" name="Google Shape;1282;p188">
            <a:extLst>
              <a:ext uri="{FF2B5EF4-FFF2-40B4-BE49-F238E27FC236}">
                <a16:creationId xmlns:a16="http://schemas.microsoft.com/office/drawing/2014/main" id="{6DD9CCBD-4099-A118-837A-7B6F25F0E1BF}"/>
              </a:ext>
            </a:extLst>
          </p:cNvPr>
          <p:cNvSpPr txBox="1"/>
          <p:nvPr/>
        </p:nvSpPr>
        <p:spPr>
          <a:xfrm>
            <a:off x="-531340" y="3325876"/>
            <a:ext cx="5338000" cy="461624"/>
          </a:xfrm>
          <a:prstGeom prst="rect">
            <a:avLst/>
          </a:prstGeom>
          <a:noFill/>
          <a:ln>
            <a:noFill/>
          </a:ln>
        </p:spPr>
        <p:txBody>
          <a:bodyPr spcFirstLastPara="1" wrap="square" lIns="121900" tIns="121900" rIns="121900" bIns="121900" anchor="t" anchorCtr="0">
            <a:spAutoFit/>
          </a:bodyPr>
          <a:lstStyle/>
          <a:p>
            <a:pPr algn="ctr"/>
            <a:r>
              <a:rPr lang="nl" sz="1400" u="sng" dirty="0">
                <a:solidFill>
                  <a:schemeClr val="hlink"/>
                </a:solidFill>
                <a:latin typeface="Roboto Condensed Light" panose="020B0604020202020204" pitchFamily="2" charset="0"/>
                <a:ea typeface="Roboto Condensed Light" panose="020B0604020202020204" pitchFamily="2" charset="0"/>
                <a:hlinkClick r:id="rId10"/>
              </a:rPr>
              <a:t>https://music.dataobservatory.eu/#contributors</a:t>
            </a:r>
            <a:endParaRPr sz="1400" dirty="0">
              <a:latin typeface="Roboto Condensed Light" panose="020B0604020202020204" pitchFamily="2" charset="0"/>
              <a:ea typeface="Roboto Condensed Light" panose="020B0604020202020204" pitchFamily="2" charset="0"/>
            </a:endParaRPr>
          </a:p>
        </p:txBody>
      </p:sp>
    </p:spTree>
    <p:extLst>
      <p:ext uri="{BB962C8B-B14F-4D97-AF65-F5344CB8AC3E}">
        <p14:creationId xmlns:p14="http://schemas.microsoft.com/office/powerpoint/2010/main" val="365807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1" name="Group 10">
            <a:extLst>
              <a:ext uri="{FF2B5EF4-FFF2-40B4-BE49-F238E27FC236}">
                <a16:creationId xmlns:a16="http://schemas.microsoft.com/office/drawing/2014/main" id="{E3F72121-BC1E-8EAB-EA97-57F4B588B009}"/>
              </a:ext>
            </a:extLst>
          </p:cNvPr>
          <p:cNvGrpSpPr/>
          <p:nvPr/>
        </p:nvGrpSpPr>
        <p:grpSpPr>
          <a:xfrm>
            <a:off x="1020170" y="582067"/>
            <a:ext cx="10151661" cy="5693866"/>
            <a:chOff x="1020170" y="945994"/>
            <a:chExt cx="10151661" cy="5693866"/>
          </a:xfrm>
        </p:grpSpPr>
        <p:sp>
          <p:nvSpPr>
            <p:cNvPr id="5" name="TextBox 4">
              <a:extLst>
                <a:ext uri="{FF2B5EF4-FFF2-40B4-BE49-F238E27FC236}">
                  <a16:creationId xmlns:a16="http://schemas.microsoft.com/office/drawing/2014/main" id="{4BC32ACF-1DCB-6A0C-BE82-4EAB4403ADF6}"/>
                </a:ext>
              </a:extLst>
            </p:cNvPr>
            <p:cNvSpPr txBox="1"/>
            <p:nvPr/>
          </p:nvSpPr>
          <p:spPr>
            <a:xfrm>
              <a:off x="1020170" y="945994"/>
              <a:ext cx="10151661" cy="5693866"/>
            </a:xfrm>
            <a:prstGeom prst="rect">
              <a:avLst/>
            </a:prstGeom>
            <a:noFill/>
          </p:spPr>
          <p:txBody>
            <a:bodyPr wrap="square" rtlCol="0">
              <a:spAutoFit/>
            </a:bodyPr>
            <a:lstStyle/>
            <a:p>
              <a:pPr algn="ctr"/>
              <a:r>
                <a:rPr lang="en-US" sz="3200" dirty="0">
                  <a:solidFill>
                    <a:schemeClr val="bg1"/>
                  </a:solidFill>
                  <a:highlight>
                    <a:srgbClr val="000000"/>
                  </a:highlight>
                  <a:latin typeface="Roboto Black" pitchFamily="2" charset="0"/>
                  <a:ea typeface="Roboto Black" pitchFamily="2" charset="0"/>
                </a:rPr>
                <a:t>WE ARE OPEN FOR COLLABORATION!</a:t>
              </a: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1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endParaRPr lang="en-US" sz="3200" dirty="0">
                <a:solidFill>
                  <a:schemeClr val="bg1"/>
                </a:solidFill>
                <a:latin typeface="Roboto Black" pitchFamily="2" charset="0"/>
                <a:ea typeface="Roboto Black" pitchFamily="2" charset="0"/>
              </a:endParaRPr>
            </a:p>
            <a:p>
              <a:pPr algn="ctr"/>
              <a:r>
                <a:rPr lang="en-US" sz="3200" dirty="0">
                  <a:solidFill>
                    <a:schemeClr val="bg1"/>
                  </a:solidFill>
                  <a:highlight>
                    <a:srgbClr val="000000"/>
                  </a:highlight>
                  <a:latin typeface="Roboto" pitchFamily="2" charset="0"/>
                  <a:ea typeface="Roboto" pitchFamily="2" charset="0"/>
                </a:rPr>
                <a:t>NLAIC Culture &amp; Media, Utrecht 2022.09.22</a:t>
              </a:r>
              <a:r>
                <a:rPr lang="en-US" sz="3200" dirty="0">
                  <a:solidFill>
                    <a:schemeClr val="bg1"/>
                  </a:solidFill>
                  <a:highlight>
                    <a:srgbClr val="000000"/>
                  </a:highlight>
                  <a:latin typeface="Roboto Black" pitchFamily="2" charset="0"/>
                  <a:ea typeface="Roboto Black" pitchFamily="2" charset="0"/>
                </a:rPr>
                <a:t>.</a:t>
              </a:r>
              <a:endParaRPr lang="en-GB" sz="3200" dirty="0">
                <a:solidFill>
                  <a:schemeClr val="bg1"/>
                </a:solidFill>
                <a:highlight>
                  <a:srgbClr val="000000"/>
                </a:highlight>
                <a:latin typeface="Roboto Black" pitchFamily="2" charset="0"/>
                <a:ea typeface="Roboto Black" pitchFamily="2" charset="0"/>
              </a:endParaRPr>
            </a:p>
          </p:txBody>
        </p:sp>
        <p:grpSp>
          <p:nvGrpSpPr>
            <p:cNvPr id="10" name="Group 9">
              <a:extLst>
                <a:ext uri="{FF2B5EF4-FFF2-40B4-BE49-F238E27FC236}">
                  <a16:creationId xmlns:a16="http://schemas.microsoft.com/office/drawing/2014/main" id="{4AB8F15C-E0B2-BD6C-DFF0-84CC03A03916}"/>
                </a:ext>
              </a:extLst>
            </p:cNvPr>
            <p:cNvGrpSpPr/>
            <p:nvPr/>
          </p:nvGrpSpPr>
          <p:grpSpPr>
            <a:xfrm>
              <a:off x="1315749" y="2223267"/>
              <a:ext cx="9560502" cy="3514505"/>
              <a:chOff x="1558406" y="2223267"/>
              <a:chExt cx="9560502" cy="3514505"/>
            </a:xfrm>
          </p:grpSpPr>
          <p:pic>
            <p:nvPicPr>
              <p:cNvPr id="4" name="Google Shape;500;p103">
                <a:extLst>
                  <a:ext uri="{FF2B5EF4-FFF2-40B4-BE49-F238E27FC236}">
                    <a16:creationId xmlns:a16="http://schemas.microsoft.com/office/drawing/2014/main" id="{BCD69892-A0CF-0E1B-EEFC-AA1353FBA0F2}"/>
                  </a:ext>
                </a:extLst>
              </p:cNvPr>
              <p:cNvPicPr preferRelativeResize="0">
                <a:picLocks noChangeAspect="1"/>
              </p:cNvPicPr>
              <p:nvPr/>
            </p:nvPicPr>
            <p:blipFill>
              <a:blip r:embed="rId3">
                <a:alphaModFix/>
              </a:blip>
              <a:stretch>
                <a:fillRect/>
              </a:stretch>
            </p:blipFill>
            <p:spPr>
              <a:xfrm>
                <a:off x="6899708" y="2223267"/>
                <a:ext cx="4219200" cy="3514505"/>
              </a:xfrm>
              <a:prstGeom prst="rect">
                <a:avLst/>
              </a:prstGeom>
              <a:noFill/>
              <a:ln>
                <a:noFill/>
              </a:ln>
            </p:spPr>
          </p:pic>
          <p:grpSp>
            <p:nvGrpSpPr>
              <p:cNvPr id="9" name="Group 8">
                <a:extLst>
                  <a:ext uri="{FF2B5EF4-FFF2-40B4-BE49-F238E27FC236}">
                    <a16:creationId xmlns:a16="http://schemas.microsoft.com/office/drawing/2014/main" id="{27B21C29-7865-066F-DDBA-910D0C2A593B}"/>
                  </a:ext>
                </a:extLst>
              </p:cNvPr>
              <p:cNvGrpSpPr/>
              <p:nvPr/>
            </p:nvGrpSpPr>
            <p:grpSpPr>
              <a:xfrm>
                <a:off x="1558406" y="2223267"/>
                <a:ext cx="4218039" cy="3514505"/>
                <a:chOff x="2251580" y="2223268"/>
                <a:chExt cx="4218039" cy="3514505"/>
              </a:xfrm>
            </p:grpSpPr>
            <p:graphicFrame>
              <p:nvGraphicFramePr>
                <p:cNvPr id="6" name="Object 5">
                  <a:extLst>
                    <a:ext uri="{FF2B5EF4-FFF2-40B4-BE49-F238E27FC236}">
                      <a16:creationId xmlns:a16="http://schemas.microsoft.com/office/drawing/2014/main" id="{BDAF3356-FA8F-0CA3-5ED3-54F706F164AE}"/>
                    </a:ext>
                  </a:extLst>
                </p:cNvPr>
                <p:cNvGraphicFramePr>
                  <a:graphicFrameLocks noChangeAspect="1"/>
                </p:cNvGraphicFramePr>
                <p:nvPr>
                  <p:extLst>
                    <p:ext uri="{D42A27DB-BD31-4B8C-83A1-F6EECF244321}">
                      <p14:modId xmlns:p14="http://schemas.microsoft.com/office/powerpoint/2010/main" val="832932011"/>
                    </p:ext>
                  </p:extLst>
                </p:nvPr>
              </p:nvGraphicFramePr>
              <p:xfrm>
                <a:off x="2251580" y="3630724"/>
                <a:ext cx="4218039" cy="2107049"/>
              </p:xfrm>
              <a:graphic>
                <a:graphicData uri="http://schemas.openxmlformats.org/presentationml/2006/ole">
                  <mc:AlternateContent xmlns:mc="http://schemas.openxmlformats.org/markup-compatibility/2006">
                    <mc:Choice xmlns:v="urn:schemas-microsoft-com:vml" Requires="v">
                      <p:oleObj r:id="rId4" imgW="5760000" imgH="2880000" progId="">
                        <p:embed/>
                      </p:oleObj>
                    </mc:Choice>
                    <mc:Fallback>
                      <p:oleObj r:id="rId4" imgW="5760000" imgH="2880000" progId="">
                        <p:embed/>
                        <p:pic>
                          <p:nvPicPr>
                            <p:cNvPr id="0" name=""/>
                            <p:cNvPicPr/>
                            <p:nvPr/>
                          </p:nvPicPr>
                          <p:blipFill>
                            <a:blip r:embed="rId5"/>
                            <a:stretch>
                              <a:fillRect/>
                            </a:stretch>
                          </p:blipFill>
                          <p:spPr>
                            <a:xfrm>
                              <a:off x="2251580" y="3630724"/>
                              <a:ext cx="4218039" cy="2107049"/>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66530639-1A74-60E8-DFB1-F8AB39439307}"/>
                    </a:ext>
                  </a:extLst>
                </p:cNvPr>
                <p:cNvSpPr txBox="1"/>
                <p:nvPr/>
              </p:nvSpPr>
              <p:spPr>
                <a:xfrm>
                  <a:off x="2251580" y="2223268"/>
                  <a:ext cx="4218039" cy="1569660"/>
                </a:xfrm>
                <a:prstGeom prst="rect">
                  <a:avLst/>
                </a:prstGeom>
                <a:solidFill>
                  <a:schemeClr val="tx1"/>
                </a:solidFill>
              </p:spPr>
              <p:txBody>
                <a:bodyPr wrap="square" rtlCol="0">
                  <a:spAutoFit/>
                </a:bodyPr>
                <a:lstStyle/>
                <a:p>
                  <a:pPr algn="ctr"/>
                  <a:r>
                    <a:rPr lang="en-US" sz="3200" dirty="0" err="1">
                      <a:solidFill>
                        <a:schemeClr val="bg1"/>
                      </a:solidFill>
                      <a:latin typeface="Roboto Black" pitchFamily="2" charset="0"/>
                      <a:ea typeface="Roboto Black" pitchFamily="2" charset="0"/>
                    </a:rPr>
                    <a:t>Reprex</a:t>
                  </a:r>
                  <a:r>
                    <a:rPr lang="en-US" sz="3200" dirty="0">
                      <a:solidFill>
                        <a:schemeClr val="bg1"/>
                      </a:solidFill>
                      <a:latin typeface="Roboto" pitchFamily="2" charset="0"/>
                      <a:ea typeface="Roboto" pitchFamily="2" charset="0"/>
                    </a:rPr>
                    <a:t> is looking for new collaborations within the</a:t>
                  </a:r>
                  <a:endParaRPr lang="en-GB" sz="2000" dirty="0"/>
                </a:p>
              </p:txBody>
            </p:sp>
          </p:gr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273</Words>
  <Application>Microsoft Office PowerPoint</Application>
  <PresentationFormat>Widescreen</PresentationFormat>
  <Paragraphs>31</Paragraphs>
  <Slides>4</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4</vt:i4>
      </vt:variant>
    </vt:vector>
  </HeadingPairs>
  <TitlesOfParts>
    <vt:vector size="14" baseType="lpstr">
      <vt:lpstr>Arial</vt:lpstr>
      <vt:lpstr>Calibri</vt:lpstr>
      <vt:lpstr>Calibri Light</vt:lpstr>
      <vt:lpstr>Roboto</vt:lpstr>
      <vt:lpstr>Roboto Bk</vt:lpstr>
      <vt:lpstr>Roboto Black</vt:lpstr>
      <vt:lpstr>Roboto Condensed Light</vt:lpstr>
      <vt:lpstr>Roboto Light</vt:lpstr>
      <vt:lpstr>Roboto Medium</vt:lpstr>
      <vt:lpstr>Office Theme</vt:lpstr>
      <vt:lpstr>PowerPoint Presentation</vt:lpstr>
      <vt:lpstr>REPREX: BIG DATA FOR ALL</vt:lpstr>
      <vt:lpstr>REPREX: BIG DATA FOR ALL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Antal</dc:creator>
  <cp:keywords>Reprex;NLAIC</cp:keywords>
  <cp:lastModifiedBy>Daniel Antal</cp:lastModifiedBy>
  <cp:revision>3</cp:revision>
  <dcterms:created xsi:type="dcterms:W3CDTF">2022-09-21T17:28:52Z</dcterms:created>
  <dcterms:modified xsi:type="dcterms:W3CDTF">2022-09-21T18:10:13Z</dcterms:modified>
</cp:coreProperties>
</file>