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3" r:id="rId2"/>
    <p:sldMasterId id="2147483655" r:id="rId3"/>
  </p:sldMasterIdLst>
  <p:notesMasterIdLst>
    <p:notesMasterId r:id="rId45"/>
  </p:notesMasterIdLst>
  <p:handoutMasterIdLst>
    <p:handoutMasterId r:id="rId46"/>
  </p:handoutMasterIdLst>
  <p:sldIdLst>
    <p:sldId id="304" r:id="rId4"/>
    <p:sldId id="350" r:id="rId5"/>
    <p:sldId id="323" r:id="rId6"/>
    <p:sldId id="326" r:id="rId7"/>
    <p:sldId id="328" r:id="rId8"/>
    <p:sldId id="329" r:id="rId9"/>
    <p:sldId id="349" r:id="rId10"/>
    <p:sldId id="330" r:id="rId11"/>
    <p:sldId id="336" r:id="rId12"/>
    <p:sldId id="337" r:id="rId13"/>
    <p:sldId id="339" r:id="rId14"/>
    <p:sldId id="340" r:id="rId15"/>
    <p:sldId id="347" r:id="rId16"/>
    <p:sldId id="338" r:id="rId17"/>
    <p:sldId id="341" r:id="rId18"/>
    <p:sldId id="343" r:id="rId19"/>
    <p:sldId id="346" r:id="rId20"/>
    <p:sldId id="342" r:id="rId21"/>
    <p:sldId id="331" r:id="rId22"/>
    <p:sldId id="332" r:id="rId23"/>
    <p:sldId id="333" r:id="rId24"/>
    <p:sldId id="335" r:id="rId25"/>
    <p:sldId id="327" r:id="rId26"/>
    <p:sldId id="344" r:id="rId27"/>
    <p:sldId id="305" r:id="rId28"/>
    <p:sldId id="306" r:id="rId29"/>
    <p:sldId id="309" r:id="rId30"/>
    <p:sldId id="310" r:id="rId31"/>
    <p:sldId id="311" r:id="rId32"/>
    <p:sldId id="312" r:id="rId33"/>
    <p:sldId id="313" r:id="rId34"/>
    <p:sldId id="315" r:id="rId35"/>
    <p:sldId id="316" r:id="rId36"/>
    <p:sldId id="317" r:id="rId37"/>
    <p:sldId id="318" r:id="rId38"/>
    <p:sldId id="319" r:id="rId39"/>
    <p:sldId id="320" r:id="rId40"/>
    <p:sldId id="308" r:id="rId41"/>
    <p:sldId id="307" r:id="rId42"/>
    <p:sldId id="321" r:id="rId43"/>
    <p:sldId id="32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50"/>
            <p14:sldId id="323"/>
            <p14:sldId id="326"/>
            <p14:sldId id="328"/>
            <p14:sldId id="329"/>
            <p14:sldId id="349"/>
            <p14:sldId id="330"/>
            <p14:sldId id="336"/>
            <p14:sldId id="337"/>
            <p14:sldId id="339"/>
            <p14:sldId id="340"/>
            <p14:sldId id="347"/>
            <p14:sldId id="338"/>
            <p14:sldId id="341"/>
            <p14:sldId id="343"/>
            <p14:sldId id="346"/>
            <p14:sldId id="342"/>
            <p14:sldId id="331"/>
            <p14:sldId id="332"/>
            <p14:sldId id="333"/>
            <p14:sldId id="335"/>
            <p14:sldId id="327"/>
            <p14:sldId id="344"/>
            <p14:sldId id="305"/>
            <p14:sldId id="306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308"/>
            <p14:sldId id="30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al János Benjamin" initials="AJB" lastIdx="1" clrIdx="0">
    <p:extLst>
      <p:ext uri="{19B8F6BF-5375-455C-9EA6-DF929625EA0E}">
        <p15:presenceInfo xmlns:p15="http://schemas.microsoft.com/office/powerpoint/2012/main" userId="d9835a46b62e51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452"/>
    <a:srgbClr val="62983D"/>
    <a:srgbClr val="EA00DF"/>
    <a:srgbClr val="F8F8F8"/>
    <a:srgbClr val="FFFFFF"/>
    <a:srgbClr val="621E0F"/>
    <a:srgbClr val="7F182D"/>
    <a:srgbClr val="67201A"/>
    <a:srgbClr val="762536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75116" autoAdjust="0"/>
  </p:normalViewPr>
  <p:slideViewPr>
    <p:cSldViewPr snapToGrid="0">
      <p:cViewPr varScale="1">
        <p:scale>
          <a:sx n="86" d="100"/>
          <a:sy n="86" d="100"/>
        </p:scale>
        <p:origin x="2310" y="13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2019. 01. 15.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7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algebrai: a deklaratív lekérdezésből az algebrai szabályok alapján készítünk egy, esetleg több _deklaratív_ lekérdezést, amely az alaprelációk változása és az eredményreláció előző állapota alapján meghatározza az eredményreláció változását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procedurális: amikor az alaprelációk változásának hatását az eredményrelációra algoritmikus módon számoljuk ki (ciklusok, komplex adatszerkezetek)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1970es években vetődött fel a SQL gondolata, 1979-re a mai Oracle elkészítette az első forgalomban is kapható SQL RDBMS-t. 1986-ban ANSI és ISO is sztenderdizálta az SQL-t. Azóta sokan dolgoztak a hatékonyságán, ezért az előnye ezen a téren egyelőre elég jelentős.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4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RDF</a:t>
            </a:r>
            <a:r>
              <a:rPr lang="hu-HU" baseline="0" dirty="0" smtClean="0"/>
              <a:t> </a:t>
            </a:r>
            <a:r>
              <a:rPr lang="en-US" baseline="0" dirty="0" smtClean="0"/>
              <a:t>= Resource description framework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triple</a:t>
            </a:r>
            <a:r>
              <a:rPr lang="hu-HU" baseline="0" dirty="0" smtClean="0"/>
              <a:t> az egy cimkezett el ket nevesitett csuccsal a végén:</a:t>
            </a:r>
          </a:p>
          <a:p>
            <a:r>
              <a:rPr lang="hu-HU" baseline="0" dirty="0" smtClean="0"/>
              <a:t> - metszet: az azonos nevu csucsokat osszeragasztom</a:t>
            </a:r>
          </a:p>
          <a:p>
            <a:r>
              <a:rPr lang="hu-HU" baseline="0" dirty="0" smtClean="0"/>
              <a:t> - unio: tobb graphom lesz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1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hu-HU" altLang="hu-HU" smtClean="0"/>
              <a:t>-- Intuitív adatmodell: Az emberek szeretik úgy modellezni a világot, mint különböző entitások (csúcsok) és közöttük lévő kapcsolatok (élek) sokasága. Mind az entitások, mind a közöttük lévő kapcsolatok rendelkezhetnek különböző tulajdonságokkal, amelyek a tulajdonsággráfokkal egyszerűen kifejezhetőek. 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Olvashatóság: Ha megnézünk egy relációs adatbázison futtatott SQL lekérdezést a séma ismerete nélkül, akkor nem magától értetődő, hogy egy attribútum egy tulajdonságot vagy kapcsolatot (idegen kulcs) jelent.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Tömörség: Adott éltípusok mentén történő útkereső lekérdezéseket kifejezetten nehéz leírni SQL-ben és nem is minden SQL-dialektusban támogatottak. Még nehezebb a legrövidebb utat kereső lekérdezések megfogalmazása.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Gyors prototipizálás: A gráfadatbázisok gyenge sémájának köszönhetően egyszerűbben létrehozhatók a prototípusok mint a relációs adatbázisoknál. Természetesen ennek következtében a lekérdezések optimalizálása bonyolultabbá válik a relációs lekérdezésekhez képest [34].</a:t>
            </a:r>
          </a:p>
          <a:p>
            <a:pPr>
              <a:spcBef>
                <a:spcPct val="0"/>
              </a:spcBef>
            </a:pPr>
            <a:r>
              <a:rPr lang="hu-HU" altLang="hu-HU" smtClean="0"/>
              <a:t>-- Fontos kérdés továbbá, hogy a relációs adatbázisoknál már bevált hatékony megoldások és optimalizációk hasznosak-e egy gráfadatbázisban, illetve milyen új megközelítések segíthetnek a gráflekérdezés gyorsabb végrehajtásában.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26CFADD-6363-44DC-AF82-38733ABF11FD}" type="slidenum">
              <a:rPr lang="en-US" altLang="hu-H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2019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3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6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baseline="0" dirty="0" smtClean="0"/>
              <a:t>A gráfadatbázisok és a relációs adatbázisok teljesítményének összehasonlításához szükséges </a:t>
            </a:r>
            <a:r>
              <a:rPr lang="hu-HU" baseline="0" dirty="0"/>
              <a:t>egy megfelelő teljesítménymérési keretrendszer, amely definiálja többek között az adathalmazt és a lekérdezéseket.  A </a:t>
            </a:r>
            <a:r>
              <a:rPr lang="en-US" baseline="0" dirty="0" smtClean="0"/>
              <a:t>v</a:t>
            </a:r>
            <a:r>
              <a:rPr lang="hu-HU" baseline="0" dirty="0" smtClean="0"/>
              <a:t>álasztásom a </a:t>
            </a:r>
            <a:r>
              <a:rPr lang="hu-HU" baseline="0" dirty="0"/>
              <a:t>Linked Data Benchmark Council </a:t>
            </a:r>
            <a:r>
              <a:rPr lang="hu-HU" baseline="0" dirty="0" smtClean="0"/>
              <a:t>egyik keretrendszere. </a:t>
            </a:r>
            <a:r>
              <a:rPr lang="hu-HU" dirty="0" smtClean="0"/>
              <a:t>Az </a:t>
            </a:r>
            <a:r>
              <a:rPr lang="hu-HU" dirty="0"/>
              <a:t>LDBC célja teljesítménymérési keretrendszerek, munkafolyamatok létrehozása gráf </a:t>
            </a:r>
            <a:r>
              <a:rPr lang="hu-HU" dirty="0" smtClean="0"/>
              <a:t>alapú </a:t>
            </a:r>
            <a:r>
              <a:rPr lang="hu-HU" dirty="0"/>
              <a:t>adatbázis-kezelő rendszerekhez, valamint az auditált mérési eredmények </a:t>
            </a:r>
            <a:r>
              <a:rPr lang="hu-HU" dirty="0" smtClean="0"/>
              <a:t>publikálása.</a:t>
            </a:r>
          </a:p>
          <a:p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/>
              <a:t>LDBC egyik teljesítménymérési keretrendszere a Social</a:t>
            </a:r>
            <a:r>
              <a:rPr lang="hu-HU" baseline="0" dirty="0"/>
              <a:t> Network Benchmark. </a:t>
            </a:r>
            <a:r>
              <a:rPr lang="hu-HU" dirty="0" smtClean="0"/>
              <a:t>A keretrendszer </a:t>
            </a:r>
            <a:r>
              <a:rPr lang="hu-HU" dirty="0"/>
              <a:t>egy szintetikus közösségi háló gráf alapú adatbázisát használja.</a:t>
            </a:r>
            <a:r>
              <a:rPr lang="hu-HU" baseline="0" dirty="0"/>
              <a:t> </a:t>
            </a:r>
            <a:r>
              <a:rPr lang="hu-HU" baseline="0" dirty="0" smtClean="0"/>
              <a:t>Az adathalmazon kívül természetesen lekérdezéseket is definiál. Ezeken túl a keretrendszer biztosítja a méréshez szükséges szoftveres keretrendszert, például a teljesítménymérés koordinálásáért felelős szoftvermodult.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~94ezer karakter fehérszóközök nélkül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3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teljesítménymérés</a:t>
            </a:r>
            <a:r>
              <a:rPr lang="hu-HU" baseline="0" dirty="0" smtClean="0"/>
              <a:t> során 4 darab eszköz teljesítményét mértük:</a:t>
            </a:r>
          </a:p>
          <a:p>
            <a:r>
              <a:rPr lang="hu-HU" baseline="0" dirty="0" smtClean="0"/>
              <a:t> - PostgreSQL: referencia implementáció, azaz ennek segítségével validáltuk azt, hogy a lekérdezések az összes platformon megfelelő eredményt adnak.</a:t>
            </a:r>
          </a:p>
          <a:p>
            <a:r>
              <a:rPr lang="hu-HU" baseline="0" dirty="0" smtClean="0"/>
              <a:t> - Illetve két szemantikus adatbázis-kezelő teljesítményét. Utóbbi kettő teljesítményméréséhez elkészítettük a lekérdezéseket a két adatbázis-kezelő lekérdezőnyelvén, majd validáltuk a lekérdezéseket. Az implementálás során számos hibát javítottunk a keretrendszerben.</a:t>
            </a:r>
            <a:r>
              <a:rPr lang="hu-HU" baseline="0" dirty="0"/>
              <a:t> </a:t>
            </a:r>
            <a:r>
              <a:rPr lang="hu-HU" baseline="0" dirty="0" smtClean="0"/>
              <a:t>Ezek eredményeit azonban csak anonimizált módon közöljük, mivel az eredmények a rendszerek fejlesztői által nem auditáltak.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4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2995" y="4674974"/>
            <a:ext cx="9052560" cy="161461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31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92" r:id="rId4"/>
    <p:sldLayoutId id="2147483651" r:id="rId5"/>
    <p:sldLayoutId id="214748365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5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eedback.azure.com/forums/263030-azure-cosmos-db/suggestions/19275547-support-cypher-as-a-query-language-for-graph-data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lidarko/titan-the-rise-of-big-graph-data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slideshare.net/slidarko/titan-the-rise-of-big-graph-data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Hatékony gráflekérdezési technikák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Antal János Benjamin</a:t>
            </a:r>
          </a:p>
          <a:p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  <p:sp>
        <p:nvSpPr>
          <p:cNvPr id="5" name="Alcím 3"/>
          <p:cNvSpPr txBox="1">
            <a:spLocks/>
          </p:cNvSpPr>
          <p:nvPr/>
        </p:nvSpPr>
        <p:spPr bwMode="auto">
          <a:xfrm>
            <a:off x="685800" y="3924001"/>
            <a:ext cx="7772400" cy="55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Wingdings" pitchFamily="2" charset="2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Courier New" pitchFamily="49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hu-HU" sz="2400" b="1" dirty="0" smtClean="0"/>
              <a:t>Konzulens: </a:t>
            </a:r>
            <a:r>
              <a:rPr lang="en-US" sz="2400" b="1" dirty="0" err="1" smtClean="0"/>
              <a:t>Sz</a:t>
            </a:r>
            <a:r>
              <a:rPr lang="hu-HU" sz="2400" b="1" dirty="0" smtClean="0"/>
              <a:t>árnyas Gábor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Teljesítménymérés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</a:p>
          <a:p>
            <a:pPr lvl="1"/>
            <a:r>
              <a:rPr lang="hu-HU" dirty="0" smtClean="0"/>
              <a:t>Sparksee (</a:t>
            </a:r>
            <a:r>
              <a:rPr lang="hu-HU" dirty="0"/>
              <a:t>referencia implementáció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/>
              <a:t>PostgreSQL </a:t>
            </a:r>
            <a:r>
              <a:rPr lang="hu-HU" dirty="0" smtClean="0"/>
              <a:t>(már meglévő implementáció)</a:t>
            </a:r>
          </a:p>
          <a:p>
            <a:pPr lvl="1"/>
            <a:r>
              <a:rPr lang="hu-HU" dirty="0" smtClean="0"/>
              <a:t>SDB1: szemantikus adatbázis-kezelő</a:t>
            </a:r>
            <a:endParaRPr lang="hu-HU" dirty="0"/>
          </a:p>
          <a:p>
            <a:pPr lvl="1"/>
            <a:r>
              <a:rPr lang="hu-HU" dirty="0" smtClean="0"/>
              <a:t>SDB2: szemantikus adatbázis-kezelő</a:t>
            </a:r>
            <a:endParaRPr lang="hu-HU" dirty="0"/>
          </a:p>
          <a:p>
            <a:r>
              <a:rPr lang="hu-HU" dirty="0" smtClean="0"/>
              <a:t>Lekérdezésenként </a:t>
            </a:r>
            <a:r>
              <a:rPr lang="hu-HU" dirty="0"/>
              <a:t>legalább 20 db </a:t>
            </a:r>
            <a:r>
              <a:rPr lang="hu-HU" dirty="0" smtClean="0"/>
              <a:t>különböző behelyettesítési paraméterrel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531632" y="1403350"/>
            <a:ext cx="6024868" cy="485422"/>
          </a:xfrm>
          <a:prstGeom prst="wedgeRoundRectCallout">
            <a:avLst>
              <a:gd name="adj1" fmla="val -22253"/>
              <a:gd name="adj2" fmla="val 17197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Anonimizált eredmények, mert nem auditáltak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2299" y="2499082"/>
            <a:ext cx="6055743" cy="98213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6" y="72141"/>
            <a:ext cx="6746508" cy="6713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29" y="153329"/>
            <a:ext cx="6551342" cy="6551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3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Inkrement</a:t>
            </a:r>
            <a:r>
              <a:rPr lang="hu-HU" dirty="0" smtClean="0"/>
              <a:t>ális nézetkarbantartás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48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alapú számítási modellek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0"/>
            <a:ext cx="9143999" cy="5612445"/>
          </a:xfrm>
        </p:spPr>
        <p:txBody>
          <a:bodyPr/>
          <a:lstStyle/>
          <a:p>
            <a:r>
              <a:rPr lang="hu-HU" dirty="0" smtClean="0"/>
              <a:t>Időzített adatfolyam</a:t>
            </a:r>
          </a:p>
          <a:p>
            <a:pPr lvl="1"/>
            <a:r>
              <a:rPr lang="hu-HU" dirty="0" smtClean="0"/>
              <a:t>Az adatfolyamban minden </a:t>
            </a:r>
            <a:r>
              <a:rPr lang="hu-HU" dirty="0"/>
              <a:t>adatrekordhoz egy virtuális időbélyeget </a:t>
            </a:r>
            <a:r>
              <a:rPr lang="hu-HU" dirty="0" smtClean="0"/>
              <a:t>rendelünk</a:t>
            </a:r>
          </a:p>
          <a:p>
            <a:pPr lvl="1"/>
            <a:r>
              <a:rPr lang="hu-HU" dirty="0"/>
              <a:t>N</a:t>
            </a:r>
            <a:r>
              <a:rPr lang="hu-HU" dirty="0" smtClean="0"/>
              <a:t>agy áteresztőképességű, elosztott számítási modell</a:t>
            </a:r>
          </a:p>
          <a:p>
            <a:pPr lvl="1"/>
            <a:r>
              <a:rPr lang="hu-HU" dirty="0" smtClean="0"/>
              <a:t>Támogat iteratív számításokat is </a:t>
            </a:r>
          </a:p>
          <a:p>
            <a:r>
              <a:rPr lang="hu-HU" dirty="0" smtClean="0"/>
              <a:t>Differenciális adatfolyam</a:t>
            </a:r>
          </a:p>
          <a:p>
            <a:pPr lvl="1"/>
            <a:r>
              <a:rPr lang="hu-HU" dirty="0" smtClean="0"/>
              <a:t>Időzített adafolyamon felett implementált</a:t>
            </a:r>
          </a:p>
          <a:p>
            <a:pPr lvl="1"/>
            <a:r>
              <a:rPr lang="hu-HU" dirty="0" smtClean="0"/>
              <a:t>Inkrementális nézetkarbantartáshoz</a:t>
            </a:r>
          </a:p>
          <a:p>
            <a:pPr lvl="1"/>
            <a:r>
              <a:rPr lang="hu-HU" dirty="0" smtClean="0"/>
              <a:t>Csak a változás továbbítódik az adatfolyamban</a:t>
            </a:r>
          </a:p>
          <a:p>
            <a:pPr lvl="1"/>
            <a:r>
              <a:rPr lang="hu-HU" dirty="0"/>
              <a:t>Hagyományos operátorok: </a:t>
            </a:r>
            <a:r>
              <a:rPr lang="hu-HU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hu-HU" dirty="0" smtClean="0"/>
              <a:t>, </a:t>
            </a:r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hu-HU" dirty="0" smtClean="0"/>
              <a:t>, </a:t>
            </a:r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DISTINCT</a:t>
            </a:r>
            <a:r>
              <a:rPr lang="hu-HU" dirty="0" smtClean="0"/>
              <a:t>, </a:t>
            </a:r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COUNT</a:t>
            </a:r>
          </a:p>
          <a:p>
            <a:pPr lvl="1"/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FIXEDPOINT</a:t>
            </a:r>
            <a:r>
              <a:rPr lang="hu-HU" dirty="0" smtClean="0"/>
              <a:t>, </a:t>
            </a:r>
            <a:r>
              <a:rPr lang="hu-HU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ENTERLOOP</a:t>
            </a:r>
            <a:endParaRPr lang="hu-HU" sz="21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60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Distinct operátor működése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6" y="1026868"/>
            <a:ext cx="8575288" cy="5136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Transformation </a:t>
            </a:r>
            <a:r>
              <a:rPr lang="hu-HU" smtClean="0"/>
              <a:t>Tool </a:t>
            </a:r>
            <a:r>
              <a:rPr lang="hu-HU" smtClean="0"/>
              <a:t>Contest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529263"/>
          </a:xfrm>
        </p:spPr>
        <p:txBody>
          <a:bodyPr/>
          <a:lstStyle/>
          <a:p>
            <a:r>
              <a:rPr lang="hu-HU" dirty="0" smtClean="0"/>
              <a:t>Modelltranszformációs eszközök összehasonlítása</a:t>
            </a:r>
          </a:p>
          <a:p>
            <a:pPr lvl="1"/>
            <a:r>
              <a:rPr lang="hu-HU" dirty="0" smtClean="0"/>
              <a:t>kifejezőerő, használhatóság és teljesítmény</a:t>
            </a:r>
          </a:p>
          <a:p>
            <a:r>
              <a:rPr lang="hu-HU" dirty="0" smtClean="0"/>
              <a:t>2018-as feladat az LDBC SNB egyszerűsített sémája feletti inkrementális nézetkarbantartás</a:t>
            </a:r>
          </a:p>
          <a:p>
            <a:r>
              <a:rPr lang="hu-HU" dirty="0" smtClean="0"/>
              <a:t>Kettő konkrét lekérdezés megoldása volt a feladat</a:t>
            </a:r>
          </a:p>
          <a:p>
            <a:r>
              <a:rPr lang="hu-HU" dirty="0" smtClean="0"/>
              <a:t>Több, már meglévő megoldás</a:t>
            </a:r>
          </a:p>
          <a:p>
            <a:pPr lvl="1"/>
            <a:r>
              <a:rPr lang="hu-HU" dirty="0" smtClean="0"/>
              <a:t>Xtend</a:t>
            </a:r>
          </a:p>
          <a:p>
            <a:pPr lvl="1"/>
            <a:r>
              <a:rPr lang="hu-HU" dirty="0" smtClean="0"/>
              <a:t>Viatra</a:t>
            </a:r>
          </a:p>
          <a:p>
            <a:pPr lvl="1"/>
            <a:r>
              <a:rPr lang="hu-HU" dirty="0" smtClean="0"/>
              <a:t>.NET Modelling Framework (NMF)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0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TTC 2018</a:t>
            </a:r>
            <a:r>
              <a:rPr lang="en-US" dirty="0"/>
              <a:t> Q1</a:t>
            </a:r>
            <a:r>
              <a:rPr lang="hu-HU" dirty="0"/>
              <a:t> </a:t>
            </a:r>
            <a:r>
              <a:rPr lang="hu-HU" dirty="0" smtClean="0"/>
              <a:t>mérési eredmények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21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Gráf-alapú adatmodellek és lekérdezőnyelvek</a:t>
            </a:r>
          </a:p>
          <a:p>
            <a:pPr lvl="1"/>
            <a:r>
              <a:rPr lang="hu-HU" sz="2400" dirty="0" smtClean="0"/>
              <a:t>Szemantikus </a:t>
            </a:r>
            <a:r>
              <a:rPr lang="hu-HU" sz="2400" dirty="0"/>
              <a:t>gráf, </a:t>
            </a:r>
            <a:r>
              <a:rPr lang="hu-HU" sz="2400" dirty="0" smtClean="0"/>
              <a:t>tulajdonsággráf, SPARQL </a:t>
            </a:r>
            <a:r>
              <a:rPr lang="hu-HU" sz="2400" dirty="0"/>
              <a:t>, Cypher</a:t>
            </a:r>
            <a:endParaRPr lang="hu-HU" sz="2400" dirty="0" smtClean="0"/>
          </a:p>
          <a:p>
            <a:r>
              <a:rPr lang="hu-HU" sz="2800" dirty="0" smtClean="0"/>
              <a:t>LDBC SNB bővítése</a:t>
            </a:r>
          </a:p>
          <a:p>
            <a:pPr lvl="1"/>
            <a:r>
              <a:rPr lang="hu-HU" sz="2400" dirty="0" smtClean="0"/>
              <a:t>B</a:t>
            </a:r>
            <a:r>
              <a:rPr lang="en-US" sz="2400" dirty="0" err="1" smtClean="0"/>
              <a:t>usiness</a:t>
            </a:r>
            <a:r>
              <a:rPr lang="en-US" sz="2400" dirty="0" smtClean="0"/>
              <a:t> Intelligence</a:t>
            </a:r>
            <a:r>
              <a:rPr lang="hu-HU" sz="2400" dirty="0" smtClean="0"/>
              <a:t>: SPARQL implementáció (</a:t>
            </a:r>
            <a:r>
              <a:rPr lang="hu-HU" sz="2400" b="1" dirty="0"/>
              <a:t>32 </a:t>
            </a:r>
            <a:r>
              <a:rPr lang="hu-HU" sz="2400" b="1" dirty="0" smtClean="0"/>
              <a:t>417 </a:t>
            </a:r>
            <a:r>
              <a:rPr lang="hu-HU" sz="2400" dirty="0" smtClean="0"/>
              <a:t>karakter)</a:t>
            </a:r>
          </a:p>
          <a:p>
            <a:pPr lvl="1"/>
            <a:r>
              <a:rPr lang="hu-HU" sz="2400" dirty="0" smtClean="0"/>
              <a:t>Interactive: </a:t>
            </a:r>
            <a:r>
              <a:rPr lang="hu-HU" sz="2400" dirty="0"/>
              <a:t>SPARQL és Cypher implementáció (</a:t>
            </a:r>
            <a:r>
              <a:rPr lang="hu-HU" sz="2400" b="1" dirty="0" smtClean="0"/>
              <a:t>62 569 </a:t>
            </a:r>
            <a:r>
              <a:rPr lang="hu-HU" sz="2400" dirty="0"/>
              <a:t>karakter)</a:t>
            </a:r>
            <a:endParaRPr lang="hu-HU" sz="2400" dirty="0" smtClean="0"/>
          </a:p>
          <a:p>
            <a:pPr lvl="1"/>
            <a:r>
              <a:rPr lang="hu-HU" sz="2400" dirty="0" smtClean="0"/>
              <a:t>Szükséges szoftvermodulok</a:t>
            </a:r>
          </a:p>
          <a:p>
            <a:pPr lvl="1"/>
            <a:r>
              <a:rPr lang="hu-HU" sz="2400" dirty="0" smtClean="0"/>
              <a:t>Teljesítménymérés (25 + 14 darab lekérdezés)</a:t>
            </a:r>
            <a:endParaRPr lang="en-US" sz="2400" dirty="0" smtClean="0"/>
          </a:p>
          <a:p>
            <a:r>
              <a:rPr lang="en-US" sz="2800" dirty="0" err="1" smtClean="0"/>
              <a:t>Inkrement</a:t>
            </a:r>
            <a:r>
              <a:rPr lang="hu-HU" sz="2800" dirty="0" smtClean="0"/>
              <a:t>ális nézetkarbantartás</a:t>
            </a:r>
          </a:p>
          <a:p>
            <a:pPr lvl="1"/>
            <a:r>
              <a:rPr lang="hu-HU" sz="2400" dirty="0" smtClean="0"/>
              <a:t>Időzített és differenciális adatfolyamok megismerése</a:t>
            </a:r>
          </a:p>
          <a:p>
            <a:pPr lvl="1"/>
            <a:r>
              <a:rPr lang="hu-HU" sz="2400" dirty="0"/>
              <a:t>TTC 2018 megoldása differenciális adatfolyammal</a:t>
            </a:r>
          </a:p>
          <a:p>
            <a:pPr lvl="1"/>
            <a:r>
              <a:rPr lang="hu-HU" sz="2400" dirty="0" smtClean="0"/>
              <a:t>Teljesítménymérés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17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857250"/>
            <a:ext cx="9144000" cy="5529263"/>
          </a:xfrm>
        </p:spPr>
        <p:txBody>
          <a:bodyPr/>
          <a:lstStyle/>
          <a:p>
            <a:r>
              <a:rPr lang="hu-HU" dirty="0"/>
              <a:t>A háttérismeretek fejezetben szerepel, hogy „[Az inkrementális nézetkarbantartás] két </a:t>
            </a:r>
            <a:r>
              <a:rPr lang="hu-HU" dirty="0" smtClean="0"/>
              <a:t>csoportját különböztetjük </a:t>
            </a:r>
            <a:r>
              <a:rPr lang="hu-HU" dirty="0"/>
              <a:t>meg: az algebrai és a procedurális megközelítéseket”. A differenciális </a:t>
            </a:r>
            <a:r>
              <a:rPr lang="hu-HU" dirty="0" smtClean="0"/>
              <a:t>adatfolyamokat használó </a:t>
            </a:r>
            <a:r>
              <a:rPr lang="hu-HU" dirty="0"/>
              <a:t>technikát hova sorolja, és miért</a:t>
            </a:r>
            <a:r>
              <a:rPr lang="hu-HU" dirty="0" smtClean="0"/>
              <a:t>?</a:t>
            </a:r>
          </a:p>
          <a:p>
            <a:r>
              <a:rPr lang="hu-HU" dirty="0" smtClean="0"/>
              <a:t>Válasz:</a:t>
            </a:r>
          </a:p>
          <a:p>
            <a:pPr lvl="1"/>
            <a:r>
              <a:rPr lang="hu-HU" dirty="0" smtClean="0"/>
              <a:t>A kategorizálás</a:t>
            </a:r>
            <a:r>
              <a:rPr lang="en-US" dirty="0" smtClean="0"/>
              <a:t>t</a:t>
            </a:r>
            <a:r>
              <a:rPr lang="hu-HU" dirty="0" smtClean="0"/>
              <a:t> alapvetően deklaratív lekérdezőnyelvekhez találták ki</a:t>
            </a:r>
          </a:p>
          <a:p>
            <a:pPr lvl="1"/>
            <a:r>
              <a:rPr lang="hu-HU" dirty="0" smtClean="0"/>
              <a:t>Általánosítani lehet</a:t>
            </a:r>
          </a:p>
          <a:p>
            <a:pPr lvl="1"/>
            <a:r>
              <a:rPr lang="hu-HU" b="1" dirty="0" smtClean="0"/>
              <a:t>Procedurális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91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96"/>
          <p:cNvSpPr txBox="1">
            <a:spLocks/>
          </p:cNvSpPr>
          <p:nvPr/>
        </p:nvSpPr>
        <p:spPr bwMode="auto">
          <a:xfrm>
            <a:off x="0" y="930275"/>
            <a:ext cx="88582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62536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762536"/>
              </a:buClr>
              <a:buFont typeface="Courier New" panose="02070309020205020404" pitchFamily="49" charset="0"/>
              <a:buChar char="o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62536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762536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62536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hu-HU" altLang="hu-HU"/>
              <a:t>Gráfadatbázisok előnyei</a:t>
            </a:r>
          </a:p>
          <a:p>
            <a:pPr lvl="1" defTabSz="914400" eaLnBrk="1" hangingPunct="1"/>
            <a:r>
              <a:rPr lang="hu-HU" altLang="hu-HU"/>
              <a:t>Intuitív adatmodell</a:t>
            </a:r>
          </a:p>
          <a:p>
            <a:pPr lvl="1" defTabSz="914400" eaLnBrk="1" hangingPunct="1"/>
            <a:r>
              <a:rPr lang="hu-HU" altLang="hu-HU"/>
              <a:t>Olvashatóság</a:t>
            </a:r>
          </a:p>
          <a:p>
            <a:pPr lvl="1" defTabSz="914400" eaLnBrk="1" hangingPunct="1"/>
            <a:r>
              <a:rPr lang="hu-HU" altLang="hu-HU"/>
              <a:t>Tömörség</a:t>
            </a:r>
          </a:p>
          <a:p>
            <a:pPr lvl="1" defTabSz="914400" eaLnBrk="1" hangingPunct="1"/>
            <a:r>
              <a:rPr lang="hu-HU" altLang="hu-HU"/>
              <a:t>Gyors prototipizálás</a:t>
            </a:r>
          </a:p>
          <a:p>
            <a:pPr defTabSz="914400" eaLnBrk="1" hangingPunct="1"/>
            <a:r>
              <a:rPr lang="hu-HU" altLang="hu-HU"/>
              <a:t>Hatékony megoldások?</a:t>
            </a:r>
          </a:p>
          <a:p>
            <a:pPr defTabSz="914400" eaLnBrk="1" hangingPunct="1"/>
            <a:r>
              <a:rPr lang="hu-HU" altLang="hu-HU"/>
              <a:t>Optimalizációk?</a:t>
            </a:r>
          </a:p>
          <a:p>
            <a:pPr lvl="1" defTabSz="914400" eaLnBrk="1" hangingPunct="1"/>
            <a:endParaRPr lang="hu-HU" altLang="hu-HU"/>
          </a:p>
        </p:txBody>
      </p:sp>
      <p:pic>
        <p:nvPicPr>
          <p:cNvPr id="7" name="Content Placeholder 6" hidden="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1193800"/>
            <a:ext cx="8858250" cy="4221163"/>
          </a:xfrm>
        </p:spPr>
      </p:pic>
      <p:sp>
        <p:nvSpPr>
          <p:cNvPr id="1434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mtClean="0"/>
              <a:t>Motiv</a:t>
            </a:r>
            <a:r>
              <a:rPr lang="hu-HU" altLang="hu-HU" smtClean="0"/>
              <a:t>áció</a:t>
            </a:r>
          </a:p>
        </p:txBody>
      </p:sp>
      <p:sp>
        <p:nvSpPr>
          <p:cNvPr id="1434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A29BFC-8B30-4CA1-A740-21354BFBF30A}" type="slidenum">
              <a:rPr lang="hu-HU" altLang="hu-HU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hu-HU" altLang="hu-HU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9144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720726"/>
            <a:ext cx="8858250" cy="5665788"/>
          </a:xfrm>
        </p:spPr>
        <p:txBody>
          <a:bodyPr/>
          <a:lstStyle/>
          <a:p>
            <a:r>
              <a:rPr lang="hu-HU" dirty="0" smtClean="0"/>
              <a:t>A Cypher lekérdezés Gremlinre fordított változata szuboptimális és több technikai probléma is felmerült. Van-e valós gyakorlati igény a Cypher-Gremlin transzformációra?</a:t>
            </a:r>
          </a:p>
          <a:p>
            <a:r>
              <a:rPr lang="hu-HU" dirty="0" smtClean="0"/>
              <a:t> Válasz:</a:t>
            </a:r>
          </a:p>
          <a:p>
            <a:pPr lvl="1"/>
            <a:r>
              <a:rPr lang="hu-HU" dirty="0" smtClean="0"/>
              <a:t>Microsoft CosmosDB támogatja a Gremlin lekérdezőnyelvet</a:t>
            </a:r>
          </a:p>
          <a:p>
            <a:pPr lvl="2"/>
            <a:r>
              <a:rPr lang="hu-HU" dirty="0" smtClean="0"/>
              <a:t>367 szavazat a Cypher támogatásra is [1]</a:t>
            </a:r>
          </a:p>
          <a:p>
            <a:pPr lvl="1"/>
            <a:r>
              <a:rPr lang="hu-HU" dirty="0" smtClean="0"/>
              <a:t>Az motiváció a több gráfadatbázis teljesítménymérése a lekérdezések újabb implementációja nélkül („low hanging fruit”)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841829" y="6124904"/>
            <a:ext cx="8302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[1</a:t>
            </a:r>
            <a:r>
              <a:rPr lang="hu-HU" sz="1100" dirty="0" smtClean="0"/>
              <a:t>]  </a:t>
            </a:r>
            <a:r>
              <a:rPr lang="hu-HU" sz="1100" dirty="0" smtClean="0">
                <a:hlinkClick r:id="rId2"/>
              </a:rPr>
              <a:t>https</a:t>
            </a:r>
            <a:r>
              <a:rPr lang="hu-HU" sz="1100" dirty="0">
                <a:hlinkClick r:id="rId2"/>
              </a:rPr>
              <a:t>://feedback.azure.com/forums/263030-azure-cosmos-db/suggestions/19275547-support-cypher-as-a-query-language-for-graph-data</a:t>
            </a:r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4371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3.</a:t>
            </a:r>
            <a:r>
              <a:rPr lang="en-US" dirty="0" smtClean="0"/>
              <a:t>/I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720726"/>
            <a:ext cx="8858250" cy="5665788"/>
          </a:xfrm>
        </p:spPr>
        <p:txBody>
          <a:bodyPr/>
          <a:lstStyle/>
          <a:p>
            <a:r>
              <a:rPr lang="hu-HU" dirty="0" smtClean="0"/>
              <a:t>A 2</a:t>
            </a:r>
            <a:r>
              <a:rPr lang="hu-HU" dirty="0"/>
              <a:t>. és 10. (és esetleg még a 11.) lekérdezések </a:t>
            </a:r>
            <a:r>
              <a:rPr lang="hu-HU" dirty="0" smtClean="0"/>
              <a:t>jól látható </a:t>
            </a:r>
            <a:r>
              <a:rPr lang="hu-HU" dirty="0"/>
              <a:t>teljesítménybeli sorrendet állítanak fel az egyes rendszerek között. Ki tud-e valami </a:t>
            </a:r>
            <a:r>
              <a:rPr lang="hu-HU" dirty="0" smtClean="0"/>
              <a:t>közös jellemzőt </a:t>
            </a:r>
            <a:r>
              <a:rPr lang="hu-HU" dirty="0"/>
              <a:t>emelni ezen lekérdezések esetén, amik ezt a jelenséget okozhatják? 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21</a:t>
            </a:fld>
            <a:endParaRPr lang="hu-HU" dirty="0"/>
          </a:p>
        </p:txBody>
      </p:sp>
      <p:grpSp>
        <p:nvGrpSpPr>
          <p:cNvPr id="8" name="Group 7"/>
          <p:cNvGrpSpPr/>
          <p:nvPr/>
        </p:nvGrpSpPr>
        <p:grpSpPr>
          <a:xfrm>
            <a:off x="222249" y="2731891"/>
            <a:ext cx="8693150" cy="3654623"/>
            <a:chOff x="222249" y="2731891"/>
            <a:chExt cx="8693150" cy="36546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55"/>
            <a:stretch/>
          </p:blipFill>
          <p:spPr>
            <a:xfrm>
              <a:off x="228599" y="3032011"/>
              <a:ext cx="8686800" cy="335450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49" y="2731891"/>
              <a:ext cx="8686800" cy="30012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6524" y="3264947"/>
            <a:ext cx="8858250" cy="27492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875" y="5157043"/>
            <a:ext cx="8858251" cy="24993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603" y="5409278"/>
            <a:ext cx="8858251" cy="24993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0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Bírálói kérdések 3.</a:t>
            </a:r>
            <a:r>
              <a:rPr lang="en-US" dirty="0" smtClean="0"/>
              <a:t>/II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22</a:t>
            </a:fld>
            <a:endParaRPr lang="hu-H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39" y="826176"/>
            <a:ext cx="3989717" cy="186744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4" y="2917952"/>
            <a:ext cx="8759825" cy="315769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59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34" t="1049" r="781" b="1143"/>
          <a:stretch/>
        </p:blipFill>
        <p:spPr>
          <a:xfrm>
            <a:off x="66906" y="273632"/>
            <a:ext cx="8996363" cy="636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1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TTC 2018</a:t>
            </a:r>
            <a:r>
              <a:rPr lang="en-US" dirty="0" smtClean="0"/>
              <a:t> Q</a:t>
            </a:r>
            <a:r>
              <a:rPr lang="hu-HU" dirty="0" smtClean="0"/>
              <a:t>1</a:t>
            </a:r>
            <a:endParaRPr lang="hu-H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37" y="2851947"/>
            <a:ext cx="7117264" cy="3356036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24</a:t>
            </a:fld>
            <a:endParaRPr lang="hu-HU" dirty="0"/>
          </a:p>
        </p:txBody>
      </p:sp>
      <p:pic>
        <p:nvPicPr>
          <p:cNvPr id="6" name="Picture 2" descr="https://lh3.googleusercontent.com/3dEK-5e28dVX2TDDZiOwgBBHase16VvAbjRWpx2ozVAlCNaItxSB3ak9nqbiQnvrx8lPXJgRBpq0B3CMWruTCm7J4ZGlJkuDMixwx-GaUyO8XI0wnvOqPEpJeiP5l1DSCitNXf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0" y="720725"/>
            <a:ext cx="4861931" cy="20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hu-H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75" y="857250"/>
            <a:ext cx="8858250" cy="1651774"/>
          </a:xfrm>
        </p:spPr>
        <p:txBody>
          <a:bodyPr/>
          <a:lstStyle/>
          <a:p>
            <a:r>
              <a:rPr lang="hu-HU" dirty="0" smtClean="0"/>
              <a:t>1979 első SQL alapú RDBMS</a:t>
            </a:r>
          </a:p>
          <a:p>
            <a:r>
              <a:rPr lang="hu-HU" dirty="0" smtClean="0"/>
              <a:t>Az adathalmazok és lekérdezések komplexitása nőtt, új felhasználások jelentek meg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25</a:t>
            </a:fld>
            <a:endParaRPr lang="hu-HU" dirty="0"/>
          </a:p>
        </p:txBody>
      </p:sp>
      <p:sp>
        <p:nvSpPr>
          <p:cNvPr id="7" name="Down Arrow 6"/>
          <p:cNvSpPr/>
          <p:nvPr/>
        </p:nvSpPr>
        <p:spPr>
          <a:xfrm>
            <a:off x="3933592" y="2701305"/>
            <a:ext cx="1276815" cy="959005"/>
          </a:xfrm>
          <a:prstGeom prst="down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1122" y="3914078"/>
            <a:ext cx="2352908" cy="76731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No SQL adatbázisok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9661" y="2419815"/>
            <a:ext cx="1951464" cy="46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Kulcs-érték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49660" y="3166946"/>
            <a:ext cx="1951461" cy="46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Dokumentum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9661" y="3914078"/>
            <a:ext cx="1951462" cy="767318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Hálós adatmodell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9657" y="4960177"/>
            <a:ext cx="1951464" cy="468351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RDF</a:t>
            </a:r>
            <a:endParaRPr lang="hu-HU" sz="2400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5754030" y="2653991"/>
            <a:ext cx="1295631" cy="164374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3" idx="1"/>
          </p:cNvCxnSpPr>
          <p:nvPr/>
        </p:nvCxnSpPr>
        <p:spPr>
          <a:xfrm>
            <a:off x="5754030" y="4297737"/>
            <a:ext cx="1295627" cy="8966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5754030" y="3401122"/>
            <a:ext cx="1295630" cy="8966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>
            <a:off x="5754030" y="4297737"/>
            <a:ext cx="129563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ibm.com/blogs/bluemix/wp-content/uploads/2016/04/GraphDB-FA-big-he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4" y="3003557"/>
            <a:ext cx="2632230" cy="25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8" idx="1"/>
            <a:endCxn id="1026" idx="3"/>
          </p:cNvCxnSpPr>
          <p:nvPr/>
        </p:nvCxnSpPr>
        <p:spPr>
          <a:xfrm flipH="1">
            <a:off x="2892964" y="4297737"/>
            <a:ext cx="50815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1"/>
          </p:cNvCxnSpPr>
          <p:nvPr/>
        </p:nvCxnSpPr>
        <p:spPr>
          <a:xfrm rot="10800000">
            <a:off x="6969513" y="4297737"/>
            <a:ext cx="80149" cy="12700"/>
          </a:xfrm>
          <a:prstGeom prst="bentConnector3">
            <a:avLst>
              <a:gd name="adj1" fmla="val 773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892964" y="4297737"/>
            <a:ext cx="4156697" cy="902965"/>
            <a:chOff x="2892964" y="4297737"/>
            <a:chExt cx="4156697" cy="902965"/>
          </a:xfrm>
        </p:grpSpPr>
        <p:cxnSp>
          <p:nvCxnSpPr>
            <p:cNvPr id="50" name="Straight Connector 49"/>
            <p:cNvCxnSpPr>
              <a:stCxn id="13" idx="1"/>
            </p:cNvCxnSpPr>
            <p:nvPr/>
          </p:nvCxnSpPr>
          <p:spPr>
            <a:xfrm flipH="1">
              <a:off x="3401122" y="5194353"/>
              <a:ext cx="3648535" cy="6349"/>
            </a:xfrm>
            <a:prstGeom prst="line">
              <a:avLst/>
            </a:prstGeom>
            <a:ln w="508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1" idx="1"/>
            </p:cNvCxnSpPr>
            <p:nvPr/>
          </p:nvCxnSpPr>
          <p:spPr>
            <a:xfrm flipH="1">
              <a:off x="5754030" y="4297737"/>
              <a:ext cx="1295631" cy="896615"/>
            </a:xfrm>
            <a:prstGeom prst="line">
              <a:avLst/>
            </a:prstGeom>
            <a:ln w="508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026" idx="3"/>
            </p:cNvCxnSpPr>
            <p:nvPr/>
          </p:nvCxnSpPr>
          <p:spPr>
            <a:xfrm flipH="1" flipV="1">
              <a:off x="2892964" y="4297737"/>
              <a:ext cx="480701" cy="902965"/>
            </a:xfrm>
            <a:prstGeom prst="straightConnector1">
              <a:avLst/>
            </a:prstGeom>
            <a:ln w="5080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25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Áttekintés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857250"/>
            <a:ext cx="7057949" cy="2867257"/>
          </a:xfrm>
        </p:spPr>
        <p:txBody>
          <a:bodyPr/>
          <a:lstStyle/>
          <a:p>
            <a:r>
              <a:rPr lang="hu-HU" dirty="0" smtClean="0"/>
              <a:t>Lekérdező nyelvek megismerése</a:t>
            </a:r>
            <a:endParaRPr lang="en-US" dirty="0" smtClean="0"/>
          </a:p>
          <a:p>
            <a:r>
              <a:rPr lang="en-US" dirty="0" err="1" smtClean="0"/>
              <a:t>Lek</a:t>
            </a:r>
            <a:r>
              <a:rPr lang="hu-HU" dirty="0" smtClean="0"/>
              <a:t>érdezések írása, optimalizálása</a:t>
            </a:r>
          </a:p>
          <a:p>
            <a:r>
              <a:rPr lang="hu-HU" dirty="0" smtClean="0"/>
              <a:t>Nézetek inkrementális karbantartása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26</a:t>
            </a:fld>
            <a:endParaRPr lang="hu-HU" dirty="0"/>
          </a:p>
        </p:txBody>
      </p:sp>
      <p:pic>
        <p:nvPicPr>
          <p:cNvPr id="2050" name="Picture 2" descr="https://www.w3.org/RDF/icons/rdf_w3c_icon.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3" y="2641831"/>
            <a:ext cx="1123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6771" y="3378158"/>
            <a:ext cx="1552110" cy="41259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SPARQL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6771" y="2641831"/>
            <a:ext cx="1552110" cy="44837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Cypher</a:t>
            </a:r>
            <a:endParaRPr lang="hu-HU" sz="2400" dirty="0" err="1">
              <a:solidFill>
                <a:schemeClr val="tx2"/>
              </a:solidFill>
            </a:endParaRPr>
          </a:p>
        </p:txBody>
      </p:sp>
      <p:pic>
        <p:nvPicPr>
          <p:cNvPr id="2052" name="Picture 4" descr="https://raw.githubusercontent.com/wiki/ldbc/ldbc_snb_datagen/images/ldbc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0" y="4346147"/>
            <a:ext cx="23241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473" y="2630679"/>
            <a:ext cx="5116629" cy="36446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589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27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230" t="37739" r="25082" b="46204"/>
          <a:stretch/>
        </p:blipFill>
        <p:spPr>
          <a:xfrm>
            <a:off x="0" y="720725"/>
            <a:ext cx="4204010" cy="880945"/>
          </a:xfrm>
          <a:prstGeom prst="rect">
            <a:avLst/>
          </a:prstGeom>
        </p:spPr>
      </p:pic>
      <p:pic>
        <p:nvPicPr>
          <p:cNvPr id="7" name="Tartalom hely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64949" y="1069695"/>
            <a:ext cx="6871501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56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28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230" t="37739" r="25082" b="46204"/>
          <a:stretch/>
        </p:blipFill>
        <p:spPr>
          <a:xfrm>
            <a:off x="0" y="720725"/>
            <a:ext cx="4204010" cy="880945"/>
          </a:xfrm>
          <a:prstGeom prst="rect">
            <a:avLst/>
          </a:prstGeom>
        </p:spPr>
      </p:pic>
      <p:pic>
        <p:nvPicPr>
          <p:cNvPr id="8" name="Tartalom hely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64950" y="1069695"/>
            <a:ext cx="68715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79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 – kifejező erő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29</a:t>
            </a:fld>
            <a:endParaRPr lang="hu-HU" dirty="0"/>
          </a:p>
        </p:txBody>
      </p:sp>
      <p:pic>
        <p:nvPicPr>
          <p:cNvPr id="11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55" y="720725"/>
            <a:ext cx="7742489" cy="5529263"/>
          </a:xfrm>
          <a:prstGeom prst="rect">
            <a:avLst/>
          </a:prstGeom>
        </p:spPr>
      </p:pic>
      <p:sp>
        <p:nvSpPr>
          <p:cNvPr id="12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3"/>
              </a:rPr>
              <a:t>T</a:t>
            </a:r>
            <a:r>
              <a:rPr lang="hu-HU" sz="1600" dirty="0" err="1">
                <a:hlinkClick r:id="rId3"/>
              </a:rPr>
              <a:t>itan</a:t>
            </a:r>
            <a:r>
              <a:rPr lang="hu-HU" sz="1600" dirty="0">
                <a:hlinkClick r:id="rId3"/>
              </a:rPr>
              <a:t>: The </a:t>
            </a:r>
            <a:r>
              <a:rPr lang="hu-HU" sz="1600" dirty="0" err="1">
                <a:hlinkClick r:id="rId3"/>
              </a:rPr>
              <a:t>Rise</a:t>
            </a:r>
            <a:r>
              <a:rPr lang="hu-HU" sz="1600" dirty="0">
                <a:hlinkClick r:id="rId3"/>
              </a:rPr>
              <a:t> of Big </a:t>
            </a:r>
            <a:r>
              <a:rPr lang="hu-HU" sz="1600" dirty="0" err="1">
                <a:hlinkClick r:id="rId3"/>
              </a:rPr>
              <a:t>Graph</a:t>
            </a:r>
            <a:r>
              <a:rPr lang="hu-HU" sz="1600" dirty="0">
                <a:hlinkClick r:id="rId3"/>
              </a:rPr>
              <a:t> </a:t>
            </a:r>
            <a:r>
              <a:rPr lang="hu-HU" sz="1600" dirty="0" smtClean="0">
                <a:hlinkClick r:id="rId3"/>
              </a:rPr>
              <a:t>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872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ll edge"/>
          <p:cNvCxnSpPr>
            <a:stCxn id="41" idx="4"/>
            <a:endCxn id="42" idx="0"/>
          </p:cNvCxnSpPr>
          <p:nvPr/>
        </p:nvCxnSpPr>
        <p:spPr>
          <a:xfrm>
            <a:off x="6682608" y="2341436"/>
            <a:ext cx="14038" cy="46976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ll edge"/>
          <p:cNvCxnSpPr>
            <a:stCxn id="41" idx="6"/>
            <a:endCxn id="43" idx="1"/>
          </p:cNvCxnSpPr>
          <p:nvPr/>
        </p:nvCxnSpPr>
        <p:spPr>
          <a:xfrm>
            <a:off x="7282367" y="2096916"/>
            <a:ext cx="730864" cy="30769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ll edge"/>
          <p:cNvCxnSpPr>
            <a:stCxn id="42" idx="6"/>
            <a:endCxn id="43" idx="3"/>
          </p:cNvCxnSpPr>
          <p:nvPr/>
        </p:nvCxnSpPr>
        <p:spPr>
          <a:xfrm flipV="1">
            <a:off x="7296405" y="2750416"/>
            <a:ext cx="716826" cy="30530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friend edge"/>
          <p:cNvCxnSpPr>
            <a:stCxn id="41" idx="0"/>
            <a:endCxn id="44" idx="4"/>
          </p:cNvCxnSpPr>
          <p:nvPr/>
        </p:nvCxnSpPr>
        <p:spPr>
          <a:xfrm flipV="1">
            <a:off x="6682608" y="1388365"/>
            <a:ext cx="0" cy="464031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riend edge"/>
          <p:cNvCxnSpPr>
            <a:stCxn id="43" idx="0"/>
            <a:endCxn id="46" idx="4"/>
          </p:cNvCxnSpPr>
          <p:nvPr/>
        </p:nvCxnSpPr>
        <p:spPr>
          <a:xfrm flipV="1">
            <a:off x="8437325" y="1864900"/>
            <a:ext cx="0" cy="468094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friend edge"/>
          <p:cNvCxnSpPr>
            <a:stCxn id="42" idx="4"/>
            <a:endCxn id="45" idx="0"/>
          </p:cNvCxnSpPr>
          <p:nvPr/>
        </p:nvCxnSpPr>
        <p:spPr>
          <a:xfrm>
            <a:off x="6696646" y="3300243"/>
            <a:ext cx="5908" cy="48056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11151"/>
            <a:ext cx="9144000" cy="720725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sp>
        <p:nvSpPr>
          <p:cNvPr id="8" name="Rectangle 7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sp>
        <p:nvSpPr>
          <p:cNvPr id="10" name="Cím 1"/>
          <p:cNvSpPr txBox="1">
            <a:spLocks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hu-HU" dirty="0" smtClean="0"/>
              <a:t>Szemantikus gráf</a:t>
            </a:r>
            <a:endParaRPr lang="hu-HU" dirty="0"/>
          </a:p>
        </p:txBody>
      </p:sp>
      <p:sp>
        <p:nvSpPr>
          <p:cNvPr id="11" name="Tartalom helye 96"/>
          <p:cNvSpPr>
            <a:spLocks noGrp="1"/>
          </p:cNvSpPr>
          <p:nvPr>
            <p:ph idx="1"/>
          </p:nvPr>
        </p:nvSpPr>
        <p:spPr>
          <a:xfrm>
            <a:off x="0" y="720726"/>
            <a:ext cx="6173087" cy="2892940"/>
          </a:xfrm>
        </p:spPr>
        <p:txBody>
          <a:bodyPr/>
          <a:lstStyle/>
          <a:p>
            <a:r>
              <a:rPr lang="hu-HU" dirty="0" smtClean="0"/>
              <a:t>Egy gráfban van a meta- és példánymodell</a:t>
            </a:r>
          </a:p>
          <a:p>
            <a:r>
              <a:rPr lang="hu-HU" dirty="0" smtClean="0"/>
              <a:t>Resource Description Framework</a:t>
            </a:r>
          </a:p>
          <a:p>
            <a:r>
              <a:rPr lang="hu-HU" dirty="0" smtClean="0"/>
              <a:t>Alany, állítmány, tárgy hármasok</a:t>
            </a:r>
            <a:endParaRPr lang="hu-HU" sz="2800" dirty="0"/>
          </a:p>
          <a:p>
            <a:r>
              <a:rPr lang="hu-HU" dirty="0" smtClean="0"/>
              <a:t>Csúcs- és élcímkézett gráfok</a:t>
            </a:r>
            <a:endParaRPr lang="hu-HU" dirty="0"/>
          </a:p>
        </p:txBody>
      </p:sp>
      <p:sp>
        <p:nvSpPr>
          <p:cNvPr id="41" name="A Ltd."/>
          <p:cNvSpPr/>
          <p:nvPr/>
        </p:nvSpPr>
        <p:spPr>
          <a:xfrm>
            <a:off x="6082849" y="1852396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Alice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42" name="A Ltd."/>
          <p:cNvSpPr/>
          <p:nvPr/>
        </p:nvSpPr>
        <p:spPr>
          <a:xfrm>
            <a:off x="6096887" y="2811203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43" name="A Ltd."/>
          <p:cNvSpPr/>
          <p:nvPr/>
        </p:nvSpPr>
        <p:spPr>
          <a:xfrm>
            <a:off x="7837566" y="2332994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Carol</a:t>
            </a:r>
          </a:p>
        </p:txBody>
      </p:sp>
      <p:sp>
        <p:nvSpPr>
          <p:cNvPr id="44" name="A Ltd."/>
          <p:cNvSpPr/>
          <p:nvPr/>
        </p:nvSpPr>
        <p:spPr>
          <a:xfrm>
            <a:off x="6082849" y="899325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5" name="A Ltd."/>
          <p:cNvSpPr/>
          <p:nvPr/>
        </p:nvSpPr>
        <p:spPr>
          <a:xfrm>
            <a:off x="6102795" y="3780803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46" name="A Ltd."/>
          <p:cNvSpPr/>
          <p:nvPr/>
        </p:nvSpPr>
        <p:spPr>
          <a:xfrm>
            <a:off x="7837566" y="1375860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47" name="friend edge"/>
          <p:cNvCxnSpPr/>
          <p:nvPr/>
        </p:nvCxnSpPr>
        <p:spPr>
          <a:xfrm>
            <a:off x="7011753" y="5672796"/>
            <a:ext cx="5040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ll edge"/>
          <p:cNvCxnSpPr/>
          <p:nvPr/>
        </p:nvCxnSpPr>
        <p:spPr>
          <a:xfrm>
            <a:off x="7011753" y="5110851"/>
            <a:ext cx="504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ll type"/>
          <p:cNvSpPr txBox="1"/>
          <p:nvPr/>
        </p:nvSpPr>
        <p:spPr>
          <a:xfrm>
            <a:off x="7593424" y="4970552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50" name="friend type"/>
          <p:cNvSpPr txBox="1"/>
          <p:nvPr/>
        </p:nvSpPr>
        <p:spPr>
          <a:xfrm>
            <a:off x="7593424" y="5539660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 smtClean="0"/>
              <a:t>AGE</a:t>
            </a:r>
            <a:endParaRPr lang="hu-HU" b="1" dirty="0"/>
          </a:p>
        </p:txBody>
      </p:sp>
      <p:sp>
        <p:nvSpPr>
          <p:cNvPr id="72" name="A Ltd."/>
          <p:cNvSpPr/>
          <p:nvPr/>
        </p:nvSpPr>
        <p:spPr>
          <a:xfrm>
            <a:off x="560307" y="4864531"/>
            <a:ext cx="1168132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Alany</a:t>
            </a:r>
          </a:p>
        </p:txBody>
      </p:sp>
      <p:sp>
        <p:nvSpPr>
          <p:cNvPr id="73" name="A Ltd."/>
          <p:cNvSpPr/>
          <p:nvPr/>
        </p:nvSpPr>
        <p:spPr>
          <a:xfrm>
            <a:off x="3543300" y="486453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Tárgy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28439" y="4786923"/>
            <a:ext cx="1814861" cy="369332"/>
            <a:chOff x="1728439" y="4786923"/>
            <a:chExt cx="1814861" cy="369332"/>
          </a:xfrm>
        </p:grpSpPr>
        <p:cxnSp>
          <p:nvCxnSpPr>
            <p:cNvPr id="75" name="Straight Arrow Connector 74"/>
            <p:cNvCxnSpPr>
              <a:stCxn id="72" idx="6"/>
              <a:endCxn id="73" idx="2"/>
            </p:cNvCxnSpPr>
            <p:nvPr/>
          </p:nvCxnSpPr>
          <p:spPr>
            <a:xfrm>
              <a:off x="1728439" y="5109051"/>
              <a:ext cx="181486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049036" y="4786923"/>
              <a:ext cx="14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Állítmány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0" grpId="0"/>
      <p:bldP spid="72" grpId="0" animBg="1"/>
      <p:bldP spid="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 adatmodell – kifejező erő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30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8" name="Tartalom hely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0755" y="720725"/>
            <a:ext cx="7742489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467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 adatmodell – kifejező erő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31</a:t>
            </a:fld>
            <a:endParaRPr lang="hu-HU" dirty="0"/>
          </a:p>
        </p:txBody>
      </p:sp>
      <p:sp>
        <p:nvSpPr>
          <p:cNvPr id="12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755" y="830578"/>
            <a:ext cx="774248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3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32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33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34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35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36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gráf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37</a:t>
            </a:fld>
            <a:endParaRPr lang="hu-HU" dirty="0"/>
          </a:p>
        </p:txBody>
      </p:sp>
      <p:sp>
        <p:nvSpPr>
          <p:cNvPr id="5" name="Téglalap 3"/>
          <p:cNvSpPr/>
          <p:nvPr/>
        </p:nvSpPr>
        <p:spPr>
          <a:xfrm>
            <a:off x="0" y="6131141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Forrás</a:t>
            </a:r>
            <a:r>
              <a:rPr lang="en-US" sz="1600" dirty="0" smtClean="0"/>
              <a:t> – </a:t>
            </a:r>
            <a:r>
              <a:rPr lang="en-US" sz="1600" dirty="0" smtClean="0">
                <a:hlinkClick r:id="rId2"/>
              </a:rPr>
              <a:t>T</a:t>
            </a:r>
            <a:r>
              <a:rPr lang="hu-HU" sz="1600" dirty="0" err="1">
                <a:hlinkClick r:id="rId2"/>
              </a:rPr>
              <a:t>itan</a:t>
            </a:r>
            <a:r>
              <a:rPr lang="hu-HU" sz="1600" dirty="0">
                <a:hlinkClick r:id="rId2"/>
              </a:rPr>
              <a:t>: The </a:t>
            </a:r>
            <a:r>
              <a:rPr lang="hu-HU" sz="1600" dirty="0" err="1">
                <a:hlinkClick r:id="rId2"/>
              </a:rPr>
              <a:t>Rise</a:t>
            </a:r>
            <a:r>
              <a:rPr lang="hu-HU" sz="1600" dirty="0">
                <a:hlinkClick r:id="rId2"/>
              </a:rPr>
              <a:t> of Big </a:t>
            </a:r>
            <a:r>
              <a:rPr lang="hu-HU" sz="1600" dirty="0" err="1">
                <a:hlinkClick r:id="rId2"/>
              </a:rPr>
              <a:t>Graph</a:t>
            </a:r>
            <a:r>
              <a:rPr lang="hu-HU" sz="1600" dirty="0">
                <a:hlinkClick r:id="rId2"/>
              </a:rPr>
              <a:t> </a:t>
            </a:r>
            <a:r>
              <a:rPr lang="hu-HU" sz="1600" dirty="0" smtClean="0">
                <a:hlinkClick r:id="rId2"/>
              </a:rPr>
              <a:t>Data</a:t>
            </a:r>
            <a:endParaRPr lang="en-GB" sz="1600" dirty="0"/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006" y="720725"/>
            <a:ext cx="703598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Cypher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SQL alapú nyelv gráflekérdezések írására</a:t>
            </a:r>
          </a:p>
          <a:p>
            <a:r>
              <a:rPr lang="hu-HU" dirty="0" smtClean="0"/>
              <a:t>Intuitív, szemléletes jelölés</a:t>
            </a:r>
          </a:p>
          <a:p>
            <a:pPr lvl="1"/>
            <a:r>
              <a:rPr lang="hu-HU" sz="2000" dirty="0" smtClean="0">
                <a:latin typeface="Consolas" panose="020B0609020204030204" pitchFamily="49" charset="0"/>
              </a:rPr>
              <a:t>(a)-[likes]-&gt;(b)</a:t>
            </a:r>
          </a:p>
          <a:p>
            <a:r>
              <a:rPr lang="hu-HU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MATCH</a:t>
            </a:r>
            <a:r>
              <a:rPr lang="hu-HU" dirty="0" smtClean="0"/>
              <a:t>, </a:t>
            </a:r>
            <a:r>
              <a:rPr lang="hu-HU" sz="2400" dirty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dirty="0" smtClean="0"/>
              <a:t>, </a:t>
            </a:r>
            <a:r>
              <a:rPr lang="hu-HU" sz="2400" dirty="0">
                <a:solidFill>
                  <a:schemeClr val="bg2"/>
                </a:solidFill>
                <a:latin typeface="Consolas" panose="020B0609020204030204" pitchFamily="49" charset="0"/>
              </a:rPr>
              <a:t>WITH</a:t>
            </a:r>
            <a:r>
              <a:rPr lang="hu-HU" dirty="0" smtClean="0"/>
              <a:t>, </a:t>
            </a:r>
            <a:r>
              <a:rPr lang="hu-HU" sz="2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RETURN</a:t>
            </a:r>
            <a:endParaRPr lang="hu-HU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u-HU" dirty="0" smtClean="0"/>
              <a:t>Aggregáció </a:t>
            </a:r>
            <a:endParaRPr lang="en-US" dirty="0" smtClean="0"/>
          </a:p>
          <a:p>
            <a:r>
              <a:rPr lang="en-US" dirty="0" err="1" smtClean="0"/>
              <a:t>Opcion</a:t>
            </a:r>
            <a:r>
              <a:rPr lang="hu-HU" dirty="0" smtClean="0"/>
              <a:t>ális minta</a:t>
            </a:r>
          </a:p>
          <a:p>
            <a:r>
              <a:rPr lang="hu-HU" dirty="0" smtClean="0"/>
              <a:t>openCypher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38</a:t>
            </a:fld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537028" y="3021716"/>
            <a:ext cx="54640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MATCH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:Person</a:t>
            </a:r>
            <a:r>
              <a:rPr lang="en-US" dirty="0">
                <a:latin typeface="Consolas" panose="020B0609020204030204" pitchFamily="49" charset="0"/>
              </a:rPr>
              <a:t>)-[:ACTED_IN</a:t>
            </a:r>
            <a:r>
              <a:rPr lang="en-US" dirty="0" smtClean="0">
                <a:latin typeface="Consolas" panose="020B0609020204030204" pitchFamily="49" charset="0"/>
              </a:rPr>
              <a:t>]-&gt;(</a:t>
            </a:r>
            <a:r>
              <a:rPr lang="hu-HU" dirty="0" smtClean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:Movie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</a:t>
            </a:r>
            <a:r>
              <a:rPr lang="hu-HU" dirty="0" smtClean="0">
                <a:latin typeface="Consolas" panose="020B0609020204030204" pitchFamily="49" charset="0"/>
              </a:rPr>
              <a:t> m.title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title, count(p)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pCount</a:t>
            </a: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hu-HU" dirty="0" smtClean="0">
                <a:latin typeface="Consolas" panose="020B0609020204030204" pitchFamily="49" charset="0"/>
              </a:rPr>
              <a:t>Count &gt; 5</a:t>
            </a:r>
          </a:p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t</a:t>
            </a:r>
            <a:r>
              <a:rPr lang="hu-HU" dirty="0" smtClean="0">
                <a:latin typeface="Consolas" panose="020B0609020204030204" pitchFamily="49" charset="0"/>
              </a:rPr>
              <a:t>itle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hu-H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991" y="4799791"/>
            <a:ext cx="79396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MATCH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hu-HU" dirty="0" err="1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:Person</a:t>
            </a:r>
            <a:r>
              <a:rPr lang="en-US" dirty="0">
                <a:latin typeface="Consolas" panose="020B0609020204030204" pitchFamily="49" charset="0"/>
              </a:rPr>
              <a:t>)-[:ACTED_IN</a:t>
            </a:r>
            <a:r>
              <a:rPr lang="en-US" dirty="0" smtClean="0">
                <a:latin typeface="Consolas" panose="020B0609020204030204" pitchFamily="49" charset="0"/>
              </a:rPr>
              <a:t>]-&gt;(</a:t>
            </a:r>
            <a:r>
              <a:rPr lang="hu-HU" dirty="0" smtClean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:Movie)</a:t>
            </a:r>
            <a:r>
              <a:rPr lang="hu-HU" dirty="0" smtClean="0">
                <a:latin typeface="Consolas" panose="020B0609020204030204" pitchFamily="49" charset="0"/>
              </a:rPr>
              <a:t/>
            </a:r>
            <a:br>
              <a:rPr lang="hu-HU" dirty="0" smtClean="0">
                <a:latin typeface="Consolas" panose="020B0609020204030204" pitchFamily="49" charset="0"/>
              </a:rPr>
            </a:b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OPTIONAL MATCH </a:t>
            </a:r>
            <a:r>
              <a:rPr lang="hu-HU" dirty="0" smtClean="0">
                <a:latin typeface="Consolas" panose="020B0609020204030204" pitchFamily="49" charset="0"/>
              </a:rPr>
              <a:t>(r:Rating)</a:t>
            </a:r>
            <a:r>
              <a:rPr lang="en-US" dirty="0" smtClean="0">
                <a:latin typeface="Consolas" panose="020B0609020204030204" pitchFamily="49" charset="0"/>
              </a:rPr>
              <a:t>-[</a:t>
            </a:r>
            <a:r>
              <a:rPr lang="hu-HU" dirty="0" smtClean="0">
                <a:latin typeface="Consolas" panose="020B0609020204030204" pitchFamily="49" charset="0"/>
              </a:rPr>
              <a:t>RATING_OF</a:t>
            </a:r>
            <a:r>
              <a:rPr lang="en-US" dirty="0" smtClean="0">
                <a:latin typeface="Consolas" panose="020B0609020204030204" pitchFamily="49" charset="0"/>
              </a:rPr>
              <a:t>]-&gt;</a:t>
            </a:r>
            <a:r>
              <a:rPr lang="hu-HU" dirty="0" smtClean="0">
                <a:latin typeface="Consolas" panose="020B0609020204030204" pitchFamily="49" charset="0"/>
              </a:rPr>
              <a:t>(m)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hu-HU" dirty="0">
              <a:latin typeface="Consolas" panose="020B0609020204030204" pitchFamily="49" charset="0"/>
            </a:endParaRP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WITH</a:t>
            </a:r>
            <a:r>
              <a:rPr lang="hu-HU" dirty="0" smtClean="0">
                <a:latin typeface="Consolas" panose="020B0609020204030204" pitchFamily="49" charset="0"/>
              </a:rPr>
              <a:t> m.title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title, count(p)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pCount, count(r) </a:t>
            </a:r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AS</a:t>
            </a:r>
            <a:r>
              <a:rPr lang="hu-HU" dirty="0" smtClean="0">
                <a:latin typeface="Consolas" panose="020B0609020204030204" pitchFamily="49" charset="0"/>
              </a:rPr>
              <a:t> rCount</a:t>
            </a:r>
          </a:p>
          <a:p>
            <a:r>
              <a:rPr lang="hu-HU" dirty="0" smtClean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hu-HU" dirty="0" smtClean="0">
                <a:latin typeface="Consolas" panose="020B0609020204030204" pitchFamily="49" charset="0"/>
              </a:rPr>
              <a:t>Count &gt; 5</a:t>
            </a:r>
          </a:p>
          <a:p>
            <a:r>
              <a:rPr lang="en-US" dirty="0" smtClean="0">
                <a:solidFill>
                  <a:schemeClr val="bg2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t</a:t>
            </a:r>
            <a:r>
              <a:rPr lang="hu-HU" dirty="0" smtClean="0">
                <a:latin typeface="Consolas" panose="020B0609020204030204" pitchFamily="49" charset="0"/>
              </a:rPr>
              <a:t>itle, rCount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SPARQL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Leginkáb RDF adathalmazok felett</a:t>
            </a:r>
          </a:p>
          <a:p>
            <a:pPr lvl="1"/>
            <a:r>
              <a:rPr lang="hu-HU" dirty="0" smtClean="0"/>
              <a:t>Adathármasok</a:t>
            </a:r>
          </a:p>
          <a:p>
            <a:pPr lvl="1"/>
            <a:r>
              <a:rPr lang="hu-HU" dirty="0" smtClean="0"/>
              <a:t>Metszet, unió, opcionális minták</a:t>
            </a:r>
          </a:p>
          <a:p>
            <a:r>
              <a:rPr lang="hu-HU" dirty="0" smtClean="0"/>
              <a:t>SQL szerű nyelv</a:t>
            </a:r>
          </a:p>
          <a:p>
            <a:pPr lvl="1"/>
            <a:r>
              <a:rPr lang="hu-HU" sz="2000" dirty="0">
                <a:solidFill>
                  <a:schemeClr val="bg2"/>
                </a:solidFill>
                <a:latin typeface="Consolas" panose="020B0609020204030204" pitchFamily="49" charset="0"/>
              </a:rPr>
              <a:t>SELECT</a:t>
            </a:r>
            <a:r>
              <a:rPr lang="hu-HU" sz="3200" dirty="0"/>
              <a:t>, </a:t>
            </a:r>
            <a:r>
              <a:rPr lang="hu-HU" sz="2000" dirty="0">
                <a:solidFill>
                  <a:schemeClr val="bg2"/>
                </a:solidFill>
                <a:latin typeface="Consolas" panose="020B0609020204030204" pitchFamily="49" charset="0"/>
              </a:rPr>
              <a:t>FROM</a:t>
            </a:r>
            <a:r>
              <a:rPr lang="hu-HU" sz="3200" dirty="0"/>
              <a:t>, </a:t>
            </a:r>
            <a:r>
              <a:rPr lang="hu-HU" sz="2000" dirty="0">
                <a:solidFill>
                  <a:schemeClr val="bg2"/>
                </a:solidFill>
                <a:latin typeface="Consolas" panose="020B0609020204030204" pitchFamily="49" charset="0"/>
              </a:rPr>
              <a:t>WHERE</a:t>
            </a:r>
            <a:r>
              <a:rPr lang="hu-HU" sz="3200" dirty="0"/>
              <a:t>, </a:t>
            </a:r>
            <a:r>
              <a:rPr lang="hu-HU" sz="20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GROUP BY</a:t>
            </a:r>
          </a:p>
          <a:p>
            <a:pPr lvl="1"/>
            <a:r>
              <a:rPr lang="hu-HU" dirty="0" smtClean="0"/>
              <a:t>Aggregáció</a:t>
            </a:r>
          </a:p>
          <a:p>
            <a:r>
              <a:rPr lang="hu-HU" dirty="0" smtClean="0"/>
              <a:t>Ontológiák</a:t>
            </a:r>
          </a:p>
          <a:p>
            <a:pPr lvl="1"/>
            <a:r>
              <a:rPr lang="hu-HU" sz="1600" dirty="0">
                <a:solidFill>
                  <a:srgbClr val="FF0000"/>
                </a:solidFill>
                <a:latin typeface="Consolas" panose="020B0609020204030204" pitchFamily="49" charset="0"/>
              </a:rPr>
              <a:t>PREFIX</a:t>
            </a:r>
            <a:r>
              <a:rPr lang="hu-HU" sz="1600" dirty="0">
                <a:latin typeface="Consolas" panose="020B0609020204030204" pitchFamily="49" charset="0"/>
              </a:rPr>
              <a:t> snvoc</a:t>
            </a:r>
            <a:r>
              <a:rPr lang="hu-HU" sz="1600" dirty="0">
                <a:solidFill>
                  <a:srgbClr val="7030A0"/>
                </a:solidFill>
                <a:latin typeface="Consolas" panose="020B0609020204030204" pitchFamily="49" charset="0"/>
              </a:rPr>
              <a:t>: &lt;http://www.ldbc.eu/ldbc_socialnet/1.0/vocabulary</a:t>
            </a:r>
            <a:r>
              <a:rPr lang="hu-HU" sz="16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/&gt;</a:t>
            </a:r>
            <a:endParaRPr lang="hu-HU" sz="1600" dirty="0" smtClean="0">
              <a:latin typeface="Consolas" panose="020B0609020204030204" pitchFamily="49" charset="0"/>
            </a:endParaRPr>
          </a:p>
          <a:p>
            <a:r>
              <a:rPr lang="hu-HU" dirty="0" smtClean="0"/>
              <a:t>Property path</a:t>
            </a:r>
          </a:p>
          <a:p>
            <a:pPr lvl="1"/>
            <a:r>
              <a:rPr lang="hu-HU" dirty="0" smtClean="0"/>
              <a:t>Tranzitív lezárt: </a:t>
            </a:r>
            <a:r>
              <a:rPr lang="hu-H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?child </a:t>
            </a:r>
            <a:r>
              <a:rPr lang="hu-HU" sz="2000" dirty="0">
                <a:latin typeface="Consolas" panose="020B0609020204030204" pitchFamily="49" charset="0"/>
              </a:rPr>
              <a:t>parent* </a:t>
            </a:r>
            <a:r>
              <a:rPr lang="hu-HU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?ancestor</a:t>
            </a:r>
            <a:endParaRPr lang="hu-HU" sz="2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hu-HU" dirty="0" smtClean="0"/>
          </a:p>
          <a:p>
            <a:endParaRPr lang="hu-HU" dirty="0" smtClean="0"/>
          </a:p>
          <a:p>
            <a:pPr lvl="1"/>
            <a:endParaRPr lang="hu-HU" dirty="0"/>
          </a:p>
          <a:p>
            <a:endParaRPr lang="hu-HU" dirty="0" smtClean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39</a:t>
            </a:fld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6458647" y="1381357"/>
            <a:ext cx="254247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?child </a:t>
            </a:r>
            <a:r>
              <a:rPr lang="hu-HU" sz="1600" dirty="0" smtClean="0">
                <a:latin typeface="Consolas" panose="020B0609020204030204" pitchFamily="49" charset="0"/>
              </a:rPr>
              <a:t>father </a:t>
            </a:r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?dad</a:t>
            </a:r>
          </a:p>
          <a:p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?dad </a:t>
            </a:r>
            <a:r>
              <a:rPr lang="hu-HU" sz="1600" dirty="0" smtClean="0">
                <a:latin typeface="Consolas" panose="020B0609020204030204" pitchFamily="49" charset="0"/>
              </a:rPr>
              <a:t>name </a:t>
            </a:r>
            <a:r>
              <a:rPr lang="hu-HU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?name</a:t>
            </a:r>
            <a:endParaRPr lang="hu-HU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sp>
        <p:nvSpPr>
          <p:cNvPr id="8" name="Rectangle 7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hu-HU" dirty="0"/>
          </a:p>
        </p:txBody>
      </p:sp>
      <p:cxnSp>
        <p:nvCxnSpPr>
          <p:cNvPr id="9" name="coll"/>
          <p:cNvCxnSpPr>
            <a:stCxn id="18" idx="3"/>
            <a:endCxn id="20" idx="1"/>
          </p:cNvCxnSpPr>
          <p:nvPr/>
        </p:nvCxnSpPr>
        <p:spPr>
          <a:xfrm>
            <a:off x="6721022" y="1524452"/>
            <a:ext cx="790186" cy="0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ím 1"/>
          <p:cNvSpPr txBox="1">
            <a:spLocks/>
          </p:cNvSpPr>
          <p:nvPr/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F8F8F8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hu-HU" smtClean="0"/>
              <a:t>Tulajdonsággráf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artalom helye 96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720726"/>
                <a:ext cx="5457825" cy="5665788"/>
              </a:xfrm>
            </p:spPr>
            <p:txBody>
              <a:bodyPr/>
              <a:lstStyle/>
              <a:p>
                <a:r>
                  <a:rPr lang="hu-HU" dirty="0" smtClean="0"/>
                  <a:t>Leggyakoribb gráf-alapú adatmodell</a:t>
                </a:r>
              </a:p>
              <a:p>
                <a:r>
                  <a:rPr lang="hu-HU" dirty="0" smtClean="0"/>
                  <a:t>Tankönyvi </a:t>
                </a:r>
                <a:r>
                  <a:rPr lang="hu-HU" dirty="0"/>
                  <a:t>gráf: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hu-HU" sz="2800" dirty="0"/>
              </a:p>
              <a:p>
                <a:r>
                  <a:rPr lang="hu-HU" dirty="0" smtClean="0"/>
                  <a:t>Kiterjesztve</a:t>
                </a:r>
                <a:r>
                  <a:rPr lang="hu-HU" dirty="0"/>
                  <a:t>:</a:t>
                </a:r>
              </a:p>
              <a:p>
                <a:pPr lvl="1"/>
                <a:r>
                  <a:rPr lang="hu-HU" dirty="0"/>
                  <a:t>Címkézett csúcsok</a:t>
                </a:r>
              </a:p>
              <a:p>
                <a:pPr lvl="1"/>
                <a:r>
                  <a:rPr lang="hu-HU" dirty="0"/>
                  <a:t>Típusos élek</a:t>
                </a:r>
              </a:p>
              <a:p>
                <a:pPr lvl="1"/>
                <a:r>
                  <a:rPr lang="en-US" dirty="0" smtClean="0"/>
                  <a:t>Cs</a:t>
                </a:r>
                <a:r>
                  <a:rPr lang="hu-HU" dirty="0" smtClean="0"/>
                  <a:t>úcs- és éltulajdonságok</a:t>
                </a:r>
                <a:endParaRPr lang="hu-HU" dirty="0"/>
              </a:p>
              <a:p>
                <a:r>
                  <a:rPr lang="hu-HU" dirty="0" smtClean="0"/>
                  <a:t>Implicit séma</a:t>
                </a:r>
              </a:p>
              <a:p>
                <a:pPr lvl="1"/>
                <a:r>
                  <a:rPr lang="hu-HU" dirty="0" smtClean="0"/>
                  <a:t>Adatok felépítése adja</a:t>
                </a:r>
              </a:p>
              <a:p>
                <a:pPr lvl="1"/>
                <a:r>
                  <a:rPr lang="hu-HU" dirty="0" smtClean="0"/>
                  <a:t>Bármikor bővíthető</a:t>
                </a:r>
                <a:endParaRPr lang="hu-HU" dirty="0"/>
              </a:p>
            </p:txBody>
          </p:sp>
        </mc:Choice>
        <mc:Fallback xmlns="">
          <p:sp>
            <p:nvSpPr>
              <p:cNvPr id="11" name="Tartalom helye 9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720726"/>
                <a:ext cx="5457825" cy="5665788"/>
              </a:xfrm>
              <a:blipFill>
                <a:blip r:embed="rId3"/>
                <a:stretch>
                  <a:fillRect l="-2455" t="-139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 számának helye 3"/>
          <p:cNvSpPr txBox="1">
            <a:spLocks/>
          </p:cNvSpPr>
          <p:nvPr/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cxnSp>
        <p:nvCxnSpPr>
          <p:cNvPr id="13" name="friend"/>
          <p:cNvCxnSpPr>
            <a:stCxn id="26" idx="0"/>
            <a:endCxn id="22" idx="2"/>
          </p:cNvCxnSpPr>
          <p:nvPr/>
        </p:nvCxnSpPr>
        <p:spPr>
          <a:xfrm flipV="1">
            <a:off x="7916891" y="2847134"/>
            <a:ext cx="0" cy="459734"/>
          </a:xfrm>
          <a:prstGeom prst="straightConnector1">
            <a:avLst/>
          </a:prstGeom>
          <a:ln w="57150">
            <a:solidFill>
              <a:srgbClr val="5484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works"/>
          <p:cNvCxnSpPr>
            <a:stCxn id="22" idx="2"/>
            <a:endCxn id="21" idx="7"/>
          </p:cNvCxnSpPr>
          <p:nvPr/>
        </p:nvCxnSpPr>
        <p:spPr>
          <a:xfrm flipH="1">
            <a:off x="6811451" y="2847134"/>
            <a:ext cx="1105440" cy="556377"/>
          </a:xfrm>
          <a:prstGeom prst="straightConnector1">
            <a:avLst/>
          </a:prstGeom>
          <a:ln w="57150" cap="sq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works"/>
          <p:cNvCxnSpPr>
            <a:stCxn id="19" idx="2"/>
            <a:endCxn id="21" idx="0"/>
          </p:cNvCxnSpPr>
          <p:nvPr/>
        </p:nvCxnSpPr>
        <p:spPr>
          <a:xfrm flipH="1">
            <a:off x="6387357" y="2847134"/>
            <a:ext cx="3788" cy="47606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ll"/>
          <p:cNvCxnSpPr>
            <a:endCxn id="19" idx="0"/>
          </p:cNvCxnSpPr>
          <p:nvPr/>
        </p:nvCxnSpPr>
        <p:spPr>
          <a:xfrm>
            <a:off x="6391145" y="1814974"/>
            <a:ext cx="0" cy="45111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riend"/>
          <p:cNvCxnSpPr/>
          <p:nvPr/>
        </p:nvCxnSpPr>
        <p:spPr>
          <a:xfrm flipV="1">
            <a:off x="6162512" y="1814974"/>
            <a:ext cx="0" cy="451116"/>
          </a:xfrm>
          <a:prstGeom prst="straightConnector1">
            <a:avLst/>
          </a:prstGeom>
          <a:ln w="57150">
            <a:solidFill>
              <a:srgbClr val="5484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lice"/>
          <p:cNvSpPr/>
          <p:nvPr/>
        </p:nvSpPr>
        <p:spPr>
          <a:xfrm flipV="1">
            <a:off x="5985462" y="1233930"/>
            <a:ext cx="811366" cy="581044"/>
          </a:xfrm>
          <a:prstGeom prst="trapezoid">
            <a:avLst>
              <a:gd name="adj" fmla="val 260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lvl="0" algn="ctr"/>
            <a:r>
              <a:rPr lang="hu-HU" sz="2400" dirty="0">
                <a:solidFill>
                  <a:schemeClr val="tx1"/>
                </a:solidFill>
              </a:rPr>
              <a:t>Alice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rgbClr val="000000"/>
                </a:solidFill>
              </a:rPr>
              <a:t>24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19" name="Bob"/>
          <p:cNvSpPr/>
          <p:nvPr/>
        </p:nvSpPr>
        <p:spPr>
          <a:xfrm>
            <a:off x="5985462" y="2266090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Bob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53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20" name="Carol"/>
          <p:cNvSpPr/>
          <p:nvPr/>
        </p:nvSpPr>
        <p:spPr>
          <a:xfrm>
            <a:off x="7511208" y="1233930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Carol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38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21" name="A Ltd."/>
          <p:cNvSpPr/>
          <p:nvPr/>
        </p:nvSpPr>
        <p:spPr>
          <a:xfrm>
            <a:off x="5787598" y="3323203"/>
            <a:ext cx="1199518" cy="5483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A Ltd.</a:t>
            </a:r>
          </a:p>
        </p:txBody>
      </p:sp>
      <p:sp>
        <p:nvSpPr>
          <p:cNvPr id="22" name="David"/>
          <p:cNvSpPr/>
          <p:nvPr/>
        </p:nvSpPr>
        <p:spPr>
          <a:xfrm>
            <a:off x="7511208" y="2266090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David</a:t>
            </a:r>
          </a:p>
          <a:p>
            <a:pPr algn="ctr"/>
            <a:r>
              <a:rPr lang="hu-HU" sz="1600" dirty="0">
                <a:solidFill>
                  <a:srgbClr val="000000"/>
                </a:solidFill>
              </a:rPr>
              <a:t>47</a:t>
            </a:r>
            <a:endParaRPr lang="hu-HU" sz="2400" dirty="0">
              <a:solidFill>
                <a:schemeClr val="tx1"/>
              </a:solidFill>
            </a:endParaRPr>
          </a:p>
        </p:txBody>
      </p:sp>
      <p:cxnSp>
        <p:nvCxnSpPr>
          <p:cNvPr id="23" name="coll"/>
          <p:cNvCxnSpPr>
            <a:stCxn id="22" idx="0"/>
            <a:endCxn id="20" idx="2"/>
          </p:cNvCxnSpPr>
          <p:nvPr/>
        </p:nvCxnSpPr>
        <p:spPr>
          <a:xfrm flipV="1">
            <a:off x="7916891" y="1814974"/>
            <a:ext cx="0" cy="451116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ince"/>
          <p:cNvSpPr txBox="1"/>
          <p:nvPr/>
        </p:nvSpPr>
        <p:spPr>
          <a:xfrm>
            <a:off x="6813774" y="2953890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2018</a:t>
            </a:r>
          </a:p>
        </p:txBody>
      </p:sp>
      <p:sp>
        <p:nvSpPr>
          <p:cNvPr id="25" name="since"/>
          <p:cNvSpPr txBox="1"/>
          <p:nvPr/>
        </p:nvSpPr>
        <p:spPr>
          <a:xfrm>
            <a:off x="5882745" y="2962057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2007</a:t>
            </a:r>
            <a:endParaRPr lang="hu-HU" sz="1200" dirty="0"/>
          </a:p>
        </p:txBody>
      </p:sp>
      <p:sp>
        <p:nvSpPr>
          <p:cNvPr id="26" name="Erin"/>
          <p:cNvSpPr/>
          <p:nvPr/>
        </p:nvSpPr>
        <p:spPr>
          <a:xfrm>
            <a:off x="7511208" y="3306868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Erin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7" name="Student vertex"/>
          <p:cNvSpPr/>
          <p:nvPr/>
        </p:nvSpPr>
        <p:spPr>
          <a:xfrm flipV="1">
            <a:off x="5233483" y="4960970"/>
            <a:ext cx="712304" cy="459454"/>
          </a:xfrm>
          <a:prstGeom prst="trapezoi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180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name</a:t>
            </a:r>
            <a:r>
              <a:rPr lang="hu-HU" dirty="0" smtClean="0">
                <a:solidFill>
                  <a:schemeClr val="tx1"/>
                </a:solidFill>
              </a:rPr>
              <a:t/>
            </a:r>
            <a:br>
              <a:rPr lang="hu-HU" dirty="0" smtClean="0">
                <a:solidFill>
                  <a:schemeClr val="tx1"/>
                </a:solidFill>
              </a:rPr>
            </a:br>
            <a:r>
              <a:rPr lang="hu-HU" dirty="0" err="1" smtClean="0">
                <a:solidFill>
                  <a:schemeClr val="tx1"/>
                </a:solidFill>
              </a:rPr>
              <a:t>a</a:t>
            </a:r>
            <a:r>
              <a:rPr lang="hu-HU" sz="1600" dirty="0" err="1" smtClean="0">
                <a:solidFill>
                  <a:schemeClr val="tx1"/>
                </a:solidFill>
              </a:rPr>
              <a:t>ge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8" name="Company vertex"/>
          <p:cNvSpPr/>
          <p:nvPr/>
        </p:nvSpPr>
        <p:spPr>
          <a:xfrm>
            <a:off x="5197416" y="5564475"/>
            <a:ext cx="748370" cy="3895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name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29" name="Student label"/>
          <p:cNvSpPr txBox="1"/>
          <p:nvPr/>
        </p:nvSpPr>
        <p:spPr>
          <a:xfrm>
            <a:off x="5945785" y="4960970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r>
              <a:rPr lang="hu-HU" sz="2000" b="1" dirty="0"/>
              <a:t>, </a:t>
            </a:r>
            <a:r>
              <a:rPr lang="hu-HU" sz="2000" b="1" dirty="0" err="1"/>
              <a:t>Student</a:t>
            </a:r>
            <a:endParaRPr lang="hu-HU" sz="2000" b="1" dirty="0"/>
          </a:p>
        </p:txBody>
      </p:sp>
      <p:sp>
        <p:nvSpPr>
          <p:cNvPr id="30" name="Company label"/>
          <p:cNvSpPr txBox="1"/>
          <p:nvPr/>
        </p:nvSpPr>
        <p:spPr>
          <a:xfrm>
            <a:off x="5943441" y="5564474"/>
            <a:ext cx="1187912" cy="3895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Company</a:t>
            </a:r>
            <a:endParaRPr lang="hu-HU" sz="2000" b="1" dirty="0"/>
          </a:p>
        </p:txBody>
      </p:sp>
      <p:cxnSp>
        <p:nvCxnSpPr>
          <p:cNvPr id="31" name="friend edge"/>
          <p:cNvCxnSpPr/>
          <p:nvPr/>
        </p:nvCxnSpPr>
        <p:spPr>
          <a:xfrm>
            <a:off x="7211958" y="5193293"/>
            <a:ext cx="504000" cy="0"/>
          </a:xfrm>
          <a:prstGeom prst="straightConnector1">
            <a:avLst/>
          </a:prstGeom>
          <a:ln w="57150">
            <a:solidFill>
              <a:srgbClr val="5484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works edge"/>
          <p:cNvCxnSpPr/>
          <p:nvPr/>
        </p:nvCxnSpPr>
        <p:spPr>
          <a:xfrm>
            <a:off x="7211958" y="5777026"/>
            <a:ext cx="504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ll edge"/>
          <p:cNvCxnSpPr/>
          <p:nvPr/>
        </p:nvCxnSpPr>
        <p:spPr>
          <a:xfrm>
            <a:off x="7211958" y="4631348"/>
            <a:ext cx="504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ll type"/>
          <p:cNvSpPr txBox="1"/>
          <p:nvPr/>
        </p:nvSpPr>
        <p:spPr>
          <a:xfrm>
            <a:off x="7793629" y="4491049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35" name="friend type"/>
          <p:cNvSpPr txBox="1"/>
          <p:nvPr/>
        </p:nvSpPr>
        <p:spPr>
          <a:xfrm>
            <a:off x="7793629" y="5060157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FRIEND</a:t>
            </a:r>
          </a:p>
        </p:txBody>
      </p:sp>
      <p:sp>
        <p:nvSpPr>
          <p:cNvPr id="36" name="works type"/>
          <p:cNvSpPr txBox="1"/>
          <p:nvPr/>
        </p:nvSpPr>
        <p:spPr>
          <a:xfrm>
            <a:off x="7793629" y="5629265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WORKS_AT</a:t>
            </a:r>
          </a:p>
        </p:txBody>
      </p:sp>
      <p:sp>
        <p:nvSpPr>
          <p:cNvPr id="37" name="since prop"/>
          <p:cNvSpPr txBox="1"/>
          <p:nvPr/>
        </p:nvSpPr>
        <p:spPr>
          <a:xfrm>
            <a:off x="7211957" y="5483483"/>
            <a:ext cx="504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sz="1600" dirty="0" err="1"/>
              <a:t>since</a:t>
            </a:r>
            <a:endParaRPr lang="hu-HU" sz="1200" dirty="0"/>
          </a:p>
        </p:txBody>
      </p:sp>
      <p:sp>
        <p:nvSpPr>
          <p:cNvPr id="38" name="Person vertex"/>
          <p:cNvSpPr/>
          <p:nvPr/>
        </p:nvSpPr>
        <p:spPr>
          <a:xfrm>
            <a:off x="5233483" y="4386395"/>
            <a:ext cx="712304" cy="4594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5000"/>
              </a:lnSpc>
            </a:pPr>
            <a:r>
              <a:rPr lang="hu-HU" dirty="0" err="1" smtClean="0">
                <a:solidFill>
                  <a:schemeClr val="tx1"/>
                </a:solidFill>
              </a:rPr>
              <a:t>name</a:t>
            </a:r>
            <a:endParaRPr lang="hu-HU" sz="2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75000"/>
              </a:lnSpc>
            </a:pPr>
            <a:r>
              <a:rPr lang="hu-HU" sz="1600" dirty="0" err="1" smtClean="0">
                <a:solidFill>
                  <a:schemeClr val="tx1"/>
                </a:solidFill>
              </a:rPr>
              <a:t>age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39" name="Person label"/>
          <p:cNvSpPr txBox="1"/>
          <p:nvPr/>
        </p:nvSpPr>
        <p:spPr>
          <a:xfrm>
            <a:off x="5945785" y="4386395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50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4" grpId="0"/>
      <p:bldP spid="35" grpId="0"/>
      <p:bldP spid="36" grpId="0"/>
      <p:bldP spid="37" grpId="0"/>
      <p:bldP spid="38" grpId="0" animBg="1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Linked Data Banchmark Council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Benchmarkokat, mérési gyakorlatokat és konkrét méréseket készítenek gráfadatbázis rendszerekhez</a:t>
            </a:r>
          </a:p>
          <a:p>
            <a:r>
              <a:rPr lang="hu-HU" dirty="0" smtClean="0"/>
              <a:t>Közösségi háló adatbázis</a:t>
            </a:r>
          </a:p>
          <a:p>
            <a:r>
              <a:rPr lang="hu-HU" dirty="0" smtClean="0"/>
              <a:t>„</a:t>
            </a:r>
            <a:r>
              <a:rPr lang="en-US" dirty="0" err="1" smtClean="0"/>
              <a:t>Interakt</a:t>
            </a:r>
            <a:r>
              <a:rPr lang="hu-HU" dirty="0" smtClean="0"/>
              <a:t>ív</a:t>
            </a:r>
            <a:r>
              <a:rPr lang="en-US" dirty="0" smtClean="0"/>
              <a:t>” </a:t>
            </a:r>
            <a:r>
              <a:rPr lang="en-US" dirty="0" err="1" smtClean="0"/>
              <a:t>lek</a:t>
            </a:r>
            <a:r>
              <a:rPr lang="hu-HU" dirty="0" smtClean="0"/>
              <a:t>érdezések – 14 db</a:t>
            </a:r>
          </a:p>
          <a:p>
            <a:pPr lvl="1"/>
            <a:r>
              <a:rPr lang="hu-HU" dirty="0" smtClean="0"/>
              <a:t>Egy személy körüli lekérdezések</a:t>
            </a:r>
          </a:p>
          <a:p>
            <a:r>
              <a:rPr lang="hu-HU" dirty="0" smtClean="0"/>
              <a:t>„Üzleti intelligencia” lekérdezések – 25 db</a:t>
            </a:r>
          </a:p>
          <a:p>
            <a:pPr lvl="1"/>
            <a:r>
              <a:rPr lang="hu-HU" dirty="0" smtClean="0"/>
              <a:t>Átfogó, az adathalmaz nagyrészét érintő lekérdezések</a:t>
            </a:r>
          </a:p>
          <a:p>
            <a:r>
              <a:rPr lang="hu-HU" dirty="0" smtClean="0"/>
              <a:t>Implementáció több nyelven</a:t>
            </a:r>
          </a:p>
          <a:p>
            <a:pPr lvl="1"/>
            <a:r>
              <a:rPr lang="hu-HU" dirty="0" smtClean="0"/>
              <a:t>Postgres SQL, openCypher, </a:t>
            </a:r>
            <a:r>
              <a:rPr lang="hu-HU" b="1" dirty="0" smtClean="0"/>
              <a:t>SPARQL</a:t>
            </a:r>
          </a:p>
          <a:p>
            <a:r>
              <a:rPr lang="hu-HU" dirty="0" smtClean="0"/>
              <a:t>Nem csak teljesítményt, de kifejező erőt is tesztel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4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LDBC metamodel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41</a:t>
            </a:fld>
            <a:endParaRPr lang="hu-H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551" y="720725"/>
            <a:ext cx="7487114" cy="58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SPARQL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sz="2800" dirty="0"/>
                  <a:t>Szemantikus gráfokhoz </a:t>
                </a:r>
                <a:r>
                  <a:rPr lang="hu-HU" sz="2800" dirty="0" smtClean="0"/>
                  <a:t>használható</a:t>
                </a:r>
                <a:endParaRPr lang="hu-HU" sz="280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 smtClean="0"/>
                  <a:t> alakú lekérdezés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 smtClean="0"/>
                  <a:t>: RDF alapú komplex gráfminta (</a:t>
                </a:r>
                <a:r>
                  <a:rPr lang="hu-HU" sz="2100" b="1" dirty="0" smtClean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OPTIONAL</a:t>
                </a:r>
                <a:r>
                  <a:rPr lang="hu-HU" dirty="0"/>
                  <a:t>, </a:t>
                </a:r>
                <a:r>
                  <a:rPr lang="hu-HU" sz="2100" b="1" dirty="0" smtClean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UNION</a:t>
                </a:r>
                <a:r>
                  <a:rPr lang="hu-HU" dirty="0" smtClean="0"/>
                  <a:t> </a:t>
                </a:r>
                <a:r>
                  <a:rPr lang="hu-HU" dirty="0"/>
                  <a:t>stb.)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smtClean="0"/>
                  <a:t>eredmény összeálítása (projekció, szelekció)</a:t>
                </a:r>
              </a:p>
              <a:p>
                <a:r>
                  <a:rPr lang="hu-HU" dirty="0"/>
                  <a:t>Alice kollégái és az ő </a:t>
                </a:r>
                <a:r>
                  <a:rPr lang="hu-HU" dirty="0" smtClean="0"/>
                  <a:t>kollégáik</a:t>
                </a:r>
                <a:r>
                  <a:rPr lang="hu-HU" dirty="0"/>
                  <a:t>:</a:t>
                </a:r>
              </a:p>
              <a:p>
                <a:pPr lvl="1"/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3" t="-11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85867" y="3744402"/>
            <a:ext cx="5992817" cy="11329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hu-HU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  <a:r>
              <a:rPr lang="hu-HU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r>
              <a:rPr lang="en-US" sz="2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pName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WHERE 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'Alice'</a:t>
            </a:r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COLLEAGUE/COLLEAGUE? ?</a:t>
            </a:r>
            <a:r>
              <a:rPr lang="en-US" sz="21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pName</a:t>
            </a:r>
            <a:endParaRPr lang="hu-HU" sz="21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1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hu-HU" sz="21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coll edge"/>
          <p:cNvCxnSpPr>
            <a:stCxn id="41" idx="4"/>
            <a:endCxn id="42" idx="0"/>
          </p:cNvCxnSpPr>
          <p:nvPr/>
        </p:nvCxnSpPr>
        <p:spPr>
          <a:xfrm>
            <a:off x="7110139" y="4538791"/>
            <a:ext cx="14038" cy="2938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ll edge"/>
          <p:cNvCxnSpPr>
            <a:stCxn id="41" idx="6"/>
            <a:endCxn id="43" idx="1"/>
          </p:cNvCxnSpPr>
          <p:nvPr/>
        </p:nvCxnSpPr>
        <p:spPr>
          <a:xfrm>
            <a:off x="7709898" y="4294271"/>
            <a:ext cx="267374" cy="21792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ll edge"/>
          <p:cNvCxnSpPr>
            <a:stCxn id="42" idx="6"/>
            <a:endCxn id="43" idx="3"/>
          </p:cNvCxnSpPr>
          <p:nvPr/>
        </p:nvCxnSpPr>
        <p:spPr>
          <a:xfrm flipV="1">
            <a:off x="7723936" y="4857999"/>
            <a:ext cx="253336" cy="21911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riend edge"/>
          <p:cNvCxnSpPr>
            <a:stCxn id="41" idx="0"/>
            <a:endCxn id="44" idx="4"/>
          </p:cNvCxnSpPr>
          <p:nvPr/>
        </p:nvCxnSpPr>
        <p:spPr>
          <a:xfrm flipV="1">
            <a:off x="7110139" y="3754962"/>
            <a:ext cx="0" cy="294789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riend edge"/>
          <p:cNvCxnSpPr>
            <a:stCxn id="43" idx="0"/>
          </p:cNvCxnSpPr>
          <p:nvPr/>
        </p:nvCxnSpPr>
        <p:spPr>
          <a:xfrm flipV="1">
            <a:off x="8401366" y="4146777"/>
            <a:ext cx="0" cy="29380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riend edge"/>
          <p:cNvCxnSpPr>
            <a:stCxn id="42" idx="4"/>
            <a:endCxn id="45" idx="0"/>
          </p:cNvCxnSpPr>
          <p:nvPr/>
        </p:nvCxnSpPr>
        <p:spPr>
          <a:xfrm>
            <a:off x="7124177" y="5321631"/>
            <a:ext cx="5908" cy="29380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 Ltd."/>
          <p:cNvSpPr/>
          <p:nvPr/>
        </p:nvSpPr>
        <p:spPr>
          <a:xfrm>
            <a:off x="6510380" y="404975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Alice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42" name="A Ltd."/>
          <p:cNvSpPr/>
          <p:nvPr/>
        </p:nvSpPr>
        <p:spPr>
          <a:xfrm>
            <a:off x="6524418" y="483259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43" name="A Ltd."/>
          <p:cNvSpPr/>
          <p:nvPr/>
        </p:nvSpPr>
        <p:spPr>
          <a:xfrm>
            <a:off x="7801607" y="4440577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Carol</a:t>
            </a:r>
          </a:p>
        </p:txBody>
      </p:sp>
      <p:sp>
        <p:nvSpPr>
          <p:cNvPr id="44" name="A Ltd."/>
          <p:cNvSpPr/>
          <p:nvPr/>
        </p:nvSpPr>
        <p:spPr>
          <a:xfrm>
            <a:off x="6510380" y="3265922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5" name="A Ltd."/>
          <p:cNvSpPr/>
          <p:nvPr/>
        </p:nvSpPr>
        <p:spPr>
          <a:xfrm>
            <a:off x="6530326" y="5615431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46" name="A Ltd."/>
          <p:cNvSpPr/>
          <p:nvPr/>
        </p:nvSpPr>
        <p:spPr>
          <a:xfrm>
            <a:off x="7801607" y="3657737"/>
            <a:ext cx="1199518" cy="4890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47" name="friend edge"/>
          <p:cNvCxnSpPr/>
          <p:nvPr/>
        </p:nvCxnSpPr>
        <p:spPr>
          <a:xfrm>
            <a:off x="3668658" y="5960608"/>
            <a:ext cx="5040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ll edge"/>
          <p:cNvCxnSpPr/>
          <p:nvPr/>
        </p:nvCxnSpPr>
        <p:spPr>
          <a:xfrm>
            <a:off x="3668658" y="5597503"/>
            <a:ext cx="5040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ll type"/>
          <p:cNvSpPr txBox="1"/>
          <p:nvPr/>
        </p:nvSpPr>
        <p:spPr>
          <a:xfrm>
            <a:off x="4250329" y="5457204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50" name="friend type"/>
          <p:cNvSpPr txBox="1"/>
          <p:nvPr/>
        </p:nvSpPr>
        <p:spPr>
          <a:xfrm>
            <a:off x="4250329" y="5827472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 smtClean="0"/>
              <a:t>AGE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97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Cypher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2875" y="857249"/>
            <a:ext cx="8858250" cy="1697861"/>
          </a:xfrm>
        </p:spPr>
        <p:txBody>
          <a:bodyPr/>
          <a:lstStyle/>
          <a:p>
            <a:r>
              <a:rPr lang="hu-HU" dirty="0" smtClean="0"/>
              <a:t>Tulajdonsággráfokhoz használható</a:t>
            </a:r>
          </a:p>
          <a:p>
            <a:r>
              <a:rPr lang="hu-HU" dirty="0" smtClean="0"/>
              <a:t>Legelterjedtebb gráflekérdező nyelv</a:t>
            </a:r>
          </a:p>
          <a:p>
            <a:r>
              <a:rPr lang="hu-HU" dirty="0" smtClean="0"/>
              <a:t>Alice kollégái és az ő kollégáik: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42875" y="2625787"/>
            <a:ext cx="8907656" cy="7251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MATCH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100" b="1" dirty="0">
                <a:solidFill>
                  <a:srgbClr val="3F7F5F"/>
                </a:solidFill>
                <a:latin typeface="Consolas" panose="020B0609020204030204" pitchFamily="49" charset="0"/>
              </a:rPr>
              <a:t>p1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:Person {name: </a:t>
            </a:r>
            <a:r>
              <a:rPr lang="en-US" sz="2100" b="1" dirty="0">
                <a:solidFill>
                  <a:srgbClr val="2A00FF"/>
                </a:solidFill>
                <a:latin typeface="Consolas" panose="020B0609020204030204" pitchFamily="49" charset="0"/>
              </a:rPr>
              <a:t>'Alice'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})-[</a:t>
            </a:r>
            <a:r>
              <a:rPr lang="en-US" sz="2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1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COLL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100" b="1" dirty="0">
                <a:solidFill>
                  <a:srgbClr val="7D7D7D"/>
                </a:solidFill>
                <a:latin typeface="Consolas" panose="020B0609020204030204" pitchFamily="49" charset="0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sz="2100" b="1" dirty="0">
                <a:solidFill>
                  <a:srgbClr val="7D7D7D"/>
                </a:solidFill>
                <a:latin typeface="Consolas" panose="020B0609020204030204" pitchFamily="49" charset="0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]-(</a:t>
            </a:r>
            <a:r>
              <a:rPr lang="en-US" sz="2100" b="1" dirty="0">
                <a:solidFill>
                  <a:srgbClr val="3F7F5F"/>
                </a:solidFill>
                <a:latin typeface="Consolas" panose="020B0609020204030204" pitchFamily="49" charset="0"/>
              </a:rPr>
              <a:t>p2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:Person)</a:t>
            </a:r>
          </a:p>
          <a:p>
            <a:r>
              <a:rPr lang="hu-HU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hu-HU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100" b="1" dirty="0">
                <a:solidFill>
                  <a:srgbClr val="3F7F5F"/>
                </a:solidFill>
                <a:latin typeface="Consolas" panose="020B0609020204030204" pitchFamily="49" charset="0"/>
              </a:rPr>
              <a:t>p2</a:t>
            </a:r>
            <a:r>
              <a:rPr lang="hu-HU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</a:p>
        </p:txBody>
      </p:sp>
      <p:cxnSp>
        <p:nvCxnSpPr>
          <p:cNvPr id="59" name="coll"/>
          <p:cNvCxnSpPr>
            <a:stCxn id="66" idx="3"/>
            <a:endCxn id="68" idx="1"/>
          </p:cNvCxnSpPr>
          <p:nvPr/>
        </p:nvCxnSpPr>
        <p:spPr>
          <a:xfrm>
            <a:off x="2107960" y="4026621"/>
            <a:ext cx="790186" cy="0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riend"/>
          <p:cNvCxnSpPr>
            <a:stCxn id="74" idx="0"/>
            <a:endCxn id="70" idx="2"/>
          </p:cNvCxnSpPr>
          <p:nvPr/>
        </p:nvCxnSpPr>
        <p:spPr>
          <a:xfrm flipV="1">
            <a:off x="3303829" y="5349303"/>
            <a:ext cx="0" cy="459734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works"/>
          <p:cNvCxnSpPr>
            <a:stCxn id="70" idx="2"/>
            <a:endCxn id="69" idx="7"/>
          </p:cNvCxnSpPr>
          <p:nvPr/>
        </p:nvCxnSpPr>
        <p:spPr>
          <a:xfrm flipH="1">
            <a:off x="2198389" y="5349303"/>
            <a:ext cx="1105440" cy="556377"/>
          </a:xfrm>
          <a:prstGeom prst="straightConnector1">
            <a:avLst/>
          </a:prstGeom>
          <a:ln w="57150" cap="sq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works"/>
          <p:cNvCxnSpPr>
            <a:stCxn id="67" idx="2"/>
            <a:endCxn id="69" idx="0"/>
          </p:cNvCxnSpPr>
          <p:nvPr/>
        </p:nvCxnSpPr>
        <p:spPr>
          <a:xfrm flipH="1">
            <a:off x="1774295" y="5349303"/>
            <a:ext cx="3788" cy="47606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friend"/>
          <p:cNvCxnSpPr/>
          <p:nvPr/>
        </p:nvCxnSpPr>
        <p:spPr>
          <a:xfrm flipV="1">
            <a:off x="1549450" y="4317143"/>
            <a:ext cx="0" cy="45111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lice"/>
          <p:cNvSpPr/>
          <p:nvPr/>
        </p:nvSpPr>
        <p:spPr>
          <a:xfrm flipV="1">
            <a:off x="1372400" y="3736099"/>
            <a:ext cx="811366" cy="581044"/>
          </a:xfrm>
          <a:prstGeom prst="trapezoid">
            <a:avLst>
              <a:gd name="adj" fmla="val 260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72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lvl="0" algn="ctr"/>
            <a:r>
              <a:rPr lang="hu-HU" sz="2400" dirty="0">
                <a:solidFill>
                  <a:schemeClr val="tx1"/>
                </a:solidFill>
              </a:rPr>
              <a:t>Alice</a:t>
            </a:r>
            <a:br>
              <a:rPr lang="hu-HU" sz="24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rgbClr val="000000"/>
                </a:solidFill>
              </a:rPr>
              <a:t>24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67" name="Bob"/>
          <p:cNvSpPr/>
          <p:nvPr/>
        </p:nvSpPr>
        <p:spPr>
          <a:xfrm>
            <a:off x="1372400" y="4768259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Bob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53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68" name="Carol"/>
          <p:cNvSpPr/>
          <p:nvPr/>
        </p:nvSpPr>
        <p:spPr>
          <a:xfrm>
            <a:off x="2898146" y="3736099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Carol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38</a:t>
            </a:r>
            <a:endParaRPr lang="hu-HU" sz="1200" dirty="0">
              <a:solidFill>
                <a:srgbClr val="000000"/>
              </a:solidFill>
            </a:endParaRPr>
          </a:p>
        </p:txBody>
      </p:sp>
      <p:sp>
        <p:nvSpPr>
          <p:cNvPr id="69" name="A Ltd."/>
          <p:cNvSpPr/>
          <p:nvPr/>
        </p:nvSpPr>
        <p:spPr>
          <a:xfrm>
            <a:off x="1174536" y="5825372"/>
            <a:ext cx="1199518" cy="5483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A Ltd.</a:t>
            </a:r>
          </a:p>
        </p:txBody>
      </p:sp>
      <p:sp>
        <p:nvSpPr>
          <p:cNvPr id="70" name="David"/>
          <p:cNvSpPr/>
          <p:nvPr/>
        </p:nvSpPr>
        <p:spPr>
          <a:xfrm>
            <a:off x="2898146" y="4768259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David</a:t>
            </a:r>
          </a:p>
          <a:p>
            <a:pPr algn="ctr"/>
            <a:r>
              <a:rPr lang="hu-HU" sz="1600" dirty="0">
                <a:solidFill>
                  <a:srgbClr val="000000"/>
                </a:solidFill>
              </a:rPr>
              <a:t>47</a:t>
            </a:r>
            <a:endParaRPr lang="hu-HU" sz="2400" dirty="0">
              <a:solidFill>
                <a:schemeClr val="tx1"/>
              </a:solidFill>
            </a:endParaRPr>
          </a:p>
        </p:txBody>
      </p:sp>
      <p:cxnSp>
        <p:nvCxnSpPr>
          <p:cNvPr id="71" name="coll"/>
          <p:cNvCxnSpPr>
            <a:stCxn id="67" idx="0"/>
            <a:endCxn id="66" idx="0"/>
          </p:cNvCxnSpPr>
          <p:nvPr/>
        </p:nvCxnSpPr>
        <p:spPr>
          <a:xfrm flipV="1">
            <a:off x="1778083" y="4317143"/>
            <a:ext cx="0" cy="451116"/>
          </a:xfrm>
          <a:prstGeom prst="straightConnector1">
            <a:avLst/>
          </a:prstGeom>
          <a:ln w="57150">
            <a:solidFill>
              <a:srgbClr val="7522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ince"/>
          <p:cNvSpPr txBox="1"/>
          <p:nvPr/>
        </p:nvSpPr>
        <p:spPr>
          <a:xfrm>
            <a:off x="2200712" y="5456059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2018</a:t>
            </a:r>
          </a:p>
        </p:txBody>
      </p:sp>
      <p:sp>
        <p:nvSpPr>
          <p:cNvPr id="73" name="since"/>
          <p:cNvSpPr txBox="1"/>
          <p:nvPr/>
        </p:nvSpPr>
        <p:spPr>
          <a:xfrm>
            <a:off x="1269683" y="5464226"/>
            <a:ext cx="4167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1600" dirty="0"/>
              <a:t>2007</a:t>
            </a:r>
            <a:endParaRPr lang="hu-HU" sz="1200" dirty="0"/>
          </a:p>
        </p:txBody>
      </p:sp>
      <p:sp>
        <p:nvSpPr>
          <p:cNvPr id="74" name="Erin"/>
          <p:cNvSpPr/>
          <p:nvPr/>
        </p:nvSpPr>
        <p:spPr>
          <a:xfrm>
            <a:off x="2898146" y="5809037"/>
            <a:ext cx="811366" cy="581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Erin</a:t>
            </a:r>
          </a:p>
          <a:p>
            <a:pPr lvl="0" algn="ctr"/>
            <a:r>
              <a:rPr lang="hu-HU" sz="1600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75" name="Student vertex"/>
          <p:cNvSpPr/>
          <p:nvPr/>
        </p:nvSpPr>
        <p:spPr>
          <a:xfrm flipV="1">
            <a:off x="4890437" y="4854326"/>
            <a:ext cx="712304" cy="459454"/>
          </a:xfrm>
          <a:prstGeom prst="trapezoi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18000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name</a:t>
            </a:r>
            <a:r>
              <a:rPr lang="hu-HU" dirty="0">
                <a:solidFill>
                  <a:schemeClr val="tx1"/>
                </a:solidFill>
              </a:rPr>
              <a:t/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sz="1600" dirty="0" err="1">
                <a:solidFill>
                  <a:schemeClr val="tx1"/>
                </a:solidFill>
              </a:rPr>
              <a:t>age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6" name="Company vertex"/>
          <p:cNvSpPr/>
          <p:nvPr/>
        </p:nvSpPr>
        <p:spPr>
          <a:xfrm>
            <a:off x="4854370" y="5457831"/>
            <a:ext cx="748370" cy="3895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name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77" name="Student label"/>
          <p:cNvSpPr txBox="1"/>
          <p:nvPr/>
        </p:nvSpPr>
        <p:spPr>
          <a:xfrm>
            <a:off x="5602739" y="4854326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r>
              <a:rPr lang="hu-HU" sz="2000" b="1" dirty="0"/>
              <a:t>, </a:t>
            </a:r>
            <a:r>
              <a:rPr lang="hu-HU" sz="2000" b="1" dirty="0" err="1"/>
              <a:t>Student</a:t>
            </a:r>
            <a:endParaRPr lang="hu-HU" sz="2000" b="1" dirty="0"/>
          </a:p>
        </p:txBody>
      </p:sp>
      <p:sp>
        <p:nvSpPr>
          <p:cNvPr id="78" name="Company label"/>
          <p:cNvSpPr txBox="1"/>
          <p:nvPr/>
        </p:nvSpPr>
        <p:spPr>
          <a:xfrm>
            <a:off x="5600395" y="5457830"/>
            <a:ext cx="1187912" cy="3895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Company</a:t>
            </a:r>
            <a:endParaRPr lang="hu-HU" sz="2000" b="1" dirty="0"/>
          </a:p>
        </p:txBody>
      </p:sp>
      <p:cxnSp>
        <p:nvCxnSpPr>
          <p:cNvPr id="79" name="friend edge"/>
          <p:cNvCxnSpPr/>
          <p:nvPr/>
        </p:nvCxnSpPr>
        <p:spPr>
          <a:xfrm>
            <a:off x="6868912" y="5035240"/>
            <a:ext cx="5040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works edge"/>
          <p:cNvCxnSpPr/>
          <p:nvPr/>
        </p:nvCxnSpPr>
        <p:spPr>
          <a:xfrm>
            <a:off x="6868912" y="5431282"/>
            <a:ext cx="504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ll edge"/>
          <p:cNvCxnSpPr/>
          <p:nvPr/>
        </p:nvCxnSpPr>
        <p:spPr>
          <a:xfrm>
            <a:off x="6868912" y="4744764"/>
            <a:ext cx="5040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ll type"/>
          <p:cNvSpPr txBox="1"/>
          <p:nvPr/>
        </p:nvSpPr>
        <p:spPr>
          <a:xfrm>
            <a:off x="7450583" y="4604465"/>
            <a:ext cx="135037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COLLEAGUE</a:t>
            </a:r>
          </a:p>
        </p:txBody>
      </p:sp>
      <p:sp>
        <p:nvSpPr>
          <p:cNvPr id="83" name="friend type"/>
          <p:cNvSpPr txBox="1"/>
          <p:nvPr/>
        </p:nvSpPr>
        <p:spPr>
          <a:xfrm>
            <a:off x="7450583" y="4902104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FRIEND</a:t>
            </a:r>
          </a:p>
        </p:txBody>
      </p:sp>
      <p:sp>
        <p:nvSpPr>
          <p:cNvPr id="84" name="works type"/>
          <p:cNvSpPr txBox="1"/>
          <p:nvPr/>
        </p:nvSpPr>
        <p:spPr>
          <a:xfrm>
            <a:off x="7450583" y="5205840"/>
            <a:ext cx="135037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hu-HU" b="1" dirty="0"/>
              <a:t>WORKS_AT</a:t>
            </a:r>
          </a:p>
        </p:txBody>
      </p:sp>
      <p:sp>
        <p:nvSpPr>
          <p:cNvPr id="85" name="since prop"/>
          <p:cNvSpPr txBox="1"/>
          <p:nvPr/>
        </p:nvSpPr>
        <p:spPr>
          <a:xfrm>
            <a:off x="6868911" y="5185364"/>
            <a:ext cx="5040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sz="1600" dirty="0" err="1"/>
              <a:t>since</a:t>
            </a:r>
            <a:endParaRPr lang="hu-HU" sz="1200" dirty="0"/>
          </a:p>
        </p:txBody>
      </p:sp>
      <p:sp>
        <p:nvSpPr>
          <p:cNvPr id="86" name="Person vertex"/>
          <p:cNvSpPr/>
          <p:nvPr/>
        </p:nvSpPr>
        <p:spPr>
          <a:xfrm>
            <a:off x="4890437" y="4279751"/>
            <a:ext cx="712304" cy="4594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75000"/>
              </a:lnSpc>
            </a:pPr>
            <a:r>
              <a:rPr lang="hu-HU" dirty="0" err="1">
                <a:solidFill>
                  <a:schemeClr val="tx1"/>
                </a:solidFill>
              </a:rPr>
              <a:t>name</a:t>
            </a:r>
            <a:r>
              <a:rPr lang="hu-HU" sz="2000" b="1" dirty="0">
                <a:solidFill>
                  <a:schemeClr val="tx1"/>
                </a:solidFill>
              </a:rPr>
              <a:t/>
            </a:r>
            <a:br>
              <a:rPr lang="hu-HU" sz="2000" b="1" dirty="0">
                <a:solidFill>
                  <a:schemeClr val="tx1"/>
                </a:solidFill>
              </a:rPr>
            </a:br>
            <a:r>
              <a:rPr lang="hu-HU" sz="1600" dirty="0" err="1">
                <a:solidFill>
                  <a:schemeClr val="tx1"/>
                </a:solidFill>
              </a:rPr>
              <a:t>age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87" name="Person label"/>
          <p:cNvSpPr txBox="1"/>
          <p:nvPr/>
        </p:nvSpPr>
        <p:spPr>
          <a:xfrm>
            <a:off x="5602739" y="4279751"/>
            <a:ext cx="1185397" cy="4594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hu-HU" sz="2000" b="1" dirty="0" err="1"/>
              <a:t>Person</a:t>
            </a:r>
            <a:endParaRPr lang="hu-HU" sz="2000" b="1" dirty="0"/>
          </a:p>
        </p:txBody>
      </p:sp>
      <p:cxnSp>
        <p:nvCxnSpPr>
          <p:cNvPr id="37" name="coll"/>
          <p:cNvCxnSpPr>
            <a:stCxn id="70" idx="0"/>
            <a:endCxn id="68" idx="2"/>
          </p:cNvCxnSpPr>
          <p:nvPr/>
        </p:nvCxnSpPr>
        <p:spPr>
          <a:xfrm flipV="1">
            <a:off x="3303829" y="4317143"/>
            <a:ext cx="0" cy="451116"/>
          </a:xfrm>
          <a:prstGeom prst="straightConnector1">
            <a:avLst/>
          </a:prstGeom>
          <a:ln w="57150">
            <a:solidFill>
              <a:srgbClr val="7522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1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/>
      <p:bldP spid="74" grpId="0" animBg="1"/>
      <p:bldP spid="75" grpId="0" animBg="1"/>
      <p:bldP spid="76" grpId="0" animBg="1"/>
      <p:bldP spid="77" grpId="0"/>
      <p:bldP spid="78" grpId="0"/>
      <p:bldP spid="82" grpId="0"/>
      <p:bldP spid="83" grpId="0"/>
      <p:bldP spid="84" grpId="0"/>
      <p:bldP spid="85" grpId="0"/>
      <p:bldP spid="86" grpId="0" animBg="1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Teljesítménymérés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0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Teljes</a:t>
            </a:r>
            <a:r>
              <a:rPr lang="hu-HU"/>
              <a:t>ítménymérési keretrendszer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Data Benchmark Council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smtClean="0"/>
              <a:t>Teljesítménymérési keretrendszerek és munkafolyamatok definiálása</a:t>
            </a:r>
          </a:p>
          <a:p>
            <a:pPr lvl="1"/>
            <a:r>
              <a:rPr lang="hu-HU" dirty="0" smtClean="0"/>
              <a:t>Gráf alapú adatbáziskezelőkhöz</a:t>
            </a:r>
          </a:p>
          <a:p>
            <a:pPr lvl="1"/>
            <a:r>
              <a:rPr lang="hu-HU" dirty="0" smtClean="0"/>
              <a:t>Auditált eredmények publikálása</a:t>
            </a:r>
          </a:p>
          <a:p>
            <a:r>
              <a:rPr lang="hu-HU" dirty="0" smtClean="0"/>
              <a:t>Social </a:t>
            </a:r>
            <a:r>
              <a:rPr lang="hu-HU" dirty="0"/>
              <a:t>Network </a:t>
            </a:r>
            <a:r>
              <a:rPr lang="hu-HU" dirty="0" smtClean="0"/>
              <a:t>Benchmark – LDBC SNB</a:t>
            </a:r>
          </a:p>
          <a:p>
            <a:pPr lvl="1"/>
            <a:r>
              <a:rPr lang="hu-HU" dirty="0" smtClean="0"/>
              <a:t>Szintetizált közösségi háló gráf alapú adathalmaz</a:t>
            </a:r>
          </a:p>
          <a:p>
            <a:pPr lvl="1"/>
            <a:r>
              <a:rPr lang="hu-HU" dirty="0" smtClean="0"/>
              <a:t>Lekérdezések specifikációja</a:t>
            </a:r>
          </a:p>
          <a:p>
            <a:pPr lvl="2"/>
            <a:r>
              <a:rPr lang="hu-HU" i="1" dirty="0" smtClean="0"/>
              <a:t>Business Intelligence </a:t>
            </a:r>
            <a:r>
              <a:rPr lang="hu-HU" dirty="0" smtClean="0"/>
              <a:t>terhelési profil</a:t>
            </a:r>
          </a:p>
          <a:p>
            <a:pPr lvl="2"/>
            <a:r>
              <a:rPr lang="hu-HU" i="1" dirty="0"/>
              <a:t>Interactive</a:t>
            </a:r>
            <a:r>
              <a:rPr lang="hu-HU" dirty="0"/>
              <a:t> terhelési </a:t>
            </a:r>
            <a:r>
              <a:rPr lang="hu-HU" dirty="0" smtClean="0"/>
              <a:t>profil </a:t>
            </a:r>
          </a:p>
          <a:p>
            <a:pPr lvl="1"/>
            <a:r>
              <a:rPr lang="hu-HU" dirty="0" smtClean="0"/>
              <a:t>Méréshez </a:t>
            </a:r>
            <a:r>
              <a:rPr lang="hu-HU" dirty="0"/>
              <a:t>szükséges </a:t>
            </a:r>
            <a:r>
              <a:rPr lang="hu-HU" dirty="0" smtClean="0"/>
              <a:t>szoftveres keretrendszer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82"/>
          <a:stretch/>
        </p:blipFill>
        <p:spPr>
          <a:xfrm>
            <a:off x="5985147" y="720725"/>
            <a:ext cx="1412520" cy="5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9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LDBC SNB bővítése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20725"/>
            <a:ext cx="9144000" cy="5529263"/>
          </a:xfrm>
        </p:spPr>
        <p:txBody>
          <a:bodyPr/>
          <a:lstStyle/>
          <a:p>
            <a:r>
              <a:rPr lang="hu-HU" sz="2800" dirty="0" smtClean="0"/>
              <a:t>Szükséges modulok implementálása több adatbázis-kezelőhöz</a:t>
            </a:r>
          </a:p>
          <a:p>
            <a:r>
              <a:rPr lang="hu-HU" sz="2800" dirty="0" smtClean="0"/>
              <a:t>Specifikáció frissítése, konzisztens állapotra hozása</a:t>
            </a:r>
          </a:p>
          <a:p>
            <a:r>
              <a:rPr lang="hu-HU" sz="2800" dirty="0" smtClean="0"/>
              <a:t>Hibajavítások</a:t>
            </a:r>
          </a:p>
          <a:p>
            <a:r>
              <a:rPr lang="hu-HU" sz="2800" dirty="0" smtClean="0"/>
              <a:t>Business Intelligence terhelési profil</a:t>
            </a:r>
          </a:p>
          <a:p>
            <a:pPr lvl="1"/>
            <a:r>
              <a:rPr lang="hu-HU" sz="2400" dirty="0" smtClean="0"/>
              <a:t>24 darab lekérdezés implementálása</a:t>
            </a:r>
            <a:r>
              <a:rPr lang="en-US" sz="2400" dirty="0" smtClean="0"/>
              <a:t> </a:t>
            </a:r>
            <a:r>
              <a:rPr lang="hu-HU" sz="2400" dirty="0" smtClean="0"/>
              <a:t>SPARQL</a:t>
            </a:r>
            <a:r>
              <a:rPr lang="en-US" sz="2400" dirty="0" smtClean="0"/>
              <a:t> </a:t>
            </a:r>
            <a:r>
              <a:rPr lang="en-US" sz="2400" dirty="0" err="1" smtClean="0"/>
              <a:t>nyelven</a:t>
            </a:r>
            <a:endParaRPr lang="hu-HU" sz="2400" dirty="0" smtClean="0"/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dirty="0" smtClean="0"/>
              <a:t>Interactive terhelési profil</a:t>
            </a:r>
          </a:p>
          <a:p>
            <a:pPr lvl="1"/>
            <a:r>
              <a:rPr lang="hu-HU" sz="2400" dirty="0" smtClean="0"/>
              <a:t>29 darab lekérdezés implementálása Cypher és SPARQL nyelven</a:t>
            </a:r>
          </a:p>
          <a:p>
            <a:pPr lvl="1"/>
            <a:r>
              <a:rPr lang="hu-HU" sz="2400" dirty="0" smtClean="0"/>
              <a:t>A lekérdezések validációja</a:t>
            </a:r>
          </a:p>
          <a:p>
            <a:r>
              <a:rPr lang="hu-HU" sz="2800" dirty="0" smtClean="0"/>
              <a:t>Teljesítménymérés</a:t>
            </a:r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20" y="2058101"/>
            <a:ext cx="5444201" cy="28856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401883" y="4528280"/>
            <a:ext cx="478387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A lekérdezések fehérszóközök nélkül </a:t>
            </a:r>
            <a:r>
              <a:rPr lang="hu-HU" sz="2400" b="1" dirty="0" smtClean="0"/>
              <a:t>94 986 </a:t>
            </a:r>
            <a:r>
              <a:rPr lang="hu-HU" sz="2400" dirty="0" smtClean="0"/>
              <a:t>karakterből állnak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7066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16998</TotalTime>
  <Words>1582</Words>
  <Application>Microsoft Office PowerPoint</Application>
  <PresentationFormat>On-screen Show (4:3)</PresentationFormat>
  <Paragraphs>340</Paragraphs>
  <Slides>41</Slides>
  <Notes>14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FTSRG presentation</vt:lpstr>
      <vt:lpstr>Custom Design</vt:lpstr>
      <vt:lpstr>FTSRG print</vt:lpstr>
      <vt:lpstr>Hatékony gráflekérdezési technikák</vt:lpstr>
      <vt:lpstr>Motiváció</vt:lpstr>
      <vt:lpstr>PowerPoint Presentation</vt:lpstr>
      <vt:lpstr>PowerPoint Presentation</vt:lpstr>
      <vt:lpstr>SPARQL</vt:lpstr>
      <vt:lpstr>Cypher</vt:lpstr>
      <vt:lpstr>Teljesítménymérés</vt:lpstr>
      <vt:lpstr>Teljesítménymérési keretrendszer</vt:lpstr>
      <vt:lpstr>LDBC SNB bővítése</vt:lpstr>
      <vt:lpstr>Teljesítménymérés</vt:lpstr>
      <vt:lpstr>PowerPoint Presentation</vt:lpstr>
      <vt:lpstr>PowerPoint Presentation</vt:lpstr>
      <vt:lpstr>Inkrementális nézetkarbantartás</vt:lpstr>
      <vt:lpstr>Adatfolyam alapú számítási modellek</vt:lpstr>
      <vt:lpstr>Distinct operátor működése</vt:lpstr>
      <vt:lpstr>Transformation Tool Contest</vt:lpstr>
      <vt:lpstr>TTC 2018 Q1 mérési eredmények</vt:lpstr>
      <vt:lpstr>Összefoglalás</vt:lpstr>
      <vt:lpstr>Bírálói kérdések 1.</vt:lpstr>
      <vt:lpstr>Bírálói kérdések 2.</vt:lpstr>
      <vt:lpstr>Bírálói kérdések 3./I</vt:lpstr>
      <vt:lpstr>Bírálói kérdések 3./II</vt:lpstr>
      <vt:lpstr>PowerPoint Presentation</vt:lpstr>
      <vt:lpstr>TTC 2018 Q1</vt:lpstr>
      <vt:lpstr>Motiváció</vt:lpstr>
      <vt:lpstr>Áttekintés</vt:lpstr>
      <vt:lpstr>Gráf adatmodell</vt:lpstr>
      <vt:lpstr>Gráf adatmodell</vt:lpstr>
      <vt:lpstr>Gráf adatmodell – kifejező erő</vt:lpstr>
      <vt:lpstr>Gráf adatmodell – kifejező erő</vt:lpstr>
      <vt:lpstr>Gráf adatmodell – kifejező erő</vt:lpstr>
      <vt:lpstr>Tulajdonság gráf</vt:lpstr>
      <vt:lpstr>Tulajdonság gráf</vt:lpstr>
      <vt:lpstr>Tulajdonság gráf</vt:lpstr>
      <vt:lpstr>Tulajdonság gráf</vt:lpstr>
      <vt:lpstr>Tulajdonság gráf</vt:lpstr>
      <vt:lpstr>Tulajdonság gráf</vt:lpstr>
      <vt:lpstr>Cypher</vt:lpstr>
      <vt:lpstr>SPARQL</vt:lpstr>
      <vt:lpstr>Linked Data Banchmark Council</vt:lpstr>
      <vt:lpstr>LDBC metamodel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Tresorit DRM</cp:lastModifiedBy>
  <cp:revision>2287</cp:revision>
  <dcterms:created xsi:type="dcterms:W3CDTF">2013-06-08T09:47:17Z</dcterms:created>
  <dcterms:modified xsi:type="dcterms:W3CDTF">2019-01-15T06:16:21Z</dcterms:modified>
</cp:coreProperties>
</file>