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3" r:id="rId7"/>
    <p:sldId id="264" r:id="rId8"/>
    <p:sldId id="260" r:id="rId9"/>
    <p:sldId id="261" r:id="rId10"/>
    <p:sldId id="265" r:id="rId11"/>
    <p:sldId id="262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4" autoAdjust="0"/>
    <p:restoredTop sz="94660"/>
  </p:normalViewPr>
  <p:slideViewPr>
    <p:cSldViewPr>
      <p:cViewPr varScale="1">
        <p:scale>
          <a:sx n="97" d="100"/>
          <a:sy n="97" d="100"/>
        </p:scale>
        <p:origin x="-76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5FF01-525B-4FE8-BE2B-4CD01FE72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7" descr="ppk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152400"/>
            <a:ext cx="7429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693B9-3952-4ABF-A14B-ACBE9C7C1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88BED-6B4D-4993-A911-3425DCDF8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96362-147E-4D34-B271-3AFD0F1BE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7" descr="ppk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8650" y="152400"/>
            <a:ext cx="7429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B317-D871-4C11-9B82-524A2084C4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CFF7A-8515-49EE-886F-965A72E9C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D2944-15F9-405C-B64C-8D30E00E9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FC549-C90D-4895-A247-A907B0BE5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DFE9A-CBA1-4960-B9B7-60AEF1352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9D561-457B-4303-A81C-05C901BFC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B7EA3-92F7-47CE-8530-47A1C96E7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0D7205F-7C50-40FF-9B7B-28B29D20A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high-tech c</a:t>
            </a:r>
            <a:r>
              <a:rPr lang="hu-HU" smtClean="0"/>
              <a:t>égalapítás gyakorlati szempontjai</a:t>
            </a:r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hu-HU" smtClean="0"/>
          </a:p>
          <a:p>
            <a:pPr eaLnBrk="1" hangingPunct="1"/>
            <a:r>
              <a:rPr lang="hu-HU" smtClean="0"/>
              <a:t> Zarándy Ákos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Befektetés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u-HU" sz="2800" smtClean="0"/>
              <a:t>Seed money (pár százezer dollár)</a:t>
            </a:r>
          </a:p>
          <a:p>
            <a:pPr eaLnBrk="1" hangingPunct="1">
              <a:lnSpc>
                <a:spcPct val="80000"/>
              </a:lnSpc>
            </a:pPr>
            <a:r>
              <a:rPr lang="hu-HU" sz="2800" smtClean="0"/>
              <a:t>1. kör befektetés (pár millió dollár)</a:t>
            </a:r>
          </a:p>
          <a:p>
            <a:pPr eaLnBrk="1" hangingPunct="1">
              <a:lnSpc>
                <a:spcPct val="80000"/>
              </a:lnSpc>
            </a:pPr>
            <a:r>
              <a:rPr lang="hu-HU" sz="2800" smtClean="0"/>
              <a:t>2. kör befektetés</a:t>
            </a:r>
          </a:p>
          <a:p>
            <a:pPr eaLnBrk="1" hangingPunct="1">
              <a:lnSpc>
                <a:spcPct val="80000"/>
              </a:lnSpc>
            </a:pPr>
            <a:r>
              <a:rPr lang="hu-HU" sz="2800" smtClean="0"/>
              <a:t>3.-n.</a:t>
            </a:r>
          </a:p>
          <a:p>
            <a:pPr eaLnBrk="1" hangingPunct="1">
              <a:lnSpc>
                <a:spcPct val="80000"/>
              </a:lnSpc>
            </a:pPr>
            <a:r>
              <a:rPr lang="hu-HU" sz="2800" smtClean="0"/>
              <a:t>Tőzsdére menetel vagy szakmai befektető</a:t>
            </a:r>
          </a:p>
          <a:p>
            <a:pPr eaLnBrk="1" hangingPunct="1">
              <a:lnSpc>
                <a:spcPct val="80000"/>
              </a:lnSpc>
            </a:pPr>
            <a:endParaRPr lang="hu-HU" sz="2800" smtClean="0"/>
          </a:p>
          <a:p>
            <a:pPr eaLnBrk="1" hangingPunct="1">
              <a:lnSpc>
                <a:spcPct val="80000"/>
              </a:lnSpc>
            </a:pPr>
            <a:r>
              <a:rPr lang="hu-HU" sz="2800" smtClean="0"/>
              <a:t>Tulajdonosi arány változások</a:t>
            </a:r>
          </a:p>
          <a:p>
            <a:pPr eaLnBrk="1" hangingPunct="1">
              <a:lnSpc>
                <a:spcPct val="80000"/>
              </a:lnSpc>
            </a:pPr>
            <a:r>
              <a:rPr lang="hu-HU" sz="2800" smtClean="0"/>
              <a:t>Kontroll kérdése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smtClean="0"/>
              <a:t>Lényegi dolgokba való beleszólás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smtClean="0"/>
              <a:t>Ügyvezető adás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Pályázatok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z="2800" smtClean="0"/>
              <a:t>Frissen alapított, vagy nagyon kicsi cégek nehezen jutnak jelentős forráshoz!</a:t>
            </a:r>
          </a:p>
          <a:p>
            <a:pPr eaLnBrk="1" hangingPunct="1"/>
            <a:r>
              <a:rPr lang="hu-HU" sz="2800" smtClean="0"/>
              <a:t>Ha már van 4-5 ember, jó téma, viszonylagos stabilitás, akkor jó téma esetén meg lehet szerezni jelentős pályázati forrásokat.</a:t>
            </a:r>
          </a:p>
          <a:p>
            <a:pPr eaLnBrk="1" hangingPunct="1"/>
            <a:r>
              <a:rPr lang="hu-HU" sz="2800" smtClean="0"/>
              <a:t>Veszély:</a:t>
            </a:r>
          </a:p>
          <a:p>
            <a:pPr lvl="1" eaLnBrk="1" hangingPunct="1"/>
            <a:r>
              <a:rPr lang="hu-HU" sz="2400" smtClean="0"/>
              <a:t>Elkényelmesedik a cég</a:t>
            </a:r>
          </a:p>
          <a:p>
            <a:pPr lvl="1" eaLnBrk="1" hangingPunct="1"/>
            <a:r>
              <a:rPr lang="hu-HU" sz="2400" smtClean="0"/>
              <a:t>Veszít a fókuszából</a:t>
            </a:r>
          </a:p>
          <a:p>
            <a:pPr lvl="1" eaLnBrk="1" hangingPunct="1"/>
            <a:r>
              <a:rPr lang="hu-HU" sz="2400" smtClean="0"/>
              <a:t>Csak az ipari projektekből származó stabil bevételfolyam erősíti a céget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IP védelem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u-HU" sz="2800" dirty="0" err="1" smtClean="0"/>
              <a:t>High</a:t>
            </a:r>
            <a:r>
              <a:rPr lang="en-US" sz="2800" dirty="0" smtClean="0"/>
              <a:t>-tech </a:t>
            </a:r>
            <a:r>
              <a:rPr lang="hu-HU" sz="2800" dirty="0" smtClean="0"/>
              <a:t>cég legnagyobb értéke a szellemi termék (IP, </a:t>
            </a:r>
            <a:r>
              <a:rPr lang="en-US" sz="2800" dirty="0" smtClean="0"/>
              <a:t>Intellectual Property</a:t>
            </a:r>
            <a:r>
              <a:rPr lang="hu-HU" sz="28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hu-HU" sz="2800" dirty="0" err="1" smtClean="0"/>
              <a:t>Struktúrált</a:t>
            </a:r>
            <a:r>
              <a:rPr lang="hu-HU" sz="2800" dirty="0" smtClean="0"/>
              <a:t> belső információ gyűjtő/tároló hely hozzáférési körökkel</a:t>
            </a:r>
          </a:p>
          <a:p>
            <a:pPr eaLnBrk="1" hangingPunct="1">
              <a:lnSpc>
                <a:spcPct val="80000"/>
              </a:lnSpc>
            </a:pPr>
            <a:r>
              <a:rPr lang="hu-HU" sz="2800" dirty="0" smtClean="0"/>
              <a:t>Kulcs alkalmazottakkal </a:t>
            </a:r>
            <a:r>
              <a:rPr lang="hu-HU" sz="2800" dirty="0" err="1" smtClean="0"/>
              <a:t>non-compete</a:t>
            </a:r>
            <a:r>
              <a:rPr lang="hu-HU" sz="2800" dirty="0" smtClean="0"/>
              <a:t> szerződés</a:t>
            </a:r>
          </a:p>
          <a:p>
            <a:pPr eaLnBrk="1" hangingPunct="1">
              <a:lnSpc>
                <a:spcPct val="80000"/>
              </a:lnSpc>
            </a:pPr>
            <a:r>
              <a:rPr lang="hu-HU" sz="2800" dirty="0" smtClean="0"/>
              <a:t>IP védelem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Trade </a:t>
            </a:r>
            <a:r>
              <a:rPr lang="hu-HU" sz="2400" dirty="0" err="1" smtClean="0"/>
              <a:t>secret</a:t>
            </a:r>
            <a:endParaRPr lang="hu-HU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Szabadalmi védelem</a:t>
            </a:r>
          </a:p>
          <a:p>
            <a:pPr eaLnBrk="1" hangingPunct="1">
              <a:lnSpc>
                <a:spcPct val="80000"/>
              </a:lnSpc>
            </a:pPr>
            <a:r>
              <a:rPr lang="hu-HU" sz="2800" dirty="0" smtClean="0"/>
              <a:t>Szabadalmi védelem egyéb jelentősége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Cég értékét a szabadalmak növelik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A szabadalom tényleges értéke nehezen becsülhető</a:t>
            </a:r>
          </a:p>
          <a:p>
            <a:pPr lvl="1" eaLnBrk="1" hangingPunct="1">
              <a:lnSpc>
                <a:spcPct val="80000"/>
              </a:lnSpc>
            </a:pPr>
            <a:r>
              <a:rPr lang="hu-HU" sz="2400" dirty="0" smtClean="0"/>
              <a:t>A szabadalom hiánya egyértelműen negatív</a:t>
            </a:r>
          </a:p>
          <a:p>
            <a:pPr eaLnBrk="1" hangingPunct="1">
              <a:lnSpc>
                <a:spcPct val="80000"/>
              </a:lnSpc>
            </a:pPr>
            <a:r>
              <a:rPr lang="hu-HU" sz="2800" dirty="0" smtClean="0"/>
              <a:t>Direkt újdonságrontás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Exit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 smtClean="0"/>
              <a:t>Cég eladása szakmai vagy pénzügyi </a:t>
            </a:r>
            <a:r>
              <a:rPr lang="hu-HU" dirty="0" smtClean="0"/>
              <a:t>befektetőnek</a:t>
            </a:r>
          </a:p>
          <a:p>
            <a:pPr lvl="1" eaLnBrk="1" hangingPunct="1"/>
            <a:r>
              <a:rPr lang="hu-HU" dirty="0" smtClean="0"/>
              <a:t>Ekkor jutnak pénzhez az alapítók és az </a:t>
            </a:r>
            <a:r>
              <a:rPr lang="hu-HU" smtClean="0"/>
              <a:t>addigi befektetők</a:t>
            </a:r>
            <a:endParaRPr lang="hu-HU" dirty="0" smtClean="0"/>
          </a:p>
          <a:p>
            <a:pPr lvl="1" eaLnBrk="1" hangingPunct="1"/>
            <a:r>
              <a:rPr lang="hu-HU" dirty="0" smtClean="0"/>
              <a:t>IP átadás</a:t>
            </a:r>
          </a:p>
          <a:p>
            <a:pPr lvl="1" eaLnBrk="1" hangingPunct="1"/>
            <a:r>
              <a:rPr lang="hu-HU" dirty="0" smtClean="0"/>
              <a:t>Kulcs alkalmazottak még minimum 1-2 évet a cégben maradnak</a:t>
            </a:r>
          </a:p>
          <a:p>
            <a:pPr eaLnBrk="1" hangingPunct="1"/>
            <a:r>
              <a:rPr lang="hu-HU" dirty="0" smtClean="0"/>
              <a:t>Tőzsdére </a:t>
            </a:r>
            <a:r>
              <a:rPr lang="hu-HU" dirty="0" smtClean="0"/>
              <a:t>menetel</a:t>
            </a:r>
          </a:p>
          <a:p>
            <a:pPr eaLnBrk="1" hangingPunct="1"/>
            <a:endParaRPr lang="hu-HU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hu-HU" sz="4000" dirty="0" smtClean="0"/>
              <a:t>Mikor és miért alapítsunk céget?</a:t>
            </a:r>
            <a:endParaRPr lang="en-US" sz="4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Van (vagy lesz) egy termékünk (lehet szolgáltatás is), és el akarjuk (bízunk benne, hogy el tudjuk) adni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400" dirty="0" smtClean="0"/>
              <a:t>Honnan jön a termék?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400" dirty="0" smtClean="0"/>
              <a:t>Kié a termék?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400" dirty="0" smtClean="0"/>
              <a:t>Eladható a termék?</a:t>
            </a:r>
          </a:p>
          <a:p>
            <a:pPr lvl="2" eaLnBrk="1" hangingPunct="1">
              <a:lnSpc>
                <a:spcPct val="90000"/>
              </a:lnSpc>
            </a:pPr>
            <a:r>
              <a:rPr lang="hu-HU" sz="2000" dirty="0" smtClean="0"/>
              <a:t>Piac felmérése</a:t>
            </a:r>
          </a:p>
          <a:p>
            <a:pPr lvl="2" eaLnBrk="1" hangingPunct="1">
              <a:lnSpc>
                <a:spcPct val="90000"/>
              </a:lnSpc>
            </a:pPr>
            <a:r>
              <a:rPr lang="hu-HU" sz="2000" dirty="0" smtClean="0"/>
              <a:t>Gazdaságossági számítások (megtérülés)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400" dirty="0" smtClean="0"/>
              <a:t>Kész a termék?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400" dirty="0" smtClean="0"/>
              <a:t>Kell-e még rajta dolgozni?</a:t>
            </a:r>
          </a:p>
          <a:p>
            <a:pPr lvl="2" eaLnBrk="1" hangingPunct="1">
              <a:lnSpc>
                <a:spcPct val="90000"/>
              </a:lnSpc>
            </a:pPr>
            <a:r>
              <a:rPr lang="hu-HU" sz="2000" dirty="0" smtClean="0"/>
              <a:t>Ki fog rajta dolgozni, és miből?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400" dirty="0" smtClean="0"/>
              <a:t>Miből él a cég addig, amíg nem </a:t>
            </a:r>
            <a:r>
              <a:rPr lang="en-US" sz="2400" dirty="0" err="1" smtClean="0"/>
              <a:t>tartja</a:t>
            </a:r>
            <a:r>
              <a:rPr lang="en-US" sz="2400" dirty="0" smtClean="0"/>
              <a:t> el </a:t>
            </a:r>
            <a:r>
              <a:rPr lang="hu-HU" sz="2400" dirty="0" smtClean="0"/>
              <a:t>ö</a:t>
            </a:r>
            <a:r>
              <a:rPr lang="en-US" sz="2400" dirty="0" smtClean="0"/>
              <a:t>nm</a:t>
            </a:r>
            <a:r>
              <a:rPr lang="hu-HU" sz="2400" dirty="0" smtClean="0"/>
              <a:t>a</a:t>
            </a:r>
            <a:r>
              <a:rPr lang="en-US" sz="2400" dirty="0" smtClean="0"/>
              <a:t>g</a:t>
            </a:r>
            <a:r>
              <a:rPr lang="hu-HU" sz="2400" dirty="0" smtClean="0"/>
              <a:t>át?</a:t>
            </a:r>
            <a:r>
              <a:rPr lang="hu-HU" dirty="0" smtClean="0"/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Cégalapítás előkészítése</a:t>
            </a:r>
            <a:endParaRPr lang="en-US" smtClean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  <a:noFill/>
        </p:spPr>
        <p:txBody>
          <a:bodyPr/>
          <a:lstStyle/>
          <a:p>
            <a:pPr eaLnBrk="1" hangingPunct="1"/>
            <a:r>
              <a:rPr lang="hu-HU" sz="2400" dirty="0" smtClean="0"/>
              <a:t>Tulajdonosi kör, tulajdoni hányadok</a:t>
            </a:r>
          </a:p>
          <a:p>
            <a:pPr lvl="1" eaLnBrk="1" hangingPunct="1"/>
            <a:r>
              <a:rPr lang="hu-HU" sz="2000" dirty="0" smtClean="0"/>
              <a:t>Kulcsemberek – várhatóan hosszútávon aktívak</a:t>
            </a:r>
          </a:p>
          <a:p>
            <a:pPr lvl="2" eaLnBrk="1" hangingPunct="1"/>
            <a:r>
              <a:rPr lang="hu-HU" sz="1600" dirty="0" smtClean="0"/>
              <a:t>Ötletgazdák / kezdeti verzió elkészítői</a:t>
            </a:r>
          </a:p>
          <a:p>
            <a:pPr lvl="2" eaLnBrk="1" hangingPunct="1"/>
            <a:r>
              <a:rPr lang="hu-HU" sz="1600" dirty="0" smtClean="0"/>
              <a:t>Fontosabb technológia fejlesztők</a:t>
            </a:r>
          </a:p>
          <a:p>
            <a:pPr lvl="1" eaLnBrk="1" hangingPunct="1"/>
            <a:r>
              <a:rPr lang="hu-HU" sz="2000" dirty="0" smtClean="0"/>
              <a:t>Anyacég (ha a munkahelyünk is tulajdonosa az ötletnek)</a:t>
            </a:r>
          </a:p>
          <a:p>
            <a:pPr lvl="1" eaLnBrk="1" hangingPunct="1"/>
            <a:r>
              <a:rPr lang="hu-HU" sz="2000" dirty="0" smtClean="0"/>
              <a:t>Esetleges kezdeti </a:t>
            </a:r>
            <a:r>
              <a:rPr lang="en-US" sz="2000" dirty="0" err="1" smtClean="0"/>
              <a:t>befektet</a:t>
            </a:r>
            <a:r>
              <a:rPr lang="hu-HU" sz="2000" dirty="0" smtClean="0"/>
              <a:t>ők</a:t>
            </a:r>
          </a:p>
          <a:p>
            <a:pPr eaLnBrk="1" hangingPunct="1"/>
            <a:r>
              <a:rPr lang="hu-HU" sz="2400" dirty="0" smtClean="0"/>
              <a:t>Vállalati forma</a:t>
            </a:r>
          </a:p>
          <a:p>
            <a:pPr lvl="1" eaLnBrk="1" hangingPunct="1"/>
            <a:r>
              <a:rPr lang="hu-HU" sz="2000" dirty="0" smtClean="0"/>
              <a:t>Egyéni vállalkozó</a:t>
            </a:r>
          </a:p>
          <a:p>
            <a:pPr lvl="1" eaLnBrk="1" hangingPunct="1"/>
            <a:r>
              <a:rPr lang="hu-HU" sz="2000" dirty="0" smtClean="0"/>
              <a:t>Bt</a:t>
            </a:r>
          </a:p>
          <a:p>
            <a:pPr lvl="1" eaLnBrk="1" hangingPunct="1"/>
            <a:r>
              <a:rPr lang="hu-HU" sz="2000" dirty="0" smtClean="0"/>
              <a:t>Kft ( személy illetve tőkeegyesítő) </a:t>
            </a:r>
            <a:r>
              <a:rPr lang="en-US" sz="2000" dirty="0" err="1" smtClean="0"/>
              <a:t>alapt</a:t>
            </a:r>
            <a:r>
              <a:rPr lang="hu-HU" sz="2000" dirty="0" err="1" smtClean="0"/>
              <a:t>őke</a:t>
            </a:r>
            <a:r>
              <a:rPr lang="hu-HU" sz="2000" dirty="0" smtClean="0"/>
              <a:t>: 3 </a:t>
            </a:r>
            <a:r>
              <a:rPr lang="en-US" sz="2000" dirty="0" err="1" smtClean="0"/>
              <a:t>MFt</a:t>
            </a:r>
            <a:r>
              <a:rPr lang="hu-HU" sz="2000" dirty="0" smtClean="0"/>
              <a:t> </a:t>
            </a:r>
          </a:p>
          <a:p>
            <a:pPr lvl="2" eaLnBrk="1" hangingPunct="1"/>
            <a:r>
              <a:rPr lang="hu-HU" sz="1600" dirty="0" smtClean="0"/>
              <a:t>(2014 március 15.-én emelték vissza 500.000Ft-ról)</a:t>
            </a:r>
          </a:p>
          <a:p>
            <a:pPr lvl="1" eaLnBrk="1" hangingPunct="1"/>
            <a:r>
              <a:rPr lang="hu-HU" sz="2000" dirty="0" smtClean="0"/>
              <a:t>RT  (tőkeegyesítő) alaptőke: ZRT: 5MFt, NYRT: 20MFt</a:t>
            </a:r>
          </a:p>
          <a:p>
            <a:pPr eaLnBrk="1" hangingPunct="1"/>
            <a:r>
              <a:rPr lang="hu-HU" sz="2400" dirty="0" smtClean="0"/>
              <a:t>Alaptőke</a:t>
            </a:r>
          </a:p>
          <a:p>
            <a:pPr lvl="1" eaLnBrk="1" hangingPunct="1"/>
            <a:r>
              <a:rPr lang="hu-HU" sz="2000" dirty="0" smtClean="0"/>
              <a:t>Pénz </a:t>
            </a:r>
          </a:p>
          <a:p>
            <a:pPr lvl="1" eaLnBrk="1" hangingPunct="1"/>
            <a:r>
              <a:rPr lang="hu-HU" sz="2000" dirty="0" smtClean="0"/>
              <a:t>Szellemi vagy tárgyi apport</a:t>
            </a:r>
          </a:p>
          <a:p>
            <a:pPr lvl="1" eaLnBrk="1" hangingPunct="1"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Cégindítás</a:t>
            </a:r>
            <a:endParaRPr lang="en-US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5257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sz="2400" dirty="0" smtClean="0"/>
              <a:t>Ügyvédi feladatok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dirty="0" smtClean="0"/>
              <a:t>Alapító okirat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dirty="0" smtClean="0"/>
              <a:t>Bankszámla, cégbíróság, 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dirty="0" smtClean="0"/>
              <a:t>Társasági szerződés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dirty="0" smtClean="0"/>
              <a:t>Szindikátusi szerződés (opcionális)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dirty="0" smtClean="0"/>
              <a:t>Szervezeti és működési szabályzat SZMSZ (opcionális)</a:t>
            </a:r>
          </a:p>
          <a:p>
            <a:pPr eaLnBrk="1" hangingPunct="1">
              <a:lnSpc>
                <a:spcPct val="90000"/>
              </a:lnSpc>
            </a:pPr>
            <a:r>
              <a:rPr lang="hu-HU" sz="2400" dirty="0" smtClean="0"/>
              <a:t>Könyvelő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dirty="0" smtClean="0"/>
              <a:t>NAV (APEH) bejelentkezés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dirty="0" smtClean="0"/>
              <a:t>Könyvelés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dirty="0" smtClean="0"/>
              <a:t>Bérszámfejtés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000" dirty="0" smtClean="0"/>
              <a:t>Munkaügy</a:t>
            </a:r>
          </a:p>
          <a:p>
            <a:pPr eaLnBrk="1" hangingPunct="1">
              <a:lnSpc>
                <a:spcPct val="90000"/>
              </a:lnSpc>
            </a:pPr>
            <a:r>
              <a:rPr lang="hu-HU" sz="2400" dirty="0" smtClean="0"/>
              <a:t>Felügyelő bizottság </a:t>
            </a:r>
            <a:r>
              <a:rPr lang="hu-HU" sz="2000" dirty="0" smtClean="0"/>
              <a:t>(bizonyos árbevétel felett kötelező)</a:t>
            </a:r>
            <a:endParaRPr lang="hu-HU" sz="2400" dirty="0" smtClean="0"/>
          </a:p>
          <a:p>
            <a:pPr eaLnBrk="1" hangingPunct="1">
              <a:lnSpc>
                <a:spcPct val="90000"/>
              </a:lnSpc>
            </a:pPr>
            <a:r>
              <a:rPr lang="hu-HU" sz="2400" dirty="0" smtClean="0"/>
              <a:t>Audit (könyvvizsgálat)</a:t>
            </a:r>
          </a:p>
          <a:p>
            <a:pPr eaLnBrk="1" hangingPunct="1">
              <a:lnSpc>
                <a:spcPct val="90000"/>
              </a:lnSpc>
            </a:pPr>
            <a:r>
              <a:rPr lang="hu-HU" sz="2400" dirty="0" smtClean="0"/>
              <a:t>Ügyvezető </a:t>
            </a:r>
            <a:r>
              <a:rPr lang="hu-HU" sz="2400" dirty="0" smtClean="0"/>
              <a:t>személye</a:t>
            </a:r>
          </a:p>
          <a:p>
            <a:pPr eaLnBrk="1" hangingPunct="1">
              <a:lnSpc>
                <a:spcPct val="90000"/>
              </a:lnSpc>
            </a:pPr>
            <a:r>
              <a:rPr lang="hu-HU" sz="2400" dirty="0" smtClean="0"/>
              <a:t>Iroda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Cég felépítése	</a:t>
            </a:r>
            <a:endParaRPr lang="en-US" smtClean="0"/>
          </a:p>
        </p:txBody>
      </p:sp>
      <p:sp>
        <p:nvSpPr>
          <p:cNvPr id="6147" name="Tartalom helye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eaLnBrk="1" hangingPunct="1"/>
            <a:r>
              <a:rPr lang="hu-HU" sz="2400" dirty="0" smtClean="0"/>
              <a:t>Ügyvezető</a:t>
            </a:r>
          </a:p>
          <a:p>
            <a:pPr lvl="1" eaLnBrk="1" hangingPunct="1"/>
            <a:r>
              <a:rPr lang="hu-HU" sz="2000" dirty="0" smtClean="0"/>
              <a:t>Tulajdonosoknak felel</a:t>
            </a:r>
          </a:p>
          <a:p>
            <a:pPr lvl="1" eaLnBrk="1" hangingPunct="1"/>
            <a:r>
              <a:rPr lang="hu-HU" sz="2000" dirty="0" smtClean="0"/>
              <a:t>Törvény előtt is felelős</a:t>
            </a:r>
          </a:p>
          <a:p>
            <a:pPr eaLnBrk="1" hangingPunct="1"/>
            <a:r>
              <a:rPr lang="hu-HU" sz="2400" dirty="0" smtClean="0"/>
              <a:t>Pénzügy</a:t>
            </a:r>
          </a:p>
          <a:p>
            <a:pPr lvl="1" eaLnBrk="1" hangingPunct="1"/>
            <a:r>
              <a:rPr lang="hu-HU" sz="2000" dirty="0" smtClean="0"/>
              <a:t>Asszisztens</a:t>
            </a:r>
          </a:p>
          <a:p>
            <a:pPr lvl="1" eaLnBrk="1" hangingPunct="1"/>
            <a:r>
              <a:rPr lang="hu-HU" sz="2000" dirty="0" smtClean="0"/>
              <a:t>Kontrolling (Cash-flow monitorozása)</a:t>
            </a:r>
          </a:p>
          <a:p>
            <a:pPr eaLnBrk="1" hangingPunct="1"/>
            <a:r>
              <a:rPr lang="hu-HU" sz="2400" dirty="0" smtClean="0"/>
              <a:t>Fejlesztők</a:t>
            </a:r>
          </a:p>
          <a:p>
            <a:pPr lvl="1" eaLnBrk="1" hangingPunct="1"/>
            <a:r>
              <a:rPr lang="hu-HU" sz="2000" dirty="0" smtClean="0"/>
              <a:t>Csoportvezető, projektvezető</a:t>
            </a:r>
          </a:p>
          <a:p>
            <a:pPr lvl="1" eaLnBrk="1" hangingPunct="1"/>
            <a:r>
              <a:rPr lang="hu-HU" sz="2000" dirty="0" smtClean="0"/>
              <a:t>Fejlesztők (</a:t>
            </a:r>
            <a:r>
              <a:rPr lang="hu-HU" sz="2000" dirty="0" err="1" smtClean="0"/>
              <a:t>sw</a:t>
            </a:r>
            <a:r>
              <a:rPr lang="hu-HU" sz="2000" dirty="0" smtClean="0"/>
              <a:t>, </a:t>
            </a:r>
            <a:r>
              <a:rPr lang="hu-HU" sz="2000" dirty="0" err="1" smtClean="0"/>
              <a:t>hw</a:t>
            </a:r>
            <a:r>
              <a:rPr lang="hu-HU" sz="2000" dirty="0" smtClean="0"/>
              <a:t>, </a:t>
            </a:r>
            <a:r>
              <a:rPr lang="hu-HU" sz="2000" dirty="0" err="1" smtClean="0"/>
              <a:t>firmware</a:t>
            </a:r>
            <a:r>
              <a:rPr lang="hu-HU" sz="2000" dirty="0" smtClean="0"/>
              <a:t>, chip design, </a:t>
            </a:r>
            <a:r>
              <a:rPr lang="hu-HU" sz="2000" dirty="0" err="1" smtClean="0"/>
              <a:t>housing</a:t>
            </a:r>
            <a:r>
              <a:rPr lang="hu-HU" sz="2000" dirty="0" smtClean="0"/>
              <a:t>)</a:t>
            </a:r>
          </a:p>
          <a:p>
            <a:pPr eaLnBrk="1" hangingPunct="1"/>
            <a:r>
              <a:rPr lang="hu-HU" sz="2400" dirty="0" err="1" smtClean="0"/>
              <a:t>Sales</a:t>
            </a:r>
            <a:endParaRPr lang="hu-HU" sz="2400" dirty="0" smtClean="0"/>
          </a:p>
          <a:p>
            <a:pPr eaLnBrk="1" hangingPunct="1"/>
            <a:r>
              <a:rPr lang="hu-HU" sz="2400" dirty="0" smtClean="0"/>
              <a:t>Marketing</a:t>
            </a:r>
            <a:endParaRPr lang="hu-HU" dirty="0" smtClean="0"/>
          </a:p>
          <a:p>
            <a:pPr eaLnBrk="1" hangingPunct="1"/>
            <a:endParaRPr lang="hu-HU" dirty="0" smtClean="0"/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Management feladatok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eaLnBrk="1" hangingPunct="1"/>
            <a:r>
              <a:rPr lang="hu-HU" dirty="0" smtClean="0"/>
              <a:t>Projektek szerzése, koordinálása</a:t>
            </a:r>
          </a:p>
          <a:p>
            <a:pPr eaLnBrk="1" hangingPunct="1"/>
            <a:r>
              <a:rPr lang="hu-HU" dirty="0" err="1" smtClean="0"/>
              <a:t>Budget</a:t>
            </a:r>
            <a:r>
              <a:rPr lang="hu-HU" dirty="0" smtClean="0"/>
              <a:t> és Cash-flow készítés és követés</a:t>
            </a:r>
          </a:p>
          <a:p>
            <a:pPr eaLnBrk="1" hangingPunct="1"/>
            <a:r>
              <a:rPr lang="hu-HU" dirty="0" smtClean="0"/>
              <a:t>Üzleti terv készítés</a:t>
            </a:r>
          </a:p>
          <a:p>
            <a:pPr eaLnBrk="1" hangingPunct="1"/>
            <a:r>
              <a:rPr lang="hu-HU" dirty="0" smtClean="0"/>
              <a:t>Cég műszaki és pénzügyi felügyelete</a:t>
            </a:r>
            <a:endParaRPr lang="en-US" dirty="0" smtClean="0"/>
          </a:p>
          <a:p>
            <a:pPr lvl="1" eaLnBrk="1" hangingPunct="1"/>
            <a:r>
              <a:rPr lang="hu-HU" dirty="0" smtClean="0"/>
              <a:t>Ő felelős mindenért. Ha valamihez nem ért, akkor ki kell dolgoznia egy ellenőrzési módot.</a:t>
            </a:r>
            <a:endParaRPr lang="en-US" dirty="0" smtClean="0"/>
          </a:p>
          <a:p>
            <a:pPr eaLnBrk="1" hangingPunct="1"/>
            <a:r>
              <a:rPr lang="en-US" dirty="0" smtClean="0"/>
              <a:t>C</a:t>
            </a:r>
            <a:r>
              <a:rPr lang="hu-HU" dirty="0" smtClean="0"/>
              <a:t>é</a:t>
            </a:r>
            <a:r>
              <a:rPr lang="en-US" dirty="0" smtClean="0"/>
              <a:t>g k</a:t>
            </a:r>
            <a:r>
              <a:rPr lang="hu-HU" dirty="0" smtClean="0"/>
              <a:t>é</a:t>
            </a:r>
            <a:r>
              <a:rPr lang="en-US" dirty="0" err="1" smtClean="0"/>
              <a:t>pviselete</a:t>
            </a:r>
            <a:r>
              <a:rPr lang="en-US" dirty="0" smtClean="0"/>
              <a:t> a </a:t>
            </a:r>
            <a:r>
              <a:rPr lang="en-US" dirty="0" err="1" smtClean="0"/>
              <a:t>tulajdonos</a:t>
            </a:r>
            <a:r>
              <a:rPr lang="hu-HU" dirty="0" smtClean="0"/>
              <a:t>o</a:t>
            </a:r>
            <a:r>
              <a:rPr lang="en-US" dirty="0" smtClean="0"/>
              <a:t>k </a:t>
            </a:r>
            <a:r>
              <a:rPr lang="en-US" dirty="0" err="1" smtClean="0"/>
              <a:t>fel</a:t>
            </a:r>
            <a:r>
              <a:rPr lang="hu-HU" dirty="0" smtClean="0"/>
              <a:t>é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4419600" cy="1143000"/>
          </a:xfrm>
        </p:spPr>
        <p:txBody>
          <a:bodyPr/>
          <a:lstStyle/>
          <a:p>
            <a:pPr eaLnBrk="1" hangingPunct="1"/>
            <a:r>
              <a:rPr lang="hu-HU" dirty="0" smtClean="0"/>
              <a:t>Üzleti terv</a:t>
            </a:r>
            <a:endParaRPr 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Ötlet leírása </a:t>
            </a:r>
            <a:r>
              <a:rPr lang="hu-HU" sz="1800" dirty="0" smtClean="0"/>
              <a:t>(technológia</a:t>
            </a:r>
            <a:r>
              <a:rPr lang="hu-HU" sz="18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1600" dirty="0" err="1" smtClean="0"/>
              <a:t>Non-disclusore</a:t>
            </a:r>
            <a:r>
              <a:rPr lang="hu-HU" sz="1600" dirty="0" smtClean="0"/>
              <a:t> </a:t>
            </a:r>
            <a:r>
              <a:rPr lang="hu-HU" sz="1600" dirty="0" err="1" smtClean="0"/>
              <a:t>Aggreement</a:t>
            </a:r>
            <a:r>
              <a:rPr lang="hu-HU" sz="1600" dirty="0" smtClean="0"/>
              <a:t> (NDA</a:t>
            </a:r>
            <a:r>
              <a:rPr lang="hu-HU" sz="1800" dirty="0" smtClean="0"/>
              <a:t>)</a:t>
            </a:r>
            <a:endParaRPr lang="hu-HU" sz="1800" dirty="0" smtClean="0"/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Stratégia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400" dirty="0" smtClean="0"/>
              <a:t>Műszaki irányvonal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400" dirty="0" smtClean="0"/>
              <a:t>Gazdasági irányvonal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Piacelemzés 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Megcélzott illetve nem megcélzott vevők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Veszély és lehetőség elemzés (SWOT)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Termék megfogalmazása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Termék árazás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smtClean="0"/>
              <a:t>Eladási csatornák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dirty="0" err="1" smtClean="0"/>
              <a:t>Exit</a:t>
            </a:r>
            <a:r>
              <a:rPr lang="hu-HU" sz="2800" dirty="0" smtClean="0"/>
              <a:t> stratégia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hu-HU" sz="2800" dirty="0" smtClean="0">
                <a:solidFill>
                  <a:schemeClr val="accent2"/>
                </a:solidFill>
              </a:rPr>
              <a:t>FÓKUSZ!!!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pic>
        <p:nvPicPr>
          <p:cNvPr id="5122" name="Picture 2" descr="Képtalálat a következőre: „swot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4902" y="427228"/>
            <a:ext cx="3818767" cy="3121913"/>
          </a:xfrm>
          <a:prstGeom prst="rect">
            <a:avLst/>
          </a:prstGeom>
          <a:noFill/>
        </p:spPr>
      </p:pic>
      <p:sp>
        <p:nvSpPr>
          <p:cNvPr id="5" name="Téglalap 4"/>
          <p:cNvSpPr/>
          <p:nvPr/>
        </p:nvSpPr>
        <p:spPr>
          <a:xfrm>
            <a:off x="4343400" y="428444"/>
            <a:ext cx="3886200" cy="3152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Kapcsolat az anyacéggel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eaLnBrk="1" hangingPunct="1"/>
            <a:r>
              <a:rPr lang="hu-HU" dirty="0" err="1" smtClean="0"/>
              <a:t>Spin-off</a:t>
            </a:r>
            <a:r>
              <a:rPr lang="hu-HU" dirty="0" smtClean="0"/>
              <a:t> cég</a:t>
            </a:r>
          </a:p>
          <a:p>
            <a:pPr lvl="1" eaLnBrk="1" hangingPunct="1"/>
            <a:r>
              <a:rPr lang="hu-HU" dirty="0" smtClean="0"/>
              <a:t>Tulajdonosi viszony </a:t>
            </a:r>
            <a:r>
              <a:rPr lang="hu-HU" sz="2000" dirty="0" smtClean="0"/>
              <a:t>(hosszú távú megtérülési remény)</a:t>
            </a:r>
            <a:endParaRPr lang="hu-HU" dirty="0" smtClean="0"/>
          </a:p>
          <a:p>
            <a:pPr lvl="2" eaLnBrk="1" hangingPunct="1">
              <a:buFontTx/>
              <a:buNone/>
            </a:pPr>
            <a:r>
              <a:rPr lang="hu-HU" dirty="0" smtClean="0"/>
              <a:t>és/vagy</a:t>
            </a:r>
          </a:p>
          <a:p>
            <a:pPr lvl="1" eaLnBrk="1" hangingPunct="1"/>
            <a:r>
              <a:rPr lang="hu-HU" dirty="0" smtClean="0"/>
              <a:t>Részesedés az eladásokból </a:t>
            </a:r>
            <a:r>
              <a:rPr lang="hu-HU" sz="2000" dirty="0" smtClean="0"/>
              <a:t>(gyors megtérülés</a:t>
            </a:r>
            <a:r>
              <a:rPr lang="hu-HU" sz="2000" dirty="0" smtClean="0"/>
              <a:t>)</a:t>
            </a:r>
            <a:endParaRPr lang="hu-HU" dirty="0" smtClean="0"/>
          </a:p>
          <a:p>
            <a:pPr lvl="2" eaLnBrk="1" hangingPunct="1"/>
            <a:r>
              <a:rPr lang="hu-HU" dirty="0" smtClean="0"/>
              <a:t>IP </a:t>
            </a:r>
            <a:r>
              <a:rPr lang="hu-HU" dirty="0" err="1" smtClean="0"/>
              <a:t>licencelés</a:t>
            </a:r>
            <a:r>
              <a:rPr lang="hu-HU" dirty="0" smtClean="0"/>
              <a:t> (jogok bérlése)</a:t>
            </a:r>
          </a:p>
          <a:p>
            <a:pPr lvl="2" eaLnBrk="1" hangingPunct="1"/>
            <a:r>
              <a:rPr lang="hu-HU" dirty="0" err="1" smtClean="0"/>
              <a:t>Royalty</a:t>
            </a:r>
            <a:r>
              <a:rPr lang="hu-HU" dirty="0" smtClean="0"/>
              <a:t> (részesedés az eladások után)</a:t>
            </a:r>
          </a:p>
          <a:p>
            <a:pPr lvl="1" eaLnBrk="1" hangingPunct="1"/>
            <a:r>
              <a:rPr lang="hu-HU" dirty="0" smtClean="0"/>
              <a:t>Anyacég eszközeinek és egyéb forrásainak használata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229600" cy="1143000"/>
          </a:xfrm>
        </p:spPr>
        <p:txBody>
          <a:bodyPr/>
          <a:lstStyle/>
          <a:p>
            <a:pPr eaLnBrk="1" hangingPunct="1"/>
            <a:r>
              <a:rPr lang="hu-HU" dirty="0" smtClean="0"/>
              <a:t>Hogyan éljük túl a kezdeti időt?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u-HU" sz="2800" smtClean="0"/>
              <a:t>A cégbe az alapítók közül valaki jelentősebb pénzt tesz be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smtClean="0"/>
              <a:t>Inkubátorok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400" smtClean="0"/>
              <a:t>Kedvezményes bérleti lehetőség és díjtalan jogi- gazdasági tanácsadás </a:t>
            </a:r>
          </a:p>
          <a:p>
            <a:pPr lvl="1" eaLnBrk="1" hangingPunct="1">
              <a:lnSpc>
                <a:spcPct val="90000"/>
              </a:lnSpc>
            </a:pPr>
            <a:r>
              <a:rPr lang="hu-HU" sz="2400" smtClean="0"/>
              <a:t>Anyacég egy ideig fizetést ad az alkalmazottaknak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smtClean="0"/>
              <a:t>Néhány hónapon belül eladható termékek mennek ki a piacra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smtClean="0"/>
              <a:t>Befektetést sikerül kapni</a:t>
            </a:r>
          </a:p>
          <a:p>
            <a:pPr eaLnBrk="1" hangingPunct="1">
              <a:lnSpc>
                <a:spcPct val="90000"/>
              </a:lnSpc>
            </a:pPr>
            <a:r>
              <a:rPr lang="hu-HU" sz="2800" smtClean="0"/>
              <a:t>Pályázat útján pénzhez jut a cég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613</Words>
  <Application>Microsoft Office PowerPoint</Application>
  <PresentationFormat>Diavetítés a képernyőre (4:3 oldalarány)</PresentationFormat>
  <Paragraphs>131</Paragraphs>
  <Slides>13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Default Design</vt:lpstr>
      <vt:lpstr>A high-tech cégalapítás gyakorlati szempontjai</vt:lpstr>
      <vt:lpstr>Mikor és miért alapítsunk céget?</vt:lpstr>
      <vt:lpstr>Cégalapítás előkészítése</vt:lpstr>
      <vt:lpstr>Cégindítás</vt:lpstr>
      <vt:lpstr>Cég felépítése </vt:lpstr>
      <vt:lpstr>Management feladatok</vt:lpstr>
      <vt:lpstr>Üzleti terv</vt:lpstr>
      <vt:lpstr>Kapcsolat az anyacéggel</vt:lpstr>
      <vt:lpstr>Hogyan éljük túl a kezdeti időt?</vt:lpstr>
      <vt:lpstr>Befektetés</vt:lpstr>
      <vt:lpstr>Pályázatok</vt:lpstr>
      <vt:lpstr>IP védelem</vt:lpstr>
      <vt:lpstr>Exit</vt:lpstr>
    </vt:vector>
  </TitlesOfParts>
  <Company>MTA-SZTAKI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cégalapítás gyakorlati szempontjai</dc:title>
  <dc:creator>Akos Zarandy</dc:creator>
  <cp:lastModifiedBy>Akos</cp:lastModifiedBy>
  <cp:revision>66</cp:revision>
  <dcterms:created xsi:type="dcterms:W3CDTF">2007-10-03T19:45:35Z</dcterms:created>
  <dcterms:modified xsi:type="dcterms:W3CDTF">2017-10-15T21:25:05Z</dcterms:modified>
</cp:coreProperties>
</file>