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65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31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E1FD95-5D39-409F-A654-1297F45D7B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CHASM-TRAP, FAN-TRAP</a:t>
            </a:r>
            <a:endParaRPr lang="hu-HU" dirty="0"/>
          </a:p>
        </p:txBody>
      </p:sp>
      <p:sp>
        <p:nvSpPr>
          <p:cNvPr id="4" name="Alcím 3">
            <a:extLst>
              <a:ext uri="{FF2B5EF4-FFF2-40B4-BE49-F238E27FC236}">
                <a16:creationId xmlns:a16="http://schemas.microsoft.com/office/drawing/2014/main" id="{B4B94250-B9F2-4A3B-980F-34691533E7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/>
              <a:t>Adatbázis kezelés 2018</a:t>
            </a:r>
          </a:p>
          <a:p>
            <a:r>
              <a:rPr lang="hu-HU" dirty="0"/>
              <a:t>Rajki Franciska Sára</a:t>
            </a:r>
          </a:p>
          <a:p>
            <a:r>
              <a:rPr lang="hu-HU" dirty="0"/>
              <a:t> </a:t>
            </a:r>
          </a:p>
        </p:txBody>
      </p:sp>
      <p:pic>
        <p:nvPicPr>
          <p:cNvPr id="7" name="Ábra 6">
            <a:extLst>
              <a:ext uri="{FF2B5EF4-FFF2-40B4-BE49-F238E27FC236}">
                <a16:creationId xmlns:a16="http://schemas.microsoft.com/office/drawing/2014/main" id="{861F1C9D-D82C-4D4F-98B1-9B5FA8DAC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9222" y="4805265"/>
            <a:ext cx="1202603" cy="170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69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D46461-CED2-4F04-B79A-22E507E1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Megoldás: </a:t>
            </a:r>
            <a:r>
              <a:rPr lang="hu-HU" dirty="0" err="1"/>
              <a:t>inline</a:t>
            </a:r>
            <a:r>
              <a:rPr lang="hu-HU" dirty="0"/>
              <a:t> nézet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79CBA07-2D90-4D3A-A8A9-5FEB8E144E87}"/>
              </a:ext>
            </a:extLst>
          </p:cNvPr>
          <p:cNvSpPr txBox="1"/>
          <p:nvPr/>
        </p:nvSpPr>
        <p:spPr>
          <a:xfrm>
            <a:off x="630315" y="2521258"/>
            <a:ext cx="4806847" cy="28623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hu-HU" b="1" dirty="0"/>
              <a:t>SELECT </a:t>
            </a:r>
            <a:r>
              <a:rPr lang="hu-HU" dirty="0"/>
              <a:t>inl.id, </a:t>
            </a:r>
            <a:r>
              <a:rPr lang="hu-HU" dirty="0" err="1"/>
              <a:t>inl.nev</a:t>
            </a:r>
            <a:r>
              <a:rPr lang="hu-HU" dirty="0"/>
              <a:t>, </a:t>
            </a:r>
            <a:r>
              <a:rPr lang="hu-HU" dirty="0" err="1"/>
              <a:t>inl.kutyak</a:t>
            </a:r>
            <a:r>
              <a:rPr lang="hu-HU" dirty="0"/>
              <a:t>, </a:t>
            </a:r>
            <a:r>
              <a:rPr lang="hu-HU" dirty="0" err="1"/>
              <a:t>count</a:t>
            </a:r>
            <a:r>
              <a:rPr lang="hu-HU" dirty="0"/>
              <a:t>(a.id) </a:t>
            </a:r>
            <a:r>
              <a:rPr lang="hu-HU" dirty="0" err="1"/>
              <a:t>autok</a:t>
            </a:r>
            <a:endParaRPr lang="hu-HU" dirty="0"/>
          </a:p>
          <a:p>
            <a:r>
              <a:rPr lang="hu-HU" b="1" dirty="0"/>
              <a:t>FROM</a:t>
            </a:r>
          </a:p>
          <a:p>
            <a:r>
              <a:rPr lang="hu-HU" dirty="0"/>
              <a:t>(</a:t>
            </a:r>
            <a:r>
              <a:rPr lang="hu-HU" i="1" dirty="0">
                <a:solidFill>
                  <a:schemeClr val="accent1">
                    <a:lumMod val="75000"/>
                  </a:schemeClr>
                </a:solidFill>
              </a:rPr>
              <a:t>SELECT </a:t>
            </a:r>
            <a:r>
              <a:rPr lang="hu-HU" i="1" dirty="0" err="1">
                <a:solidFill>
                  <a:schemeClr val="accent1">
                    <a:lumMod val="75000"/>
                  </a:schemeClr>
                </a:solidFill>
              </a:rPr>
              <a:t>count</a:t>
            </a:r>
            <a:r>
              <a:rPr lang="hu-HU" i="1" dirty="0">
                <a:solidFill>
                  <a:schemeClr val="accent1">
                    <a:lumMod val="75000"/>
                  </a:schemeClr>
                </a:solidFill>
              </a:rPr>
              <a:t>(k.id) </a:t>
            </a:r>
            <a:r>
              <a:rPr lang="hu-HU" i="1" dirty="0" err="1">
                <a:solidFill>
                  <a:schemeClr val="accent1">
                    <a:lumMod val="75000"/>
                  </a:schemeClr>
                </a:solidFill>
              </a:rPr>
              <a:t>kutyak</a:t>
            </a:r>
            <a:r>
              <a:rPr lang="hu-HU" i="1" dirty="0">
                <a:solidFill>
                  <a:schemeClr val="accent1">
                    <a:lumMod val="75000"/>
                  </a:schemeClr>
                </a:solidFill>
              </a:rPr>
              <a:t>, e.id </a:t>
            </a:r>
            <a:r>
              <a:rPr lang="hu-HU" i="1" dirty="0" err="1">
                <a:solidFill>
                  <a:schemeClr val="accent1">
                    <a:lumMod val="75000"/>
                  </a:schemeClr>
                </a:solidFill>
              </a:rPr>
              <a:t>id</a:t>
            </a:r>
            <a:r>
              <a:rPr lang="hu-HU" i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hu-HU" i="1" dirty="0" err="1">
                <a:solidFill>
                  <a:schemeClr val="accent1">
                    <a:lumMod val="75000"/>
                  </a:schemeClr>
                </a:solidFill>
              </a:rPr>
              <a:t>e.nev</a:t>
            </a:r>
            <a:r>
              <a:rPr lang="hu-HU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hu-HU" i="1" dirty="0" err="1">
                <a:solidFill>
                  <a:schemeClr val="accent1">
                    <a:lumMod val="75000"/>
                  </a:schemeClr>
                </a:solidFill>
              </a:rPr>
              <a:t>nev</a:t>
            </a:r>
            <a:endParaRPr lang="hu-HU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u-HU" i="1" dirty="0">
                <a:solidFill>
                  <a:schemeClr val="accent1">
                    <a:lumMod val="75000"/>
                  </a:schemeClr>
                </a:solidFill>
              </a:rPr>
              <a:t>FROM </a:t>
            </a:r>
            <a:r>
              <a:rPr lang="hu-HU" i="1" dirty="0" err="1">
                <a:solidFill>
                  <a:schemeClr val="accent1">
                    <a:lumMod val="75000"/>
                  </a:schemeClr>
                </a:solidFill>
              </a:rPr>
              <a:t>kutyak</a:t>
            </a:r>
            <a:r>
              <a:rPr lang="hu-HU" i="1" dirty="0">
                <a:solidFill>
                  <a:schemeClr val="accent1">
                    <a:lumMod val="75000"/>
                  </a:schemeClr>
                </a:solidFill>
              </a:rPr>
              <a:t> k </a:t>
            </a:r>
          </a:p>
          <a:p>
            <a:r>
              <a:rPr lang="hu-HU" i="1" dirty="0">
                <a:solidFill>
                  <a:schemeClr val="accent1">
                    <a:lumMod val="75000"/>
                  </a:schemeClr>
                </a:solidFill>
              </a:rPr>
              <a:t>FULL OUTER JOIN emberek e</a:t>
            </a:r>
          </a:p>
          <a:p>
            <a:r>
              <a:rPr lang="hu-HU" i="1" dirty="0" err="1">
                <a:solidFill>
                  <a:schemeClr val="accent1">
                    <a:lumMod val="75000"/>
                  </a:schemeClr>
                </a:solidFill>
              </a:rPr>
              <a:t>on</a:t>
            </a:r>
            <a:r>
              <a:rPr lang="hu-HU" i="1" dirty="0">
                <a:solidFill>
                  <a:schemeClr val="accent1">
                    <a:lumMod val="75000"/>
                  </a:schemeClr>
                </a:solidFill>
              </a:rPr>
              <a:t> e.id=</a:t>
            </a:r>
            <a:r>
              <a:rPr lang="hu-HU" i="1" dirty="0" err="1">
                <a:solidFill>
                  <a:schemeClr val="accent1">
                    <a:lumMod val="75000"/>
                  </a:schemeClr>
                </a:solidFill>
              </a:rPr>
              <a:t>k.tulaj_id</a:t>
            </a:r>
            <a:endParaRPr lang="hu-HU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u-HU" i="1" dirty="0">
                <a:solidFill>
                  <a:schemeClr val="accent1">
                    <a:lumMod val="75000"/>
                  </a:schemeClr>
                </a:solidFill>
              </a:rPr>
              <a:t>GROUP BY e.id, </a:t>
            </a:r>
            <a:r>
              <a:rPr lang="hu-HU" i="1" dirty="0" err="1">
                <a:solidFill>
                  <a:schemeClr val="accent1">
                    <a:lumMod val="75000"/>
                  </a:schemeClr>
                </a:solidFill>
              </a:rPr>
              <a:t>e.nev</a:t>
            </a:r>
            <a:r>
              <a:rPr lang="hu-HU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hu-HU" dirty="0" err="1"/>
              <a:t>inl</a:t>
            </a:r>
            <a:endParaRPr lang="hu-HU" dirty="0"/>
          </a:p>
          <a:p>
            <a:r>
              <a:rPr lang="hu-HU" b="1" dirty="0"/>
              <a:t>LEFT OUTER JOIN </a:t>
            </a:r>
            <a:r>
              <a:rPr lang="hu-HU" dirty="0" err="1"/>
              <a:t>autok</a:t>
            </a:r>
            <a:r>
              <a:rPr lang="hu-HU" dirty="0"/>
              <a:t> a</a:t>
            </a:r>
          </a:p>
          <a:p>
            <a:r>
              <a:rPr lang="hu-HU" b="1" dirty="0"/>
              <a:t>ON</a:t>
            </a:r>
            <a:r>
              <a:rPr lang="hu-HU" dirty="0"/>
              <a:t> inl.id=</a:t>
            </a:r>
            <a:r>
              <a:rPr lang="hu-HU" dirty="0" err="1"/>
              <a:t>a.tulaj_id</a:t>
            </a:r>
            <a:endParaRPr lang="hu-HU" dirty="0"/>
          </a:p>
          <a:p>
            <a:r>
              <a:rPr lang="hu-HU" b="1" dirty="0"/>
              <a:t>GROUP BY </a:t>
            </a:r>
            <a:r>
              <a:rPr lang="hu-HU" dirty="0"/>
              <a:t>inl.id, </a:t>
            </a:r>
            <a:r>
              <a:rPr lang="hu-HU" dirty="0" err="1"/>
              <a:t>inl.nev</a:t>
            </a:r>
            <a:r>
              <a:rPr lang="hu-HU" dirty="0"/>
              <a:t>, </a:t>
            </a:r>
            <a:r>
              <a:rPr lang="hu-HU" dirty="0" err="1"/>
              <a:t>inl.kutyak</a:t>
            </a:r>
            <a:r>
              <a:rPr lang="hu-HU" dirty="0"/>
              <a:t>;</a:t>
            </a:r>
          </a:p>
        </p:txBody>
      </p: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99B449C3-175D-4700-B0BA-09B1E218DC8B}"/>
              </a:ext>
            </a:extLst>
          </p:cNvPr>
          <p:cNvCxnSpPr>
            <a:cxnSpLocks/>
          </p:cNvCxnSpPr>
          <p:nvPr/>
        </p:nvCxnSpPr>
        <p:spPr>
          <a:xfrm>
            <a:off x="5437162" y="3844030"/>
            <a:ext cx="201854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Kép 6">
            <a:extLst>
              <a:ext uri="{FF2B5EF4-FFF2-40B4-BE49-F238E27FC236}">
                <a16:creationId xmlns:a16="http://schemas.microsoft.com/office/drawing/2014/main" id="{FF41D3A3-EBD5-4948-ABE7-B665B75B9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100" y="3291979"/>
            <a:ext cx="3172100" cy="11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1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F2CCD3C3-223A-49F2-96C5-390440E18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540" y="2599095"/>
            <a:ext cx="4801264" cy="1498183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DE95B58D-4C0B-4D93-89DA-CF65274F16BF}"/>
              </a:ext>
            </a:extLst>
          </p:cNvPr>
          <p:cNvSpPr txBox="1"/>
          <p:nvPr/>
        </p:nvSpPr>
        <p:spPr>
          <a:xfrm>
            <a:off x="2029914" y="978619"/>
            <a:ext cx="4401242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b="1" dirty="0"/>
              <a:t>SELECT </a:t>
            </a:r>
            <a:r>
              <a:rPr lang="hu-HU" b="1" dirty="0" err="1"/>
              <a:t>oriasi</a:t>
            </a:r>
            <a:r>
              <a:rPr lang="hu-HU" b="1" dirty="0"/>
              <a:t>.*, </a:t>
            </a:r>
            <a:r>
              <a:rPr lang="hu-HU" b="1" dirty="0" err="1"/>
              <a:t>k.nev</a:t>
            </a:r>
            <a:r>
              <a:rPr lang="hu-HU" b="1" dirty="0"/>
              <a:t> </a:t>
            </a:r>
            <a:r>
              <a:rPr lang="hu-HU" b="1" dirty="0" err="1"/>
              <a:t>from</a:t>
            </a:r>
            <a:r>
              <a:rPr lang="hu-HU" dirty="0"/>
              <a:t>(</a:t>
            </a:r>
          </a:p>
          <a:p>
            <a:r>
              <a:rPr lang="hu-HU" i="1" dirty="0">
                <a:solidFill>
                  <a:schemeClr val="accent6">
                    <a:lumMod val="75000"/>
                  </a:schemeClr>
                </a:solidFill>
              </a:rPr>
              <a:t>SELECT nagy.*, </a:t>
            </a:r>
            <a:r>
              <a:rPr lang="hu-HU" i="1" dirty="0" err="1">
                <a:solidFill>
                  <a:schemeClr val="accent6">
                    <a:lumMod val="75000"/>
                  </a:schemeClr>
                </a:solidFill>
              </a:rPr>
              <a:t>a.tipus</a:t>
            </a:r>
            <a:r>
              <a:rPr lang="hu-HU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hu-HU" i="1" dirty="0" err="1">
                <a:solidFill>
                  <a:schemeClr val="accent6">
                    <a:lumMod val="75000"/>
                  </a:schemeClr>
                </a:solidFill>
              </a:rPr>
              <a:t>from</a:t>
            </a:r>
            <a:endParaRPr lang="hu-HU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hu-HU" dirty="0"/>
              <a:t>(</a:t>
            </a:r>
            <a:r>
              <a:rPr lang="hu-HU" b="1" dirty="0">
                <a:solidFill>
                  <a:srgbClr val="C00000"/>
                </a:solidFill>
              </a:rPr>
              <a:t>SELECT inl.id, </a:t>
            </a:r>
            <a:r>
              <a:rPr lang="hu-HU" b="1" dirty="0" err="1">
                <a:solidFill>
                  <a:srgbClr val="C00000"/>
                </a:solidFill>
              </a:rPr>
              <a:t>inl.nev</a:t>
            </a:r>
            <a:r>
              <a:rPr lang="hu-HU" b="1" dirty="0">
                <a:solidFill>
                  <a:srgbClr val="C00000"/>
                </a:solidFill>
              </a:rPr>
              <a:t>, </a:t>
            </a:r>
            <a:r>
              <a:rPr lang="hu-HU" b="1" dirty="0" err="1">
                <a:solidFill>
                  <a:srgbClr val="C00000"/>
                </a:solidFill>
              </a:rPr>
              <a:t>count</a:t>
            </a:r>
            <a:r>
              <a:rPr lang="hu-HU" b="1" dirty="0">
                <a:solidFill>
                  <a:srgbClr val="C00000"/>
                </a:solidFill>
              </a:rPr>
              <a:t>(a.id) </a:t>
            </a:r>
            <a:r>
              <a:rPr lang="hu-HU" b="1" dirty="0" err="1">
                <a:solidFill>
                  <a:srgbClr val="C00000"/>
                </a:solidFill>
              </a:rPr>
              <a:t>autok_szama,inl.kutyak</a:t>
            </a:r>
            <a:r>
              <a:rPr lang="hu-HU" b="1" dirty="0">
                <a:solidFill>
                  <a:srgbClr val="C00000"/>
                </a:solidFill>
              </a:rPr>
              <a:t> </a:t>
            </a:r>
            <a:r>
              <a:rPr lang="hu-HU" b="1" dirty="0" err="1">
                <a:solidFill>
                  <a:srgbClr val="C00000"/>
                </a:solidFill>
              </a:rPr>
              <a:t>kutyak_szama</a:t>
            </a:r>
            <a:endParaRPr lang="hu-HU" b="1" dirty="0">
              <a:solidFill>
                <a:srgbClr val="C00000"/>
              </a:solidFill>
            </a:endParaRPr>
          </a:p>
          <a:p>
            <a:r>
              <a:rPr lang="hu-HU" b="1" dirty="0">
                <a:solidFill>
                  <a:srgbClr val="C00000"/>
                </a:solidFill>
              </a:rPr>
              <a:t>FROM</a:t>
            </a:r>
          </a:p>
          <a:p>
            <a:r>
              <a:rPr lang="hu-HU" dirty="0"/>
              <a:t>(</a:t>
            </a:r>
            <a:r>
              <a:rPr lang="hu-HU" i="1" dirty="0">
                <a:solidFill>
                  <a:schemeClr val="accent2">
                    <a:lumMod val="75000"/>
                  </a:schemeClr>
                </a:solidFill>
              </a:rPr>
              <a:t>SELECT </a:t>
            </a:r>
            <a:r>
              <a:rPr lang="hu-HU" i="1" dirty="0" err="1">
                <a:solidFill>
                  <a:schemeClr val="accent2">
                    <a:lumMod val="75000"/>
                  </a:schemeClr>
                </a:solidFill>
              </a:rPr>
              <a:t>count</a:t>
            </a:r>
            <a:r>
              <a:rPr lang="hu-HU" i="1" dirty="0">
                <a:solidFill>
                  <a:schemeClr val="accent2">
                    <a:lumMod val="75000"/>
                  </a:schemeClr>
                </a:solidFill>
              </a:rPr>
              <a:t>(k.id) </a:t>
            </a:r>
            <a:r>
              <a:rPr lang="hu-HU" i="1" dirty="0" err="1">
                <a:solidFill>
                  <a:schemeClr val="accent2">
                    <a:lumMod val="75000"/>
                  </a:schemeClr>
                </a:solidFill>
              </a:rPr>
              <a:t>kutyak</a:t>
            </a:r>
            <a:r>
              <a:rPr lang="hu-HU" i="1" dirty="0">
                <a:solidFill>
                  <a:schemeClr val="accent2">
                    <a:lumMod val="75000"/>
                  </a:schemeClr>
                </a:solidFill>
              </a:rPr>
              <a:t>, e.id </a:t>
            </a:r>
            <a:r>
              <a:rPr lang="hu-HU" i="1" dirty="0" err="1">
                <a:solidFill>
                  <a:schemeClr val="accent2">
                    <a:lumMod val="75000"/>
                  </a:schemeClr>
                </a:solidFill>
              </a:rPr>
              <a:t>id</a:t>
            </a:r>
            <a:r>
              <a:rPr lang="hu-HU" i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hu-HU" i="1" dirty="0" err="1">
                <a:solidFill>
                  <a:schemeClr val="accent2">
                    <a:lumMod val="75000"/>
                  </a:schemeClr>
                </a:solidFill>
              </a:rPr>
              <a:t>e.nev</a:t>
            </a:r>
            <a:r>
              <a:rPr lang="hu-HU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hu-HU" i="1" dirty="0" err="1">
                <a:solidFill>
                  <a:schemeClr val="accent2">
                    <a:lumMod val="75000"/>
                  </a:schemeClr>
                </a:solidFill>
              </a:rPr>
              <a:t>nev</a:t>
            </a:r>
            <a:endParaRPr lang="hu-HU" i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hu-HU" i="1" dirty="0">
                <a:solidFill>
                  <a:schemeClr val="accent2">
                    <a:lumMod val="75000"/>
                  </a:schemeClr>
                </a:solidFill>
              </a:rPr>
              <a:t>FROM </a:t>
            </a:r>
            <a:r>
              <a:rPr lang="hu-HU" i="1" dirty="0" err="1">
                <a:solidFill>
                  <a:schemeClr val="accent2">
                    <a:lumMod val="75000"/>
                  </a:schemeClr>
                </a:solidFill>
              </a:rPr>
              <a:t>kutyak</a:t>
            </a:r>
            <a:r>
              <a:rPr lang="hu-HU" i="1" dirty="0">
                <a:solidFill>
                  <a:schemeClr val="accent2">
                    <a:lumMod val="75000"/>
                  </a:schemeClr>
                </a:solidFill>
              </a:rPr>
              <a:t> k </a:t>
            </a:r>
          </a:p>
          <a:p>
            <a:r>
              <a:rPr lang="hu-HU" i="1" dirty="0">
                <a:solidFill>
                  <a:schemeClr val="accent2">
                    <a:lumMod val="75000"/>
                  </a:schemeClr>
                </a:solidFill>
              </a:rPr>
              <a:t>FULL OUTER JOIN emberek e</a:t>
            </a:r>
          </a:p>
          <a:p>
            <a:r>
              <a:rPr lang="hu-HU" i="1" dirty="0" err="1">
                <a:solidFill>
                  <a:schemeClr val="accent2">
                    <a:lumMod val="75000"/>
                  </a:schemeClr>
                </a:solidFill>
              </a:rPr>
              <a:t>on</a:t>
            </a:r>
            <a:r>
              <a:rPr lang="hu-HU" i="1" dirty="0">
                <a:solidFill>
                  <a:schemeClr val="accent2">
                    <a:lumMod val="75000"/>
                  </a:schemeClr>
                </a:solidFill>
              </a:rPr>
              <a:t> e.id=</a:t>
            </a:r>
            <a:r>
              <a:rPr lang="hu-HU" i="1" dirty="0" err="1">
                <a:solidFill>
                  <a:schemeClr val="accent2">
                    <a:lumMod val="75000"/>
                  </a:schemeClr>
                </a:solidFill>
              </a:rPr>
              <a:t>k.tulaj_id</a:t>
            </a:r>
            <a:endParaRPr lang="hu-HU" i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hu-HU" i="1" dirty="0">
                <a:solidFill>
                  <a:schemeClr val="accent2">
                    <a:lumMod val="75000"/>
                  </a:schemeClr>
                </a:solidFill>
              </a:rPr>
              <a:t>GROUP BY e.id, </a:t>
            </a:r>
            <a:r>
              <a:rPr lang="hu-HU" i="1" dirty="0" err="1">
                <a:solidFill>
                  <a:schemeClr val="accent2">
                    <a:lumMod val="75000"/>
                  </a:schemeClr>
                </a:solidFill>
              </a:rPr>
              <a:t>e.nev</a:t>
            </a:r>
            <a:r>
              <a:rPr lang="hu-HU" dirty="0"/>
              <a:t>) </a:t>
            </a:r>
            <a:r>
              <a:rPr lang="hu-HU" dirty="0" err="1"/>
              <a:t>inl</a:t>
            </a:r>
            <a:endParaRPr lang="hu-HU" dirty="0"/>
          </a:p>
          <a:p>
            <a:r>
              <a:rPr lang="hu-HU" b="1" dirty="0">
                <a:solidFill>
                  <a:srgbClr val="C00000"/>
                </a:solidFill>
              </a:rPr>
              <a:t>LEFT OUTER JOIN </a:t>
            </a:r>
            <a:r>
              <a:rPr lang="hu-HU" b="1" dirty="0" err="1">
                <a:solidFill>
                  <a:srgbClr val="C00000"/>
                </a:solidFill>
              </a:rPr>
              <a:t>autok</a:t>
            </a:r>
            <a:r>
              <a:rPr lang="hu-HU" b="1" dirty="0">
                <a:solidFill>
                  <a:srgbClr val="C00000"/>
                </a:solidFill>
              </a:rPr>
              <a:t> a</a:t>
            </a:r>
          </a:p>
          <a:p>
            <a:r>
              <a:rPr lang="hu-HU" b="1" dirty="0">
                <a:solidFill>
                  <a:srgbClr val="C00000"/>
                </a:solidFill>
              </a:rPr>
              <a:t>ON inl.id=</a:t>
            </a:r>
            <a:r>
              <a:rPr lang="hu-HU" b="1" dirty="0" err="1">
                <a:solidFill>
                  <a:srgbClr val="C00000"/>
                </a:solidFill>
              </a:rPr>
              <a:t>a.tulaj_id</a:t>
            </a:r>
            <a:endParaRPr lang="hu-HU" b="1" dirty="0">
              <a:solidFill>
                <a:srgbClr val="C00000"/>
              </a:solidFill>
            </a:endParaRPr>
          </a:p>
          <a:p>
            <a:r>
              <a:rPr lang="hu-HU" b="1" dirty="0">
                <a:solidFill>
                  <a:srgbClr val="C00000"/>
                </a:solidFill>
              </a:rPr>
              <a:t>GROUP BY inl.id, </a:t>
            </a:r>
            <a:r>
              <a:rPr lang="hu-HU" b="1" dirty="0" err="1">
                <a:solidFill>
                  <a:srgbClr val="C00000"/>
                </a:solidFill>
              </a:rPr>
              <a:t>inl.nev</a:t>
            </a:r>
            <a:r>
              <a:rPr lang="hu-HU" b="1" dirty="0">
                <a:solidFill>
                  <a:srgbClr val="C00000"/>
                </a:solidFill>
              </a:rPr>
              <a:t>, </a:t>
            </a:r>
            <a:r>
              <a:rPr lang="hu-HU" b="1" dirty="0" err="1">
                <a:solidFill>
                  <a:srgbClr val="C00000"/>
                </a:solidFill>
              </a:rPr>
              <a:t>inl.kutyak</a:t>
            </a:r>
            <a:endParaRPr lang="hu-HU" b="1" dirty="0">
              <a:solidFill>
                <a:srgbClr val="C00000"/>
              </a:solidFill>
            </a:endParaRPr>
          </a:p>
          <a:p>
            <a:r>
              <a:rPr lang="hu-HU" b="1" dirty="0" err="1">
                <a:solidFill>
                  <a:srgbClr val="C00000"/>
                </a:solidFill>
              </a:rPr>
              <a:t>order</a:t>
            </a:r>
            <a:r>
              <a:rPr lang="hu-HU" b="1" dirty="0">
                <a:solidFill>
                  <a:srgbClr val="C00000"/>
                </a:solidFill>
              </a:rPr>
              <a:t> </a:t>
            </a:r>
            <a:r>
              <a:rPr lang="hu-HU" b="1" dirty="0" err="1">
                <a:solidFill>
                  <a:srgbClr val="C00000"/>
                </a:solidFill>
              </a:rPr>
              <a:t>by</a:t>
            </a:r>
            <a:r>
              <a:rPr lang="hu-HU" b="1" dirty="0">
                <a:solidFill>
                  <a:srgbClr val="C00000"/>
                </a:solidFill>
              </a:rPr>
              <a:t> </a:t>
            </a:r>
            <a:r>
              <a:rPr lang="hu-HU" b="1" dirty="0" err="1">
                <a:solidFill>
                  <a:srgbClr val="C00000"/>
                </a:solidFill>
              </a:rPr>
              <a:t>inl.nev</a:t>
            </a:r>
            <a:r>
              <a:rPr lang="hu-HU" b="1" dirty="0">
                <a:solidFill>
                  <a:srgbClr val="C00000"/>
                </a:solidFill>
              </a:rPr>
              <a:t>) nagy </a:t>
            </a:r>
          </a:p>
          <a:p>
            <a:r>
              <a:rPr lang="hu-HU" i="1" dirty="0">
                <a:solidFill>
                  <a:schemeClr val="accent6">
                    <a:lumMod val="75000"/>
                  </a:schemeClr>
                </a:solidFill>
              </a:rPr>
              <a:t>FULL OUTER JOIN </a:t>
            </a:r>
            <a:r>
              <a:rPr lang="hu-HU" i="1" dirty="0" err="1">
                <a:solidFill>
                  <a:schemeClr val="accent6">
                    <a:lumMod val="75000"/>
                  </a:schemeClr>
                </a:solidFill>
              </a:rPr>
              <a:t>autok</a:t>
            </a:r>
            <a:r>
              <a:rPr lang="hu-HU" i="1" dirty="0">
                <a:solidFill>
                  <a:schemeClr val="accent6">
                    <a:lumMod val="75000"/>
                  </a:schemeClr>
                </a:solidFill>
              </a:rPr>
              <a:t> a ON nagy.id=</a:t>
            </a:r>
            <a:r>
              <a:rPr lang="hu-HU" i="1" dirty="0" err="1">
                <a:solidFill>
                  <a:schemeClr val="accent6">
                    <a:lumMod val="75000"/>
                  </a:schemeClr>
                </a:solidFill>
              </a:rPr>
              <a:t>a.tulaj_id</a:t>
            </a:r>
            <a:r>
              <a:rPr lang="hu-HU" i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hu-HU" i="1" dirty="0" err="1">
                <a:solidFill>
                  <a:schemeClr val="accent6">
                    <a:lumMod val="75000"/>
                  </a:schemeClr>
                </a:solidFill>
              </a:rPr>
              <a:t>oriasi</a:t>
            </a:r>
            <a:endParaRPr lang="hu-HU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hu-HU" b="1" dirty="0"/>
              <a:t>FULL OUTER JOIN </a:t>
            </a:r>
            <a:r>
              <a:rPr lang="hu-HU" b="1" dirty="0" err="1"/>
              <a:t>kutyak</a:t>
            </a:r>
            <a:r>
              <a:rPr lang="hu-HU" b="1" dirty="0"/>
              <a:t> k ON </a:t>
            </a:r>
            <a:r>
              <a:rPr lang="hu-HU" b="1" dirty="0" err="1"/>
              <a:t>k.tulaj_id</a:t>
            </a:r>
            <a:r>
              <a:rPr lang="hu-HU" b="1" dirty="0"/>
              <a:t>=oriasi.id</a:t>
            </a:r>
            <a:r>
              <a:rPr lang="hu-HU" dirty="0"/>
              <a:t>;</a:t>
            </a:r>
          </a:p>
        </p:txBody>
      </p:sp>
      <p:sp>
        <p:nvSpPr>
          <p:cNvPr id="11" name="Bal oldali kapcsos zárójel 10">
            <a:extLst>
              <a:ext uri="{FF2B5EF4-FFF2-40B4-BE49-F238E27FC236}">
                <a16:creationId xmlns:a16="http://schemas.microsoft.com/office/drawing/2014/main" id="{A3244C53-CD04-4DB2-8BEE-0BEACB8B4C26}"/>
              </a:ext>
            </a:extLst>
          </p:cNvPr>
          <p:cNvSpPr/>
          <p:nvPr/>
        </p:nvSpPr>
        <p:spPr>
          <a:xfrm>
            <a:off x="1874667" y="2743199"/>
            <a:ext cx="161880" cy="972337"/>
          </a:xfrm>
          <a:prstGeom prst="leftBrac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Bal oldali kapcsos zárójel 11">
            <a:extLst>
              <a:ext uri="{FF2B5EF4-FFF2-40B4-BE49-F238E27FC236}">
                <a16:creationId xmlns:a16="http://schemas.microsoft.com/office/drawing/2014/main" id="{13D58812-BC00-43B0-9385-D300B83D1F31}"/>
              </a:ext>
            </a:extLst>
          </p:cNvPr>
          <p:cNvSpPr/>
          <p:nvPr/>
        </p:nvSpPr>
        <p:spPr>
          <a:xfrm>
            <a:off x="896644" y="1452977"/>
            <a:ext cx="1133269" cy="3577701"/>
          </a:xfrm>
          <a:prstGeom prst="leftBrace">
            <a:avLst>
              <a:gd name="adj1" fmla="val 8333"/>
              <a:gd name="adj2" fmla="val 50497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Bal oldali kapcsos zárójel 12">
            <a:extLst>
              <a:ext uri="{FF2B5EF4-FFF2-40B4-BE49-F238E27FC236}">
                <a16:creationId xmlns:a16="http://schemas.microsoft.com/office/drawing/2014/main" id="{67C3C1C9-5D5A-477A-9B2F-F407F1ED1D48}"/>
              </a:ext>
            </a:extLst>
          </p:cNvPr>
          <p:cNvSpPr/>
          <p:nvPr/>
        </p:nvSpPr>
        <p:spPr>
          <a:xfrm>
            <a:off x="1599898" y="1954567"/>
            <a:ext cx="436649" cy="2574523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Bal oldali kapcsos zárójel 13">
            <a:extLst>
              <a:ext uri="{FF2B5EF4-FFF2-40B4-BE49-F238E27FC236}">
                <a16:creationId xmlns:a16="http://schemas.microsoft.com/office/drawing/2014/main" id="{7D04F1F1-B0B2-4C7B-BC10-3F0E4B50984A}"/>
              </a:ext>
            </a:extLst>
          </p:cNvPr>
          <p:cNvSpPr/>
          <p:nvPr/>
        </p:nvSpPr>
        <p:spPr>
          <a:xfrm>
            <a:off x="296685" y="1164011"/>
            <a:ext cx="1685163" cy="4707528"/>
          </a:xfrm>
          <a:prstGeom prst="leftBrace">
            <a:avLst>
              <a:gd name="adj1" fmla="val 8333"/>
              <a:gd name="adj2" fmla="val 4465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280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08B455-6692-4D62-B0E2-794B12527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639" y="785674"/>
            <a:ext cx="9720071" cy="4023360"/>
          </a:xfrm>
        </p:spPr>
        <p:txBody>
          <a:bodyPr/>
          <a:lstStyle/>
          <a:p>
            <a:r>
              <a:rPr lang="hu-HU" dirty="0"/>
              <a:t>1. Adjuk meg </a:t>
            </a:r>
            <a:r>
              <a:rPr lang="hu-HU" dirty="0" err="1"/>
              <a:t>kampuszonkénti</a:t>
            </a:r>
            <a:r>
              <a:rPr lang="hu-HU" dirty="0"/>
              <a:t> felbontásban a </a:t>
            </a:r>
            <a:r>
              <a:rPr lang="hu-HU" dirty="0" err="1"/>
              <a:t>department</a:t>
            </a:r>
            <a:r>
              <a:rPr lang="hu-HU" dirty="0"/>
              <a:t>-ek számát!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2. Adjuk meg </a:t>
            </a:r>
            <a:r>
              <a:rPr lang="hu-HU" dirty="0" err="1"/>
              <a:t>kampuszonkénti</a:t>
            </a:r>
            <a:r>
              <a:rPr lang="hu-HU" dirty="0"/>
              <a:t> felbontásban a </a:t>
            </a:r>
            <a:r>
              <a:rPr lang="hu-HU" dirty="0" err="1"/>
              <a:t>lecturer</a:t>
            </a:r>
            <a:r>
              <a:rPr lang="hu-HU" dirty="0"/>
              <a:t>-ek számát!</a:t>
            </a:r>
          </a:p>
          <a:p>
            <a:endParaRPr lang="hu-HU" dirty="0"/>
          </a:p>
          <a:p>
            <a:r>
              <a:rPr lang="hu-HU" dirty="0"/>
              <a:t>3. Adjuk meg </a:t>
            </a:r>
            <a:r>
              <a:rPr lang="hu-HU" dirty="0" err="1"/>
              <a:t>kampuszonkénti</a:t>
            </a:r>
            <a:r>
              <a:rPr lang="hu-HU" dirty="0"/>
              <a:t> felbontásban a </a:t>
            </a:r>
            <a:r>
              <a:rPr lang="hu-HU" dirty="0" err="1"/>
              <a:t>departmentek</a:t>
            </a:r>
            <a:r>
              <a:rPr lang="hu-HU" dirty="0"/>
              <a:t> ÉS a </a:t>
            </a:r>
            <a:r>
              <a:rPr lang="hu-HU" dirty="0" err="1"/>
              <a:t>lecturer</a:t>
            </a:r>
            <a:r>
              <a:rPr lang="hu-HU" dirty="0"/>
              <a:t>-ek számát!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3C9A223-814A-4270-9EE8-D797FF37A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09" y="3740442"/>
            <a:ext cx="10947582" cy="233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8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A98FE2D6-335E-42C9-A8C5-38346EAC6595}"/>
              </a:ext>
            </a:extLst>
          </p:cNvPr>
          <p:cNvSpPr txBox="1"/>
          <p:nvPr/>
        </p:nvSpPr>
        <p:spPr>
          <a:xfrm>
            <a:off x="863534" y="346229"/>
            <a:ext cx="4554245" cy="147732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hu-HU" b="1" dirty="0"/>
              <a:t>SELECT</a:t>
            </a:r>
            <a:r>
              <a:rPr lang="hu-HU" dirty="0"/>
              <a:t> c.ID, c.NAME, </a:t>
            </a:r>
            <a:r>
              <a:rPr lang="hu-HU" dirty="0" err="1"/>
              <a:t>count</a:t>
            </a:r>
            <a:r>
              <a:rPr lang="hu-HU" dirty="0"/>
              <a:t>(d.id)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dep_num</a:t>
            </a:r>
            <a:endParaRPr lang="hu-HU" dirty="0"/>
          </a:p>
          <a:p>
            <a:r>
              <a:rPr lang="hu-HU" b="1" dirty="0"/>
              <a:t>FROM</a:t>
            </a:r>
            <a:r>
              <a:rPr lang="hu-HU" dirty="0"/>
              <a:t> mb18___db.CAMPUS c</a:t>
            </a:r>
          </a:p>
          <a:p>
            <a:r>
              <a:rPr lang="hu-HU" b="1" dirty="0"/>
              <a:t>LEFT OUTER JOIN </a:t>
            </a:r>
            <a:r>
              <a:rPr lang="hu-HU" dirty="0"/>
              <a:t>mb18___db.DEPARTMENT d</a:t>
            </a:r>
          </a:p>
          <a:p>
            <a:r>
              <a:rPr lang="hu-HU" b="1" dirty="0"/>
              <a:t>ON</a:t>
            </a:r>
            <a:r>
              <a:rPr lang="hu-HU" dirty="0"/>
              <a:t> c.ID = </a:t>
            </a:r>
            <a:r>
              <a:rPr lang="hu-HU" dirty="0" err="1"/>
              <a:t>d.CAMPUS_ID</a:t>
            </a:r>
            <a:endParaRPr lang="hu-HU" dirty="0"/>
          </a:p>
          <a:p>
            <a:r>
              <a:rPr lang="hu-HU" b="1" dirty="0"/>
              <a:t>GROUP BY</a:t>
            </a:r>
            <a:r>
              <a:rPr lang="hu-HU" dirty="0"/>
              <a:t> c.ID, c.NAME;</a:t>
            </a:r>
          </a:p>
        </p:txBody>
      </p:sp>
      <p:pic>
        <p:nvPicPr>
          <p:cNvPr id="6" name="Tartalom helye 3">
            <a:extLst>
              <a:ext uri="{FF2B5EF4-FFF2-40B4-BE49-F238E27FC236}">
                <a16:creationId xmlns:a16="http://schemas.microsoft.com/office/drawing/2014/main" id="{23BFDEE0-F34E-44B9-B51C-081FA9DA7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3402" y="470012"/>
            <a:ext cx="2859567" cy="1229762"/>
          </a:xfrm>
          <a:prstGeom prst="rect">
            <a:avLst/>
          </a:prstGeom>
        </p:spPr>
      </p:pic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DACC4D49-9549-4ABB-BCA2-6448E02FF85E}"/>
              </a:ext>
            </a:extLst>
          </p:cNvPr>
          <p:cNvCxnSpPr>
            <a:stCxn id="5" idx="3"/>
          </p:cNvCxnSpPr>
          <p:nvPr/>
        </p:nvCxnSpPr>
        <p:spPr>
          <a:xfrm>
            <a:off x="5417779" y="1084893"/>
            <a:ext cx="18247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>
            <a:extLst>
              <a:ext uri="{FF2B5EF4-FFF2-40B4-BE49-F238E27FC236}">
                <a16:creationId xmlns:a16="http://schemas.microsoft.com/office/drawing/2014/main" id="{8210FA7D-094A-4ED0-92AB-A5EE9A6C0364}"/>
              </a:ext>
            </a:extLst>
          </p:cNvPr>
          <p:cNvSpPr txBox="1"/>
          <p:nvPr/>
        </p:nvSpPr>
        <p:spPr>
          <a:xfrm>
            <a:off x="863534" y="2123243"/>
            <a:ext cx="4554245" cy="147732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hu-HU" b="1" dirty="0"/>
              <a:t>SELECT</a:t>
            </a:r>
            <a:r>
              <a:rPr lang="hu-HU" dirty="0"/>
              <a:t> c.ID, c.NAME, </a:t>
            </a:r>
            <a:r>
              <a:rPr lang="hu-HU" dirty="0" err="1"/>
              <a:t>count</a:t>
            </a:r>
            <a:r>
              <a:rPr lang="hu-HU" dirty="0"/>
              <a:t>(l.id)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lec_num</a:t>
            </a:r>
            <a:endParaRPr lang="hu-HU" dirty="0"/>
          </a:p>
          <a:p>
            <a:r>
              <a:rPr lang="hu-HU" b="1" dirty="0"/>
              <a:t>FROM</a:t>
            </a:r>
            <a:r>
              <a:rPr lang="hu-HU" dirty="0"/>
              <a:t> mb18___db.CAMPUS c</a:t>
            </a:r>
          </a:p>
          <a:p>
            <a:r>
              <a:rPr lang="hu-HU" b="1" dirty="0"/>
              <a:t>LEFT OUTER JOIN </a:t>
            </a:r>
            <a:r>
              <a:rPr lang="hu-HU" dirty="0"/>
              <a:t>mb18___db.LECTURER l</a:t>
            </a:r>
          </a:p>
          <a:p>
            <a:r>
              <a:rPr lang="hu-HU" b="1" dirty="0"/>
              <a:t>ON</a:t>
            </a:r>
            <a:r>
              <a:rPr lang="hu-HU" dirty="0"/>
              <a:t> c.ID = </a:t>
            </a:r>
            <a:r>
              <a:rPr lang="hu-HU" dirty="0" err="1"/>
              <a:t>l.CAMPUS_ID</a:t>
            </a:r>
            <a:endParaRPr lang="hu-HU" dirty="0"/>
          </a:p>
          <a:p>
            <a:r>
              <a:rPr lang="hu-HU" b="1" dirty="0"/>
              <a:t>GROUP BY</a:t>
            </a:r>
            <a:r>
              <a:rPr lang="hu-HU" dirty="0"/>
              <a:t> c.ID, c.NAME;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A964C736-6236-472F-BBA2-59CD44684911}"/>
              </a:ext>
            </a:extLst>
          </p:cNvPr>
          <p:cNvCxnSpPr/>
          <p:nvPr/>
        </p:nvCxnSpPr>
        <p:spPr>
          <a:xfrm>
            <a:off x="5417779" y="2755375"/>
            <a:ext cx="18247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Kép 10">
            <a:extLst>
              <a:ext uri="{FF2B5EF4-FFF2-40B4-BE49-F238E27FC236}">
                <a16:creationId xmlns:a16="http://schemas.microsoft.com/office/drawing/2014/main" id="{BADB480A-F2D2-40F0-8BA9-99BC700E15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2" r="1473"/>
          <a:stretch/>
        </p:blipFill>
        <p:spPr>
          <a:xfrm>
            <a:off x="7333402" y="2202046"/>
            <a:ext cx="3482558" cy="1319721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6B57AD76-519B-4DA9-BF25-DCDDA8461B71}"/>
              </a:ext>
            </a:extLst>
          </p:cNvPr>
          <p:cNvSpPr txBox="1"/>
          <p:nvPr/>
        </p:nvSpPr>
        <p:spPr>
          <a:xfrm>
            <a:off x="213063" y="4232703"/>
            <a:ext cx="6390246" cy="203132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hu-HU" b="1" dirty="0"/>
              <a:t>SELECT</a:t>
            </a:r>
            <a:r>
              <a:rPr lang="hu-HU" dirty="0"/>
              <a:t> c.ID, c.NAME, </a:t>
            </a:r>
            <a:r>
              <a:rPr lang="hu-HU" dirty="0" err="1"/>
              <a:t>count</a:t>
            </a:r>
            <a:r>
              <a:rPr lang="hu-HU" dirty="0"/>
              <a:t>(d.ID)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dept_num</a:t>
            </a:r>
            <a:r>
              <a:rPr lang="hu-HU" dirty="0"/>
              <a:t>, </a:t>
            </a:r>
            <a:r>
              <a:rPr lang="hu-HU" dirty="0" err="1"/>
              <a:t>count</a:t>
            </a:r>
            <a:r>
              <a:rPr lang="hu-HU" dirty="0"/>
              <a:t>(l.ID)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lec_num</a:t>
            </a:r>
            <a:endParaRPr lang="hu-HU" dirty="0"/>
          </a:p>
          <a:p>
            <a:r>
              <a:rPr lang="hu-HU" b="1" dirty="0"/>
              <a:t>FROM </a:t>
            </a:r>
            <a:r>
              <a:rPr lang="hu-HU" dirty="0"/>
              <a:t>mb18___db.CAMPUS c </a:t>
            </a:r>
          </a:p>
          <a:p>
            <a:r>
              <a:rPr lang="hu-HU" b="1" dirty="0"/>
              <a:t>LEFT OUTER JOIN </a:t>
            </a:r>
            <a:r>
              <a:rPr lang="hu-HU" dirty="0"/>
              <a:t>mb18___db.DEPARTMENT d</a:t>
            </a:r>
          </a:p>
          <a:p>
            <a:r>
              <a:rPr lang="hu-HU" dirty="0"/>
              <a:t>         </a:t>
            </a:r>
            <a:r>
              <a:rPr lang="hu-HU" b="1" dirty="0"/>
              <a:t>ON</a:t>
            </a:r>
            <a:r>
              <a:rPr lang="hu-HU" dirty="0"/>
              <a:t> c.ID = </a:t>
            </a:r>
            <a:r>
              <a:rPr lang="hu-HU" dirty="0" err="1"/>
              <a:t>d.CAMPUS_ID</a:t>
            </a:r>
            <a:endParaRPr lang="hu-HU" dirty="0"/>
          </a:p>
          <a:p>
            <a:r>
              <a:rPr lang="hu-HU" b="1" dirty="0"/>
              <a:t>                LEFT OUTER JOIN </a:t>
            </a:r>
            <a:r>
              <a:rPr lang="hu-HU" dirty="0"/>
              <a:t>mb18___db.LECTURER l</a:t>
            </a:r>
          </a:p>
          <a:p>
            <a:r>
              <a:rPr lang="hu-HU" b="1" dirty="0"/>
              <a:t>                    ON </a:t>
            </a:r>
            <a:r>
              <a:rPr lang="hu-HU" dirty="0" err="1"/>
              <a:t>l.CAMPUS_ID</a:t>
            </a:r>
            <a:r>
              <a:rPr lang="hu-HU" dirty="0"/>
              <a:t> = c.ID</a:t>
            </a:r>
          </a:p>
          <a:p>
            <a:r>
              <a:rPr lang="hu-HU" b="1" dirty="0"/>
              <a:t>GROUP BY </a:t>
            </a:r>
            <a:r>
              <a:rPr lang="hu-HU" dirty="0"/>
              <a:t>c.ID, c.NAME;</a:t>
            </a:r>
          </a:p>
        </p:txBody>
      </p: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E6F2A7BC-870E-40DC-8603-F68B1E9BA17B}"/>
              </a:ext>
            </a:extLst>
          </p:cNvPr>
          <p:cNvCxnSpPr/>
          <p:nvPr/>
        </p:nvCxnSpPr>
        <p:spPr>
          <a:xfrm>
            <a:off x="5417779" y="5226509"/>
            <a:ext cx="18247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Kép 14">
            <a:extLst>
              <a:ext uri="{FF2B5EF4-FFF2-40B4-BE49-F238E27FC236}">
                <a16:creationId xmlns:a16="http://schemas.microsoft.com/office/drawing/2014/main" id="{AF552BA7-2444-4DF2-98B3-BD1DBDBC5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224" y="4528855"/>
            <a:ext cx="4267575" cy="115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31E8C107-72B0-4F01-98BD-C5487FEDF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757" y="486404"/>
            <a:ext cx="7430805" cy="1449065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C222A079-9FAB-46D8-A733-877920569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757" y="2304801"/>
            <a:ext cx="7367951" cy="1670374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D5849B9A-018B-426B-AE74-59ED2205B3A3}"/>
              </a:ext>
            </a:extLst>
          </p:cNvPr>
          <p:cNvSpPr txBox="1"/>
          <p:nvPr/>
        </p:nvSpPr>
        <p:spPr>
          <a:xfrm>
            <a:off x="4441373" y="117072"/>
            <a:ext cx="345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LEFT OUTER JOIN </a:t>
            </a:r>
            <a:r>
              <a:rPr lang="hu-HU" dirty="0" err="1"/>
              <a:t>Departmentekkel</a:t>
            </a:r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59F41B8E-9867-4CA1-AD20-A82B75C6F992}"/>
              </a:ext>
            </a:extLst>
          </p:cNvPr>
          <p:cNvSpPr txBox="1"/>
          <p:nvPr/>
        </p:nvSpPr>
        <p:spPr>
          <a:xfrm>
            <a:off x="4369837" y="1935469"/>
            <a:ext cx="345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LEFT OUTER JOIN </a:t>
            </a:r>
            <a:r>
              <a:rPr lang="hu-HU" dirty="0" err="1"/>
              <a:t>Lecturerekkel</a:t>
            </a:r>
            <a:endParaRPr lang="hu-HU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F6D51DF5-D700-4718-8A9C-FE0E8D971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344507"/>
            <a:ext cx="10811141" cy="2027089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DDB2FF9B-6DC9-4E8A-B4D8-F0BECB202F3C}"/>
              </a:ext>
            </a:extLst>
          </p:cNvPr>
          <p:cNvSpPr txBox="1"/>
          <p:nvPr/>
        </p:nvSpPr>
        <p:spPr>
          <a:xfrm>
            <a:off x="4544786" y="3995880"/>
            <a:ext cx="345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LEFT OUTER JOIN mindkettővel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3227A352-114F-49A3-B87F-ABE364BB12E5}"/>
              </a:ext>
            </a:extLst>
          </p:cNvPr>
          <p:cNvSpPr/>
          <p:nvPr/>
        </p:nvSpPr>
        <p:spPr>
          <a:xfrm>
            <a:off x="838199" y="4607511"/>
            <a:ext cx="10747160" cy="585926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5" name="Csoportba foglalás 24">
            <a:extLst>
              <a:ext uri="{FF2B5EF4-FFF2-40B4-BE49-F238E27FC236}">
                <a16:creationId xmlns:a16="http://schemas.microsoft.com/office/drawing/2014/main" id="{04821CDA-F2A7-4EFA-8D88-26B0BA1D276A}"/>
              </a:ext>
            </a:extLst>
          </p:cNvPr>
          <p:cNvGrpSpPr/>
          <p:nvPr/>
        </p:nvGrpSpPr>
        <p:grpSpPr>
          <a:xfrm>
            <a:off x="1384888" y="778286"/>
            <a:ext cx="1020985" cy="2373287"/>
            <a:chOff x="1384888" y="778286"/>
            <a:chExt cx="1020985" cy="2373287"/>
          </a:xfrm>
        </p:grpSpPr>
        <p:sp>
          <p:nvSpPr>
            <p:cNvPr id="22" name="Szabadkézi sokszög: alakzat 21">
              <a:extLst>
                <a:ext uri="{FF2B5EF4-FFF2-40B4-BE49-F238E27FC236}">
                  <a16:creationId xmlns:a16="http://schemas.microsoft.com/office/drawing/2014/main" id="{1E397107-7557-4BB9-8999-FDE12DE4D2F5}"/>
                </a:ext>
              </a:extLst>
            </p:cNvPr>
            <p:cNvSpPr/>
            <p:nvPr/>
          </p:nvSpPr>
          <p:spPr>
            <a:xfrm>
              <a:off x="1438179" y="778286"/>
              <a:ext cx="967694" cy="1885016"/>
            </a:xfrm>
            <a:custGeom>
              <a:avLst/>
              <a:gdLst>
                <a:gd name="connsiteX0" fmla="*/ 790116 w 790116"/>
                <a:gd name="connsiteY0" fmla="*/ 0 h 1864311"/>
                <a:gd name="connsiteX1" fmla="*/ 4 w 790116"/>
                <a:gd name="connsiteY1" fmla="*/ 701336 h 1864311"/>
                <a:gd name="connsiteX2" fmla="*/ 781238 w 790116"/>
                <a:gd name="connsiteY2" fmla="*/ 1864311 h 186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116" h="1864311">
                  <a:moveTo>
                    <a:pt x="790116" y="0"/>
                  </a:moveTo>
                  <a:cubicBezTo>
                    <a:pt x="395800" y="195309"/>
                    <a:pt x="1484" y="390618"/>
                    <a:pt x="4" y="701336"/>
                  </a:cubicBezTo>
                  <a:cubicBezTo>
                    <a:pt x="-1476" y="1012054"/>
                    <a:pt x="389881" y="1438182"/>
                    <a:pt x="781238" y="186431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" name="Szabadkézi sokszög: alakzat 22">
              <a:extLst>
                <a:ext uri="{FF2B5EF4-FFF2-40B4-BE49-F238E27FC236}">
                  <a16:creationId xmlns:a16="http://schemas.microsoft.com/office/drawing/2014/main" id="{E6DAB605-EBCC-4F16-B76C-ABA2396076B5}"/>
                </a:ext>
              </a:extLst>
            </p:cNvPr>
            <p:cNvSpPr/>
            <p:nvPr/>
          </p:nvSpPr>
          <p:spPr>
            <a:xfrm>
              <a:off x="1384917" y="870012"/>
              <a:ext cx="896644" cy="2032986"/>
            </a:xfrm>
            <a:custGeom>
              <a:avLst/>
              <a:gdLst>
                <a:gd name="connsiteX0" fmla="*/ 896644 w 896644"/>
                <a:gd name="connsiteY0" fmla="*/ 0 h 2032986"/>
                <a:gd name="connsiteX1" fmla="*/ 0 w 896644"/>
                <a:gd name="connsiteY1" fmla="*/ 896644 h 2032986"/>
                <a:gd name="connsiteX2" fmla="*/ 896644 w 896644"/>
                <a:gd name="connsiteY2" fmla="*/ 2032986 h 2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6644" h="2032986">
                  <a:moveTo>
                    <a:pt x="896644" y="0"/>
                  </a:moveTo>
                  <a:cubicBezTo>
                    <a:pt x="448322" y="278906"/>
                    <a:pt x="0" y="557813"/>
                    <a:pt x="0" y="896644"/>
                  </a:cubicBezTo>
                  <a:cubicBezTo>
                    <a:pt x="0" y="1235475"/>
                    <a:pt x="448322" y="1634230"/>
                    <a:pt x="896644" y="203298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" name="Szabadkézi sokszög: alakzat 23">
              <a:extLst>
                <a:ext uri="{FF2B5EF4-FFF2-40B4-BE49-F238E27FC236}">
                  <a16:creationId xmlns:a16="http://schemas.microsoft.com/office/drawing/2014/main" id="{698BA23C-9A6A-4A16-829B-5B274CF2B54A}"/>
                </a:ext>
              </a:extLst>
            </p:cNvPr>
            <p:cNvSpPr/>
            <p:nvPr/>
          </p:nvSpPr>
          <p:spPr>
            <a:xfrm>
              <a:off x="1384888" y="798990"/>
              <a:ext cx="967695" cy="2352583"/>
            </a:xfrm>
            <a:custGeom>
              <a:avLst/>
              <a:gdLst>
                <a:gd name="connsiteX0" fmla="*/ 1020961 w 1020961"/>
                <a:gd name="connsiteY0" fmla="*/ 0 h 2308194"/>
                <a:gd name="connsiteX1" fmla="*/ 29 w 1020961"/>
                <a:gd name="connsiteY1" fmla="*/ 1287262 h 2308194"/>
                <a:gd name="connsiteX2" fmla="*/ 994328 w 1020961"/>
                <a:gd name="connsiteY2" fmla="*/ 2308194 h 2308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0961" h="2308194">
                  <a:moveTo>
                    <a:pt x="1020961" y="0"/>
                  </a:moveTo>
                  <a:cubicBezTo>
                    <a:pt x="512714" y="451281"/>
                    <a:pt x="4468" y="902563"/>
                    <a:pt x="29" y="1287262"/>
                  </a:cubicBezTo>
                  <a:cubicBezTo>
                    <a:pt x="-4410" y="1671961"/>
                    <a:pt x="494959" y="1990077"/>
                    <a:pt x="994328" y="230819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6" name="Jobb oldali kapcsos zárójel 25">
            <a:extLst>
              <a:ext uri="{FF2B5EF4-FFF2-40B4-BE49-F238E27FC236}">
                <a16:creationId xmlns:a16="http://schemas.microsoft.com/office/drawing/2014/main" id="{8EBA8E18-4DC4-40C3-B94D-7163C56DB7FD}"/>
              </a:ext>
            </a:extLst>
          </p:cNvPr>
          <p:cNvSpPr/>
          <p:nvPr/>
        </p:nvSpPr>
        <p:spPr>
          <a:xfrm>
            <a:off x="5299969" y="4607511"/>
            <a:ext cx="656948" cy="560598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Ellipszis 26">
            <a:extLst>
              <a:ext uri="{FF2B5EF4-FFF2-40B4-BE49-F238E27FC236}">
                <a16:creationId xmlns:a16="http://schemas.microsoft.com/office/drawing/2014/main" id="{4546F710-A7A1-4006-9B40-BB79A3E1BC6D}"/>
              </a:ext>
            </a:extLst>
          </p:cNvPr>
          <p:cNvSpPr/>
          <p:nvPr/>
        </p:nvSpPr>
        <p:spPr>
          <a:xfrm>
            <a:off x="6096000" y="4102788"/>
            <a:ext cx="1865246" cy="1509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</a:t>
            </a:r>
            <a:r>
              <a:rPr lang="hu-HU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Department</a:t>
            </a:r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Budán</a:t>
            </a:r>
          </a:p>
        </p:txBody>
      </p:sp>
    </p:spTree>
    <p:extLst>
      <p:ext uri="{BB962C8B-B14F-4D97-AF65-F5344CB8AC3E}">
        <p14:creationId xmlns:p14="http://schemas.microsoft.com/office/powerpoint/2010/main" val="323123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F54FD0-28FB-44DE-A3E0-BCDA0D70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CHASM TRAP 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1FBA5F8D-3563-4B56-853D-ED9D2A57A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1705670"/>
            <a:ext cx="9720262" cy="1723330"/>
          </a:xfrm>
        </p:spPr>
      </p:pic>
      <p:graphicFrame>
        <p:nvGraphicFramePr>
          <p:cNvPr id="12" name="Táblázat 11">
            <a:extLst>
              <a:ext uri="{FF2B5EF4-FFF2-40B4-BE49-F238E27FC236}">
                <a16:creationId xmlns:a16="http://schemas.microsoft.com/office/drawing/2014/main" id="{D7FE6A5E-69D7-4209-AB76-53FCC205A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962945"/>
              </p:ext>
            </p:extLst>
          </p:nvPr>
        </p:nvGraphicFramePr>
        <p:xfrm>
          <a:off x="9261427" y="3674741"/>
          <a:ext cx="2121131" cy="1612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830">
                  <a:extLst>
                    <a:ext uri="{9D8B030D-6E8A-4147-A177-3AD203B41FA5}">
                      <a16:colId xmlns:a16="http://schemas.microsoft.com/office/drawing/2014/main" val="1598882317"/>
                    </a:ext>
                  </a:extLst>
                </a:gridCol>
                <a:gridCol w="1412301">
                  <a:extLst>
                    <a:ext uri="{9D8B030D-6E8A-4147-A177-3AD203B41FA5}">
                      <a16:colId xmlns:a16="http://schemas.microsoft.com/office/drawing/2014/main" val="691487501"/>
                    </a:ext>
                  </a:extLst>
                </a:gridCol>
              </a:tblGrid>
              <a:tr h="251595">
                <a:tc>
                  <a:txBody>
                    <a:bodyPr/>
                    <a:lstStyle/>
                    <a:p>
                      <a:r>
                        <a:rPr lang="hu-HU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TÍPUS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38717"/>
                  </a:ext>
                </a:extLst>
              </a:tr>
              <a:tr h="308199">
                <a:tc>
                  <a:txBody>
                    <a:bodyPr/>
                    <a:lstStyle/>
                    <a:p>
                      <a:r>
                        <a:rPr lang="hu-HU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Citroen 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167489"/>
                  </a:ext>
                </a:extLst>
              </a:tr>
              <a:tr h="440292">
                <a:tc>
                  <a:txBody>
                    <a:bodyPr/>
                    <a:lstStyle/>
                    <a:p>
                      <a:r>
                        <a:rPr lang="hu-HU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Peugeot 206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740874"/>
                  </a:ext>
                </a:extLst>
              </a:tr>
              <a:tr h="440292">
                <a:tc>
                  <a:txBody>
                    <a:bodyPr/>
                    <a:lstStyle/>
                    <a:p>
                      <a:r>
                        <a:rPr lang="hu-HU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Opel </a:t>
                      </a:r>
                      <a:r>
                        <a:rPr lang="hu-HU" dirty="0" err="1"/>
                        <a:t>Astra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172517"/>
                  </a:ext>
                </a:extLst>
              </a:tr>
            </a:tbl>
          </a:graphicData>
        </a:graphic>
      </p:graphicFrame>
      <p:graphicFrame>
        <p:nvGraphicFramePr>
          <p:cNvPr id="13" name="Táblázat 12">
            <a:extLst>
              <a:ext uri="{FF2B5EF4-FFF2-40B4-BE49-F238E27FC236}">
                <a16:creationId xmlns:a16="http://schemas.microsoft.com/office/drawing/2014/main" id="{2EFBB435-2D46-41FB-8BC2-304C80FE4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369311"/>
              </p:ext>
            </p:extLst>
          </p:nvPr>
        </p:nvGraphicFramePr>
        <p:xfrm>
          <a:off x="8105313" y="3674741"/>
          <a:ext cx="1199118" cy="1612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118">
                  <a:extLst>
                    <a:ext uri="{9D8B030D-6E8A-4147-A177-3AD203B41FA5}">
                      <a16:colId xmlns:a16="http://schemas.microsoft.com/office/drawing/2014/main" val="42562926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u-HU" dirty="0"/>
                        <a:t>TULAJ_ID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432093"/>
                  </a:ext>
                </a:extLst>
              </a:tr>
              <a:tr h="308199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12169"/>
                  </a:ext>
                </a:extLst>
              </a:tr>
              <a:tr h="440292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503184"/>
                  </a:ext>
                </a:extLst>
              </a:tr>
              <a:tr h="440292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427325"/>
                  </a:ext>
                </a:extLst>
              </a:tr>
            </a:tbl>
          </a:graphicData>
        </a:graphic>
      </p:graphicFrame>
      <p:graphicFrame>
        <p:nvGraphicFramePr>
          <p:cNvPr id="14" name="Táblázat 13">
            <a:extLst>
              <a:ext uri="{FF2B5EF4-FFF2-40B4-BE49-F238E27FC236}">
                <a16:creationId xmlns:a16="http://schemas.microsoft.com/office/drawing/2014/main" id="{F12C3E6C-9E42-4BD8-AF2A-F517EB4E5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346783"/>
              </p:ext>
            </p:extLst>
          </p:nvPr>
        </p:nvGraphicFramePr>
        <p:xfrm>
          <a:off x="5035434" y="3674741"/>
          <a:ext cx="2121132" cy="1605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566">
                  <a:extLst>
                    <a:ext uri="{9D8B030D-6E8A-4147-A177-3AD203B41FA5}">
                      <a16:colId xmlns:a16="http://schemas.microsoft.com/office/drawing/2014/main" val="3278175443"/>
                    </a:ext>
                  </a:extLst>
                </a:gridCol>
                <a:gridCol w="1060566">
                  <a:extLst>
                    <a:ext uri="{9D8B030D-6E8A-4147-A177-3AD203B41FA5}">
                      <a16:colId xmlns:a16="http://schemas.microsoft.com/office/drawing/2014/main" val="1209264889"/>
                    </a:ext>
                  </a:extLst>
                </a:gridCol>
              </a:tblGrid>
              <a:tr h="535236">
                <a:tc>
                  <a:txBody>
                    <a:bodyPr/>
                    <a:lstStyle/>
                    <a:p>
                      <a:r>
                        <a:rPr lang="hu-HU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NÉV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064447"/>
                  </a:ext>
                </a:extLst>
              </a:tr>
              <a:tr h="535236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Peti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287997"/>
                  </a:ext>
                </a:extLst>
              </a:tr>
              <a:tr h="535236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Anna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653240"/>
                  </a:ext>
                </a:extLst>
              </a:tr>
            </a:tbl>
          </a:graphicData>
        </a:graphic>
      </p:graphicFrame>
      <p:graphicFrame>
        <p:nvGraphicFramePr>
          <p:cNvPr id="15" name="Táblázat 14">
            <a:extLst>
              <a:ext uri="{FF2B5EF4-FFF2-40B4-BE49-F238E27FC236}">
                <a16:creationId xmlns:a16="http://schemas.microsoft.com/office/drawing/2014/main" id="{164A84BA-0157-4B96-8AED-57D2A7317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708706"/>
              </p:ext>
            </p:extLst>
          </p:nvPr>
        </p:nvGraphicFramePr>
        <p:xfrm>
          <a:off x="772357" y="3681669"/>
          <a:ext cx="3195585" cy="1612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839">
                  <a:extLst>
                    <a:ext uri="{9D8B030D-6E8A-4147-A177-3AD203B41FA5}">
                      <a16:colId xmlns:a16="http://schemas.microsoft.com/office/drawing/2014/main" val="2160265312"/>
                    </a:ext>
                  </a:extLst>
                </a:gridCol>
                <a:gridCol w="1303373">
                  <a:extLst>
                    <a:ext uri="{9D8B030D-6E8A-4147-A177-3AD203B41FA5}">
                      <a16:colId xmlns:a16="http://schemas.microsoft.com/office/drawing/2014/main" val="1468429725"/>
                    </a:ext>
                  </a:extLst>
                </a:gridCol>
                <a:gridCol w="1303373">
                  <a:extLst>
                    <a:ext uri="{9D8B030D-6E8A-4147-A177-3AD203B41FA5}">
                      <a16:colId xmlns:a16="http://schemas.microsoft.com/office/drawing/2014/main" val="1862443404"/>
                    </a:ext>
                  </a:extLst>
                </a:gridCol>
              </a:tblGrid>
              <a:tr h="403026">
                <a:tc>
                  <a:txBody>
                    <a:bodyPr/>
                    <a:lstStyle/>
                    <a:p>
                      <a:r>
                        <a:rPr lang="hu-HU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NÉV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TULAJ_ID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638911"/>
                  </a:ext>
                </a:extLst>
              </a:tr>
              <a:tr h="403026">
                <a:tc>
                  <a:txBody>
                    <a:bodyPr/>
                    <a:lstStyle/>
                    <a:p>
                      <a:r>
                        <a:rPr lang="hu-HU" dirty="0"/>
                        <a:t>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Morzsi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474447"/>
                  </a:ext>
                </a:extLst>
              </a:tr>
              <a:tr h="403026">
                <a:tc>
                  <a:txBody>
                    <a:bodyPr/>
                    <a:lstStyle/>
                    <a:p>
                      <a:r>
                        <a:rPr lang="hu-HU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Zsemle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436534"/>
                  </a:ext>
                </a:extLst>
              </a:tr>
              <a:tr h="403026">
                <a:tc>
                  <a:txBody>
                    <a:bodyPr/>
                    <a:lstStyle/>
                    <a:p>
                      <a:r>
                        <a:rPr lang="hu-HU" dirty="0"/>
                        <a:t>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Tappancs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195897"/>
                  </a:ext>
                </a:extLst>
              </a:tr>
            </a:tbl>
          </a:graphicData>
        </a:graphic>
      </p:graphicFrame>
      <p:pic>
        <p:nvPicPr>
          <p:cNvPr id="3" name="Kép 2">
            <a:extLst>
              <a:ext uri="{FF2B5EF4-FFF2-40B4-BE49-F238E27FC236}">
                <a16:creationId xmlns:a16="http://schemas.microsoft.com/office/drawing/2014/main" id="{67C395A7-A49C-417E-BD53-35B1D5A02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942" y="4382766"/>
            <a:ext cx="1067492" cy="250753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148FDB5-08C7-497A-9E58-73E2D5B85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156566" y="4309130"/>
            <a:ext cx="948747" cy="35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9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B10A79-5EC4-4D32-A9CA-70AEABFE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Autók, kutyák száma </a:t>
            </a:r>
            <a:r>
              <a:rPr lang="hu-HU" dirty="0" err="1"/>
              <a:t>emberenként</a:t>
            </a:r>
            <a:r>
              <a:rPr lang="hu-HU" dirty="0"/>
              <a:t>?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3007F22D-2857-44CD-99D1-DFA16048F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76"/>
          <a:stretch/>
        </p:blipFill>
        <p:spPr>
          <a:xfrm>
            <a:off x="6786350" y="3108376"/>
            <a:ext cx="3957850" cy="738617"/>
          </a:xfr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7F4ED032-2390-45DC-8498-19B8FBC154B1}"/>
              </a:ext>
            </a:extLst>
          </p:cNvPr>
          <p:cNvSpPr txBox="1"/>
          <p:nvPr/>
        </p:nvSpPr>
        <p:spPr>
          <a:xfrm flipH="1">
            <a:off x="908846" y="2600522"/>
            <a:ext cx="482015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b="1" dirty="0"/>
              <a:t>SELECT</a:t>
            </a:r>
            <a:r>
              <a:rPr lang="hu-HU" dirty="0"/>
              <a:t> </a:t>
            </a:r>
            <a:r>
              <a:rPr lang="hu-HU" dirty="0" err="1"/>
              <a:t>e.nev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tulaj ,</a:t>
            </a:r>
            <a:r>
              <a:rPr lang="hu-HU" dirty="0" err="1"/>
              <a:t>count</a:t>
            </a:r>
            <a:r>
              <a:rPr lang="hu-HU" dirty="0"/>
              <a:t>(a.id)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autok_szama</a:t>
            </a:r>
            <a:r>
              <a:rPr lang="hu-HU" dirty="0"/>
              <a:t>, </a:t>
            </a:r>
            <a:r>
              <a:rPr lang="hu-HU" dirty="0" err="1"/>
              <a:t>count</a:t>
            </a:r>
            <a:r>
              <a:rPr lang="hu-HU" dirty="0"/>
              <a:t>(k.id)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kutyak_szama</a:t>
            </a:r>
            <a:endParaRPr lang="hu-HU" dirty="0"/>
          </a:p>
          <a:p>
            <a:r>
              <a:rPr lang="hu-HU" b="1" dirty="0"/>
              <a:t>FROM</a:t>
            </a:r>
            <a:r>
              <a:rPr lang="hu-HU" dirty="0"/>
              <a:t> emberek e</a:t>
            </a:r>
          </a:p>
          <a:p>
            <a:r>
              <a:rPr lang="hu-HU" b="1" dirty="0"/>
              <a:t>INNER JOIN </a:t>
            </a:r>
            <a:r>
              <a:rPr lang="hu-HU" dirty="0" err="1"/>
              <a:t>autok</a:t>
            </a:r>
            <a:r>
              <a:rPr lang="hu-HU" dirty="0"/>
              <a:t> a ON a.tulaj_id=e.id</a:t>
            </a:r>
          </a:p>
          <a:p>
            <a:r>
              <a:rPr lang="hu-HU" b="1" dirty="0"/>
              <a:t>INNER JOIN </a:t>
            </a:r>
            <a:r>
              <a:rPr lang="hu-HU" dirty="0" err="1"/>
              <a:t>kutyak</a:t>
            </a:r>
            <a:r>
              <a:rPr lang="hu-HU" dirty="0"/>
              <a:t> k ON k.tulaj_id=e.id</a:t>
            </a:r>
          </a:p>
          <a:p>
            <a:r>
              <a:rPr lang="hu-HU" b="1" dirty="0"/>
              <a:t>GROUP BY </a:t>
            </a:r>
            <a:r>
              <a:rPr lang="hu-HU" dirty="0" err="1"/>
              <a:t>e.nev</a:t>
            </a:r>
            <a:r>
              <a:rPr lang="hu-HU" dirty="0"/>
              <a:t>;</a:t>
            </a:r>
          </a:p>
        </p:txBody>
      </p: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365C56CD-274F-4FE8-85F7-1ED0083A907C}"/>
              </a:ext>
            </a:extLst>
          </p:cNvPr>
          <p:cNvCxnSpPr>
            <a:stCxn id="4" idx="1"/>
          </p:cNvCxnSpPr>
          <p:nvPr/>
        </p:nvCxnSpPr>
        <p:spPr>
          <a:xfrm flipV="1">
            <a:off x="5728996" y="3463076"/>
            <a:ext cx="913766" cy="146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91B63376-EB41-4891-89B6-13557F7BA621}"/>
              </a:ext>
            </a:extLst>
          </p:cNvPr>
          <p:cNvSpPr txBox="1"/>
          <p:nvPr/>
        </p:nvSpPr>
        <p:spPr>
          <a:xfrm>
            <a:off x="896072" y="4709546"/>
            <a:ext cx="10365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hu-HU" sz="3600" dirty="0"/>
              <a:t>Hol van Peti és az ő két kutyája?</a:t>
            </a:r>
          </a:p>
          <a:p>
            <a:r>
              <a:rPr lang="hu-HU" sz="24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hu-HU" sz="2400" dirty="0">
                <a:sym typeface="Wingdings" panose="05000000000000000000" pitchFamily="2" charset="2"/>
              </a:rPr>
              <a:t> </a:t>
            </a:r>
            <a:r>
              <a:rPr lang="hu-HU" sz="2400" dirty="0"/>
              <a:t>Elvesztettünk adatot a </a:t>
            </a:r>
            <a:r>
              <a:rPr lang="hu-HU" sz="2400" dirty="0" err="1"/>
              <a:t>JOINok</a:t>
            </a:r>
            <a:r>
              <a:rPr lang="hu-HU" sz="2400" dirty="0"/>
              <a:t> során: CHASM-TRAP</a:t>
            </a:r>
          </a:p>
        </p:txBody>
      </p:sp>
    </p:spTree>
    <p:extLst>
      <p:ext uri="{BB962C8B-B14F-4D97-AF65-F5344CB8AC3E}">
        <p14:creationId xmlns:p14="http://schemas.microsoft.com/office/powerpoint/2010/main" val="193868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DD88FE9F-50A5-471C-BB5E-6B70C85B671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1314" y="1917432"/>
            <a:ext cx="5458148" cy="2839037"/>
          </a:xfrm>
          <a:prstGeom prst="rect">
            <a:avLst/>
          </a:prstGeom>
        </p:spPr>
      </p:pic>
      <p:sp>
        <p:nvSpPr>
          <p:cNvPr id="10" name="Jobb oldali kapcsos zárójel 9">
            <a:extLst>
              <a:ext uri="{FF2B5EF4-FFF2-40B4-BE49-F238E27FC236}">
                <a16:creationId xmlns:a16="http://schemas.microsoft.com/office/drawing/2014/main" id="{DB208C4C-3E11-47A4-B642-6AB5734E7142}"/>
              </a:ext>
            </a:extLst>
          </p:cNvPr>
          <p:cNvSpPr/>
          <p:nvPr/>
        </p:nvSpPr>
        <p:spPr>
          <a:xfrm>
            <a:off x="5407165" y="3948290"/>
            <a:ext cx="761463" cy="32984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4" name="Tartalom helye 13">
            <a:extLst>
              <a:ext uri="{FF2B5EF4-FFF2-40B4-BE49-F238E27FC236}">
                <a16:creationId xmlns:a16="http://schemas.microsoft.com/office/drawing/2014/main" id="{1F5CDE12-517B-49B0-8D9C-33DDBC02F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3368"/>
          <a:stretch/>
        </p:blipFill>
        <p:spPr>
          <a:xfrm>
            <a:off x="6214524" y="1993770"/>
            <a:ext cx="2692202" cy="1435230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4F2F2D0E-5967-4EE4-BC86-06B529064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524" y="3682165"/>
            <a:ext cx="2692202" cy="904580"/>
          </a:xfrm>
          <a:prstGeom prst="rect">
            <a:avLst/>
          </a:prstGeom>
        </p:spPr>
      </p:pic>
      <p:sp>
        <p:nvSpPr>
          <p:cNvPr id="15" name="Jobb oldali kapcsos zárójel 14">
            <a:extLst>
              <a:ext uri="{FF2B5EF4-FFF2-40B4-BE49-F238E27FC236}">
                <a16:creationId xmlns:a16="http://schemas.microsoft.com/office/drawing/2014/main" id="{9744E2DC-BAF2-4A76-B852-7DD19B0690D2}"/>
              </a:ext>
            </a:extLst>
          </p:cNvPr>
          <p:cNvSpPr/>
          <p:nvPr/>
        </p:nvSpPr>
        <p:spPr>
          <a:xfrm>
            <a:off x="8984153" y="2218516"/>
            <a:ext cx="730124" cy="205962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12C7689-6FEB-4F8B-9580-5BD0136F929D}"/>
              </a:ext>
            </a:extLst>
          </p:cNvPr>
          <p:cNvSpPr txBox="1"/>
          <p:nvPr/>
        </p:nvSpPr>
        <p:spPr>
          <a:xfrm>
            <a:off x="4720385" y="4756469"/>
            <a:ext cx="3244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hu-HU" dirty="0"/>
              <a:t>INNER JOIN autók-emberek</a:t>
            </a:r>
          </a:p>
          <a:p>
            <a:r>
              <a:rPr lang="hu-HU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hu-HU" dirty="0">
                <a:sym typeface="Wingdings" panose="05000000000000000000" pitchFamily="2" charset="2"/>
              </a:rPr>
              <a:t>Mivel Petinek nincs autója, nem kerül bele az eredménybe</a:t>
            </a:r>
            <a:endParaRPr lang="hu-HU" dirty="0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F79EB965-E51C-41CB-8351-93358D5DC22F}"/>
              </a:ext>
            </a:extLst>
          </p:cNvPr>
          <p:cNvSpPr txBox="1"/>
          <p:nvPr/>
        </p:nvSpPr>
        <p:spPr>
          <a:xfrm>
            <a:off x="9499798" y="2232663"/>
            <a:ext cx="26922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  2. INNER JOIN </a:t>
            </a:r>
          </a:p>
          <a:p>
            <a:r>
              <a:rPr lang="hu-HU" dirty="0"/>
              <a:t> kutyák-első </a:t>
            </a:r>
            <a:r>
              <a:rPr lang="hu-HU" dirty="0" err="1"/>
              <a:t>join</a:t>
            </a:r>
            <a:r>
              <a:rPr lang="hu-HU" dirty="0"/>
              <a:t> eredmény</a:t>
            </a:r>
          </a:p>
          <a:p>
            <a:r>
              <a:rPr lang="hu-HU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hu-HU" dirty="0">
                <a:sym typeface="Wingdings" panose="05000000000000000000" pitchFamily="2" charset="2"/>
              </a:rPr>
              <a:t> Mivel Peti ID-ja nem              </a:t>
            </a:r>
          </a:p>
          <a:p>
            <a:r>
              <a:rPr lang="hu-HU" dirty="0">
                <a:sym typeface="Wingdings" panose="05000000000000000000" pitchFamily="2" charset="2"/>
              </a:rPr>
              <a:t>          szerepel az első   JOIN eredményében, a második </a:t>
            </a:r>
            <a:r>
              <a:rPr lang="hu-HU" dirty="0" err="1">
                <a:sym typeface="Wingdings" panose="05000000000000000000" pitchFamily="2" charset="2"/>
              </a:rPr>
              <a:t>JOINból</a:t>
            </a:r>
            <a:r>
              <a:rPr lang="hu-HU" dirty="0">
                <a:sym typeface="Wingdings" panose="05000000000000000000" pitchFamily="2" charset="2"/>
              </a:rPr>
              <a:t> is kimarad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248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F49EEF-7949-418A-BE74-AB1B16A9C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38721"/>
            <a:ext cx="9720072" cy="1499616"/>
          </a:xfrm>
        </p:spPr>
        <p:txBody>
          <a:bodyPr/>
          <a:lstStyle/>
          <a:p>
            <a:r>
              <a:rPr lang="hu-HU" dirty="0"/>
              <a:t>Megoldás: </a:t>
            </a:r>
            <a:r>
              <a:rPr lang="hu-HU" dirty="0" err="1"/>
              <a:t>outer</a:t>
            </a:r>
            <a:r>
              <a:rPr lang="hu-HU" dirty="0"/>
              <a:t> </a:t>
            </a:r>
            <a:r>
              <a:rPr lang="hu-HU" dirty="0" err="1"/>
              <a:t>join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1BC6DD3C-057B-4BBC-9CBA-B23AD227FEAB}"/>
              </a:ext>
            </a:extLst>
          </p:cNvPr>
          <p:cNvSpPr txBox="1"/>
          <p:nvPr/>
        </p:nvSpPr>
        <p:spPr>
          <a:xfrm flipH="1">
            <a:off x="729029" y="2551837"/>
            <a:ext cx="482015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b="1" dirty="0"/>
              <a:t>SELECT</a:t>
            </a:r>
            <a:r>
              <a:rPr lang="hu-HU" dirty="0"/>
              <a:t> </a:t>
            </a:r>
            <a:r>
              <a:rPr lang="hu-HU" dirty="0" err="1"/>
              <a:t>e.nev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tulaj ,</a:t>
            </a:r>
            <a:r>
              <a:rPr lang="hu-HU" dirty="0" err="1"/>
              <a:t>count</a:t>
            </a:r>
            <a:r>
              <a:rPr lang="hu-HU" dirty="0"/>
              <a:t>(a.id)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autok_szama</a:t>
            </a:r>
            <a:r>
              <a:rPr lang="hu-HU" dirty="0"/>
              <a:t>, </a:t>
            </a:r>
            <a:r>
              <a:rPr lang="hu-HU" dirty="0" err="1"/>
              <a:t>count</a:t>
            </a:r>
            <a:r>
              <a:rPr lang="hu-HU" dirty="0"/>
              <a:t>(k.id)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kutyak_szama</a:t>
            </a:r>
            <a:endParaRPr lang="hu-HU" dirty="0"/>
          </a:p>
          <a:p>
            <a:r>
              <a:rPr lang="hu-HU" b="1" dirty="0"/>
              <a:t>FROM</a:t>
            </a:r>
            <a:r>
              <a:rPr lang="hu-HU" dirty="0"/>
              <a:t> emberek e</a:t>
            </a:r>
          </a:p>
          <a:p>
            <a:r>
              <a:rPr lang="hu-HU" b="1" dirty="0"/>
              <a:t>FULL OUTER JOIN </a:t>
            </a:r>
            <a:r>
              <a:rPr lang="hu-HU" dirty="0" err="1"/>
              <a:t>autok</a:t>
            </a:r>
            <a:r>
              <a:rPr lang="hu-HU" dirty="0"/>
              <a:t> a ON a.tulaj_id=e.id</a:t>
            </a:r>
          </a:p>
          <a:p>
            <a:r>
              <a:rPr lang="hu-HU" b="1" dirty="0"/>
              <a:t>FULL OUTER JOIN </a:t>
            </a:r>
            <a:r>
              <a:rPr lang="hu-HU" dirty="0" err="1"/>
              <a:t>kutyak</a:t>
            </a:r>
            <a:r>
              <a:rPr lang="hu-HU" dirty="0"/>
              <a:t> k ON k.tulaj_id=e.id</a:t>
            </a:r>
          </a:p>
          <a:p>
            <a:r>
              <a:rPr lang="hu-HU" b="1" dirty="0"/>
              <a:t>GROUP BY </a:t>
            </a:r>
            <a:r>
              <a:rPr lang="hu-HU" dirty="0" err="1"/>
              <a:t>e.nev</a:t>
            </a:r>
            <a:r>
              <a:rPr lang="hu-HU" dirty="0"/>
              <a:t>;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FBE2579-1F4F-468E-8F39-1663D85EE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689" y="2854999"/>
            <a:ext cx="3957850" cy="1020758"/>
          </a:xfrm>
          <a:prstGeom prst="rect">
            <a:avLst/>
          </a:prstGeom>
        </p:spPr>
      </p:pic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FB4B874E-AEA3-41CA-A526-19D73B8DB8ED}"/>
              </a:ext>
            </a:extLst>
          </p:cNvPr>
          <p:cNvCxnSpPr>
            <a:cxnSpLocks/>
          </p:cNvCxnSpPr>
          <p:nvPr/>
        </p:nvCxnSpPr>
        <p:spPr>
          <a:xfrm flipV="1">
            <a:off x="5549179" y="3397188"/>
            <a:ext cx="1093644" cy="73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zövegdoboz 6">
            <a:extLst>
              <a:ext uri="{FF2B5EF4-FFF2-40B4-BE49-F238E27FC236}">
                <a16:creationId xmlns:a16="http://schemas.microsoft.com/office/drawing/2014/main" id="{6B6F31AE-3845-4DB9-87D6-ACF1FC0A0897}"/>
              </a:ext>
            </a:extLst>
          </p:cNvPr>
          <p:cNvSpPr txBox="1"/>
          <p:nvPr/>
        </p:nvSpPr>
        <p:spPr>
          <a:xfrm>
            <a:off x="550416" y="4709546"/>
            <a:ext cx="107116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2.  Honnan lett 3 kutyája Annának? (1 van neki)</a:t>
            </a:r>
          </a:p>
          <a:p>
            <a:r>
              <a:rPr lang="hu-HU" sz="24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hu-HU" sz="2400" dirty="0">
                <a:sym typeface="Wingdings" panose="05000000000000000000" pitchFamily="2" charset="2"/>
              </a:rPr>
              <a:t> Plusz</a:t>
            </a:r>
            <a:r>
              <a:rPr lang="hu-HU" sz="2400" dirty="0"/>
              <a:t> sor kerül a táblába a </a:t>
            </a:r>
            <a:r>
              <a:rPr lang="hu-HU" sz="2400" dirty="0" err="1"/>
              <a:t>JOINok</a:t>
            </a:r>
            <a:r>
              <a:rPr lang="hu-HU" sz="2400" dirty="0"/>
              <a:t> során</a:t>
            </a:r>
            <a:r>
              <a:rPr lang="hu-HU" sz="24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hu-HU" sz="2400" dirty="0">
                <a:sym typeface="Wingdings" panose="05000000000000000000" pitchFamily="2" charset="2"/>
              </a:rPr>
              <a:t> aggregált eredmény rossz</a:t>
            </a:r>
            <a:r>
              <a:rPr lang="hu-HU" sz="2400" dirty="0"/>
              <a:t>: FAN-TRAP</a:t>
            </a:r>
          </a:p>
        </p:txBody>
      </p:sp>
    </p:spTree>
    <p:extLst>
      <p:ext uri="{BB962C8B-B14F-4D97-AF65-F5344CB8AC3E}">
        <p14:creationId xmlns:p14="http://schemas.microsoft.com/office/powerpoint/2010/main" val="255167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F0970043-90F2-4255-8273-AEEB7E1513E1}"/>
              </a:ext>
            </a:extLst>
          </p:cNvPr>
          <p:cNvSpPr txBox="1"/>
          <p:nvPr/>
        </p:nvSpPr>
        <p:spPr>
          <a:xfrm flipH="1">
            <a:off x="1739271" y="810935"/>
            <a:ext cx="482015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b="1" dirty="0"/>
              <a:t>SELECT</a:t>
            </a:r>
            <a:r>
              <a:rPr lang="hu-HU" dirty="0"/>
              <a:t> </a:t>
            </a:r>
            <a:r>
              <a:rPr lang="hu-HU" dirty="0" err="1"/>
              <a:t>e.nev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tulaj ,</a:t>
            </a:r>
            <a:r>
              <a:rPr lang="hu-HU" dirty="0" err="1"/>
              <a:t>count</a:t>
            </a:r>
            <a:r>
              <a:rPr lang="hu-HU" dirty="0"/>
              <a:t>(a.id)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autok_szama</a:t>
            </a:r>
            <a:r>
              <a:rPr lang="hu-HU" dirty="0"/>
              <a:t>, </a:t>
            </a:r>
            <a:r>
              <a:rPr lang="hu-HU" dirty="0" err="1"/>
              <a:t>count</a:t>
            </a:r>
            <a:r>
              <a:rPr lang="hu-HU" dirty="0"/>
              <a:t>(k.id)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kutyak_szama</a:t>
            </a:r>
            <a:endParaRPr lang="hu-HU" dirty="0"/>
          </a:p>
          <a:p>
            <a:r>
              <a:rPr lang="hu-HU" b="1" dirty="0"/>
              <a:t>FROM</a:t>
            </a:r>
            <a:r>
              <a:rPr lang="hu-HU" dirty="0"/>
              <a:t> emberek e</a:t>
            </a:r>
          </a:p>
          <a:p>
            <a:r>
              <a:rPr lang="hu-HU" b="1" dirty="0"/>
              <a:t>FULL OUTER JOIN </a:t>
            </a:r>
            <a:r>
              <a:rPr lang="hu-HU" dirty="0" err="1"/>
              <a:t>autok</a:t>
            </a:r>
            <a:r>
              <a:rPr lang="hu-HU" dirty="0"/>
              <a:t> a ON a.tulaj_id=e.id</a:t>
            </a:r>
          </a:p>
          <a:p>
            <a:r>
              <a:rPr lang="hu-HU" b="1" dirty="0"/>
              <a:t>FULL OUTER JOIN </a:t>
            </a:r>
            <a:r>
              <a:rPr lang="hu-HU" dirty="0" err="1"/>
              <a:t>kutyak</a:t>
            </a:r>
            <a:r>
              <a:rPr lang="hu-HU" dirty="0"/>
              <a:t> k ON k.tulaj_id=e.id</a:t>
            </a:r>
          </a:p>
          <a:p>
            <a:r>
              <a:rPr lang="hu-HU" b="1" dirty="0"/>
              <a:t>GROUP BY </a:t>
            </a:r>
            <a:r>
              <a:rPr lang="hu-HU" dirty="0" err="1"/>
              <a:t>e.nev</a:t>
            </a:r>
            <a:r>
              <a:rPr lang="hu-HU" dirty="0"/>
              <a:t>;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82758A3-1F74-4C10-85CE-33A2A826E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299" y="1169766"/>
            <a:ext cx="2922241" cy="1848406"/>
          </a:xfrm>
          <a:prstGeom prst="rect">
            <a:avLst/>
          </a:prstGeom>
        </p:spPr>
      </p:pic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F510C796-8675-49CD-A806-47F186FF2169}"/>
              </a:ext>
            </a:extLst>
          </p:cNvPr>
          <p:cNvCxnSpPr>
            <a:cxnSpLocks/>
          </p:cNvCxnSpPr>
          <p:nvPr/>
        </p:nvCxnSpPr>
        <p:spPr>
          <a:xfrm>
            <a:off x="6255404" y="1825630"/>
            <a:ext cx="23266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al oldali kapcsos zárójel 18">
            <a:extLst>
              <a:ext uri="{FF2B5EF4-FFF2-40B4-BE49-F238E27FC236}">
                <a16:creationId xmlns:a16="http://schemas.microsoft.com/office/drawing/2014/main" id="{0D06A546-AB1F-445C-8837-1FC82948DA2E}"/>
              </a:ext>
            </a:extLst>
          </p:cNvPr>
          <p:cNvSpPr/>
          <p:nvPr/>
        </p:nvSpPr>
        <p:spPr>
          <a:xfrm>
            <a:off x="7272596" y="2861946"/>
            <a:ext cx="1132113" cy="1754303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0" name="Kép 19">
            <a:extLst>
              <a:ext uri="{FF2B5EF4-FFF2-40B4-BE49-F238E27FC236}">
                <a16:creationId xmlns:a16="http://schemas.microsoft.com/office/drawing/2014/main" id="{EE9F41A7-385F-48A8-B452-0D0138DA60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31"/>
          <a:stretch/>
        </p:blipFill>
        <p:spPr>
          <a:xfrm>
            <a:off x="8683298" y="4062264"/>
            <a:ext cx="2922241" cy="1608628"/>
          </a:xfrm>
          <a:prstGeom prst="rect">
            <a:avLst/>
          </a:prstGeom>
        </p:spPr>
      </p:pic>
      <p:sp>
        <p:nvSpPr>
          <p:cNvPr id="21" name="Szövegdoboz 20">
            <a:extLst>
              <a:ext uri="{FF2B5EF4-FFF2-40B4-BE49-F238E27FC236}">
                <a16:creationId xmlns:a16="http://schemas.microsoft.com/office/drawing/2014/main" id="{455C78D0-2846-4E43-A487-5C9ADA11C77E}"/>
              </a:ext>
            </a:extLst>
          </p:cNvPr>
          <p:cNvSpPr txBox="1"/>
          <p:nvPr/>
        </p:nvSpPr>
        <p:spPr>
          <a:xfrm>
            <a:off x="5075853" y="3579956"/>
            <a:ext cx="296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		JOIN ON</a:t>
            </a:r>
          </a:p>
          <a:p>
            <a:r>
              <a:rPr lang="hu-HU" dirty="0" err="1"/>
              <a:t>Kutya.TULAJ_ID</a:t>
            </a:r>
            <a:r>
              <a:rPr lang="hu-HU" dirty="0"/>
              <a:t> = Ember.ID</a:t>
            </a:r>
          </a:p>
        </p:txBody>
      </p:sp>
      <p:pic>
        <p:nvPicPr>
          <p:cNvPr id="25" name="Kép 24">
            <a:extLst>
              <a:ext uri="{FF2B5EF4-FFF2-40B4-BE49-F238E27FC236}">
                <a16:creationId xmlns:a16="http://schemas.microsoft.com/office/drawing/2014/main" id="{BED9C61C-69CC-4933-84F1-400A879E2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08" y="3106394"/>
            <a:ext cx="4170006" cy="223978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8AD74391-2060-4F3B-99F1-95D3EAEA4730}"/>
              </a:ext>
            </a:extLst>
          </p:cNvPr>
          <p:cNvCxnSpPr/>
          <p:nvPr/>
        </p:nvCxnSpPr>
        <p:spPr>
          <a:xfrm flipH="1">
            <a:off x="4649725" y="3744266"/>
            <a:ext cx="4261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5366D792-12FA-464E-9AC9-9182B1D384AE}"/>
              </a:ext>
            </a:extLst>
          </p:cNvPr>
          <p:cNvCxnSpPr/>
          <p:nvPr/>
        </p:nvCxnSpPr>
        <p:spPr>
          <a:xfrm flipH="1">
            <a:off x="4997433" y="3739097"/>
            <a:ext cx="4261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F49C23FB-095E-4DBA-9820-DF885B26EB34}"/>
              </a:ext>
            </a:extLst>
          </p:cNvPr>
          <p:cNvCxnSpPr/>
          <p:nvPr/>
        </p:nvCxnSpPr>
        <p:spPr>
          <a:xfrm flipH="1">
            <a:off x="6992622" y="3729588"/>
            <a:ext cx="4261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>
            <a:extLst>
              <a:ext uri="{FF2B5EF4-FFF2-40B4-BE49-F238E27FC236}">
                <a16:creationId xmlns:a16="http://schemas.microsoft.com/office/drawing/2014/main" id="{21F689A7-FED1-4B5A-B16E-B78157AE6F20}"/>
              </a:ext>
            </a:extLst>
          </p:cNvPr>
          <p:cNvCxnSpPr/>
          <p:nvPr/>
        </p:nvCxnSpPr>
        <p:spPr>
          <a:xfrm flipH="1">
            <a:off x="5334785" y="3739097"/>
            <a:ext cx="4261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60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á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397</TotalTime>
  <Words>850</Words>
  <Application>Microsoft Office PowerPoint</Application>
  <PresentationFormat>Szélesvásznú</PresentationFormat>
  <Paragraphs>118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Arial</vt:lpstr>
      <vt:lpstr>Tw Cen MT</vt:lpstr>
      <vt:lpstr>Tw Cen MT Condensed</vt:lpstr>
      <vt:lpstr>Wingdings</vt:lpstr>
      <vt:lpstr>Wingdings 3</vt:lpstr>
      <vt:lpstr>Integrál</vt:lpstr>
      <vt:lpstr>CHASM-TRAP, FAN-TRAP</vt:lpstr>
      <vt:lpstr>PowerPoint-bemutató</vt:lpstr>
      <vt:lpstr>PowerPoint-bemutató</vt:lpstr>
      <vt:lpstr>PowerPoint-bemutató</vt:lpstr>
      <vt:lpstr>CHASM TRAP </vt:lpstr>
      <vt:lpstr>Autók, kutyák száma emberenként?</vt:lpstr>
      <vt:lpstr>PowerPoint-bemutató</vt:lpstr>
      <vt:lpstr>Megoldás: outer join</vt:lpstr>
      <vt:lpstr>PowerPoint-bemutató</vt:lpstr>
      <vt:lpstr>Megoldás: inline nézet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CHASM-TRAP, FAN-TRAP</dc:title>
  <dc:creator>Franciska</dc:creator>
  <cp:lastModifiedBy>Franciska</cp:lastModifiedBy>
  <cp:revision>30</cp:revision>
  <dcterms:created xsi:type="dcterms:W3CDTF">2018-03-10T18:46:43Z</dcterms:created>
  <dcterms:modified xsi:type="dcterms:W3CDTF">2018-03-12T14:31:43Z</dcterms:modified>
</cp:coreProperties>
</file>