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0" r:id="rId6"/>
    <p:sldId id="270" r:id="rId7"/>
    <p:sldId id="259" r:id="rId8"/>
    <p:sldId id="261" r:id="rId9"/>
    <p:sldId id="273" r:id="rId10"/>
    <p:sldId id="262" r:id="rId11"/>
    <p:sldId id="271" r:id="rId12"/>
    <p:sldId id="263" r:id="rId13"/>
    <p:sldId id="272" r:id="rId14"/>
    <p:sldId id="264" r:id="rId15"/>
    <p:sldId id="274" r:id="rId16"/>
    <p:sldId id="275" r:id="rId17"/>
    <p:sldId id="265" r:id="rId18"/>
    <p:sldId id="276" r:id="rId19"/>
    <p:sldId id="277" r:id="rId20"/>
    <p:sldId id="266" r:id="rId21"/>
    <p:sldId id="278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50" d="100"/>
          <a:sy n="50" d="100"/>
        </p:scale>
        <p:origin x="-758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47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5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64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6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4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6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6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85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2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A863-0F63-4901-8AB7-38B6C12078E3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0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 scalable preference elicitation algorithm using group</a:t>
            </a:r>
            <a:br>
              <a:rPr lang="en-US" dirty="0" smtClean="0"/>
            </a:br>
            <a:r>
              <a:rPr lang="en-US" dirty="0" smtClean="0"/>
              <a:t>generalized 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29206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Max Yi Ren</a:t>
            </a:r>
          </a:p>
          <a:p>
            <a:pPr algn="l"/>
            <a:r>
              <a:rPr lang="en-US" dirty="0" smtClean="0"/>
              <a:t>Clayton Scott</a:t>
            </a:r>
          </a:p>
          <a:p>
            <a:pPr algn="l"/>
            <a:r>
              <a:rPr lang="en-US" dirty="0" smtClean="0"/>
              <a:t>Panos Papalambros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August 6, 2013, IDETC Portland</a:t>
            </a:r>
          </a:p>
          <a:p>
            <a:pPr algn="l"/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485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/>
          </a:bodyPr>
          <a:lstStyle/>
          <a:p>
            <a:r>
              <a:rPr lang="en-US" dirty="0" smtClean="0"/>
              <a:t>Main idea of GGBS: Query the feature that (1) is the most uncertain and (2) the response to which will not separate objects from the same group.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query strategy requires calculation of Probability(Group </a:t>
            </a:r>
            <a:r>
              <a:rPr lang="en-US" dirty="0" err="1"/>
              <a:t>i</a:t>
            </a:r>
            <a:r>
              <a:rPr lang="en-US" dirty="0"/>
              <a:t> is the correct group | all responses from previous queries)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9373754"/>
              </p:ext>
            </p:extLst>
          </p:nvPr>
        </p:nvGraphicFramePr>
        <p:xfrm>
          <a:off x="1935527" y="2868557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286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4069" cy="1325563"/>
          </a:xfrm>
        </p:spPr>
        <p:txBody>
          <a:bodyPr/>
          <a:lstStyle/>
          <a:p>
            <a:r>
              <a:rPr lang="en-US" dirty="0" smtClean="0"/>
              <a:t>Our problem is identical to group identification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9213615"/>
              </p:ext>
            </p:extLst>
          </p:nvPr>
        </p:nvGraphicFramePr>
        <p:xfrm>
          <a:off x="1989532" y="2010702"/>
          <a:ext cx="8128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</a:t>
                      </a:r>
                      <a:r>
                        <a:rPr lang="en-US" sz="2000" b="1" baseline="0" dirty="0" smtClean="0"/>
                        <a:t> A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 B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B&gt;C&gt;A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4688" y="4755048"/>
            <a:ext cx="10019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key step in the solution is the calculation of Probability(Product </a:t>
            </a:r>
            <a:r>
              <a:rPr lang="en-US" sz="2800" dirty="0" err="1" smtClean="0"/>
              <a:t>i</a:t>
            </a:r>
            <a:r>
              <a:rPr lang="en-US" sz="2800" dirty="0" smtClean="0"/>
              <a:t> is the most preferred | all responses from previous queries)</a:t>
            </a:r>
          </a:p>
        </p:txBody>
      </p:sp>
    </p:spTree>
    <p:extLst>
      <p:ext uri="{BB962C8B-B14F-4D97-AF65-F5344CB8AC3E}">
        <p14:creationId xmlns="" xmlns:p14="http://schemas.microsoft.com/office/powerpoint/2010/main" val="9696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43" y="1325563"/>
            <a:ext cx="52848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Calculating </a:t>
            </a:r>
            <a:r>
              <a:rPr lang="en-US" dirty="0" err="1" smtClean="0"/>
              <a:t>Pr</a:t>
            </a:r>
            <a:r>
              <a:rPr lang="en-US" dirty="0" smtClean="0"/>
              <a:t> (Product </a:t>
            </a:r>
            <a:r>
              <a:rPr lang="en-US" dirty="0" err="1"/>
              <a:t>i</a:t>
            </a:r>
            <a:r>
              <a:rPr lang="en-US" dirty="0"/>
              <a:t> is the most preferred | all responses from previous </a:t>
            </a:r>
            <a:r>
              <a:rPr lang="en-US" dirty="0" smtClean="0"/>
              <a:t>queries) is time consuming.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94" y="1068380"/>
            <a:ext cx="6162546" cy="5522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13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89" y="1325563"/>
            <a:ext cx="49180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conditional probability requires calculation of arc lengths, or surface areas of a </a:t>
            </a:r>
            <a:r>
              <a:rPr lang="en-US" dirty="0" err="1" smtClean="0"/>
              <a:t>hypersphere</a:t>
            </a:r>
            <a:r>
              <a:rPr lang="en-US" dirty="0" smtClean="0"/>
              <a:t> in general.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each iteration, the surface area calculation routine will be called (#product*#candidate query) times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7762"/>
            <a:ext cx="6724070" cy="5313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982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" y="1355726"/>
            <a:ext cx="5234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Approximating the probability of product A being the most preferred: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Fit a circle such that its center lies on the green arc and it tangents with one of the boundaries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Calculate the radius of the circle R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approximation is then R</a:t>
            </a:r>
            <a:r>
              <a:rPr lang="en-US" baseline="30000" dirty="0" smtClean="0"/>
              <a:t>(d-1)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948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22" y="1325563"/>
            <a:ext cx="51098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such a circle involves a convex optimization problem identical to a hard-margin SVM, thus </a:t>
            </a:r>
            <a:r>
              <a:rPr lang="en-US" dirty="0" err="1" smtClean="0"/>
              <a:t>liblinear</a:t>
            </a:r>
            <a:r>
              <a:rPr lang="en-US" dirty="0" smtClean="0"/>
              <a:t> can be used to achieve O(current query size) complexity.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4" r="5484"/>
          <a:stretch/>
        </p:blipFill>
        <p:spPr>
          <a:xfrm>
            <a:off x="754628" y="4054656"/>
            <a:ext cx="4386998" cy="2323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713755" y="5012757"/>
            <a:ext cx="256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Conditional probability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740" y="637809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 index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2286" y="3791821"/>
            <a:ext cx="3909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Accuracy of the approximation in R</a:t>
            </a:r>
            <a:r>
              <a:rPr lang="en-US" sz="2000" baseline="30000" dirty="0" smtClean="0"/>
              <a:t>5</a:t>
            </a:r>
            <a:endParaRPr lang="en-US" sz="20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901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implementation: </a:t>
            </a:r>
            <a:r>
              <a:rPr lang="en-US" dirty="0" err="1" smtClean="0"/>
              <a:t>appGGBS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Find the </a:t>
            </a:r>
            <a:r>
              <a:rPr lang="en-US" b="1" dirty="0" smtClean="0"/>
              <a:t>four</a:t>
            </a:r>
            <a:r>
              <a:rPr lang="en-US" dirty="0" smtClean="0"/>
              <a:t> products with highest conditional probability to be the most preferred (6 candidate queries)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Pick a pair from the four designs using GGBS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1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to compare with: EGO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first query contains the two products with highest prior probabilities to be the most preferred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</a:t>
            </a:r>
            <a:r>
              <a:rPr lang="en-US" dirty="0"/>
              <a:t>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Each following query contains (</a:t>
            </a:r>
            <a:r>
              <a:rPr lang="en-US" dirty="0" err="1" smtClean="0"/>
              <a:t>i</a:t>
            </a:r>
            <a:r>
              <a:rPr lang="en-US" dirty="0" smtClean="0"/>
              <a:t>) the previously preferred product and (ii) the product with highest predicted utility that hasn’t been queried yet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55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44" b="7853"/>
          <a:stretch/>
        </p:blipFill>
        <p:spPr>
          <a:xfrm>
            <a:off x="5149525" y="1264470"/>
            <a:ext cx="6852061" cy="21709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2" b="7428"/>
          <a:stretch/>
        </p:blipFill>
        <p:spPr>
          <a:xfrm>
            <a:off x="5099581" y="3823643"/>
            <a:ext cx="6748377" cy="21809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359110" y="3349306"/>
            <a:ext cx="301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number of queries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4381" y="6004560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61052" y="2721743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1051" y="532264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0" y="1259554"/>
            <a:ext cx="4581476" cy="559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Conclusions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has overall better performance. Its superiority increases with #product and decreases with #feature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EGO can outperform </a:t>
            </a:r>
            <a:r>
              <a:rPr lang="en-US" dirty="0" err="1" smtClean="0"/>
              <a:t>appGGBS</a:t>
            </a:r>
            <a:r>
              <a:rPr lang="en-US" dirty="0" smtClean="0"/>
              <a:t> under high #feature and low #product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9981" y="820040"/>
            <a:ext cx="400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 random runs for each data point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92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88" b="7365"/>
          <a:stretch/>
        </p:blipFill>
        <p:spPr>
          <a:xfrm>
            <a:off x="5276907" y="944813"/>
            <a:ext cx="6618352" cy="22030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4" b="7617"/>
          <a:stretch/>
        </p:blipFill>
        <p:spPr>
          <a:xfrm>
            <a:off x="5273040" y="3437385"/>
            <a:ext cx="6516975" cy="2197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421056" y="3033973"/>
            <a:ext cx="312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response time (sec)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4" y="5634405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55170" y="115031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55171" y="3623812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0" y="1325563"/>
            <a:ext cx="4526280" cy="393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Computational cost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Response time is practical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An application has been launched at: ***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2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11"/>
            <a:ext cx="10515600" cy="5174781"/>
          </a:xfrm>
        </p:spPr>
        <p:txBody>
          <a:bodyPr>
            <a:normAutofit/>
          </a:bodyPr>
          <a:lstStyle/>
          <a:p>
            <a:r>
              <a:rPr lang="en-US" dirty="0" smtClean="0"/>
              <a:t>In online shopping, one may encounter overwhelming alternatives to choose from.</a:t>
            </a:r>
          </a:p>
          <a:p>
            <a:endParaRPr lang="en-US" dirty="0"/>
          </a:p>
          <a:p>
            <a:r>
              <a:rPr lang="en-US" dirty="0" smtClean="0"/>
              <a:t>Recommender systems have been developed to enhance online shopping experience, by recognizing similarities among users and products in real time.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Motivation of this paper: Develop a query algorithm that helps users to find their most preferred product in least effort, based on comparisons of products and product features.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2486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145682"/>
            <a:ext cx="105156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set of laptops with: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Screen size: 11 or 13 inches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Storage: 64, 128 or 256 Gb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CPU: Average or fast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Keyboard: With or without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Battery life: Half-day or full-day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Price: based on other features and market prices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procedure:</a:t>
            </a:r>
          </a:p>
          <a:p>
            <a:pPr marL="514350" indent="-514350">
              <a:buAutoNum type="arabicParenBoth"/>
            </a:pPr>
            <a:r>
              <a:rPr lang="en-US" dirty="0"/>
              <a:t>The user is shown the entire product set and asked to choose the most preferred one. The user can use filters and sorting tools.</a:t>
            </a:r>
          </a:p>
          <a:p>
            <a:pPr marL="514350" indent="-514350">
              <a:buAutoNum type="arabicParenBoth"/>
            </a:pPr>
            <a:r>
              <a:rPr lang="en-US" dirty="0"/>
              <a:t>The user then goes through two interactive sessions using </a:t>
            </a:r>
            <a:r>
              <a:rPr lang="en-US" dirty="0" err="1"/>
              <a:t>appGGBS</a:t>
            </a:r>
            <a:r>
              <a:rPr lang="en-US" dirty="0"/>
              <a:t> and EGO.</a:t>
            </a:r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914400" lvl="1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5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325562"/>
            <a:ext cx="10515600" cy="5532437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All user choices from the entire product list are consistent with the outcome from the interactive sessions</a:t>
            </a:r>
          </a:p>
          <a:p>
            <a:pPr marL="457200" indent="-457200"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outperforms EGO on average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505" y="3132406"/>
            <a:ext cx="6417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For the linear utility model to work, the features need to be hand tuned to ensure that </a:t>
            </a:r>
            <a:r>
              <a:rPr lang="en-US" sz="2800" dirty="0" err="1" smtClean="0"/>
              <a:t>appGGBS</a:t>
            </a:r>
            <a:r>
              <a:rPr lang="en-US" sz="2800" dirty="0" smtClean="0"/>
              <a:t> (EGO) will not mistakenly eliminate the correct product based on user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2481" y="1793832"/>
          <a:ext cx="3805044" cy="5288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8"/>
                <a:gridCol w="1268348"/>
                <a:gridCol w="1268348"/>
              </a:tblGrid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User ID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err="1" smtClean="0"/>
                        <a:t>appGGBS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EGO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3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4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5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14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Average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7.1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9.7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8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active query (and learning) mechanism can enhance online shopping experience when a large amount of products are available</a:t>
            </a:r>
          </a:p>
          <a:p>
            <a:endParaRPr lang="en-US" dirty="0" smtClean="0"/>
          </a:p>
          <a:p>
            <a:r>
              <a:rPr lang="en-US" dirty="0" smtClean="0"/>
              <a:t>A query algorithm is proposed with strong theoretical support and practical computational cost</a:t>
            </a:r>
          </a:p>
          <a:p>
            <a:endParaRPr lang="en-US" dirty="0"/>
          </a:p>
          <a:p>
            <a:r>
              <a:rPr lang="en-US" dirty="0" smtClean="0"/>
              <a:t>The algorithm is shown to be superior than a previously proposed heuristic algorithm in both simulations and a user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41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existing GGBS algorithm that handles responses with error will be incorporated to make the algorithm more robust</a:t>
            </a:r>
          </a:p>
          <a:p>
            <a:endParaRPr lang="en-US" dirty="0"/>
          </a:p>
          <a:p>
            <a:r>
              <a:rPr lang="en-US" dirty="0" smtClean="0"/>
              <a:t>Multiple choice instead of pairwise comparison shall be used as queries.</a:t>
            </a:r>
          </a:p>
          <a:p>
            <a:endParaRPr lang="en-US" dirty="0"/>
          </a:p>
          <a:p>
            <a:r>
              <a:rPr lang="en-US" dirty="0" smtClean="0"/>
              <a:t>A collaborative filter can be incorporated with the GGBS algorithm to provide better estimation of conditional probabilities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98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2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Objective: An efficient query algorithm to find the most preferred product of the user.</a:t>
            </a:r>
          </a:p>
          <a:p>
            <a:endParaRPr lang="en-US" dirty="0" smtClean="0"/>
          </a:p>
          <a:p>
            <a:r>
              <a:rPr lang="en-US" dirty="0" smtClean="0"/>
              <a:t>A product set: contains a finite number of products, represented by a known set of features.</a:t>
            </a:r>
          </a:p>
          <a:p>
            <a:endParaRPr lang="en-US" dirty="0" smtClean="0"/>
          </a:p>
          <a:p>
            <a:r>
              <a:rPr lang="en-US" dirty="0" smtClean="0"/>
              <a:t>A query is a pairwise comparison question to the user, e.g., “Do you prefer design A or design B?” The response to a query is binary: A or B.</a:t>
            </a:r>
          </a:p>
        </p:txBody>
      </p:sp>
    </p:spTree>
    <p:extLst>
      <p:ext uri="{BB962C8B-B14F-4D97-AF65-F5344CB8AC3E}">
        <p14:creationId xmlns="" xmlns:p14="http://schemas.microsoft.com/office/powerpoint/2010/main" val="346715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 interaction consists of a sequence of queries. It terminates when Probability(some product is the most preferred | all queries and responses) = 1.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Key assumptions: The user has consistent preference throughout the interaction; Responses have no error; Product features are known and a linear utility model can be applied to user preference</a:t>
            </a:r>
          </a:p>
          <a:p>
            <a:endParaRPr lang="en-US" dirty="0" smtClean="0"/>
          </a:p>
          <a:p>
            <a:r>
              <a:rPr lang="en-US" dirty="0" smtClean="0"/>
              <a:t>What is the best way to query so that an interaction has the least expected number of queries?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1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391" y="5794853"/>
            <a:ext cx="1143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two products will you query next if the user prefers A over B?</a:t>
            </a:r>
          </a:p>
          <a:p>
            <a:r>
              <a:rPr lang="en-US" sz="3200" dirty="0" smtClean="0"/>
              <a:t>(Assuming the preference follows a linear utility function) 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643" y="3913961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171688" y="1895940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Oval 30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Oval 31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TextBox 32"/>
          <p:cNvSpPr txBox="1"/>
          <p:nvPr/>
        </p:nvSpPr>
        <p:spPr>
          <a:xfrm>
            <a:off x="6716691" y="2157550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 A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43" name="Oval 4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="" xmlns:p14="http://schemas.microsoft.com/office/powerpoint/2010/main" val="24062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e 49"/>
          <p:cNvSpPr/>
          <p:nvPr/>
        </p:nvSpPr>
        <p:spPr>
          <a:xfrm rot="10800000">
            <a:off x="4081875" y="2549528"/>
            <a:ext cx="2502586" cy="2502586"/>
          </a:xfrm>
          <a:prstGeom prst="pie">
            <a:avLst>
              <a:gd name="adj1" fmla="val 3108888"/>
              <a:gd name="adj2" fmla="val 114841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/>
          <p:nvPr/>
        </p:nvSpPr>
        <p:spPr>
          <a:xfrm>
            <a:off x="4078770" y="2549528"/>
            <a:ext cx="2502586" cy="2502586"/>
          </a:xfrm>
          <a:prstGeom prst="pie">
            <a:avLst>
              <a:gd name="adj1" fmla="val 1752023"/>
              <a:gd name="adj2" fmla="val 125626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331" y="5989723"/>
            <a:ext cx="109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 the user prefers A over B and C, we can conclude that A&gt;D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6866591" y="215755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6230" y="1402456"/>
            <a:ext cx="2959969" cy="43386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897294" y="1453353"/>
            <a:ext cx="1053095" cy="44227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52866" y="1402456"/>
            <a:ext cx="4434147" cy="31995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2503" y="3808095"/>
            <a:ext cx="2512323" cy="539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0839" y="2463909"/>
            <a:ext cx="1039224" cy="1328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6139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identification (20 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5665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 questions (20Q) is a game between two people: Player A has a person in mind. Player B asks yes/no questions, e.g., “Is the person a female?” Player B wins if he gets the correct person within 20 questions.</a:t>
            </a:r>
          </a:p>
          <a:p>
            <a:r>
              <a:rPr lang="en-US" dirty="0" smtClean="0"/>
              <a:t>Query strategy of 20Q: Generalized binary search (GBS)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idea of GBS: Query the most uncertain feature, i.e., pick feature I such that Probability(Has feature </a:t>
            </a:r>
            <a:r>
              <a:rPr lang="en-US" dirty="0" err="1" smtClean="0"/>
              <a:t>i</a:t>
            </a:r>
            <a:r>
              <a:rPr lang="en-US" dirty="0" smtClean="0"/>
              <a:t>? | all responses to previous queries) close to 0.5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8887691"/>
              </p:ext>
            </p:extLst>
          </p:nvPr>
        </p:nvGraphicFramePr>
        <p:xfrm>
          <a:off x="1903621" y="3006244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996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910"/>
            <a:ext cx="10515600" cy="56370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identification problem: From “20 questions”, what should be the query strategy if player B wins by knowing which group the person belongs to?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expected number of queries needed to identify a group has an analytical form and can be treated as a function of query strategy, i.e., a tree structure that tells which query to make under what previous responses. For details, please see the paper and references **.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1324257"/>
              </p:ext>
            </p:extLst>
          </p:nvPr>
        </p:nvGraphicFramePr>
        <p:xfrm>
          <a:off x="1987031" y="2773321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Figure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Figure 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</a:t>
                      </a:r>
                      <a:r>
                        <a:rPr lang="en-US" sz="2000" b="1" baseline="0" dirty="0" smtClean="0"/>
                        <a:t>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Figure 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Figure 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09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4"/>
            <a:ext cx="5832944" cy="409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expected number of queries for group identification is an analytical function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query strategy, i.e., a tree structure that tells which query to make under what previous responses (</a:t>
            </a:r>
            <a:r>
              <a:rPr lang="en-US" i="1" dirty="0" smtClean="0"/>
              <a:t>variables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prior distribution of the groups (</a:t>
            </a:r>
            <a:r>
              <a:rPr lang="en-US" i="1" dirty="0" smtClean="0"/>
              <a:t>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14101" y="1438757"/>
            <a:ext cx="369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queries / Less entropy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137011" y="3778057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4908" y="3714445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1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5"/>
            <a:endCxn id="13" idx="1"/>
          </p:cNvCxnSpPr>
          <p:nvPr/>
        </p:nvCxnSpPr>
        <p:spPr>
          <a:xfrm>
            <a:off x="8418499" y="4059545"/>
            <a:ext cx="634550" cy="558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7"/>
          </p:cNvCxnSpPr>
          <p:nvPr/>
        </p:nvCxnSpPr>
        <p:spPr>
          <a:xfrm flipV="1">
            <a:off x="8418499" y="3300056"/>
            <a:ext cx="634550" cy="526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04753" y="4569426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04753" y="3045833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1945" y="4323604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44928" y="308767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43547" y="4899210"/>
            <a:ext cx="124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2’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590624" y="2525740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2</a:t>
            </a:r>
            <a:endParaRPr lang="en-US" sz="2400" dirty="0"/>
          </a:p>
        </p:txBody>
      </p:sp>
      <p:sp>
        <p:nvSpPr>
          <p:cNvPr id="39" name="Chord 38"/>
          <p:cNvSpPr/>
          <p:nvPr/>
        </p:nvSpPr>
        <p:spPr>
          <a:xfrm rot="17549272">
            <a:off x="8146078" y="3788136"/>
            <a:ext cx="309626" cy="309626"/>
          </a:xfrm>
          <a:prstGeom prst="chord">
            <a:avLst>
              <a:gd name="adj1" fmla="val 6699614"/>
              <a:gd name="adj2" fmla="val 121861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/>
          <p:cNvSpPr/>
          <p:nvPr/>
        </p:nvSpPr>
        <p:spPr>
          <a:xfrm rot="17549272">
            <a:off x="9019568" y="4577763"/>
            <a:ext cx="309626" cy="309626"/>
          </a:xfrm>
          <a:prstGeom prst="chord">
            <a:avLst>
              <a:gd name="adj1" fmla="val 4806413"/>
              <a:gd name="adj2" fmla="val 140645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/>
          <p:cNvSpPr/>
          <p:nvPr/>
        </p:nvSpPr>
        <p:spPr>
          <a:xfrm rot="17549272">
            <a:off x="9015639" y="3052737"/>
            <a:ext cx="309626" cy="309626"/>
          </a:xfrm>
          <a:prstGeom prst="chord">
            <a:avLst>
              <a:gd name="adj1" fmla="val 3816324"/>
              <a:gd name="adj2" fmla="val 1508092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99816" y="523109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99816" y="456088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499816" y="3935653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4100" y="325922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4100" y="264640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4100" y="2053715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9053049" y="722946"/>
            <a:ext cx="0" cy="2453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2"/>
          </p:cNvCxnSpPr>
          <p:nvPr/>
        </p:nvCxnSpPr>
        <p:spPr>
          <a:xfrm>
            <a:off x="9706279" y="4785269"/>
            <a:ext cx="793537" cy="61072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2"/>
          </p:cNvCxnSpPr>
          <p:nvPr/>
        </p:nvCxnSpPr>
        <p:spPr>
          <a:xfrm>
            <a:off x="9770627" y="4395995"/>
            <a:ext cx="729189" cy="32978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5" idx="2"/>
          </p:cNvCxnSpPr>
          <p:nvPr/>
        </p:nvCxnSpPr>
        <p:spPr>
          <a:xfrm>
            <a:off x="9770627" y="4025713"/>
            <a:ext cx="729189" cy="7483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6" idx="2"/>
          </p:cNvCxnSpPr>
          <p:nvPr/>
        </p:nvCxnSpPr>
        <p:spPr>
          <a:xfrm flipV="1">
            <a:off x="9770627" y="3424113"/>
            <a:ext cx="723473" cy="17911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7" idx="2"/>
          </p:cNvCxnSpPr>
          <p:nvPr/>
        </p:nvCxnSpPr>
        <p:spPr>
          <a:xfrm flipV="1">
            <a:off x="9807184" y="2811293"/>
            <a:ext cx="686916" cy="49467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8" idx="2"/>
          </p:cNvCxnSpPr>
          <p:nvPr/>
        </p:nvCxnSpPr>
        <p:spPr>
          <a:xfrm flipV="1">
            <a:off x="9770627" y="2218607"/>
            <a:ext cx="723473" cy="757579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8927" y="5947581"/>
            <a:ext cx="432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Path length represents query size</a:t>
            </a:r>
            <a:endParaRPr lang="en-US" sz="2400" dirty="0"/>
          </a:p>
        </p:txBody>
      </p:sp>
      <p:sp>
        <p:nvSpPr>
          <p:cNvPr id="106" name="Left Brace 105"/>
          <p:cNvSpPr/>
          <p:nvPr/>
        </p:nvSpPr>
        <p:spPr>
          <a:xfrm rot="16200000">
            <a:off x="9455901" y="4296422"/>
            <a:ext cx="301444" cy="3023416"/>
          </a:xfrm>
          <a:prstGeom prst="leftBrace">
            <a:avLst>
              <a:gd name="adj1" fmla="val 866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13571</TotalTime>
  <Words>1423</Words>
  <Application>Microsoft Office PowerPoint</Application>
  <PresentationFormat>Custom</PresentationFormat>
  <Paragraphs>287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scalable preference elicitation algorithm using group generalized binary search</vt:lpstr>
      <vt:lpstr>Overview</vt:lpstr>
      <vt:lpstr>Problem statement</vt:lpstr>
      <vt:lpstr>Problem statement</vt:lpstr>
      <vt:lpstr>Demonstration of the problem</vt:lpstr>
      <vt:lpstr>Demonstration of the problem</vt:lpstr>
      <vt:lpstr>Object identification (20 questions)</vt:lpstr>
      <vt:lpstr>Group identification</vt:lpstr>
      <vt:lpstr>Group generalized binary search</vt:lpstr>
      <vt:lpstr>Group generalized binary search</vt:lpstr>
      <vt:lpstr>Our problem is identical to group identification</vt:lpstr>
      <vt:lpstr>Implementation difficulty</vt:lpstr>
      <vt:lpstr>Implementation difficulty</vt:lpstr>
      <vt:lpstr>A fast approximation</vt:lpstr>
      <vt:lpstr>A fast approximation</vt:lpstr>
      <vt:lpstr>Simulation study</vt:lpstr>
      <vt:lpstr>Simulation study</vt:lpstr>
      <vt:lpstr>Simulation results</vt:lpstr>
      <vt:lpstr>Simulation results</vt:lpstr>
      <vt:lpstr>User test</vt:lpstr>
      <vt:lpstr>User test results</vt:lpstr>
      <vt:lpstr>Conclusions</vt:lpstr>
      <vt:lpstr>Future works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preference elicitation algorithm using group generalized binary search</dc:title>
  <dc:creator>Max Yi Ren</dc:creator>
  <cp:lastModifiedBy>Max Yi Ren</cp:lastModifiedBy>
  <cp:revision>332</cp:revision>
  <dcterms:created xsi:type="dcterms:W3CDTF">2013-07-02T01:25:53Z</dcterms:created>
  <dcterms:modified xsi:type="dcterms:W3CDTF">2013-07-15T21:12:21Z</dcterms:modified>
</cp:coreProperties>
</file>