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330" r:id="rId2"/>
    <p:sldId id="342" r:id="rId3"/>
    <p:sldId id="343" r:id="rId4"/>
    <p:sldId id="345" r:id="rId5"/>
    <p:sldId id="346" r:id="rId6"/>
    <p:sldId id="344" r:id="rId7"/>
    <p:sldId id="299" r:id="rId8"/>
    <p:sldId id="329" r:id="rId9"/>
    <p:sldId id="332" r:id="rId10"/>
    <p:sldId id="350" r:id="rId11"/>
    <p:sldId id="333" r:id="rId12"/>
    <p:sldId id="382" r:id="rId13"/>
    <p:sldId id="383" r:id="rId14"/>
    <p:sldId id="384" r:id="rId15"/>
    <p:sldId id="334" r:id="rId16"/>
    <p:sldId id="361" r:id="rId17"/>
    <p:sldId id="362" r:id="rId18"/>
    <p:sldId id="364" r:id="rId19"/>
    <p:sldId id="363" r:id="rId20"/>
    <p:sldId id="366" r:id="rId21"/>
    <p:sldId id="365" r:id="rId22"/>
    <p:sldId id="367" r:id="rId23"/>
    <p:sldId id="276" r:id="rId24"/>
    <p:sldId id="381" r:id="rId25"/>
    <p:sldId id="358" r:id="rId26"/>
    <p:sldId id="328" r:id="rId27"/>
    <p:sldId id="370" r:id="rId28"/>
    <p:sldId id="371" r:id="rId29"/>
    <p:sldId id="372" r:id="rId30"/>
    <p:sldId id="375" r:id="rId31"/>
    <p:sldId id="376" r:id="rId32"/>
    <p:sldId id="377" r:id="rId33"/>
    <p:sldId id="378" r:id="rId34"/>
    <p:sldId id="379" r:id="rId35"/>
    <p:sldId id="38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B94441"/>
    <a:srgbClr val="F2F2F2"/>
    <a:srgbClr val="9848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0235" autoAdjust="0"/>
  </p:normalViewPr>
  <p:slideViewPr>
    <p:cSldViewPr>
      <p:cViewPr>
        <p:scale>
          <a:sx n="105" d="100"/>
          <a:sy n="105" d="100"/>
        </p:scale>
        <p:origin x="-100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58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8495-77CE-4210-8F6D-C991AAEE0280}" type="datetimeFigureOut">
              <a:rPr lang="en-US" smtClean="0"/>
              <a:pPr/>
              <a:t>8/29/11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29BF8-6041-4C9E-B845-B5EEFACD43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8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A57AF-3737-4E51-B369-4F6779EAF1F9}" type="datetimeFigureOut">
              <a:rPr lang="en-US" smtClean="0"/>
              <a:pPr/>
              <a:t>8/29/11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CF3C1-D8D8-406A-A55F-BC64138910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9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go back to our topic. Let me emphasize the assumptions we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8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CF3C1-D8D8-406A-A55F-BC64138910F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0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Constantia" pitchFamily="18" charset="0"/>
                <a:ea typeface="+mj-ea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/>
          <a:lstStyle>
            <a:lvl1pPr marL="0" indent="0" algn="ctr" latinLnBrk="0">
              <a:buNone/>
              <a:defRPr lang="zh-CN">
                <a:solidFill>
                  <a:schemeClr val="tx1"/>
                </a:solidFill>
                <a:latin typeface="Constantia" pitchFamily="18" charset="0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0649-3D11-43E1-AEFB-158C04627F35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689062" y="6581001"/>
            <a:ext cx="445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Optimal Design Laboratory | University of Michigan, Ann Arbor 2011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6699CC"/>
              </a:clrFrom>
              <a:clrTo>
                <a:srgbClr val="6699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76201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E84C-5E5F-4C50-9486-5C862590192A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8F94-C784-4493-82DB-8F29841CEDF4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600">
                <a:latin typeface="Constantia" pitchFamily="18" charset="0"/>
              </a:defRPr>
            </a:lvl1pPr>
            <a:lvl2pPr>
              <a:defRPr sz="2400">
                <a:latin typeface="Constantia" pitchFamily="18" charset="0"/>
              </a:defRPr>
            </a:lvl2pPr>
            <a:lvl3pPr>
              <a:defRPr>
                <a:latin typeface="Constantia" pitchFamily="18" charset="0"/>
              </a:defRPr>
            </a:lvl3pPr>
            <a:lvl4pPr>
              <a:defRPr>
                <a:latin typeface="Constantia" pitchFamily="18" charset="0"/>
              </a:defRPr>
            </a:lvl4pPr>
            <a:lvl5pPr>
              <a:defRPr>
                <a:latin typeface="Constantia" pitchFamily="18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3A07-715D-46FA-8FA6-7D42B3894D85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689062" y="6581001"/>
            <a:ext cx="4454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Optimal Design Laboratory | University of Michigan, Ann Arbor 2011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6699CC"/>
              </a:clrFrom>
              <a:clrTo>
                <a:srgbClr val="6699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6276201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lang="zh-CN" sz="4000" b="1" cap="all">
                <a:latin typeface="Constant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  <a:latin typeface="Constantia" pitchFamily="18" charset="0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6B91-508F-4499-815D-4A7470CAA3E4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CN" sz="2800">
                <a:latin typeface="Constantia" pitchFamily="18" charset="0"/>
              </a:defRPr>
            </a:lvl1pPr>
            <a:lvl2pPr latinLnBrk="0">
              <a:defRPr lang="zh-CN" sz="2400">
                <a:latin typeface="Constantia" pitchFamily="18" charset="0"/>
              </a:defRPr>
            </a:lvl2pPr>
            <a:lvl3pPr latinLnBrk="0">
              <a:defRPr lang="zh-CN" sz="2000">
                <a:latin typeface="Constantia" pitchFamily="18" charset="0"/>
              </a:defRPr>
            </a:lvl3pPr>
            <a:lvl4pPr latinLnBrk="0">
              <a:defRPr lang="zh-CN" sz="1800">
                <a:latin typeface="Constantia" pitchFamily="18" charset="0"/>
              </a:defRPr>
            </a:lvl4pPr>
            <a:lvl5pPr latinLnBrk="0">
              <a:defRPr lang="zh-CN" sz="1800">
                <a:latin typeface="Constantia" pitchFamily="18" charset="0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CN" sz="2800">
                <a:latin typeface="Constantia" pitchFamily="18" charset="0"/>
              </a:defRPr>
            </a:lvl1pPr>
            <a:lvl2pPr latinLnBrk="0">
              <a:defRPr lang="zh-CN" sz="2400">
                <a:latin typeface="Constantia" pitchFamily="18" charset="0"/>
              </a:defRPr>
            </a:lvl2pPr>
            <a:lvl3pPr latinLnBrk="0">
              <a:defRPr lang="zh-CN" sz="2000">
                <a:latin typeface="Constantia" pitchFamily="18" charset="0"/>
              </a:defRPr>
            </a:lvl3pPr>
            <a:lvl4pPr latinLnBrk="0">
              <a:defRPr lang="zh-CN" sz="1800">
                <a:latin typeface="Constantia" pitchFamily="18" charset="0"/>
              </a:defRPr>
            </a:lvl4pPr>
            <a:lvl5pPr latinLnBrk="0">
              <a:defRPr lang="zh-CN" sz="1800">
                <a:latin typeface="Constantia" pitchFamily="18" charset="0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D6064-AF95-4B59-9272-E970809F74ED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>
                <a:latin typeface="Constant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CN" sz="2400" b="1">
                <a:latin typeface="Constantia" pitchFamily="18" charset="0"/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CN" sz="2400">
                <a:latin typeface="Constantia" pitchFamily="18" charset="0"/>
              </a:defRPr>
            </a:lvl1pPr>
            <a:lvl2pPr latinLnBrk="0">
              <a:defRPr lang="zh-CN" sz="2000">
                <a:latin typeface="Constantia" pitchFamily="18" charset="0"/>
              </a:defRPr>
            </a:lvl2pPr>
            <a:lvl3pPr latinLnBrk="0">
              <a:defRPr lang="zh-CN" sz="1800">
                <a:latin typeface="Constantia" pitchFamily="18" charset="0"/>
              </a:defRPr>
            </a:lvl3pPr>
            <a:lvl4pPr latinLnBrk="0">
              <a:defRPr lang="zh-CN" sz="1600">
                <a:latin typeface="Constantia" pitchFamily="18" charset="0"/>
              </a:defRPr>
            </a:lvl4pPr>
            <a:lvl5pPr latinLnBrk="0">
              <a:defRPr lang="zh-CN" sz="1600">
                <a:latin typeface="Constantia" pitchFamily="18" charset="0"/>
              </a:defRPr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CN" sz="2400" b="1">
                <a:latin typeface="Constantia" pitchFamily="18" charset="0"/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CN" sz="2400">
                <a:latin typeface="Constantia" pitchFamily="18" charset="0"/>
              </a:defRPr>
            </a:lvl1pPr>
            <a:lvl2pPr latinLnBrk="0">
              <a:defRPr lang="zh-CN" sz="2000">
                <a:latin typeface="Constantia" pitchFamily="18" charset="0"/>
              </a:defRPr>
            </a:lvl2pPr>
            <a:lvl3pPr latinLnBrk="0">
              <a:defRPr lang="zh-CN" sz="1800">
                <a:latin typeface="Constantia" pitchFamily="18" charset="0"/>
              </a:defRPr>
            </a:lvl3pPr>
            <a:lvl4pPr latinLnBrk="0">
              <a:defRPr lang="zh-CN" sz="1600">
                <a:latin typeface="Constantia" pitchFamily="18" charset="0"/>
              </a:defRPr>
            </a:lvl4pPr>
            <a:lvl5pPr latinLnBrk="0">
              <a:defRPr lang="zh-CN" sz="1600">
                <a:latin typeface="Constantia" pitchFamily="18" charset="0"/>
              </a:defRPr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fld id="{ABB876E8-BBE8-4FD1-915C-77E70D582C5B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fld id="{A083B676-D488-466D-A1C6-EF4D52D393EC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tantia" pitchFamily="18" charset="0"/>
              </a:defRPr>
            </a:lvl1pPr>
          </a:lstStyle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5CE89-7C20-469A-AFB0-911F8C3856E7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lang="zh-CN"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lang="zh-CN" sz="3200"/>
            </a:lvl1pPr>
            <a:lvl2pPr latinLnBrk="0">
              <a:defRPr lang="zh-CN" sz="2800"/>
            </a:lvl2pPr>
            <a:lvl3pPr latinLnBrk="0">
              <a:defRPr lang="zh-CN" sz="2400"/>
            </a:lvl3pPr>
            <a:lvl4pPr latinLnBrk="0">
              <a:defRPr lang="zh-CN" sz="2000"/>
            </a:lvl4pPr>
            <a:lvl5pPr latinLnBrk="0">
              <a:defRPr lang="zh-CN" sz="20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B8776-4817-4EBB-99A7-4BC67D69B0A8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zh-CN"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en-US" altLang="zh-CN" smtClean="0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52DA4-96CB-408F-93A7-812533D95AE9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7937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Input title here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43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Input text here</a:t>
            </a:r>
            <a:endParaRPr lang="zh-CN" dirty="0"/>
          </a:p>
          <a:p>
            <a:pPr lvl="1"/>
            <a:r>
              <a:rPr lang="en-US" altLang="zh-CN" dirty="0" smtClean="0"/>
              <a:t>Second</a:t>
            </a:r>
            <a:endParaRPr lang="zh-CN" dirty="0"/>
          </a:p>
          <a:p>
            <a:pPr lvl="2"/>
            <a:r>
              <a:rPr lang="en-US" altLang="zh-CN" dirty="0" smtClean="0"/>
              <a:t>Third</a:t>
            </a:r>
            <a:endParaRPr lang="zh-CN" dirty="0"/>
          </a:p>
          <a:p>
            <a:pPr lvl="3"/>
            <a:r>
              <a:rPr lang="en-US" altLang="zh-CN" dirty="0" smtClean="0"/>
              <a:t>Fourth</a:t>
            </a:r>
            <a:endParaRPr lang="zh-CN" dirty="0"/>
          </a:p>
          <a:p>
            <a:pPr lvl="4"/>
            <a:r>
              <a:rPr lang="en-US" altLang="zh-CN" dirty="0" smtClean="0"/>
              <a:t>Fifth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88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202C5-FA27-4CFA-8C84-F1AF8757412A}" type="datetime1">
              <a:rPr lang="en-US" smtClean="0"/>
              <a:pPr/>
              <a:t>8/29/11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880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188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6839-EA1C-4730-B6B0-68A33178F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3.emf"/><Relationship Id="rId5" Type="http://schemas.openxmlformats.org/officeDocument/2006/relationships/image" Target="../media/image17.png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</p:spPr>
        <p:txBody>
          <a:bodyPr>
            <a:noAutofit/>
          </a:bodyPr>
          <a:lstStyle/>
          <a:p>
            <a:pPr algn="l"/>
            <a:r>
              <a:rPr lang="en-US" b="0" dirty="0" smtClean="0">
                <a:latin typeface="+mj-lt"/>
              </a:rPr>
              <a:t>Design Preference Elicitation </a:t>
            </a:r>
            <a:br>
              <a:rPr lang="en-US" b="0" dirty="0" smtClean="0">
                <a:latin typeface="+mj-lt"/>
              </a:rPr>
            </a:br>
            <a:r>
              <a:rPr lang="en-US" b="0" dirty="0" smtClean="0">
                <a:latin typeface="+mj-lt"/>
              </a:rPr>
              <a:t>Using Efficient Global Optimization</a:t>
            </a:r>
            <a:endParaRPr lang="en-US" b="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743200"/>
            <a:ext cx="6400800" cy="1752600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latin typeface="+mj-lt"/>
              </a:rPr>
              <a:t>Yi Ren</a:t>
            </a:r>
          </a:p>
          <a:p>
            <a:pPr algn="l"/>
            <a:r>
              <a:rPr lang="en-US" sz="2400" dirty="0" smtClean="0">
                <a:latin typeface="+mj-lt"/>
              </a:rPr>
              <a:t>Panos Y. Papalambros</a:t>
            </a:r>
          </a:p>
          <a:p>
            <a:pPr algn="l"/>
            <a:r>
              <a:rPr lang="en-US" sz="1800" dirty="0" smtClean="0">
                <a:latin typeface="+mj-lt"/>
              </a:rPr>
              <a:t>University of Michigan</a:t>
            </a:r>
          </a:p>
          <a:p>
            <a:pPr algn="l"/>
            <a:endParaRPr lang="en-US" sz="2000" dirty="0" smtClean="0">
              <a:latin typeface="+mj-lt"/>
            </a:endParaRPr>
          </a:p>
          <a:p>
            <a:pPr algn="l"/>
            <a:endParaRPr lang="en-US" sz="2000" dirty="0" smtClean="0">
              <a:latin typeface="+mj-lt"/>
            </a:endParaRPr>
          </a:p>
          <a:p>
            <a:pPr algn="l"/>
            <a:endParaRPr lang="en-US" sz="2000" dirty="0" smtClean="0">
              <a:latin typeface="+mj-lt"/>
            </a:endParaRPr>
          </a:p>
          <a:p>
            <a:pPr algn="l"/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ASME International Design Engineering Technical Conference 2011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Washington D.C.</a:t>
            </a:r>
          </a:p>
          <a:p>
            <a:pPr algn="l"/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August 2011</a:t>
            </a:r>
          </a:p>
        </p:txBody>
      </p:sp>
    </p:spTree>
    <p:extLst>
      <p:ext uri="{BB962C8B-B14F-4D97-AF65-F5344CB8AC3E}">
        <p14:creationId xmlns:p14="http://schemas.microsoft.com/office/powerpoint/2010/main" val="381266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776" y="2152471"/>
            <a:ext cx="4602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EGO finds a new design based on a real-valued </a:t>
            </a:r>
            <a:r>
              <a:rPr lang="en-US" sz="2800" dirty="0" err="1" smtClean="0"/>
              <a:t>metamodel</a:t>
            </a:r>
            <a:r>
              <a:rPr lang="en-US" sz="2800" dirty="0" smtClean="0"/>
              <a:t>. </a:t>
            </a:r>
          </a:p>
          <a:p>
            <a:endParaRPr lang="en-US" sz="2800" dirty="0" smtClean="0"/>
          </a:p>
          <a:p>
            <a:r>
              <a:rPr lang="en-US" sz="2800" dirty="0" smtClean="0"/>
              <a:t>Support Vector Machine (SVM) is used to </a:t>
            </a:r>
            <a:r>
              <a:rPr lang="en-US" sz="2800" dirty="0" smtClean="0">
                <a:latin typeface="+mj-lt"/>
              </a:rPr>
              <a:t>create the </a:t>
            </a:r>
            <a:r>
              <a:rPr lang="en-US" sz="2800" dirty="0" err="1" smtClean="0">
                <a:latin typeface="+mj-lt"/>
              </a:rPr>
              <a:t>metamodel</a:t>
            </a:r>
            <a:r>
              <a:rPr lang="en-US" sz="2800" dirty="0" smtClean="0">
                <a:latin typeface="+mj-lt"/>
              </a:rPr>
              <a:t> using binary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10</a:t>
            </a:fld>
            <a:endParaRPr lang="en-US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Elements of proposed algorithm</a:t>
            </a:r>
          </a:p>
          <a:p>
            <a:pPr lvl="0">
              <a:spcBef>
                <a:spcPct val="0"/>
              </a:spcBef>
            </a:pPr>
            <a:r>
              <a:rPr lang="en-US" sz="2400" dirty="0" smtClean="0"/>
              <a:t>Interpret binary feedbacks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991100" y="2258199"/>
            <a:ext cx="3238500" cy="4018748"/>
            <a:chOff x="4991100" y="2258199"/>
            <a:chExt cx="2447925" cy="3037701"/>
          </a:xfrm>
        </p:grpSpPr>
        <p:sp>
          <p:nvSpPr>
            <p:cNvPr id="13" name="Freeform 12"/>
            <p:cNvSpPr/>
            <p:nvPr/>
          </p:nvSpPr>
          <p:spPr>
            <a:xfrm>
              <a:off x="5010150" y="2971800"/>
              <a:ext cx="1857375" cy="2314575"/>
            </a:xfrm>
            <a:custGeom>
              <a:avLst/>
              <a:gdLst>
                <a:gd name="connsiteX0" fmla="*/ 1857375 w 1857375"/>
                <a:gd name="connsiteY0" fmla="*/ 9525 h 2314575"/>
                <a:gd name="connsiteX1" fmla="*/ 581025 w 1857375"/>
                <a:gd name="connsiteY1" fmla="*/ 2314575 h 2314575"/>
                <a:gd name="connsiteX2" fmla="*/ 0 w 1857375"/>
                <a:gd name="connsiteY2" fmla="*/ 2305050 h 2314575"/>
                <a:gd name="connsiteX3" fmla="*/ 0 w 1857375"/>
                <a:gd name="connsiteY3" fmla="*/ 0 h 2314575"/>
                <a:gd name="connsiteX4" fmla="*/ 1857375 w 1857375"/>
                <a:gd name="connsiteY4" fmla="*/ 9525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375" h="2314575">
                  <a:moveTo>
                    <a:pt x="1857375" y="9525"/>
                  </a:moveTo>
                  <a:lnTo>
                    <a:pt x="581025" y="2314575"/>
                  </a:lnTo>
                  <a:lnTo>
                    <a:pt x="0" y="2305050"/>
                  </a:lnTo>
                  <a:lnTo>
                    <a:pt x="0" y="0"/>
                  </a:lnTo>
                  <a:lnTo>
                    <a:pt x="1857375" y="95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625" y="2971800"/>
              <a:ext cx="2438400" cy="2306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000625" y="2258199"/>
              <a:ext cx="2371537" cy="617033"/>
              <a:chOff x="3962400" y="810399"/>
              <a:chExt cx="2371537" cy="617033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3962400" y="918865"/>
                <a:ext cx="176784" cy="152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74592" y="1186934"/>
                <a:ext cx="15240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11459" y="810399"/>
                <a:ext cx="1698390" cy="34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Preferred design</a:t>
                </a:r>
                <a:endParaRPr lang="en-US" sz="2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11459" y="1078468"/>
                <a:ext cx="2122478" cy="34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Not-preferred design</a:t>
                </a:r>
                <a:endParaRPr lang="en-US" sz="2400" dirty="0"/>
              </a:p>
            </p:txBody>
          </p:sp>
        </p:grpSp>
        <p:sp>
          <p:nvSpPr>
            <p:cNvPr id="23" name="Freeform 22"/>
            <p:cNvSpPr/>
            <p:nvPr/>
          </p:nvSpPr>
          <p:spPr>
            <a:xfrm>
              <a:off x="5562600" y="2971800"/>
              <a:ext cx="1295400" cy="2324100"/>
            </a:xfrm>
            <a:custGeom>
              <a:avLst/>
              <a:gdLst>
                <a:gd name="connsiteX0" fmla="*/ 1314450 w 1314450"/>
                <a:gd name="connsiteY0" fmla="*/ 0 h 2324100"/>
                <a:gd name="connsiteX1" fmla="*/ 933450 w 1314450"/>
                <a:gd name="connsiteY1" fmla="*/ 1371600 h 2324100"/>
                <a:gd name="connsiteX2" fmla="*/ 0 w 1314450"/>
                <a:gd name="connsiteY2" fmla="*/ 2324100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14450" h="2324100">
                  <a:moveTo>
                    <a:pt x="1314450" y="0"/>
                  </a:moveTo>
                  <a:cubicBezTo>
                    <a:pt x="1233487" y="492125"/>
                    <a:pt x="1152525" y="984250"/>
                    <a:pt x="933450" y="1371600"/>
                  </a:cubicBezTo>
                  <a:cubicBezTo>
                    <a:pt x="714375" y="1758950"/>
                    <a:pt x="357187" y="2041525"/>
                    <a:pt x="0" y="232410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991100" y="2979420"/>
              <a:ext cx="1508760" cy="1981200"/>
            </a:xfrm>
            <a:custGeom>
              <a:avLst/>
              <a:gdLst>
                <a:gd name="connsiteX0" fmla="*/ 1508760 w 1508760"/>
                <a:gd name="connsiteY0" fmla="*/ 0 h 1981200"/>
                <a:gd name="connsiteX1" fmla="*/ 1272540 w 1508760"/>
                <a:gd name="connsiteY1" fmla="*/ 1021080 h 1981200"/>
                <a:gd name="connsiteX2" fmla="*/ 670560 w 1508760"/>
                <a:gd name="connsiteY2" fmla="*/ 1684020 h 1981200"/>
                <a:gd name="connsiteX3" fmla="*/ 0 w 1508760"/>
                <a:gd name="connsiteY3" fmla="*/ 198120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60" h="1981200">
                  <a:moveTo>
                    <a:pt x="1508760" y="0"/>
                  </a:moveTo>
                  <a:cubicBezTo>
                    <a:pt x="1460500" y="370205"/>
                    <a:pt x="1412240" y="740410"/>
                    <a:pt x="1272540" y="1021080"/>
                  </a:cubicBezTo>
                  <a:cubicBezTo>
                    <a:pt x="1132840" y="1301750"/>
                    <a:pt x="882650" y="1524000"/>
                    <a:pt x="670560" y="1684020"/>
                  </a:cubicBezTo>
                  <a:cubicBezTo>
                    <a:pt x="458470" y="1844040"/>
                    <a:pt x="208280" y="1917700"/>
                    <a:pt x="0" y="198120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686425" y="4419600"/>
              <a:ext cx="176784" cy="152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6296025" y="3429000"/>
              <a:ext cx="176784" cy="152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172200" y="2990850"/>
              <a:ext cx="869950" cy="2286000"/>
            </a:xfrm>
            <a:custGeom>
              <a:avLst/>
              <a:gdLst>
                <a:gd name="connsiteX0" fmla="*/ 869950 w 869950"/>
                <a:gd name="connsiteY0" fmla="*/ 0 h 2286000"/>
                <a:gd name="connsiteX1" fmla="*/ 641350 w 869950"/>
                <a:gd name="connsiteY1" fmla="*/ 1301750 h 2286000"/>
                <a:gd name="connsiteX2" fmla="*/ 0 w 869950"/>
                <a:gd name="connsiteY2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950" h="2286000">
                  <a:moveTo>
                    <a:pt x="869950" y="0"/>
                  </a:moveTo>
                  <a:cubicBezTo>
                    <a:pt x="828146" y="460375"/>
                    <a:pt x="786342" y="920750"/>
                    <a:pt x="641350" y="1301750"/>
                  </a:cubicBezTo>
                  <a:cubicBezTo>
                    <a:pt x="496358" y="1682750"/>
                    <a:pt x="133350" y="2095500"/>
                    <a:pt x="0" y="2286000"/>
                  </a:cubicBezTo>
                </a:path>
              </a:pathLst>
            </a:cu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77025" y="43434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60253" y="3891964"/>
              <a:ext cx="457200" cy="348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+1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33048" y="4810161"/>
              <a:ext cx="457200" cy="3489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-1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763000" cy="434339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Present a set of </a:t>
            </a:r>
            <a:r>
              <a:rPr lang="en-US" sz="2800" i="1" dirty="0" smtClean="0">
                <a:latin typeface="Book Antiqua" pitchFamily="18" charset="0"/>
              </a:rPr>
              <a:t>n</a:t>
            </a:r>
            <a:r>
              <a:rPr lang="en-US" sz="2800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designs to the 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11</a:t>
            </a:fld>
            <a:endParaRPr lang="en-US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-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/>
              <a:t>Algorithmic procedure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723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763000" cy="434339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+mj-lt"/>
              </a:rPr>
              <a:t>Present a set of </a:t>
            </a:r>
            <a:r>
              <a:rPr lang="en-US" sz="2400" i="1" dirty="0" smtClean="0">
                <a:latin typeface="Book Antiqua" pitchFamily="18" charset="0"/>
              </a:rPr>
              <a:t>n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designs to the subject.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From the binary subject feedback, construct a decision function using SVM. Let the number of preferred designs be </a:t>
            </a:r>
            <a:r>
              <a:rPr lang="en-US" sz="2800" i="1" dirty="0" smtClean="0">
                <a:latin typeface="Book Antiqua" pitchFamily="18" charset="0"/>
              </a:rPr>
              <a:t>a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12</a:t>
            </a:fld>
            <a:endParaRPr lang="en-US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-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/>
              <a:t>Algorithmic procedure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723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763000" cy="434339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+mj-lt"/>
              </a:rPr>
              <a:t>Present a set of </a:t>
            </a:r>
            <a:r>
              <a:rPr lang="en-US" sz="2400" i="1" dirty="0" smtClean="0">
                <a:latin typeface="Book Antiqua" pitchFamily="18" charset="0"/>
              </a:rPr>
              <a:t>n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designs to the subject.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+mj-lt"/>
              </a:rPr>
              <a:t>From the binary subject feedback, construct a decision function using SVM. Let the number of preferred designs be </a:t>
            </a:r>
            <a:r>
              <a:rPr lang="en-US" sz="2400" i="1" dirty="0" smtClean="0">
                <a:latin typeface="Book Antiqua" pitchFamily="18" charset="0"/>
              </a:rPr>
              <a:t>a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Find a set of </a:t>
            </a:r>
            <a:r>
              <a:rPr lang="en-US" sz="2800" i="1" dirty="0" smtClean="0">
                <a:latin typeface="Book Antiqua" pitchFamily="18" charset="0"/>
              </a:rPr>
              <a:t>n-a</a:t>
            </a:r>
            <a:r>
              <a:rPr lang="en-US" sz="2800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designs that have high predicted decision function values and are away from current samples, i.e., optimize the merit function using GA.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13</a:t>
            </a:fld>
            <a:endParaRPr lang="en-US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-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/>
              <a:t>Algorithmic procedure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723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1"/>
            <a:ext cx="8763000" cy="4343399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400" dirty="0" smtClean="0">
                <a:latin typeface="+mj-lt"/>
              </a:rPr>
              <a:t>Present a set of </a:t>
            </a:r>
            <a:r>
              <a:rPr lang="en-US" sz="2400" i="1" dirty="0" smtClean="0">
                <a:latin typeface="+mj-lt"/>
              </a:rPr>
              <a:t>n </a:t>
            </a:r>
            <a:r>
              <a:rPr lang="en-US" sz="2400" dirty="0" smtClean="0">
                <a:latin typeface="+mj-lt"/>
              </a:rPr>
              <a:t>designs to the subject.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+mj-lt"/>
              </a:rPr>
              <a:t>From the binary subject feedback, construct a decision function using SVM. Let the number of preferred designs be </a:t>
            </a:r>
            <a:r>
              <a:rPr lang="en-US" sz="2400" i="1" dirty="0" smtClean="0">
                <a:latin typeface="+mj-lt"/>
              </a:rPr>
              <a:t>a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latin typeface="+mj-lt"/>
              </a:rPr>
              <a:t>Find a set of </a:t>
            </a:r>
            <a:r>
              <a:rPr lang="en-US" sz="2400" i="1" dirty="0" smtClean="0">
                <a:latin typeface="+mj-lt"/>
              </a:rPr>
              <a:t>n-a </a:t>
            </a:r>
            <a:r>
              <a:rPr lang="en-US" sz="2400" dirty="0" smtClean="0">
                <a:latin typeface="+mj-lt"/>
              </a:rPr>
              <a:t>designs that have high predicted decision function values and are away from current samples, i.e., optimize the merit function using GA.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+mj-lt"/>
              </a:rPr>
              <a:t>Present </a:t>
            </a:r>
            <a:r>
              <a:rPr lang="en-US" sz="2800" dirty="0">
                <a:latin typeface="+mj-lt"/>
              </a:rPr>
              <a:t>to the </a:t>
            </a:r>
            <a:r>
              <a:rPr lang="en-US" sz="2800" dirty="0" smtClean="0">
                <a:latin typeface="+mj-lt"/>
              </a:rPr>
              <a:t>subject the new set and the previously “preferred” designs.</a:t>
            </a:r>
          </a:p>
          <a:p>
            <a:pPr marL="514350" indent="-514350">
              <a:buAutoNum type="arabicPeriod"/>
            </a:pP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14</a:t>
            </a:fld>
            <a:endParaRPr lang="en-US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-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/>
              <a:t>Algorithmic procedure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723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3809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 smtClean="0">
                <a:latin typeface="+mj-lt"/>
              </a:rPr>
              <a:t>We compared the proposed algorithm with </a:t>
            </a:r>
            <a:r>
              <a:rPr lang="en-US" sz="3000" dirty="0">
                <a:latin typeface="+mj-lt"/>
              </a:rPr>
              <a:t>a</a:t>
            </a:r>
            <a:r>
              <a:rPr lang="en-US" sz="3000" dirty="0" smtClean="0">
                <a:latin typeface="+mj-lt"/>
              </a:rPr>
              <a:t> previous SVM Search algorithm* that sampled new points randomly within the positive region of a classifier based on accumulated knowledge. </a:t>
            </a:r>
            <a:r>
              <a:rPr lang="en-US" sz="3000" dirty="0">
                <a:latin typeface="+mj-lt"/>
              </a:rPr>
              <a:t>R</a:t>
            </a:r>
            <a:r>
              <a:rPr lang="en-US" sz="3000" dirty="0" smtClean="0">
                <a:latin typeface="+mj-lt"/>
              </a:rPr>
              <a:t>esults show the proposed algorithm outperformed SVM Search especially when the dimensionality of the problem is high.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C00000"/>
                </a:solidFill>
                <a:latin typeface="+mj-lt"/>
              </a:rPr>
              <a:t>Both methods outperform GA*.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15</a:t>
            </a:fld>
            <a:endParaRPr lang="en-US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5715000"/>
            <a:ext cx="5867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+mj-lt"/>
              </a:rPr>
              <a:t>*</a:t>
            </a:r>
            <a:r>
              <a:rPr lang="en-US" sz="1100" dirty="0" err="1" smtClean="0">
                <a:latin typeface="+mj-lt"/>
              </a:rPr>
              <a:t>Ren</a:t>
            </a:r>
            <a:r>
              <a:rPr lang="en-US" sz="1100" dirty="0" smtClean="0">
                <a:latin typeface="+mj-lt"/>
              </a:rPr>
              <a:t>, Y., </a:t>
            </a:r>
            <a:r>
              <a:rPr lang="en-US" sz="1100" dirty="0" err="1" smtClean="0">
                <a:latin typeface="+mj-lt"/>
              </a:rPr>
              <a:t>Papalambros</a:t>
            </a:r>
            <a:r>
              <a:rPr lang="en-US" sz="1100" dirty="0" smtClean="0">
                <a:latin typeface="+mj-lt"/>
              </a:rPr>
              <a:t>, P.Y., Design Preference Elicitation, Derivative Free Optimization and Support Vector Machine Search, In Proceedings of the ASME IDETC 2010.</a:t>
            </a:r>
            <a:endParaRPr lang="en-US" sz="1100" dirty="0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-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/>
              <a:t>Simulated interaction results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971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776" y="1847671"/>
            <a:ext cx="757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+mj-lt"/>
              </a:rPr>
              <a:t>Yirenumich.appspot.com</a:t>
            </a:r>
          </a:p>
          <a:p>
            <a:r>
              <a:rPr lang="en-US" sz="2400" dirty="0" err="1" smtClean="0">
                <a:latin typeface="+mj-lt"/>
              </a:rPr>
              <a:t>WebGL</a:t>
            </a:r>
            <a:r>
              <a:rPr lang="en-US" sz="2400" dirty="0" smtClean="0">
                <a:latin typeface="+mj-lt"/>
              </a:rPr>
              <a:t> for online 3D modeling</a:t>
            </a:r>
          </a:p>
          <a:p>
            <a:r>
              <a:rPr lang="en-US" sz="2400" dirty="0" smtClean="0">
                <a:latin typeface="+mj-lt"/>
              </a:rPr>
              <a:t>Google </a:t>
            </a:r>
            <a:r>
              <a:rPr lang="en-US" sz="2400" dirty="0" err="1" smtClean="0">
                <a:latin typeface="+mj-lt"/>
              </a:rPr>
              <a:t>datastore</a:t>
            </a:r>
            <a:r>
              <a:rPr lang="en-US" sz="2400" dirty="0" smtClean="0">
                <a:latin typeface="+mj-lt"/>
              </a:rPr>
              <a:t> for data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16</a:t>
            </a:fld>
            <a:endParaRPr lang="en-US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8392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Demonstration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A web application for vehicle exterior shape design w/ 20 dimensions</a:t>
            </a:r>
            <a:endParaRPr lang="en-US" sz="4400" dirty="0" smtClean="0"/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4553" t="35476" r="6296" b="16667"/>
          <a:stretch>
            <a:fillRect/>
          </a:stretch>
        </p:blipFill>
        <p:spPr bwMode="auto">
          <a:xfrm>
            <a:off x="381000" y="3048000"/>
            <a:ext cx="7543800" cy="3431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-228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Convergence test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Pilot test results at </a:t>
            </a:r>
            <a:r>
              <a:rPr lang="en-US" sz="2400" i="1" dirty="0" smtClean="0"/>
              <a:t>yirenumich.appspot.com/log.html</a:t>
            </a:r>
            <a:endParaRPr lang="en-US" sz="4400" i="1" dirty="0" smtClean="0"/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57200" y="1828800"/>
            <a:ext cx="6705600" cy="4693920"/>
            <a:chOff x="-7282274" y="3352800"/>
            <a:chExt cx="8382000" cy="5867400"/>
          </a:xfrm>
        </p:grpSpPr>
        <p:sp>
          <p:nvSpPr>
            <p:cNvPr id="8" name="Rounded Rectangle 7"/>
            <p:cNvSpPr/>
            <p:nvPr/>
          </p:nvSpPr>
          <p:spPr>
            <a:xfrm>
              <a:off x="-7282274" y="3352800"/>
              <a:ext cx="8382000" cy="5867400"/>
            </a:xfrm>
            <a:prstGeom prst="roundRect">
              <a:avLst>
                <a:gd name="adj" fmla="val 1042"/>
              </a:avLst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9" name="Group 12"/>
            <p:cNvGrpSpPr/>
            <p:nvPr/>
          </p:nvGrpSpPr>
          <p:grpSpPr>
            <a:xfrm>
              <a:off x="-6324600" y="4648200"/>
              <a:ext cx="7147749" cy="4419599"/>
              <a:chOff x="-2133600" y="0"/>
              <a:chExt cx="9982200" cy="6172200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5725" t="35417" r="26794" b="44791"/>
              <a:stretch>
                <a:fillRect/>
              </a:stretch>
            </p:blipFill>
            <p:spPr bwMode="auto">
              <a:xfrm>
                <a:off x="-2133600" y="0"/>
                <a:ext cx="48768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35359" t="35417" r="26574" b="43750"/>
              <a:stretch>
                <a:fillRect/>
              </a:stretch>
            </p:blipFill>
            <p:spPr bwMode="auto">
              <a:xfrm>
                <a:off x="2895600" y="0"/>
                <a:ext cx="4953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35359" t="35417" r="26574" b="44791"/>
              <a:stretch>
                <a:fillRect/>
              </a:stretch>
            </p:blipFill>
            <p:spPr bwMode="auto">
              <a:xfrm>
                <a:off x="2895600" y="1600200"/>
                <a:ext cx="49530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9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35359" t="35417" r="26574" b="44791"/>
              <a:stretch>
                <a:fillRect/>
              </a:stretch>
            </p:blipFill>
            <p:spPr bwMode="auto">
              <a:xfrm>
                <a:off x="-2133600" y="1600200"/>
                <a:ext cx="49530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35359" t="35417" r="26574" b="44791"/>
              <a:stretch>
                <a:fillRect/>
              </a:stretch>
            </p:blipFill>
            <p:spPr bwMode="auto">
              <a:xfrm>
                <a:off x="-2133600" y="3200400"/>
                <a:ext cx="49530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1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35359" t="35417" r="26574" b="44791"/>
              <a:stretch>
                <a:fillRect/>
              </a:stretch>
            </p:blipFill>
            <p:spPr bwMode="auto">
              <a:xfrm>
                <a:off x="2895600" y="3200400"/>
                <a:ext cx="4953000" cy="1447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35944" t="36458" r="26574" b="44792"/>
              <a:stretch>
                <a:fillRect/>
              </a:stretch>
            </p:blipFill>
            <p:spPr bwMode="auto">
              <a:xfrm>
                <a:off x="-2057400" y="4724400"/>
                <a:ext cx="4876800" cy="1371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3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 l="35359" t="35417" r="26574" b="43750"/>
              <a:stretch>
                <a:fillRect/>
              </a:stretch>
            </p:blipFill>
            <p:spPr bwMode="auto">
              <a:xfrm>
                <a:off x="2895600" y="4648200"/>
                <a:ext cx="49530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-5301074" y="3362980"/>
              <a:ext cx="1703753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Side view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326278" y="3352800"/>
              <a:ext cx="284188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Perspective view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5935734" y="4114800"/>
              <a:ext cx="119391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</a:t>
              </a:r>
              <a:endParaRPr 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259334" y="4114800"/>
              <a:ext cx="119808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Target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270803" y="4114800"/>
              <a:ext cx="119391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594403" y="4114800"/>
              <a:ext cx="1198085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Target</a:t>
              </a:r>
              <a:endParaRPr lang="en-US" sz="16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-7015573" y="6743700"/>
              <a:ext cx="4800600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-5186773" y="6743700"/>
              <a:ext cx="4800600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-3357974" y="6743700"/>
              <a:ext cx="4800600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-6520274" y="5715000"/>
              <a:ext cx="7391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-6520274" y="6858000"/>
              <a:ext cx="7391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-6520274" y="8001000"/>
              <a:ext cx="7391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-7206074" y="4114800"/>
              <a:ext cx="95418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User</a:t>
              </a:r>
              <a:endParaRPr lang="en-US" sz="16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-8768173" y="6743700"/>
              <a:ext cx="4800600" cy="0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-7053674" y="4886980"/>
              <a:ext cx="42519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7053674" y="6029980"/>
              <a:ext cx="42519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1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7053674" y="7172980"/>
              <a:ext cx="42519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-7053674" y="8239780"/>
              <a:ext cx="425198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16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04800" y="1367135"/>
            <a:ext cx="5698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 of the tests last less than 20 iterations.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Convergence test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Does the search algorithm work?</a:t>
            </a:r>
            <a:endParaRPr lang="en-US" sz="4400" i="1" dirty="0" smtClean="0"/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28800"/>
            <a:ext cx="594472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715000" y="609600"/>
            <a:ext cx="342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Inner radius: </a:t>
            </a:r>
          </a:p>
          <a:p>
            <a:r>
              <a:rPr lang="en-US" sz="2000" dirty="0" smtClean="0"/>
              <a:t>when the sample showed up</a:t>
            </a:r>
          </a:p>
          <a:p>
            <a:r>
              <a:rPr lang="en-US" sz="2000" b="1" dirty="0" smtClean="0"/>
              <a:t>Outer radius: </a:t>
            </a:r>
          </a:p>
          <a:p>
            <a:r>
              <a:rPr lang="en-US" sz="2000" dirty="0" smtClean="0"/>
              <a:t>when the sample was dropped</a:t>
            </a:r>
          </a:p>
          <a:p>
            <a:r>
              <a:rPr lang="en-US" sz="2000" b="1" dirty="0" smtClean="0"/>
              <a:t>Square:</a:t>
            </a:r>
            <a:r>
              <a:rPr lang="en-US" sz="2000" dirty="0" smtClean="0"/>
              <a:t> the target</a:t>
            </a:r>
          </a:p>
        </p:txBody>
      </p:sp>
      <p:sp>
        <p:nvSpPr>
          <p:cNvPr id="7" name="Oval 6"/>
          <p:cNvSpPr/>
          <p:nvPr/>
        </p:nvSpPr>
        <p:spPr>
          <a:xfrm>
            <a:off x="5105400" y="990600"/>
            <a:ext cx="533400" cy="5334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1905000"/>
            <a:ext cx="228600" cy="228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5862935"/>
            <a:ext cx="4450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Euclidean space (projected to 2D)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Convergence test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Do people use Euclidean distances in the design space?</a:t>
            </a:r>
            <a:endParaRPr lang="en-US" sz="4400" i="1" dirty="0" smtClean="0"/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46504"/>
            <a:ext cx="5486400" cy="488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2</a:t>
            </a:fld>
            <a:endParaRPr lang="en-US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57200"/>
            <a:ext cx="8839200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Outline</a:t>
            </a:r>
            <a:endParaRPr lang="en-US" sz="4800" b="1" dirty="0" smtClean="0">
              <a:solidFill>
                <a:prstClr val="black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en-US" sz="2400" dirty="0" smtClean="0">
              <a:solidFill>
                <a:prstClr val="black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Motivation: </a:t>
            </a:r>
          </a:p>
          <a:p>
            <a:pPr marL="514350" indent="-514350">
              <a:spcBef>
                <a:spcPct val="0"/>
              </a:spcBef>
            </a:pPr>
            <a:r>
              <a:rPr lang="en-US" sz="2800" dirty="0" smtClean="0">
                <a:solidFill>
                  <a:prstClr val="black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Eliciting individual preferences effectively</a:t>
            </a:r>
            <a:endParaRPr lang="en-US" sz="2800" dirty="0" smtClean="0">
              <a:solidFill>
                <a:prstClr val="black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spcBef>
                <a:spcPct val="0"/>
              </a:spcBef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  <a:latin typeface="+mj-lt"/>
              <a:ea typeface="+mj-ea"/>
              <a:cs typeface="+mj-cs"/>
            </a:endParaRPr>
          </a:p>
          <a:p>
            <a:pPr marL="514350" indent="-5143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/>
              <a:t>Problem Formulation: </a:t>
            </a:r>
          </a:p>
          <a:p>
            <a:pPr marL="514350" indent="-514350">
              <a:spcBef>
                <a:spcPct val="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	“Black box” optimization with binary outputs</a:t>
            </a:r>
          </a:p>
          <a:p>
            <a:pPr marL="514350" indent="-514350">
              <a:spcBef>
                <a:spcPct val="0"/>
              </a:spcBef>
              <a:buFont typeface="Wingdings" pitchFamily="2" charset="2"/>
              <a:buChar char="§"/>
            </a:pPr>
            <a:endParaRPr lang="en-US" sz="2800" dirty="0" smtClean="0">
              <a:solidFill>
                <a:prstClr val="black"/>
              </a:solidFill>
            </a:endParaRPr>
          </a:p>
          <a:p>
            <a:pPr marL="514350" indent="-5143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/>
              <a:t>Approach:</a:t>
            </a:r>
          </a:p>
          <a:p>
            <a:pPr marL="514350" indent="-514350">
              <a:spcBef>
                <a:spcPct val="0"/>
              </a:spcBef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2800" dirty="0" smtClean="0">
                <a:solidFill>
                  <a:prstClr val="black"/>
                </a:solidFill>
              </a:rPr>
              <a:t>Support vector machine + efficient global optimization</a:t>
            </a:r>
          </a:p>
          <a:p>
            <a:pPr marL="514350" indent="-514350">
              <a:spcBef>
                <a:spcPct val="0"/>
              </a:spcBef>
              <a:buFont typeface="Wingdings" pitchFamily="2" charset="2"/>
              <a:buChar char="§"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/>
              <a:t>Demonstration: </a:t>
            </a:r>
          </a:p>
          <a:p>
            <a:pPr marL="514350" indent="-514350">
              <a:spcBef>
                <a:spcPct val="0"/>
              </a:spcBef>
            </a:pPr>
            <a:r>
              <a:rPr lang="en-US" sz="2800" dirty="0" smtClean="0">
                <a:solidFill>
                  <a:prstClr val="black"/>
                </a:solidFill>
              </a:rPr>
              <a:t>	Web application with 3D vehicle shape design</a:t>
            </a:r>
          </a:p>
        </p:txBody>
      </p:sp>
    </p:spTree>
    <p:extLst>
      <p:ext uri="{BB962C8B-B14F-4D97-AF65-F5344CB8AC3E}">
        <p14:creationId xmlns:p14="http://schemas.microsoft.com/office/powerpoint/2010/main" val="412476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Convergence test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Construct a feature space</a:t>
            </a:r>
            <a:endParaRPr lang="en-US" sz="4400" i="1" dirty="0" smtClean="0"/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438400"/>
            <a:ext cx="8305800" cy="341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0776" y="1905000"/>
            <a:ext cx="8031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 the distances between control points as features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05000"/>
            <a:ext cx="6189918" cy="485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228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Convergence test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Does the search algorithm work?</a:t>
            </a:r>
            <a:endParaRPr lang="en-US" sz="4400" i="1" dirty="0" smtClean="0"/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609600"/>
            <a:ext cx="3429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Inner radius: </a:t>
            </a:r>
          </a:p>
          <a:p>
            <a:r>
              <a:rPr lang="en-US" sz="2000" dirty="0" smtClean="0"/>
              <a:t>when the sample showed up</a:t>
            </a:r>
          </a:p>
          <a:p>
            <a:r>
              <a:rPr lang="en-US" sz="2000" b="1" dirty="0" smtClean="0"/>
              <a:t>Outer radius: </a:t>
            </a:r>
          </a:p>
          <a:p>
            <a:r>
              <a:rPr lang="en-US" sz="2000" dirty="0" smtClean="0"/>
              <a:t>when the sample was dropped</a:t>
            </a:r>
          </a:p>
          <a:p>
            <a:r>
              <a:rPr lang="en-US" sz="2000" b="1" dirty="0" smtClean="0"/>
              <a:t>Square:</a:t>
            </a:r>
            <a:r>
              <a:rPr lang="en-US" sz="2000" dirty="0" smtClean="0"/>
              <a:t> the target</a:t>
            </a:r>
          </a:p>
        </p:txBody>
      </p:sp>
      <p:sp>
        <p:nvSpPr>
          <p:cNvPr id="7" name="Oval 6"/>
          <p:cNvSpPr/>
          <p:nvPr/>
        </p:nvSpPr>
        <p:spPr>
          <a:xfrm>
            <a:off x="5105400" y="990600"/>
            <a:ext cx="533400" cy="5334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1905000"/>
            <a:ext cx="228600" cy="228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47637" y="5943600"/>
            <a:ext cx="4193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Feature space (projected to 2D)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776" y="1897082"/>
            <a:ext cx="75740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Incorporate viewing angle data in the interactions:</a:t>
            </a:r>
          </a:p>
          <a:p>
            <a:r>
              <a:rPr lang="en-US" sz="2800" dirty="0" smtClean="0"/>
              <a:t>Rotational matrices that determine viewing angles may provide insight on features important to the subject.</a:t>
            </a:r>
          </a:p>
          <a:p>
            <a:endParaRPr lang="en-US" sz="2800" dirty="0" smtClean="0"/>
          </a:p>
          <a:p>
            <a:r>
              <a:rPr lang="en-US" sz="2800" i="1" dirty="0" smtClean="0"/>
              <a:t>Better interpretation of binary feedback:</a:t>
            </a:r>
          </a:p>
          <a:p>
            <a:r>
              <a:rPr lang="en-US" sz="2800" dirty="0" smtClean="0"/>
              <a:t>A more accurate decision function may be created using the comparison tree rather than the binary labels on the queried samples.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22</a:t>
            </a:fld>
            <a:endParaRPr lang="en-US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Future Work</a:t>
            </a:r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457200" y="2438400"/>
            <a:ext cx="8077200" cy="1927225"/>
          </a:xfrm>
        </p:spPr>
        <p:txBody>
          <a:bodyPr>
            <a:noAutofit/>
          </a:bodyPr>
          <a:lstStyle/>
          <a:p>
            <a:r>
              <a:rPr lang="en-US" sz="9000" b="0" dirty="0" smtClean="0">
                <a:latin typeface="Lucida Handwriting" pitchFamily="66" charset="0"/>
                <a:cs typeface="MV Boli" pitchFamily="2" charset="0"/>
              </a:rPr>
              <a:t>Thank you</a:t>
            </a:r>
            <a:br>
              <a:rPr lang="en-US" sz="9000" b="0" dirty="0" smtClean="0">
                <a:latin typeface="Lucida Handwriting" pitchFamily="66" charset="0"/>
                <a:cs typeface="MV Boli" pitchFamily="2" charset="0"/>
              </a:rPr>
            </a:br>
            <a:endParaRPr lang="en-US" sz="2800" b="0" dirty="0">
              <a:latin typeface="Lucida Handwriting" pitchFamily="66" charset="0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425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24</a:t>
            </a:fld>
            <a:endParaRPr lang="en-US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lang="en-US" sz="4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-304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Elements of proposed algorithm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Efficient global optimization* 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533400" y="1883676"/>
            <a:ext cx="3352800" cy="2502932"/>
            <a:chOff x="152400" y="2286000"/>
            <a:chExt cx="3352800" cy="2502932"/>
          </a:xfrm>
        </p:grpSpPr>
        <p:sp>
          <p:nvSpPr>
            <p:cNvPr id="50" name="Freeform 49"/>
            <p:cNvSpPr/>
            <p:nvPr/>
          </p:nvSpPr>
          <p:spPr>
            <a:xfrm>
              <a:off x="642593" y="2362200"/>
              <a:ext cx="2705493" cy="1926619"/>
            </a:xfrm>
            <a:custGeom>
              <a:avLst/>
              <a:gdLst>
                <a:gd name="connsiteX0" fmla="*/ 0 w 2705493"/>
                <a:gd name="connsiteY0" fmla="*/ 1407870 h 1926619"/>
                <a:gd name="connsiteX1" fmla="*/ 537328 w 2705493"/>
                <a:gd name="connsiteY1" fmla="*/ 154106 h 1926619"/>
                <a:gd name="connsiteX2" fmla="*/ 1272619 w 2705493"/>
                <a:gd name="connsiteY2" fmla="*/ 1926345 h 1926619"/>
                <a:gd name="connsiteX3" fmla="*/ 2017337 w 2705493"/>
                <a:gd name="connsiteY3" fmla="*/ 3277 h 1926619"/>
                <a:gd name="connsiteX4" fmla="*/ 2705493 w 2705493"/>
                <a:gd name="connsiteY4" fmla="*/ 1558699 h 19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493" h="1926619">
                  <a:moveTo>
                    <a:pt x="0" y="1407870"/>
                  </a:moveTo>
                  <a:cubicBezTo>
                    <a:pt x="162612" y="737782"/>
                    <a:pt x="325225" y="67694"/>
                    <a:pt x="537328" y="154106"/>
                  </a:cubicBezTo>
                  <a:cubicBezTo>
                    <a:pt x="749431" y="240518"/>
                    <a:pt x="1025951" y="1951483"/>
                    <a:pt x="1272619" y="1926345"/>
                  </a:cubicBezTo>
                  <a:cubicBezTo>
                    <a:pt x="1519287" y="1901207"/>
                    <a:pt x="1778525" y="64551"/>
                    <a:pt x="2017337" y="3277"/>
                  </a:cubicBezTo>
                  <a:cubicBezTo>
                    <a:pt x="2256149" y="-57997"/>
                    <a:pt x="2480821" y="750351"/>
                    <a:pt x="2705493" y="1558699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18793" y="3200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19200" y="26670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676400" y="3962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209800" y="3283669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14600" y="2352773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228679" y="36576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533400" y="2286000"/>
              <a:ext cx="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33400" y="4419600"/>
              <a:ext cx="2971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219200" y="4419600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space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-477003" y="3144003"/>
              <a:ext cx="1628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Objective value</a:t>
              </a:r>
              <a:endParaRPr lang="en-US" dirty="0"/>
            </a:p>
          </p:txBody>
        </p:sp>
        <p:cxnSp>
          <p:nvCxnSpPr>
            <p:cNvPr id="61" name="Straight Connector 60"/>
            <p:cNvCxnSpPr>
              <a:stCxn id="51" idx="4"/>
            </p:cNvCxnSpPr>
            <p:nvPr/>
          </p:nvCxnSpPr>
          <p:spPr>
            <a:xfrm>
              <a:off x="778497" y="3319807"/>
              <a:ext cx="12859" cy="1099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278903" y="2755622"/>
              <a:ext cx="29852" cy="166397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574303" y="2461158"/>
              <a:ext cx="0" cy="195844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752600" y="4081806"/>
              <a:ext cx="0" cy="337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288382" y="3777007"/>
              <a:ext cx="0" cy="642592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269503" y="3403076"/>
              <a:ext cx="11734" cy="101652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66"/>
          <p:cNvGrpSpPr/>
          <p:nvPr/>
        </p:nvGrpSpPr>
        <p:grpSpPr>
          <a:xfrm>
            <a:off x="4800600" y="1883676"/>
            <a:ext cx="3352800" cy="2502932"/>
            <a:chOff x="152400" y="2286000"/>
            <a:chExt cx="3352800" cy="2502932"/>
          </a:xfrm>
        </p:grpSpPr>
        <p:sp>
          <p:nvSpPr>
            <p:cNvPr id="68" name="Freeform 67"/>
            <p:cNvSpPr/>
            <p:nvPr/>
          </p:nvSpPr>
          <p:spPr>
            <a:xfrm>
              <a:off x="642593" y="2362200"/>
              <a:ext cx="2705493" cy="1926619"/>
            </a:xfrm>
            <a:custGeom>
              <a:avLst/>
              <a:gdLst>
                <a:gd name="connsiteX0" fmla="*/ 0 w 2705493"/>
                <a:gd name="connsiteY0" fmla="*/ 1407870 h 1926619"/>
                <a:gd name="connsiteX1" fmla="*/ 537328 w 2705493"/>
                <a:gd name="connsiteY1" fmla="*/ 154106 h 1926619"/>
                <a:gd name="connsiteX2" fmla="*/ 1272619 w 2705493"/>
                <a:gd name="connsiteY2" fmla="*/ 1926345 h 1926619"/>
                <a:gd name="connsiteX3" fmla="*/ 2017337 w 2705493"/>
                <a:gd name="connsiteY3" fmla="*/ 3277 h 1926619"/>
                <a:gd name="connsiteX4" fmla="*/ 2705493 w 2705493"/>
                <a:gd name="connsiteY4" fmla="*/ 1558699 h 19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493" h="1926619">
                  <a:moveTo>
                    <a:pt x="0" y="1407870"/>
                  </a:moveTo>
                  <a:cubicBezTo>
                    <a:pt x="162612" y="737782"/>
                    <a:pt x="325225" y="67694"/>
                    <a:pt x="537328" y="154106"/>
                  </a:cubicBezTo>
                  <a:cubicBezTo>
                    <a:pt x="749431" y="240518"/>
                    <a:pt x="1025951" y="1951483"/>
                    <a:pt x="1272619" y="1926345"/>
                  </a:cubicBezTo>
                  <a:cubicBezTo>
                    <a:pt x="1519287" y="1901207"/>
                    <a:pt x="1778525" y="64551"/>
                    <a:pt x="2017337" y="3277"/>
                  </a:cubicBezTo>
                  <a:cubicBezTo>
                    <a:pt x="2256149" y="-57997"/>
                    <a:pt x="2480821" y="750351"/>
                    <a:pt x="2705493" y="1558699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18793" y="3200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219200" y="26670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76400" y="3962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209800" y="3283669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514600" y="2352773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28679" y="36576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533400" y="2286000"/>
              <a:ext cx="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33400" y="4419600"/>
              <a:ext cx="2971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19200" y="4419600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space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-477003" y="3144003"/>
              <a:ext cx="1628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Objective value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69" idx="4"/>
            </p:cNvCxnSpPr>
            <p:nvPr/>
          </p:nvCxnSpPr>
          <p:spPr>
            <a:xfrm>
              <a:off x="778497" y="3319807"/>
              <a:ext cx="12859" cy="1099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278903" y="2755622"/>
              <a:ext cx="29852" cy="166397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574303" y="2461158"/>
              <a:ext cx="0" cy="195844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4081806"/>
              <a:ext cx="0" cy="337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88382" y="3777007"/>
              <a:ext cx="0" cy="642592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269503" y="3403076"/>
              <a:ext cx="11734" cy="101652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reeform 86"/>
          <p:cNvSpPr/>
          <p:nvPr/>
        </p:nvSpPr>
        <p:spPr>
          <a:xfrm>
            <a:off x="5279010" y="1828800"/>
            <a:ext cx="2648932" cy="2188476"/>
          </a:xfrm>
          <a:custGeom>
            <a:avLst/>
            <a:gdLst>
              <a:gd name="connsiteX0" fmla="*/ 0 w 2648932"/>
              <a:gd name="connsiteY0" fmla="*/ 1489435 h 2188476"/>
              <a:gd name="connsiteX1" fmla="*/ 37708 w 2648932"/>
              <a:gd name="connsiteY1" fmla="*/ 1574276 h 2188476"/>
              <a:gd name="connsiteX2" fmla="*/ 169683 w 2648932"/>
              <a:gd name="connsiteY2" fmla="*/ 2130457 h 2188476"/>
              <a:gd name="connsiteX3" fmla="*/ 377072 w 2648932"/>
              <a:gd name="connsiteY3" fmla="*/ 829558 h 2188476"/>
              <a:gd name="connsiteX4" fmla="*/ 688157 w 2648932"/>
              <a:gd name="connsiteY4" fmla="*/ 2121031 h 2188476"/>
              <a:gd name="connsiteX5" fmla="*/ 838986 w 2648932"/>
              <a:gd name="connsiteY5" fmla="*/ 895546 h 2188476"/>
              <a:gd name="connsiteX6" fmla="*/ 1131217 w 2648932"/>
              <a:gd name="connsiteY6" fmla="*/ 2130457 h 2188476"/>
              <a:gd name="connsiteX7" fmla="*/ 1300899 w 2648932"/>
              <a:gd name="connsiteY7" fmla="*/ 876692 h 2188476"/>
              <a:gd name="connsiteX8" fmla="*/ 1640264 w 2648932"/>
              <a:gd name="connsiteY8" fmla="*/ 2130457 h 2188476"/>
              <a:gd name="connsiteX9" fmla="*/ 1772239 w 2648932"/>
              <a:gd name="connsiteY9" fmla="*/ 1630837 h 2188476"/>
              <a:gd name="connsiteX10" fmla="*/ 1941922 w 2648932"/>
              <a:gd name="connsiteY10" fmla="*/ 2130457 h 2188476"/>
              <a:gd name="connsiteX11" fmla="*/ 2196446 w 2648932"/>
              <a:gd name="connsiteY11" fmla="*/ 0 h 2188476"/>
              <a:gd name="connsiteX12" fmla="*/ 2648932 w 2648932"/>
              <a:gd name="connsiteY12" fmla="*/ 2130457 h 218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8932" h="2188476">
                <a:moveTo>
                  <a:pt x="0" y="1489435"/>
                </a:moveTo>
                <a:cubicBezTo>
                  <a:pt x="4714" y="1478437"/>
                  <a:pt x="9428" y="1467439"/>
                  <a:pt x="37708" y="1574276"/>
                </a:cubicBezTo>
                <a:cubicBezTo>
                  <a:pt x="65989" y="1681113"/>
                  <a:pt x="113122" y="2254577"/>
                  <a:pt x="169683" y="2130457"/>
                </a:cubicBezTo>
                <a:cubicBezTo>
                  <a:pt x="226244" y="2006337"/>
                  <a:pt x="290660" y="831129"/>
                  <a:pt x="377072" y="829558"/>
                </a:cubicBezTo>
                <a:cubicBezTo>
                  <a:pt x="463484" y="827987"/>
                  <a:pt x="611171" y="2110033"/>
                  <a:pt x="688157" y="2121031"/>
                </a:cubicBezTo>
                <a:cubicBezTo>
                  <a:pt x="765143" y="2132029"/>
                  <a:pt x="765143" y="893975"/>
                  <a:pt x="838986" y="895546"/>
                </a:cubicBezTo>
                <a:cubicBezTo>
                  <a:pt x="912829" y="897117"/>
                  <a:pt x="1054232" y="2133599"/>
                  <a:pt x="1131217" y="2130457"/>
                </a:cubicBezTo>
                <a:cubicBezTo>
                  <a:pt x="1208202" y="2127315"/>
                  <a:pt x="1216058" y="876692"/>
                  <a:pt x="1300899" y="876692"/>
                </a:cubicBezTo>
                <a:cubicBezTo>
                  <a:pt x="1385740" y="876692"/>
                  <a:pt x="1561707" y="2004766"/>
                  <a:pt x="1640264" y="2130457"/>
                </a:cubicBezTo>
                <a:cubicBezTo>
                  <a:pt x="1718821" y="2256148"/>
                  <a:pt x="1721963" y="1630837"/>
                  <a:pt x="1772239" y="1630837"/>
                </a:cubicBezTo>
                <a:cubicBezTo>
                  <a:pt x="1822515" y="1630837"/>
                  <a:pt x="1871221" y="2402263"/>
                  <a:pt x="1941922" y="2130457"/>
                </a:cubicBezTo>
                <a:cubicBezTo>
                  <a:pt x="2012623" y="1858651"/>
                  <a:pt x="2078611" y="0"/>
                  <a:pt x="2196446" y="0"/>
                </a:cubicBezTo>
                <a:cubicBezTo>
                  <a:pt x="2314281" y="0"/>
                  <a:pt x="2510672" y="1794234"/>
                  <a:pt x="2648932" y="2130457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" y="4495800"/>
            <a:ext cx="8610600" cy="1371600"/>
            <a:chOff x="0" y="4495800"/>
            <a:chExt cx="9144000" cy="1295400"/>
          </a:xfrm>
        </p:grpSpPr>
        <p:sp>
          <p:nvSpPr>
            <p:cNvPr id="48" name="Rectangle 47"/>
            <p:cNvSpPr/>
            <p:nvPr/>
          </p:nvSpPr>
          <p:spPr>
            <a:xfrm>
              <a:off x="0" y="4495800"/>
              <a:ext cx="9144000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2588" y="4705350"/>
              <a:ext cx="942812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" name="TextBox 88"/>
            <p:cNvSpPr txBox="1"/>
            <p:nvPr/>
          </p:nvSpPr>
          <p:spPr>
            <a:xfrm>
              <a:off x="1247612" y="4800600"/>
              <a:ext cx="29785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: Prediction/</a:t>
              </a:r>
            </a:p>
            <a:p>
              <a:r>
                <a:rPr lang="en-US" sz="2400" dirty="0" smtClean="0"/>
                <a:t>Model for exploitation</a:t>
              </a:r>
              <a:endParaRPr lang="en-US" sz="2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499369" y="4800600"/>
              <a:ext cx="35707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: Uncertainty in prediction/</a:t>
              </a:r>
            </a:p>
            <a:p>
              <a:r>
                <a:rPr lang="en-US" sz="2400" dirty="0" smtClean="0"/>
                <a:t>Model for exploration</a:t>
              </a:r>
              <a:endParaRPr lang="en-US" sz="2400" dirty="0"/>
            </a:p>
          </p:txBody>
        </p:sp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91947" y="4629150"/>
              <a:ext cx="1170653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67" name="Straight Connector 66"/>
          <p:cNvCxnSpPr/>
          <p:nvPr/>
        </p:nvCxnSpPr>
        <p:spPr>
          <a:xfrm rot="5400000">
            <a:off x="3695700" y="5143500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2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25</a:t>
            </a:fld>
            <a:endParaRPr lang="en-US">
              <a:latin typeface="+mj-lt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Merit functions</a:t>
            </a:r>
          </a:p>
          <a:p>
            <a:pPr lvl="0">
              <a:spcBef>
                <a:spcPct val="0"/>
              </a:spcBef>
            </a:pPr>
            <a:r>
              <a:rPr lang="en-US" sz="4400" b="1" dirty="0" smtClean="0"/>
              <a:t>used in proposed algorithm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Balancing exploitation and exploration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4800" y="2217003"/>
            <a:ext cx="85344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Weighted sum (no physical meaning, but works): </a:t>
            </a:r>
            <a:endParaRPr lang="en-US" sz="3200" baseline="300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Expected improvement: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           </a:t>
            </a:r>
            <a:r>
              <a:rPr lang="en-US" sz="2800" dirty="0" smtClean="0"/>
              <a:t>: </a:t>
            </a:r>
            <a:r>
              <a:rPr lang="en-US" sz="2400" dirty="0" smtClean="0"/>
              <a:t>best functional value so far,</a:t>
            </a:r>
            <a:endParaRPr lang="en-US" sz="2800" dirty="0" smtClean="0"/>
          </a:p>
          <a:p>
            <a:r>
              <a:rPr lang="en-US" sz="2800" dirty="0" smtClean="0"/>
              <a:t>                      : </a:t>
            </a:r>
            <a:r>
              <a:rPr lang="en-US" sz="2400" dirty="0" smtClean="0"/>
              <a:t>CDF and PDF of standard normal distribution.</a:t>
            </a:r>
            <a:endParaRPr lang="en-US" sz="2800" dirty="0" smtClean="0"/>
          </a:p>
          <a:p>
            <a:endParaRPr lang="en-US" sz="3200" dirty="0" smtClean="0"/>
          </a:p>
          <a:p>
            <a:r>
              <a:rPr lang="en-US" sz="3200" dirty="0" smtClean="0"/>
              <a:t>			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6621"/>
          <a:stretch>
            <a:fillRect/>
          </a:stretch>
        </p:blipFill>
        <p:spPr bwMode="auto">
          <a:xfrm>
            <a:off x="3429000" y="2911877"/>
            <a:ext cx="1371600" cy="59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4191000"/>
            <a:ext cx="6828402" cy="103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9602"/>
          <a:stretch>
            <a:fillRect/>
          </a:stretch>
        </p:blipFill>
        <p:spPr bwMode="auto">
          <a:xfrm>
            <a:off x="762000" y="4419600"/>
            <a:ext cx="838200" cy="59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5181600"/>
            <a:ext cx="762000" cy="46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063" y="5715000"/>
            <a:ext cx="1494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360" r="3571"/>
          <a:stretch>
            <a:fillRect/>
          </a:stretch>
        </p:blipFill>
        <p:spPr bwMode="auto">
          <a:xfrm>
            <a:off x="4876800" y="2911877"/>
            <a:ext cx="2057400" cy="593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665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1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4800600"/>
            <a:ext cx="3388394" cy="2057400"/>
          </a:xfrm>
          <a:prstGeom prst="rect">
            <a:avLst/>
          </a:prstGeom>
        </p:spPr>
      </p:pic>
      <p:pic>
        <p:nvPicPr>
          <p:cNvPr id="5" name="Picture 4" descr="Picture2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2590800"/>
            <a:ext cx="3759443" cy="2133600"/>
          </a:xfrm>
          <a:prstGeom prst="rect">
            <a:avLst/>
          </a:prstGeom>
        </p:spPr>
      </p:pic>
      <p:pic>
        <p:nvPicPr>
          <p:cNvPr id="6" name="Picture 5" descr="Picture3.pn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0" y="304800"/>
            <a:ext cx="3015624" cy="2133600"/>
          </a:xfrm>
          <a:prstGeom prst="rect">
            <a:avLst/>
          </a:prstGeom>
        </p:spPr>
      </p:pic>
      <p:pic>
        <p:nvPicPr>
          <p:cNvPr id="7" name="Picture 6" descr="Picture4.pn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87793" y="2057400"/>
            <a:ext cx="3256207" cy="1828800"/>
          </a:xfrm>
          <a:prstGeom prst="rect">
            <a:avLst/>
          </a:prstGeom>
        </p:spPr>
      </p:pic>
      <p:pic>
        <p:nvPicPr>
          <p:cNvPr id="8" name="Picture 7" descr="Picture5.pn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2400" y="4191000"/>
            <a:ext cx="3393046" cy="227854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048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itchFamily="18" charset="0"/>
                <a:ea typeface="+mj-ea"/>
                <a:cs typeface="+mj-cs"/>
              </a:rPr>
              <a:t>Modeler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itchFamily="18" charset="0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04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776" y="2152471"/>
            <a:ext cx="879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Allow open access interactions, i.e., web based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4800" y="3810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Implementation environment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27</a:t>
            </a:fld>
            <a:endParaRPr lang="en-US">
              <a:latin typeface="+mj-lt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4038600" y="3438331"/>
            <a:ext cx="1524000" cy="1057469"/>
            <a:chOff x="914400" y="3571220"/>
            <a:chExt cx="3733800" cy="2590800"/>
          </a:xfrm>
        </p:grpSpPr>
        <p:sp>
          <p:nvSpPr>
            <p:cNvPr id="41" name="Oval 40"/>
            <p:cNvSpPr/>
            <p:nvPr/>
          </p:nvSpPr>
          <p:spPr>
            <a:xfrm>
              <a:off x="10668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19812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3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28956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8100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0668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19812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8956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8100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14400" y="3571220"/>
              <a:ext cx="3733800" cy="25908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90600" y="3657600"/>
              <a:ext cx="226295" cy="640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2800" i="1" dirty="0"/>
            </a:p>
          </p:txBody>
        </p:sp>
      </p:grpSp>
      <p:grpSp>
        <p:nvGrpSpPr>
          <p:cNvPr id="4" name="Group 50"/>
          <p:cNvGrpSpPr/>
          <p:nvPr/>
        </p:nvGrpSpPr>
        <p:grpSpPr>
          <a:xfrm>
            <a:off x="4038600" y="4657531"/>
            <a:ext cx="1524000" cy="1057469"/>
            <a:chOff x="914400" y="3571220"/>
            <a:chExt cx="3733800" cy="2590800"/>
          </a:xfrm>
        </p:grpSpPr>
        <p:sp>
          <p:nvSpPr>
            <p:cNvPr id="52" name="Oval 51"/>
            <p:cNvSpPr/>
            <p:nvPr/>
          </p:nvSpPr>
          <p:spPr>
            <a:xfrm>
              <a:off x="10668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3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19812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8956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8100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0668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9812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28956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38100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14400" y="3571220"/>
              <a:ext cx="3733800" cy="25908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90600" y="3657600"/>
              <a:ext cx="226295" cy="640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2800" i="1" dirty="0"/>
            </a:p>
          </p:txBody>
        </p:sp>
      </p:grpSp>
      <p:grpSp>
        <p:nvGrpSpPr>
          <p:cNvPr id="5" name="Group 61"/>
          <p:cNvGrpSpPr/>
          <p:nvPr/>
        </p:nvGrpSpPr>
        <p:grpSpPr>
          <a:xfrm>
            <a:off x="5791200" y="4657531"/>
            <a:ext cx="1524000" cy="1057469"/>
            <a:chOff x="914400" y="3571220"/>
            <a:chExt cx="3733800" cy="2590800"/>
          </a:xfrm>
        </p:grpSpPr>
        <p:sp>
          <p:nvSpPr>
            <p:cNvPr id="63" name="Oval 62"/>
            <p:cNvSpPr/>
            <p:nvPr/>
          </p:nvSpPr>
          <p:spPr>
            <a:xfrm>
              <a:off x="10668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19812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28956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38100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10668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3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9812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8956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8100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14400" y="3571220"/>
              <a:ext cx="3733800" cy="25908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90600" y="3657600"/>
              <a:ext cx="226295" cy="640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2800" i="1" dirty="0"/>
            </a:p>
          </p:txBody>
        </p:sp>
      </p:grpSp>
      <p:grpSp>
        <p:nvGrpSpPr>
          <p:cNvPr id="6" name="Group 72"/>
          <p:cNvGrpSpPr/>
          <p:nvPr/>
        </p:nvGrpSpPr>
        <p:grpSpPr>
          <a:xfrm>
            <a:off x="5791200" y="3438331"/>
            <a:ext cx="1524000" cy="1057469"/>
            <a:chOff x="914400" y="3571220"/>
            <a:chExt cx="3733800" cy="2590800"/>
          </a:xfrm>
        </p:grpSpPr>
        <p:sp>
          <p:nvSpPr>
            <p:cNvPr id="74" name="Oval 73"/>
            <p:cNvSpPr/>
            <p:nvPr/>
          </p:nvSpPr>
          <p:spPr>
            <a:xfrm>
              <a:off x="10668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9812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28956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38100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0668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9812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3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28956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38100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914400" y="3571220"/>
              <a:ext cx="3733800" cy="25908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0600" y="3657600"/>
              <a:ext cx="226295" cy="640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2800" i="1" dirty="0"/>
            </a:p>
          </p:txBody>
        </p:sp>
      </p:grpSp>
      <p:grpSp>
        <p:nvGrpSpPr>
          <p:cNvPr id="7" name="Group 83"/>
          <p:cNvGrpSpPr/>
          <p:nvPr/>
        </p:nvGrpSpPr>
        <p:grpSpPr>
          <a:xfrm>
            <a:off x="533400" y="3438331"/>
            <a:ext cx="1524000" cy="1057469"/>
            <a:chOff x="914400" y="3571220"/>
            <a:chExt cx="3733800" cy="2590800"/>
          </a:xfrm>
        </p:grpSpPr>
        <p:sp>
          <p:nvSpPr>
            <p:cNvPr id="85" name="Oval 84"/>
            <p:cNvSpPr/>
            <p:nvPr/>
          </p:nvSpPr>
          <p:spPr>
            <a:xfrm>
              <a:off x="10668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19812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28956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3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38100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10668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9812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28956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38100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914400" y="3571220"/>
              <a:ext cx="3733800" cy="25908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90600" y="3657600"/>
              <a:ext cx="226295" cy="640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2800" i="1" dirty="0"/>
            </a:p>
          </p:txBody>
        </p:sp>
      </p:grpSp>
      <p:grpSp>
        <p:nvGrpSpPr>
          <p:cNvPr id="8" name="Group 94"/>
          <p:cNvGrpSpPr/>
          <p:nvPr/>
        </p:nvGrpSpPr>
        <p:grpSpPr>
          <a:xfrm>
            <a:off x="533400" y="4657531"/>
            <a:ext cx="1524000" cy="1057469"/>
            <a:chOff x="914400" y="3571220"/>
            <a:chExt cx="3733800" cy="2590800"/>
          </a:xfrm>
        </p:grpSpPr>
        <p:sp>
          <p:nvSpPr>
            <p:cNvPr id="96" name="Oval 95"/>
            <p:cNvSpPr/>
            <p:nvPr/>
          </p:nvSpPr>
          <p:spPr>
            <a:xfrm>
              <a:off x="10668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19812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28956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38100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3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10668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19812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28956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38100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14400" y="3571220"/>
              <a:ext cx="3733800" cy="25908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90600" y="3657600"/>
              <a:ext cx="226295" cy="640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2800" i="1" dirty="0"/>
            </a:p>
          </p:txBody>
        </p:sp>
      </p:grpSp>
      <p:grpSp>
        <p:nvGrpSpPr>
          <p:cNvPr id="9" name="Group 105"/>
          <p:cNvGrpSpPr/>
          <p:nvPr/>
        </p:nvGrpSpPr>
        <p:grpSpPr>
          <a:xfrm>
            <a:off x="2286000" y="4657531"/>
            <a:ext cx="1524000" cy="1057469"/>
            <a:chOff x="914400" y="3571220"/>
            <a:chExt cx="3733800" cy="2590800"/>
          </a:xfrm>
        </p:grpSpPr>
        <p:sp>
          <p:nvSpPr>
            <p:cNvPr id="107" name="Oval 106"/>
            <p:cNvSpPr/>
            <p:nvPr/>
          </p:nvSpPr>
          <p:spPr>
            <a:xfrm>
              <a:off x="10668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19812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8956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38100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10668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9812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28956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38100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3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914400" y="3571220"/>
              <a:ext cx="3733800" cy="25908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990600" y="3657600"/>
              <a:ext cx="226295" cy="640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2800" i="1" dirty="0"/>
            </a:p>
          </p:txBody>
        </p:sp>
      </p:grpSp>
      <p:grpSp>
        <p:nvGrpSpPr>
          <p:cNvPr id="10" name="Group 116"/>
          <p:cNvGrpSpPr/>
          <p:nvPr/>
        </p:nvGrpSpPr>
        <p:grpSpPr>
          <a:xfrm>
            <a:off x="2286000" y="3438331"/>
            <a:ext cx="1524000" cy="1057469"/>
            <a:chOff x="914400" y="3571220"/>
            <a:chExt cx="3733800" cy="2590800"/>
          </a:xfrm>
        </p:grpSpPr>
        <p:sp>
          <p:nvSpPr>
            <p:cNvPr id="118" name="Oval 117"/>
            <p:cNvSpPr/>
            <p:nvPr/>
          </p:nvSpPr>
          <p:spPr>
            <a:xfrm>
              <a:off x="10668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Oval 118"/>
            <p:cNvSpPr/>
            <p:nvPr/>
          </p:nvSpPr>
          <p:spPr>
            <a:xfrm>
              <a:off x="19812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28956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Oval 120"/>
            <p:cNvSpPr/>
            <p:nvPr/>
          </p:nvSpPr>
          <p:spPr>
            <a:xfrm>
              <a:off x="3810000" y="44856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Oval 121"/>
            <p:cNvSpPr/>
            <p:nvPr/>
          </p:nvSpPr>
          <p:spPr>
            <a:xfrm>
              <a:off x="10668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/>
            <p:cNvSpPr/>
            <p:nvPr/>
          </p:nvSpPr>
          <p:spPr>
            <a:xfrm>
              <a:off x="19812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Oval 123"/>
            <p:cNvSpPr/>
            <p:nvPr/>
          </p:nvSpPr>
          <p:spPr>
            <a:xfrm>
              <a:off x="28956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3D6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Oval 124"/>
            <p:cNvSpPr/>
            <p:nvPr/>
          </p:nvSpPr>
          <p:spPr>
            <a:xfrm>
              <a:off x="3810000" y="5323820"/>
              <a:ext cx="685800" cy="6858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914400" y="3571220"/>
              <a:ext cx="3733800" cy="2590800"/>
            </a:xfrm>
            <a:prstGeom prst="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990600" y="3657600"/>
              <a:ext cx="226295" cy="640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en-US" sz="2800" i="1" dirty="0"/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457200" y="2971800"/>
            <a:ext cx="727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Accumulated user data: </a:t>
            </a:r>
            <a:r>
              <a:rPr lang="en-US" sz="2800" i="1" dirty="0" smtClean="0">
                <a:solidFill>
                  <a:srgbClr val="C00000"/>
                </a:solidFill>
              </a:rPr>
              <a:t>But which ones are real?</a:t>
            </a:r>
            <a:endParaRPr 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28</a:t>
            </a:fld>
            <a:endParaRPr lang="en-US">
              <a:latin typeface="+mj-lt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Uncertainty of the prediction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Its relationship with minimum distance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819400"/>
            <a:ext cx="4114800" cy="347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04800" y="2064603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minimum distance from </a:t>
            </a:r>
            <a:r>
              <a:rPr lang="en-US" sz="2400" b="1" dirty="0" smtClean="0"/>
              <a:t>x </a:t>
            </a:r>
            <a:r>
              <a:rPr lang="en-US" sz="2400" dirty="0" smtClean="0"/>
              <a:t>to all sampled points: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2057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uncertainty in         : </a:t>
            </a:r>
            <a:endParaRPr lang="en-US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7600" y="2114550"/>
            <a:ext cx="53511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04217" y="2799366"/>
            <a:ext cx="4058783" cy="352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72200" y="2819400"/>
            <a:ext cx="117065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665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29</a:t>
            </a:fld>
            <a:endParaRPr lang="en-US">
              <a:latin typeface="+mj-lt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Uncertainty of the prediction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Spread of the Gaussian basis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20574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uncertainty in         : </a:t>
            </a:r>
            <a:endParaRPr lang="en-US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114550"/>
            <a:ext cx="53511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99366"/>
            <a:ext cx="4058783" cy="3525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0600" y="2705100"/>
            <a:ext cx="23764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2638425"/>
            <a:ext cx="443010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2686050"/>
            <a:ext cx="2638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866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4800" y="2209800"/>
            <a:ext cx="83058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 smtClean="0">
                <a:latin typeface="+mj-lt"/>
              </a:rPr>
              <a:t>1.    Create a model to capture and predict people’s preferences. </a:t>
            </a:r>
          </a:p>
          <a:p>
            <a:pPr marL="514350" indent="-514350"/>
            <a:r>
              <a:rPr lang="en-US" sz="2800" dirty="0" smtClean="0">
                <a:latin typeface="+mj-lt"/>
              </a:rPr>
              <a:t>	Models are based on aggregation of data from many subjects, e.g., conjoint analysis.</a:t>
            </a:r>
          </a:p>
          <a:p>
            <a:pPr marL="514350" indent="-514350">
              <a:buAutoNum type="arabicParenR"/>
            </a:pPr>
            <a:endParaRPr lang="en-US" sz="2800" dirty="0" smtClean="0">
              <a:latin typeface="+mj-lt"/>
            </a:endParaRPr>
          </a:p>
          <a:p>
            <a:pPr marL="514350" indent="-514350"/>
            <a:r>
              <a:rPr lang="en-US" sz="2800" dirty="0" smtClean="0">
                <a:latin typeface="+mj-lt"/>
              </a:rPr>
              <a:t>2.    Find the most preferred design for an individual subject.</a:t>
            </a:r>
          </a:p>
          <a:p>
            <a:pPr marL="514350" indent="-514350"/>
            <a:r>
              <a:rPr lang="en-US" sz="2800" dirty="0" smtClean="0">
                <a:latin typeface="+mj-lt"/>
              </a:rPr>
              <a:t>	Identify desirable designs through direct interaction with subject, e.g., interactive GA.</a:t>
            </a:r>
          </a:p>
          <a:p>
            <a:pPr marL="514350" indent="-514350"/>
            <a:r>
              <a:rPr lang="en-US" sz="2400" dirty="0" smtClean="0">
                <a:latin typeface="+mj-lt"/>
              </a:rPr>
              <a:t>	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4800" y="914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Design preference elicitation</a:t>
            </a:r>
          </a:p>
          <a:p>
            <a:pPr>
              <a:spcBef>
                <a:spcPct val="0"/>
              </a:spcBef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ct val="0"/>
              </a:spcBef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Common Approaches:</a:t>
            </a:r>
          </a:p>
          <a:p>
            <a:pPr>
              <a:spcBef>
                <a:spcPct val="0"/>
              </a:spcBef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3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776" y="1777200"/>
            <a:ext cx="84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Tuning             in the expected improvement function: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30</a:t>
            </a:fld>
            <a:endParaRPr lang="en-US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228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Future Work (iii)</a:t>
            </a:r>
          </a:p>
          <a:p>
            <a:pPr lvl="0">
              <a:spcBef>
                <a:spcPct val="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1752600"/>
            <a:ext cx="762000" cy="5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52400" y="2286000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743200" y="2514600"/>
            <a:ext cx="609600" cy="45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152400" y="4267200"/>
            <a:ext cx="29718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50000"/>
          </a:blip>
          <a:srcRect/>
          <a:stretch>
            <a:fillRect/>
          </a:stretch>
        </p:blipFill>
        <p:spPr bwMode="auto">
          <a:xfrm>
            <a:off x="2667000" y="4419600"/>
            <a:ext cx="762000" cy="5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9000" y="42672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172200" y="2362200"/>
            <a:ext cx="2619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Merit function with</a:t>
            </a:r>
          </a:p>
          <a:p>
            <a:r>
              <a:rPr lang="en-US" sz="2400" dirty="0" smtClean="0"/>
              <a:t>s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scaled</a:t>
            </a:r>
            <a:r>
              <a:rPr lang="en-US" sz="2400" dirty="0" smtClean="0"/>
              <a:t>  = 10 s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sp>
        <p:nvSpPr>
          <p:cNvPr id="20" name="TextBox 19"/>
          <p:cNvSpPr txBox="1"/>
          <p:nvPr/>
        </p:nvSpPr>
        <p:spPr>
          <a:xfrm>
            <a:off x="6172200" y="4343400"/>
            <a:ext cx="2619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Merit function with</a:t>
            </a:r>
          </a:p>
          <a:p>
            <a:r>
              <a:rPr lang="en-US" sz="2400" dirty="0" smtClean="0"/>
              <a:t>s</a:t>
            </a:r>
            <a:r>
              <a:rPr lang="en-US" sz="2400" baseline="30000" dirty="0" smtClean="0"/>
              <a:t>2</a:t>
            </a:r>
            <a:r>
              <a:rPr lang="en-US" sz="2400" baseline="-25000" dirty="0" smtClean="0"/>
              <a:t>scaled</a:t>
            </a:r>
            <a:r>
              <a:rPr lang="en-US" sz="2400" dirty="0" smtClean="0"/>
              <a:t>  = s</a:t>
            </a:r>
            <a:r>
              <a:rPr lang="en-US" sz="2400" baseline="30000" dirty="0" smtClean="0"/>
              <a:t>2</a:t>
            </a:r>
            <a:endParaRPr lang="en-US" sz="2400" baseline="300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00" y="2286000"/>
            <a:ext cx="304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31</a:t>
            </a:fld>
            <a:endParaRPr lang="en-US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Parameter Tuning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Simulated interaction results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t="12903"/>
          <a:stretch>
            <a:fillRect/>
          </a:stretch>
        </p:blipFill>
        <p:spPr bwMode="auto">
          <a:xfrm>
            <a:off x="381000" y="3222852"/>
            <a:ext cx="5410200" cy="43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For weighted sum merit, different schemes of </a:t>
            </a:r>
            <a:r>
              <a:rPr lang="en-US" b="1" dirty="0" smtClean="0">
                <a:latin typeface="+mj-lt"/>
              </a:rPr>
              <a:t>w </a:t>
            </a:r>
            <a:r>
              <a:rPr lang="en-US" dirty="0" smtClean="0">
                <a:latin typeface="+mj-lt"/>
              </a:rPr>
              <a:t>are tested where </a:t>
            </a:r>
            <a:r>
              <a:rPr lang="en-US" i="1" dirty="0" smtClean="0">
                <a:latin typeface="+mj-lt"/>
              </a:rPr>
              <a:t>t</a:t>
            </a:r>
            <a:r>
              <a:rPr lang="en-US" dirty="0" smtClean="0">
                <a:latin typeface="+mj-lt"/>
              </a:rPr>
              <a:t> is the total number of iterations: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0"/>
            <a:ext cx="758190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286000" y="4419600"/>
            <a:ext cx="1828800" cy="457200"/>
          </a:xfrm>
          <a:prstGeom prst="rect">
            <a:avLst/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4953000"/>
            <a:ext cx="1828800" cy="457200"/>
          </a:xfrm>
          <a:prstGeom prst="rect">
            <a:avLst/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96000" y="5486400"/>
            <a:ext cx="1828800" cy="457200"/>
          </a:xfrm>
          <a:prstGeom prst="rect">
            <a:avLst/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1000" y="6019800"/>
            <a:ext cx="1828800" cy="457200"/>
          </a:xfrm>
          <a:prstGeom prst="rect">
            <a:avLst/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6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32</a:t>
            </a:fld>
            <a:endParaRPr lang="en-US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Parameter Tuning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Simulated interaction results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29600" cy="38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+mj-lt"/>
              </a:rPr>
              <a:t>For expected improvement, different model spreads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are tested:</a:t>
            </a:r>
          </a:p>
          <a:p>
            <a:pPr marL="514350" indent="-514350">
              <a:buAutoNum type="arabicPeriod"/>
            </a:pPr>
            <a:endParaRPr lang="en-US" dirty="0">
              <a:latin typeface="+mj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352800"/>
            <a:ext cx="76866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6248400" y="3962400"/>
            <a:ext cx="1828800" cy="457200"/>
          </a:xfrm>
          <a:prstGeom prst="rect">
            <a:avLst/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43400" y="4495800"/>
            <a:ext cx="1828800" cy="457200"/>
          </a:xfrm>
          <a:prstGeom prst="rect">
            <a:avLst/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62200" y="5029200"/>
            <a:ext cx="1828800" cy="457200"/>
          </a:xfrm>
          <a:prstGeom prst="rect">
            <a:avLst/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43400" y="5562600"/>
            <a:ext cx="1828800" cy="457200"/>
          </a:xfrm>
          <a:prstGeom prst="rect">
            <a:avLst/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6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33</a:t>
            </a:fld>
            <a:endParaRPr lang="en-US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/>
              <a:t>Simulated interaction results (</a:t>
            </a:r>
            <a:r>
              <a:rPr lang="en-US" sz="4400" b="1" dirty="0" err="1" smtClean="0"/>
              <a:t>i</a:t>
            </a:r>
            <a:r>
              <a:rPr lang="en-US" sz="4400" b="1" dirty="0" smtClean="0"/>
              <a:t>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152400" y="2020454"/>
            <a:ext cx="6096000" cy="36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24600" y="20574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/>
                <a:gridCol w="133350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Function: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2D </a:t>
                      </a:r>
                      <a:r>
                        <a:rPr lang="en-US" sz="2000" b="1" dirty="0" err="1" smtClean="0"/>
                        <a:t>Branin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#Sample: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#Iteration: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#Test: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26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34</a:t>
            </a:fld>
            <a:endParaRPr lang="en-US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72200" y="1965960"/>
          <a:ext cx="3124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75260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Function: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10D Gaussian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#Sample: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#Iteration: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#Test: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37357" y="1905000"/>
            <a:ext cx="6134843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/>
              <a:t>Simulated interaction results (ii)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426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35</a:t>
            </a:fld>
            <a:endParaRPr lang="en-US">
              <a:latin typeface="+mj-lt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72200" y="1965960"/>
          <a:ext cx="3124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/>
                <a:gridCol w="175260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Function: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15D Gaussian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#Sample: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8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#Iteration: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20</a:t>
                      </a:r>
                      <a:endParaRPr lang="en-US" sz="2000" b="1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#Test: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contrast="40000"/>
          </a:blip>
          <a:srcRect/>
          <a:stretch>
            <a:fillRect/>
          </a:stretch>
        </p:blipFill>
        <p:spPr bwMode="auto">
          <a:xfrm>
            <a:off x="76200" y="1905000"/>
            <a:ext cx="6096000" cy="385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/>
              <a:t>Simulated interaction results (iii)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4268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1600200"/>
            <a:ext cx="82598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IGA follows </a:t>
            </a:r>
            <a:r>
              <a:rPr lang="en-US" sz="2800" dirty="0" smtClean="0">
                <a:latin typeface="+mj-lt"/>
              </a:rPr>
              <a:t>traditional</a:t>
            </a:r>
            <a:r>
              <a:rPr lang="en-US" sz="2400" dirty="0" smtClean="0">
                <a:latin typeface="+mj-lt"/>
              </a:rPr>
              <a:t> GA to search for an optimal design. The difference from GA is that in IGA the fitness function is evaluated by the subject*.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4800" y="152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Interactive genetic algorithm (IGA)</a:t>
            </a:r>
          </a:p>
          <a:p>
            <a:pPr lvl="0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4</a:t>
            </a:fld>
            <a:endParaRPr lang="en-US">
              <a:latin typeface="+mj-lt"/>
            </a:endParaRPr>
          </a:p>
        </p:txBody>
      </p:sp>
      <p:pic>
        <p:nvPicPr>
          <p:cNvPr id="7169" name="Object 1"/>
          <p:cNvPicPr>
            <a:picLocks noChangeArrowheads="1"/>
          </p:cNvPicPr>
          <p:nvPr/>
        </p:nvPicPr>
        <p:blipFill>
          <a:blip r:embed="rId3" cstate="print"/>
          <a:srcRect r="-47" b="-446"/>
          <a:stretch>
            <a:fillRect/>
          </a:stretch>
        </p:blipFill>
        <p:spPr bwMode="auto">
          <a:xfrm>
            <a:off x="914400" y="3657600"/>
            <a:ext cx="1338263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Object 2"/>
          <p:cNvPicPr>
            <a:picLocks noChangeArrowheads="1"/>
          </p:cNvPicPr>
          <p:nvPr/>
        </p:nvPicPr>
        <p:blipFill>
          <a:blip r:embed="rId4" cstate="print"/>
          <a:srcRect t="-1285" r="-90" b="-1961"/>
          <a:stretch>
            <a:fillRect/>
          </a:stretch>
        </p:blipFill>
        <p:spPr bwMode="auto">
          <a:xfrm>
            <a:off x="2971800" y="3657600"/>
            <a:ext cx="5562600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5029200"/>
            <a:ext cx="187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Fitness evaluation</a:t>
            </a:r>
          </a:p>
          <a:p>
            <a:r>
              <a:rPr lang="en-US" dirty="0" smtClean="0"/>
              <a:t>/Parent selection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9200" y="5029200"/>
            <a:ext cx="1149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Crossover</a:t>
            </a:r>
          </a:p>
          <a:p>
            <a:r>
              <a:rPr lang="en-US" dirty="0" smtClean="0"/>
              <a:t>/Mutation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62200" y="4267200"/>
            <a:ext cx="5334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1371600" y="3352800"/>
            <a:ext cx="4572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00200" y="3124200"/>
            <a:ext cx="4191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5600700" y="3314700"/>
            <a:ext cx="381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81000" y="5724436"/>
            <a:ext cx="8229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+mj-lt"/>
              </a:rPr>
              <a:t>*</a:t>
            </a:r>
            <a:r>
              <a:rPr lang="en-US" sz="1100" dirty="0">
                <a:latin typeface="+mj-lt"/>
              </a:rPr>
              <a:t>Takagi, H</a:t>
            </a:r>
            <a:r>
              <a:rPr lang="en-US" sz="1100" dirty="0" smtClean="0">
                <a:latin typeface="+mj-lt"/>
              </a:rPr>
              <a:t>. et al</a:t>
            </a:r>
            <a:r>
              <a:rPr lang="en-US" sz="1100" i="1" dirty="0" smtClean="0">
                <a:latin typeface="+mj-lt"/>
              </a:rPr>
              <a:t>., </a:t>
            </a:r>
            <a:r>
              <a:rPr lang="en-US" sz="1100" i="1" dirty="0">
                <a:latin typeface="+mj-lt"/>
              </a:rPr>
              <a:t>Interactive evolutionary computation: Fusion of the capabilities of EC optimization and human evaluation</a:t>
            </a:r>
            <a:r>
              <a:rPr lang="en-US" sz="1100" dirty="0">
                <a:latin typeface="+mj-lt"/>
              </a:rPr>
              <a:t>, Proceedings of the IEEE, </a:t>
            </a:r>
            <a:r>
              <a:rPr lang="en-US" sz="1100" dirty="0" smtClean="0">
                <a:latin typeface="+mj-lt"/>
              </a:rPr>
              <a:t>Volume </a:t>
            </a:r>
            <a:r>
              <a:rPr lang="en-US" sz="1100" dirty="0">
                <a:latin typeface="+mj-lt"/>
              </a:rPr>
              <a:t>89, </a:t>
            </a:r>
            <a:r>
              <a:rPr lang="en-US" sz="1100" dirty="0" smtClean="0">
                <a:latin typeface="+mj-lt"/>
              </a:rPr>
              <a:t>1275-</a:t>
            </a:r>
            <a:r>
              <a:rPr lang="en-US" sz="1100" dirty="0">
                <a:latin typeface="+mj-lt"/>
              </a:rPr>
              <a:t>-1296, </a:t>
            </a:r>
            <a:r>
              <a:rPr lang="en-US" sz="1100" dirty="0" smtClean="0">
                <a:latin typeface="+mj-lt"/>
              </a:rPr>
              <a:t>2001.</a:t>
            </a:r>
          </a:p>
          <a:p>
            <a:r>
              <a:rPr lang="en-US" sz="1100" dirty="0" smtClean="0">
                <a:latin typeface="+mj-lt"/>
              </a:rPr>
              <a:t>*Ren, Y., Papalambros, P.Y., </a:t>
            </a:r>
            <a:r>
              <a:rPr lang="en-US" sz="1100" i="1" dirty="0" smtClean="0">
                <a:latin typeface="+mj-lt"/>
              </a:rPr>
              <a:t>Design preference elicitation: Exploration and learning</a:t>
            </a:r>
            <a:r>
              <a:rPr lang="en-US" sz="1100" dirty="0" smtClean="0">
                <a:latin typeface="+mj-lt"/>
              </a:rPr>
              <a:t>, International conference on engineering design, 2011.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50776" y="1752600"/>
            <a:ext cx="848842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latin typeface="+mj-lt"/>
              </a:rPr>
              <a:t> Has poor convergence in high dimensions.</a:t>
            </a:r>
          </a:p>
          <a:p>
            <a:pPr>
              <a:buFont typeface="Arial" charset="0"/>
              <a:buChar char="•"/>
            </a:pPr>
            <a:endParaRPr lang="en-US" sz="2800" dirty="0" smtClean="0">
              <a:latin typeface="+mj-lt"/>
            </a:endParaRPr>
          </a:p>
          <a:p>
            <a:pPr>
              <a:buFont typeface="Arial" charset="0"/>
              <a:buChar char="•"/>
            </a:pPr>
            <a:r>
              <a:rPr lang="en-US" sz="2800" dirty="0" smtClean="0"/>
              <a:t> Places heavy burden on subject to rate or rank all individual designs, and slows down convergence*.</a:t>
            </a:r>
          </a:p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Search mechanisms (crossover and mutation) may not work efficiently due to use of randomness and need for parameter tuning.</a:t>
            </a:r>
          </a:p>
          <a:p>
            <a:pPr>
              <a:buFont typeface="Arial" charset="0"/>
              <a:buChar char="•"/>
            </a:pP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4800" y="762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IGA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Drawbacks</a:t>
            </a:r>
          </a:p>
          <a:p>
            <a:pPr lvl="0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5</a:t>
            </a:fld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486400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latin typeface="+mj-lt"/>
              </a:rPr>
              <a:t>*</a:t>
            </a:r>
            <a:r>
              <a:rPr lang="en-US" sz="1100" dirty="0">
                <a:latin typeface="+mj-lt"/>
              </a:rPr>
              <a:t>Takagi, H</a:t>
            </a:r>
            <a:r>
              <a:rPr lang="en-US" sz="1100" dirty="0" smtClean="0">
                <a:latin typeface="+mj-lt"/>
              </a:rPr>
              <a:t>. et al</a:t>
            </a:r>
            <a:r>
              <a:rPr lang="en-US" sz="1100" i="1" dirty="0" smtClean="0">
                <a:latin typeface="+mj-lt"/>
              </a:rPr>
              <a:t>., </a:t>
            </a:r>
            <a:r>
              <a:rPr lang="en-US" sz="1100" i="1" dirty="0">
                <a:latin typeface="+mj-lt"/>
              </a:rPr>
              <a:t>Interactive evolutionary computation: Fusion of the capabilities of EC optimization and human evaluation</a:t>
            </a:r>
            <a:r>
              <a:rPr lang="en-US" sz="1100" dirty="0">
                <a:latin typeface="+mj-lt"/>
              </a:rPr>
              <a:t>, Proceedings of the IEEE, </a:t>
            </a:r>
            <a:r>
              <a:rPr lang="en-US" sz="1100" dirty="0" smtClean="0">
                <a:latin typeface="+mj-lt"/>
              </a:rPr>
              <a:t>Volume </a:t>
            </a:r>
            <a:r>
              <a:rPr lang="en-US" sz="1100" dirty="0">
                <a:latin typeface="+mj-lt"/>
              </a:rPr>
              <a:t>89, </a:t>
            </a:r>
            <a:r>
              <a:rPr lang="en-US" sz="1100" dirty="0" smtClean="0">
                <a:latin typeface="+mj-lt"/>
              </a:rPr>
              <a:t>1275-</a:t>
            </a:r>
            <a:r>
              <a:rPr lang="en-US" sz="1100" dirty="0">
                <a:latin typeface="+mj-lt"/>
              </a:rPr>
              <a:t>-1296, </a:t>
            </a:r>
            <a:r>
              <a:rPr lang="en-US" sz="1100" dirty="0" smtClean="0">
                <a:latin typeface="+mj-lt"/>
              </a:rPr>
              <a:t>2001.</a:t>
            </a:r>
            <a:endParaRPr lang="en-US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81000" y="2819400"/>
            <a:ext cx="8001000" cy="274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1828800"/>
            <a:ext cx="8412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Help the subject to understand his/her preference at that time, and create and deliver that preference.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04800" y="3810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Design preference elicitation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Without fitness</a:t>
            </a:r>
          </a:p>
          <a:p>
            <a:pPr lvl="0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6</a:t>
            </a:fld>
            <a:endParaRPr lang="en-US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2819400"/>
            <a:ext cx="3048000" cy="457200"/>
          </a:xfrm>
          <a:prstGeom prst="rect">
            <a:avLst/>
          </a:prstGeom>
          <a:solidFill>
            <a:schemeClr val="bg1"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0" y="3505200"/>
            <a:ext cx="2286000" cy="457200"/>
          </a:xfrm>
          <a:prstGeom prst="rect">
            <a:avLst/>
          </a:prstGeom>
          <a:solidFill>
            <a:schemeClr val="bg1"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1206" y="4114800"/>
            <a:ext cx="1981200" cy="457200"/>
          </a:xfrm>
          <a:prstGeom prst="rect">
            <a:avLst/>
          </a:prstGeom>
          <a:solidFill>
            <a:schemeClr val="bg1"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5105400"/>
            <a:ext cx="2819400" cy="457200"/>
          </a:xfrm>
          <a:prstGeom prst="rect">
            <a:avLst/>
          </a:prstGeom>
          <a:solidFill>
            <a:schemeClr val="bg1"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14400" y="4953000"/>
            <a:ext cx="1600200" cy="457200"/>
          </a:xfrm>
          <a:prstGeom prst="rect">
            <a:avLst/>
          </a:prstGeom>
          <a:solidFill>
            <a:schemeClr val="bg1"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3886200"/>
            <a:ext cx="1600200" cy="457200"/>
          </a:xfrm>
          <a:prstGeom prst="rect">
            <a:avLst/>
          </a:prstGeom>
          <a:solidFill>
            <a:schemeClr val="bg1">
              <a:alpha val="4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flipV="1">
            <a:off x="1981200" y="3048000"/>
            <a:ext cx="3715657" cy="2322286"/>
          </a:xfrm>
          <a:custGeom>
            <a:avLst/>
            <a:gdLst>
              <a:gd name="connsiteX0" fmla="*/ 841829 w 3715657"/>
              <a:gd name="connsiteY0" fmla="*/ 2249714 h 2249714"/>
              <a:gd name="connsiteX1" fmla="*/ 0 w 3715657"/>
              <a:gd name="connsiteY1" fmla="*/ 1480457 h 2249714"/>
              <a:gd name="connsiteX2" fmla="*/ 551543 w 3715657"/>
              <a:gd name="connsiteY2" fmla="*/ 362857 h 2249714"/>
              <a:gd name="connsiteX3" fmla="*/ 1959429 w 3715657"/>
              <a:gd name="connsiteY3" fmla="*/ 0 h 2249714"/>
              <a:gd name="connsiteX4" fmla="*/ 2365829 w 3715657"/>
              <a:gd name="connsiteY4" fmla="*/ 1320800 h 2249714"/>
              <a:gd name="connsiteX5" fmla="*/ 3715657 w 3715657"/>
              <a:gd name="connsiteY5" fmla="*/ 1335314 h 224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5657" h="2249714">
                <a:moveTo>
                  <a:pt x="841829" y="2249714"/>
                </a:moveTo>
                <a:lnTo>
                  <a:pt x="0" y="1480457"/>
                </a:lnTo>
                <a:lnTo>
                  <a:pt x="551543" y="362857"/>
                </a:lnTo>
                <a:lnTo>
                  <a:pt x="1959429" y="0"/>
                </a:lnTo>
                <a:lnTo>
                  <a:pt x="2365829" y="1320800"/>
                </a:lnTo>
                <a:lnTo>
                  <a:pt x="3715657" y="1335314"/>
                </a:lnTo>
              </a:path>
            </a:pathLst>
          </a:cu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09090" y="2819400"/>
            <a:ext cx="21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(random guess)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506" y="3897868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No, not so good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8852" y="4964668"/>
            <a:ext cx="13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better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20652" y="5105400"/>
            <a:ext cx="284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really the right direction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328" y="3505200"/>
            <a:ext cx="229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on the right track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24334" y="4114800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I want!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905000" y="3733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38400" y="4876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67200" y="3886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3505200"/>
            <a:ext cx="121920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34200" y="3272135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Choice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304800" y="5638800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User-centric, no model, no inferences from other subjects’ input.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65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19200"/>
            <a:ext cx="8001000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</a:t>
            </a:r>
            <a:r>
              <a:rPr lang="en-US" sz="2800" dirty="0"/>
              <a:t>: For a given design space </a:t>
            </a:r>
            <a:r>
              <a:rPr lang="en-US" sz="2800" i="1" dirty="0"/>
              <a:t>D</a:t>
            </a:r>
            <a:r>
              <a:rPr lang="en-US" sz="2800" dirty="0"/>
              <a:t> and assuming a unknown preference function </a:t>
            </a:r>
            <a:r>
              <a:rPr lang="en-US" sz="2800" i="1" dirty="0"/>
              <a:t>f </a:t>
            </a:r>
            <a:r>
              <a:rPr lang="en-US" sz="2800" dirty="0"/>
              <a:t>exists, find the optimal solution(s) of </a:t>
            </a:r>
            <a:r>
              <a:rPr lang="en-US" sz="2800" i="1" dirty="0"/>
              <a:t>f</a:t>
            </a:r>
            <a:r>
              <a:rPr lang="en-US" sz="2800" dirty="0"/>
              <a:t>.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Assumptions</a:t>
            </a:r>
            <a:r>
              <a:rPr lang="en-US" sz="2800" dirty="0" smtClean="0">
                <a:latin typeface="+mj-lt"/>
              </a:rPr>
              <a:t>: (1) Subjects possess deterministic preference functions; (2) Subjects always behave consistently with their preferences, e.g., they make no mistakes during interactions.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Interaction</a:t>
            </a:r>
            <a:r>
              <a:rPr lang="en-US" sz="2800" dirty="0" smtClean="0">
                <a:latin typeface="+mj-lt"/>
              </a:rPr>
              <a:t>: (1) </a:t>
            </a:r>
            <a:r>
              <a:rPr lang="en-US" sz="2800" dirty="0" smtClean="0"/>
              <a:t>Ask for </a:t>
            </a:r>
            <a:r>
              <a:rPr lang="en-US" sz="2800" dirty="0"/>
              <a:t>binary </a:t>
            </a:r>
            <a:r>
              <a:rPr lang="en-US" sz="2800" dirty="0" smtClean="0"/>
              <a:t>feedback; (2) Require very small number of iterations to converge.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7</a:t>
            </a:fld>
            <a:endParaRPr lang="en-US">
              <a:latin typeface="+mj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48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Proposed approach</a:t>
            </a:r>
            <a:endParaRPr lang="en-US" sz="4400" b="1" dirty="0" smtClean="0"/>
          </a:p>
          <a:p>
            <a:pPr lvl="0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8</a:t>
            </a:fld>
            <a:endParaRPr lang="en-US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lang="en-US" sz="4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-304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Elements of proposed algorithm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Efficient global optimization* (</a:t>
            </a:r>
            <a:r>
              <a:rPr lang="en-US" sz="2800" dirty="0" err="1" smtClean="0"/>
              <a:t>i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33400" y="1883676"/>
            <a:ext cx="3352800" cy="2502932"/>
            <a:chOff x="152400" y="2286000"/>
            <a:chExt cx="3352800" cy="2502932"/>
          </a:xfrm>
        </p:grpSpPr>
        <p:sp>
          <p:nvSpPr>
            <p:cNvPr id="50" name="Freeform 49"/>
            <p:cNvSpPr/>
            <p:nvPr/>
          </p:nvSpPr>
          <p:spPr>
            <a:xfrm>
              <a:off x="642593" y="2362200"/>
              <a:ext cx="2705493" cy="1926619"/>
            </a:xfrm>
            <a:custGeom>
              <a:avLst/>
              <a:gdLst>
                <a:gd name="connsiteX0" fmla="*/ 0 w 2705493"/>
                <a:gd name="connsiteY0" fmla="*/ 1407870 h 1926619"/>
                <a:gd name="connsiteX1" fmla="*/ 537328 w 2705493"/>
                <a:gd name="connsiteY1" fmla="*/ 154106 h 1926619"/>
                <a:gd name="connsiteX2" fmla="*/ 1272619 w 2705493"/>
                <a:gd name="connsiteY2" fmla="*/ 1926345 h 1926619"/>
                <a:gd name="connsiteX3" fmla="*/ 2017337 w 2705493"/>
                <a:gd name="connsiteY3" fmla="*/ 3277 h 1926619"/>
                <a:gd name="connsiteX4" fmla="*/ 2705493 w 2705493"/>
                <a:gd name="connsiteY4" fmla="*/ 1558699 h 19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493" h="1926619">
                  <a:moveTo>
                    <a:pt x="0" y="1407870"/>
                  </a:moveTo>
                  <a:cubicBezTo>
                    <a:pt x="162612" y="737782"/>
                    <a:pt x="325225" y="67694"/>
                    <a:pt x="537328" y="154106"/>
                  </a:cubicBezTo>
                  <a:cubicBezTo>
                    <a:pt x="749431" y="240518"/>
                    <a:pt x="1025951" y="1951483"/>
                    <a:pt x="1272619" y="1926345"/>
                  </a:cubicBezTo>
                  <a:cubicBezTo>
                    <a:pt x="1519287" y="1901207"/>
                    <a:pt x="1778525" y="64551"/>
                    <a:pt x="2017337" y="3277"/>
                  </a:cubicBezTo>
                  <a:cubicBezTo>
                    <a:pt x="2256149" y="-57997"/>
                    <a:pt x="2480821" y="750351"/>
                    <a:pt x="2705493" y="1558699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18793" y="3200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19200" y="26670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676400" y="3962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2209800" y="3283669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514600" y="2352773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228679" y="36576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533400" y="2286000"/>
              <a:ext cx="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33400" y="4419600"/>
              <a:ext cx="2971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219200" y="4419600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space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 rot="16200000">
              <a:off x="-477003" y="3144003"/>
              <a:ext cx="1628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Objective value</a:t>
              </a:r>
              <a:endParaRPr lang="en-US" dirty="0"/>
            </a:p>
          </p:txBody>
        </p:sp>
        <p:cxnSp>
          <p:nvCxnSpPr>
            <p:cNvPr id="61" name="Straight Connector 60"/>
            <p:cNvCxnSpPr>
              <a:stCxn id="51" idx="4"/>
            </p:cNvCxnSpPr>
            <p:nvPr/>
          </p:nvCxnSpPr>
          <p:spPr>
            <a:xfrm>
              <a:off x="778497" y="3319807"/>
              <a:ext cx="12859" cy="1099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278903" y="2755622"/>
              <a:ext cx="29852" cy="166397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574303" y="2461158"/>
              <a:ext cx="0" cy="195844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752600" y="4081806"/>
              <a:ext cx="0" cy="337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288382" y="3777007"/>
              <a:ext cx="0" cy="642592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269503" y="3403076"/>
              <a:ext cx="11734" cy="101652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00600" y="1883676"/>
            <a:ext cx="3352800" cy="2502932"/>
            <a:chOff x="152400" y="2286000"/>
            <a:chExt cx="3352800" cy="2502932"/>
          </a:xfrm>
        </p:grpSpPr>
        <p:sp>
          <p:nvSpPr>
            <p:cNvPr id="68" name="Freeform 67"/>
            <p:cNvSpPr/>
            <p:nvPr/>
          </p:nvSpPr>
          <p:spPr>
            <a:xfrm>
              <a:off x="642593" y="2362200"/>
              <a:ext cx="2705493" cy="1926619"/>
            </a:xfrm>
            <a:custGeom>
              <a:avLst/>
              <a:gdLst>
                <a:gd name="connsiteX0" fmla="*/ 0 w 2705493"/>
                <a:gd name="connsiteY0" fmla="*/ 1407870 h 1926619"/>
                <a:gd name="connsiteX1" fmla="*/ 537328 w 2705493"/>
                <a:gd name="connsiteY1" fmla="*/ 154106 h 1926619"/>
                <a:gd name="connsiteX2" fmla="*/ 1272619 w 2705493"/>
                <a:gd name="connsiteY2" fmla="*/ 1926345 h 1926619"/>
                <a:gd name="connsiteX3" fmla="*/ 2017337 w 2705493"/>
                <a:gd name="connsiteY3" fmla="*/ 3277 h 1926619"/>
                <a:gd name="connsiteX4" fmla="*/ 2705493 w 2705493"/>
                <a:gd name="connsiteY4" fmla="*/ 1558699 h 19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493" h="1926619">
                  <a:moveTo>
                    <a:pt x="0" y="1407870"/>
                  </a:moveTo>
                  <a:cubicBezTo>
                    <a:pt x="162612" y="737782"/>
                    <a:pt x="325225" y="67694"/>
                    <a:pt x="537328" y="154106"/>
                  </a:cubicBezTo>
                  <a:cubicBezTo>
                    <a:pt x="749431" y="240518"/>
                    <a:pt x="1025951" y="1951483"/>
                    <a:pt x="1272619" y="1926345"/>
                  </a:cubicBezTo>
                  <a:cubicBezTo>
                    <a:pt x="1519287" y="1901207"/>
                    <a:pt x="1778525" y="64551"/>
                    <a:pt x="2017337" y="3277"/>
                  </a:cubicBezTo>
                  <a:cubicBezTo>
                    <a:pt x="2256149" y="-57997"/>
                    <a:pt x="2480821" y="750351"/>
                    <a:pt x="2705493" y="1558699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18793" y="3200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219200" y="26670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676400" y="3962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209800" y="3283669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514600" y="2352773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28679" y="36576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533400" y="2286000"/>
              <a:ext cx="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33400" y="4419600"/>
              <a:ext cx="2971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219200" y="4419600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space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 rot="16200000">
              <a:off x="-477003" y="3144003"/>
              <a:ext cx="1628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Objective value</a:t>
              </a:r>
              <a:endParaRPr lang="en-US" dirty="0"/>
            </a:p>
          </p:txBody>
        </p:sp>
        <p:cxnSp>
          <p:nvCxnSpPr>
            <p:cNvPr id="79" name="Straight Connector 78"/>
            <p:cNvCxnSpPr>
              <a:stCxn id="69" idx="4"/>
            </p:cNvCxnSpPr>
            <p:nvPr/>
          </p:nvCxnSpPr>
          <p:spPr>
            <a:xfrm>
              <a:off x="778497" y="3319807"/>
              <a:ext cx="12859" cy="1099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278903" y="2755622"/>
              <a:ext cx="29852" cy="166397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574303" y="2461158"/>
              <a:ext cx="0" cy="195844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752600" y="4081806"/>
              <a:ext cx="0" cy="337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288382" y="3777007"/>
              <a:ext cx="0" cy="642592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269503" y="3403076"/>
              <a:ext cx="11734" cy="101652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381000" y="4437744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Build a </a:t>
            </a:r>
            <a:r>
              <a:rPr lang="en-US" sz="2800" dirty="0" err="1" smtClean="0"/>
              <a:t>metamodel</a:t>
            </a:r>
            <a:r>
              <a:rPr lang="en-US" sz="2800" dirty="0" smtClean="0"/>
              <a:t> based on the initial sample set.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67200" y="4419600"/>
            <a:ext cx="464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2800" dirty="0" smtClean="0"/>
              <a:t>Calculate uncertainty of prediction. Points away from existing samples have higher uncertainty.</a:t>
            </a:r>
          </a:p>
        </p:txBody>
      </p:sp>
      <p:sp>
        <p:nvSpPr>
          <p:cNvPr id="87" name="Freeform 86"/>
          <p:cNvSpPr/>
          <p:nvPr/>
        </p:nvSpPr>
        <p:spPr>
          <a:xfrm>
            <a:off x="5279010" y="1828800"/>
            <a:ext cx="2648932" cy="2188476"/>
          </a:xfrm>
          <a:custGeom>
            <a:avLst/>
            <a:gdLst>
              <a:gd name="connsiteX0" fmla="*/ 0 w 2648932"/>
              <a:gd name="connsiteY0" fmla="*/ 1489435 h 2188476"/>
              <a:gd name="connsiteX1" fmla="*/ 37708 w 2648932"/>
              <a:gd name="connsiteY1" fmla="*/ 1574276 h 2188476"/>
              <a:gd name="connsiteX2" fmla="*/ 169683 w 2648932"/>
              <a:gd name="connsiteY2" fmla="*/ 2130457 h 2188476"/>
              <a:gd name="connsiteX3" fmla="*/ 377072 w 2648932"/>
              <a:gd name="connsiteY3" fmla="*/ 829558 h 2188476"/>
              <a:gd name="connsiteX4" fmla="*/ 688157 w 2648932"/>
              <a:gd name="connsiteY4" fmla="*/ 2121031 h 2188476"/>
              <a:gd name="connsiteX5" fmla="*/ 838986 w 2648932"/>
              <a:gd name="connsiteY5" fmla="*/ 895546 h 2188476"/>
              <a:gd name="connsiteX6" fmla="*/ 1131217 w 2648932"/>
              <a:gd name="connsiteY6" fmla="*/ 2130457 h 2188476"/>
              <a:gd name="connsiteX7" fmla="*/ 1300899 w 2648932"/>
              <a:gd name="connsiteY7" fmla="*/ 876692 h 2188476"/>
              <a:gd name="connsiteX8" fmla="*/ 1640264 w 2648932"/>
              <a:gd name="connsiteY8" fmla="*/ 2130457 h 2188476"/>
              <a:gd name="connsiteX9" fmla="*/ 1772239 w 2648932"/>
              <a:gd name="connsiteY9" fmla="*/ 1630837 h 2188476"/>
              <a:gd name="connsiteX10" fmla="*/ 1941922 w 2648932"/>
              <a:gd name="connsiteY10" fmla="*/ 2130457 h 2188476"/>
              <a:gd name="connsiteX11" fmla="*/ 2196446 w 2648932"/>
              <a:gd name="connsiteY11" fmla="*/ 0 h 2188476"/>
              <a:gd name="connsiteX12" fmla="*/ 2648932 w 2648932"/>
              <a:gd name="connsiteY12" fmla="*/ 2130457 h 218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8932" h="2188476">
                <a:moveTo>
                  <a:pt x="0" y="1489435"/>
                </a:moveTo>
                <a:cubicBezTo>
                  <a:pt x="4714" y="1478437"/>
                  <a:pt x="9428" y="1467439"/>
                  <a:pt x="37708" y="1574276"/>
                </a:cubicBezTo>
                <a:cubicBezTo>
                  <a:pt x="65989" y="1681113"/>
                  <a:pt x="113122" y="2254577"/>
                  <a:pt x="169683" y="2130457"/>
                </a:cubicBezTo>
                <a:cubicBezTo>
                  <a:pt x="226244" y="2006337"/>
                  <a:pt x="290660" y="831129"/>
                  <a:pt x="377072" y="829558"/>
                </a:cubicBezTo>
                <a:cubicBezTo>
                  <a:pt x="463484" y="827987"/>
                  <a:pt x="611171" y="2110033"/>
                  <a:pt x="688157" y="2121031"/>
                </a:cubicBezTo>
                <a:cubicBezTo>
                  <a:pt x="765143" y="2132029"/>
                  <a:pt x="765143" y="893975"/>
                  <a:pt x="838986" y="895546"/>
                </a:cubicBezTo>
                <a:cubicBezTo>
                  <a:pt x="912829" y="897117"/>
                  <a:pt x="1054232" y="2133599"/>
                  <a:pt x="1131217" y="2130457"/>
                </a:cubicBezTo>
                <a:cubicBezTo>
                  <a:pt x="1208202" y="2127315"/>
                  <a:pt x="1216058" y="876692"/>
                  <a:pt x="1300899" y="876692"/>
                </a:cubicBezTo>
                <a:cubicBezTo>
                  <a:pt x="1385740" y="876692"/>
                  <a:pt x="1561707" y="2004766"/>
                  <a:pt x="1640264" y="2130457"/>
                </a:cubicBezTo>
                <a:cubicBezTo>
                  <a:pt x="1718821" y="2256148"/>
                  <a:pt x="1721963" y="1630837"/>
                  <a:pt x="1772239" y="1630837"/>
                </a:cubicBezTo>
                <a:cubicBezTo>
                  <a:pt x="1822515" y="1630837"/>
                  <a:pt x="1871221" y="2402263"/>
                  <a:pt x="1941922" y="2130457"/>
                </a:cubicBezTo>
                <a:cubicBezTo>
                  <a:pt x="2012623" y="1858651"/>
                  <a:pt x="2078611" y="0"/>
                  <a:pt x="2196446" y="0"/>
                </a:cubicBezTo>
                <a:cubicBezTo>
                  <a:pt x="2314281" y="0"/>
                  <a:pt x="2510672" y="1794234"/>
                  <a:pt x="2648932" y="2130457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56839-EA1C-4730-B6B0-68A33178F86B}" type="slidenum">
              <a:rPr lang="en-US" smtClean="0">
                <a:latin typeface="+mj-lt"/>
              </a:rPr>
              <a:pPr/>
              <a:t>9</a:t>
            </a:fld>
            <a:endParaRPr lang="en-US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8600" y="4715470"/>
            <a:ext cx="457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2800" dirty="0" smtClean="0"/>
              <a:t>Optimize </a:t>
            </a:r>
            <a:r>
              <a:rPr lang="en-US" sz="2800" dirty="0"/>
              <a:t>a</a:t>
            </a:r>
            <a:r>
              <a:rPr lang="en-US" sz="2800" dirty="0" smtClean="0"/>
              <a:t> merit function that combines prediction and uncertainty.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57800" y="4715470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2800" dirty="0" smtClean="0"/>
              <a:t>Update </a:t>
            </a:r>
            <a:r>
              <a:rPr lang="en-US" sz="2800" dirty="0" err="1" smtClean="0"/>
              <a:t>metamodel</a:t>
            </a:r>
            <a:r>
              <a:rPr lang="en-US" sz="2800" dirty="0" smtClean="0"/>
              <a:t> based on new sample.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33400" y="2173069"/>
            <a:ext cx="3352800" cy="2502932"/>
            <a:chOff x="152400" y="2286000"/>
            <a:chExt cx="3352800" cy="2502932"/>
          </a:xfrm>
        </p:grpSpPr>
        <p:sp>
          <p:nvSpPr>
            <p:cNvPr id="45" name="Freeform 44"/>
            <p:cNvSpPr/>
            <p:nvPr/>
          </p:nvSpPr>
          <p:spPr>
            <a:xfrm>
              <a:off x="642593" y="2362200"/>
              <a:ext cx="2705493" cy="1926619"/>
            </a:xfrm>
            <a:custGeom>
              <a:avLst/>
              <a:gdLst>
                <a:gd name="connsiteX0" fmla="*/ 0 w 2705493"/>
                <a:gd name="connsiteY0" fmla="*/ 1407870 h 1926619"/>
                <a:gd name="connsiteX1" fmla="*/ 537328 w 2705493"/>
                <a:gd name="connsiteY1" fmla="*/ 154106 h 1926619"/>
                <a:gd name="connsiteX2" fmla="*/ 1272619 w 2705493"/>
                <a:gd name="connsiteY2" fmla="*/ 1926345 h 1926619"/>
                <a:gd name="connsiteX3" fmla="*/ 2017337 w 2705493"/>
                <a:gd name="connsiteY3" fmla="*/ 3277 h 1926619"/>
                <a:gd name="connsiteX4" fmla="*/ 2705493 w 2705493"/>
                <a:gd name="connsiteY4" fmla="*/ 1558699 h 19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493" h="1926619">
                  <a:moveTo>
                    <a:pt x="0" y="1407870"/>
                  </a:moveTo>
                  <a:cubicBezTo>
                    <a:pt x="162612" y="737782"/>
                    <a:pt x="325225" y="67694"/>
                    <a:pt x="537328" y="154106"/>
                  </a:cubicBezTo>
                  <a:cubicBezTo>
                    <a:pt x="749431" y="240518"/>
                    <a:pt x="1025951" y="1951483"/>
                    <a:pt x="1272619" y="1926345"/>
                  </a:cubicBezTo>
                  <a:cubicBezTo>
                    <a:pt x="1519287" y="1901207"/>
                    <a:pt x="1778525" y="64551"/>
                    <a:pt x="2017337" y="3277"/>
                  </a:cubicBezTo>
                  <a:cubicBezTo>
                    <a:pt x="2256149" y="-57997"/>
                    <a:pt x="2480821" y="750351"/>
                    <a:pt x="2705493" y="1558699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18793" y="3200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1219200" y="26670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676400" y="3962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209800" y="3283669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514600" y="2352773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228679" y="36576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V="1">
              <a:off x="533400" y="2286000"/>
              <a:ext cx="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533400" y="4419600"/>
              <a:ext cx="2971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1219200" y="4419600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space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-477003" y="3144003"/>
              <a:ext cx="1628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Objective value</a:t>
              </a:r>
              <a:endParaRPr lang="en-US" dirty="0"/>
            </a:p>
          </p:txBody>
        </p:sp>
        <p:cxnSp>
          <p:nvCxnSpPr>
            <p:cNvPr id="78" name="Straight Connector 77"/>
            <p:cNvCxnSpPr>
              <a:stCxn id="46" idx="4"/>
            </p:cNvCxnSpPr>
            <p:nvPr/>
          </p:nvCxnSpPr>
          <p:spPr>
            <a:xfrm>
              <a:off x="778497" y="3319807"/>
              <a:ext cx="12859" cy="1099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278903" y="2755622"/>
              <a:ext cx="29852" cy="166397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574303" y="2461158"/>
              <a:ext cx="0" cy="195844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752600" y="4081806"/>
              <a:ext cx="0" cy="337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88382" y="3777007"/>
              <a:ext cx="0" cy="642592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269503" y="3403076"/>
              <a:ext cx="11734" cy="101652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 83"/>
          <p:cNvSpPr/>
          <p:nvPr/>
        </p:nvSpPr>
        <p:spPr>
          <a:xfrm>
            <a:off x="1011810" y="2118193"/>
            <a:ext cx="2648932" cy="2188476"/>
          </a:xfrm>
          <a:custGeom>
            <a:avLst/>
            <a:gdLst>
              <a:gd name="connsiteX0" fmla="*/ 0 w 2648932"/>
              <a:gd name="connsiteY0" fmla="*/ 1489435 h 2188476"/>
              <a:gd name="connsiteX1" fmla="*/ 37708 w 2648932"/>
              <a:gd name="connsiteY1" fmla="*/ 1574276 h 2188476"/>
              <a:gd name="connsiteX2" fmla="*/ 169683 w 2648932"/>
              <a:gd name="connsiteY2" fmla="*/ 2130457 h 2188476"/>
              <a:gd name="connsiteX3" fmla="*/ 377072 w 2648932"/>
              <a:gd name="connsiteY3" fmla="*/ 829558 h 2188476"/>
              <a:gd name="connsiteX4" fmla="*/ 688157 w 2648932"/>
              <a:gd name="connsiteY4" fmla="*/ 2121031 h 2188476"/>
              <a:gd name="connsiteX5" fmla="*/ 838986 w 2648932"/>
              <a:gd name="connsiteY5" fmla="*/ 895546 h 2188476"/>
              <a:gd name="connsiteX6" fmla="*/ 1131217 w 2648932"/>
              <a:gd name="connsiteY6" fmla="*/ 2130457 h 2188476"/>
              <a:gd name="connsiteX7" fmla="*/ 1300899 w 2648932"/>
              <a:gd name="connsiteY7" fmla="*/ 876692 h 2188476"/>
              <a:gd name="connsiteX8" fmla="*/ 1640264 w 2648932"/>
              <a:gd name="connsiteY8" fmla="*/ 2130457 h 2188476"/>
              <a:gd name="connsiteX9" fmla="*/ 1772239 w 2648932"/>
              <a:gd name="connsiteY9" fmla="*/ 1630837 h 2188476"/>
              <a:gd name="connsiteX10" fmla="*/ 1941922 w 2648932"/>
              <a:gd name="connsiteY10" fmla="*/ 2130457 h 2188476"/>
              <a:gd name="connsiteX11" fmla="*/ 2196446 w 2648932"/>
              <a:gd name="connsiteY11" fmla="*/ 0 h 2188476"/>
              <a:gd name="connsiteX12" fmla="*/ 2648932 w 2648932"/>
              <a:gd name="connsiteY12" fmla="*/ 2130457 h 2188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8932" h="2188476">
                <a:moveTo>
                  <a:pt x="0" y="1489435"/>
                </a:moveTo>
                <a:cubicBezTo>
                  <a:pt x="4714" y="1478437"/>
                  <a:pt x="9428" y="1467439"/>
                  <a:pt x="37708" y="1574276"/>
                </a:cubicBezTo>
                <a:cubicBezTo>
                  <a:pt x="65989" y="1681113"/>
                  <a:pt x="113122" y="2254577"/>
                  <a:pt x="169683" y="2130457"/>
                </a:cubicBezTo>
                <a:cubicBezTo>
                  <a:pt x="226244" y="2006337"/>
                  <a:pt x="290660" y="831129"/>
                  <a:pt x="377072" y="829558"/>
                </a:cubicBezTo>
                <a:cubicBezTo>
                  <a:pt x="463484" y="827987"/>
                  <a:pt x="611171" y="2110033"/>
                  <a:pt x="688157" y="2121031"/>
                </a:cubicBezTo>
                <a:cubicBezTo>
                  <a:pt x="765143" y="2132029"/>
                  <a:pt x="765143" y="893975"/>
                  <a:pt x="838986" y="895546"/>
                </a:cubicBezTo>
                <a:cubicBezTo>
                  <a:pt x="912829" y="897117"/>
                  <a:pt x="1054232" y="2133599"/>
                  <a:pt x="1131217" y="2130457"/>
                </a:cubicBezTo>
                <a:cubicBezTo>
                  <a:pt x="1208202" y="2127315"/>
                  <a:pt x="1216058" y="876692"/>
                  <a:pt x="1300899" y="876692"/>
                </a:cubicBezTo>
                <a:cubicBezTo>
                  <a:pt x="1385740" y="876692"/>
                  <a:pt x="1561707" y="2004766"/>
                  <a:pt x="1640264" y="2130457"/>
                </a:cubicBezTo>
                <a:cubicBezTo>
                  <a:pt x="1718821" y="2256148"/>
                  <a:pt x="1721963" y="1630837"/>
                  <a:pt x="1772239" y="1630837"/>
                </a:cubicBezTo>
                <a:cubicBezTo>
                  <a:pt x="1822515" y="1630837"/>
                  <a:pt x="1871221" y="2402263"/>
                  <a:pt x="1941922" y="2130457"/>
                </a:cubicBezTo>
                <a:cubicBezTo>
                  <a:pt x="2012623" y="1858651"/>
                  <a:pt x="2078611" y="0"/>
                  <a:pt x="2196446" y="0"/>
                </a:cubicBezTo>
                <a:cubicBezTo>
                  <a:pt x="2314281" y="0"/>
                  <a:pt x="2510672" y="1794234"/>
                  <a:pt x="2648932" y="2130457"/>
                </a:cubicBezTo>
              </a:path>
            </a:pathLst>
          </a:cu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008668" y="1931370"/>
            <a:ext cx="2639505" cy="2289014"/>
          </a:xfrm>
          <a:custGeom>
            <a:avLst/>
            <a:gdLst>
              <a:gd name="connsiteX0" fmla="*/ 0 w 2639505"/>
              <a:gd name="connsiteY0" fmla="*/ 1581992 h 2289014"/>
              <a:gd name="connsiteX1" fmla="*/ 141402 w 2639505"/>
              <a:gd name="connsiteY1" fmla="*/ 2138173 h 2289014"/>
              <a:gd name="connsiteX2" fmla="*/ 377072 w 2639505"/>
              <a:gd name="connsiteY2" fmla="*/ 318800 h 2289014"/>
              <a:gd name="connsiteX3" fmla="*/ 659876 w 2639505"/>
              <a:gd name="connsiteY3" fmla="*/ 1864796 h 2289014"/>
              <a:gd name="connsiteX4" fmla="*/ 829559 w 2639505"/>
              <a:gd name="connsiteY4" fmla="*/ 893835 h 2289014"/>
              <a:gd name="connsiteX5" fmla="*/ 1084083 w 2639505"/>
              <a:gd name="connsiteY5" fmla="*/ 2289002 h 2289014"/>
              <a:gd name="connsiteX6" fmla="*/ 1300899 w 2639505"/>
              <a:gd name="connsiteY6" fmla="*/ 922116 h 2289014"/>
              <a:gd name="connsiteX7" fmla="*/ 1659118 w 2639505"/>
              <a:gd name="connsiteY7" fmla="*/ 2204161 h 2289014"/>
              <a:gd name="connsiteX8" fmla="*/ 1819373 w 2639505"/>
              <a:gd name="connsiteY8" fmla="*/ 1016384 h 2289014"/>
              <a:gd name="connsiteX9" fmla="*/ 1932495 w 2639505"/>
              <a:gd name="connsiteY9" fmla="*/ 1006957 h 2289014"/>
              <a:gd name="connsiteX10" fmla="*/ 2271860 w 2639505"/>
              <a:gd name="connsiteY10" fmla="*/ 26569 h 2289014"/>
              <a:gd name="connsiteX11" fmla="*/ 2639505 w 2639505"/>
              <a:gd name="connsiteY11" fmla="*/ 2223015 h 228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39505" h="2289014">
                <a:moveTo>
                  <a:pt x="0" y="1581992"/>
                </a:moveTo>
                <a:cubicBezTo>
                  <a:pt x="39278" y="1965348"/>
                  <a:pt x="78557" y="2348705"/>
                  <a:pt x="141402" y="2138173"/>
                </a:cubicBezTo>
                <a:cubicBezTo>
                  <a:pt x="204247" y="1927641"/>
                  <a:pt x="290660" y="364363"/>
                  <a:pt x="377072" y="318800"/>
                </a:cubicBezTo>
                <a:cubicBezTo>
                  <a:pt x="463484" y="273237"/>
                  <a:pt x="584462" y="1768957"/>
                  <a:pt x="659876" y="1864796"/>
                </a:cubicBezTo>
                <a:cubicBezTo>
                  <a:pt x="735291" y="1960635"/>
                  <a:pt x="758858" y="823134"/>
                  <a:pt x="829559" y="893835"/>
                </a:cubicBezTo>
                <a:cubicBezTo>
                  <a:pt x="900260" y="964536"/>
                  <a:pt x="1005526" y="2284288"/>
                  <a:pt x="1084083" y="2289002"/>
                </a:cubicBezTo>
                <a:cubicBezTo>
                  <a:pt x="1162640" y="2293716"/>
                  <a:pt x="1205060" y="936256"/>
                  <a:pt x="1300899" y="922116"/>
                </a:cubicBezTo>
                <a:cubicBezTo>
                  <a:pt x="1396738" y="907976"/>
                  <a:pt x="1572706" y="2188450"/>
                  <a:pt x="1659118" y="2204161"/>
                </a:cubicBezTo>
                <a:cubicBezTo>
                  <a:pt x="1745530" y="2219872"/>
                  <a:pt x="1773810" y="1215918"/>
                  <a:pt x="1819373" y="1016384"/>
                </a:cubicBezTo>
                <a:cubicBezTo>
                  <a:pt x="1864936" y="816850"/>
                  <a:pt x="1857081" y="1171926"/>
                  <a:pt x="1932495" y="1006957"/>
                </a:cubicBezTo>
                <a:cubicBezTo>
                  <a:pt x="2007909" y="841988"/>
                  <a:pt x="2154025" y="-176107"/>
                  <a:pt x="2271860" y="26569"/>
                </a:cubicBezTo>
                <a:cubicBezTo>
                  <a:pt x="2389695" y="229245"/>
                  <a:pt x="2548379" y="1778384"/>
                  <a:pt x="2639505" y="222301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800600" y="2174500"/>
            <a:ext cx="3352800" cy="2502932"/>
            <a:chOff x="152400" y="2286000"/>
            <a:chExt cx="3352800" cy="2502932"/>
          </a:xfrm>
        </p:grpSpPr>
        <p:sp>
          <p:nvSpPr>
            <p:cNvPr id="86" name="Freeform 85"/>
            <p:cNvSpPr/>
            <p:nvPr/>
          </p:nvSpPr>
          <p:spPr>
            <a:xfrm>
              <a:off x="642593" y="2362200"/>
              <a:ext cx="2705493" cy="1926619"/>
            </a:xfrm>
            <a:custGeom>
              <a:avLst/>
              <a:gdLst>
                <a:gd name="connsiteX0" fmla="*/ 0 w 2705493"/>
                <a:gd name="connsiteY0" fmla="*/ 1407870 h 1926619"/>
                <a:gd name="connsiteX1" fmla="*/ 537328 w 2705493"/>
                <a:gd name="connsiteY1" fmla="*/ 154106 h 1926619"/>
                <a:gd name="connsiteX2" fmla="*/ 1272619 w 2705493"/>
                <a:gd name="connsiteY2" fmla="*/ 1926345 h 1926619"/>
                <a:gd name="connsiteX3" fmla="*/ 2017337 w 2705493"/>
                <a:gd name="connsiteY3" fmla="*/ 3277 h 1926619"/>
                <a:gd name="connsiteX4" fmla="*/ 2705493 w 2705493"/>
                <a:gd name="connsiteY4" fmla="*/ 1558699 h 19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493" h="1926619">
                  <a:moveTo>
                    <a:pt x="0" y="1407870"/>
                  </a:moveTo>
                  <a:cubicBezTo>
                    <a:pt x="162612" y="737782"/>
                    <a:pt x="325225" y="67694"/>
                    <a:pt x="537328" y="154106"/>
                  </a:cubicBezTo>
                  <a:cubicBezTo>
                    <a:pt x="749431" y="240518"/>
                    <a:pt x="1025951" y="1951483"/>
                    <a:pt x="1272619" y="1926345"/>
                  </a:cubicBezTo>
                  <a:cubicBezTo>
                    <a:pt x="1519287" y="1901207"/>
                    <a:pt x="1778525" y="64551"/>
                    <a:pt x="2017337" y="3277"/>
                  </a:cubicBezTo>
                  <a:cubicBezTo>
                    <a:pt x="2256149" y="-57997"/>
                    <a:pt x="2480821" y="750351"/>
                    <a:pt x="2705493" y="1558699"/>
                  </a:cubicBezTo>
                </a:path>
              </a:pathLst>
            </a:cu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718793" y="3200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219200" y="26670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676400" y="39624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209800" y="3283669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514600" y="2352773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228679" y="3657600"/>
              <a:ext cx="119407" cy="1194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 flipV="1">
              <a:off x="533400" y="2286000"/>
              <a:ext cx="0" cy="2133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33400" y="4419600"/>
              <a:ext cx="2971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219200" y="4419600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Design space</a:t>
              </a:r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 rot="16200000">
              <a:off x="-477003" y="3144003"/>
              <a:ext cx="1628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Objective value</a:t>
              </a:r>
              <a:endParaRPr lang="en-US" dirty="0"/>
            </a:p>
          </p:txBody>
        </p:sp>
        <p:cxnSp>
          <p:nvCxnSpPr>
            <p:cNvPr id="97" name="Straight Connector 96"/>
            <p:cNvCxnSpPr>
              <a:stCxn id="87" idx="4"/>
            </p:cNvCxnSpPr>
            <p:nvPr/>
          </p:nvCxnSpPr>
          <p:spPr>
            <a:xfrm>
              <a:off x="778497" y="3319807"/>
              <a:ext cx="12859" cy="1099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278903" y="2755622"/>
              <a:ext cx="29852" cy="1663978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574303" y="2461158"/>
              <a:ext cx="0" cy="1958441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752600" y="4081806"/>
              <a:ext cx="0" cy="337793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288382" y="3777007"/>
              <a:ext cx="0" cy="642592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H="1">
              <a:off x="2269503" y="3403076"/>
              <a:ext cx="11734" cy="1016524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/>
          <p:cNvSpPr/>
          <p:nvPr/>
        </p:nvSpPr>
        <p:spPr>
          <a:xfrm flipV="1">
            <a:off x="3163824" y="1828800"/>
            <a:ext cx="176784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3" idx="0"/>
          </p:cNvCxnSpPr>
          <p:nvPr/>
        </p:nvCxnSpPr>
        <p:spPr>
          <a:xfrm>
            <a:off x="3252216" y="1981200"/>
            <a:ext cx="0" cy="2326900"/>
          </a:xfrm>
          <a:prstGeom prst="line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Isosceles Triangle 105"/>
          <p:cNvSpPr/>
          <p:nvPr/>
        </p:nvSpPr>
        <p:spPr>
          <a:xfrm flipV="1">
            <a:off x="7443216" y="1828800"/>
            <a:ext cx="176784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stCxn id="106" idx="0"/>
          </p:cNvCxnSpPr>
          <p:nvPr/>
        </p:nvCxnSpPr>
        <p:spPr>
          <a:xfrm>
            <a:off x="7531608" y="1981200"/>
            <a:ext cx="0" cy="2326900"/>
          </a:xfrm>
          <a:prstGeom prst="line">
            <a:avLst/>
          </a:prstGeom>
          <a:ln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7467600" y="3004793"/>
            <a:ext cx="119407" cy="1194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295900" y="2251385"/>
            <a:ext cx="2641600" cy="2021104"/>
          </a:xfrm>
          <a:custGeom>
            <a:avLst/>
            <a:gdLst>
              <a:gd name="connsiteX0" fmla="*/ 0 w 2641600"/>
              <a:gd name="connsiteY0" fmla="*/ 1399865 h 2021104"/>
              <a:gd name="connsiteX1" fmla="*/ 323850 w 2641600"/>
              <a:gd name="connsiteY1" fmla="*/ 206065 h 2021104"/>
              <a:gd name="connsiteX2" fmla="*/ 628650 w 2641600"/>
              <a:gd name="connsiteY2" fmla="*/ 364815 h 2021104"/>
              <a:gd name="connsiteX3" fmla="*/ 1073150 w 2641600"/>
              <a:gd name="connsiteY3" fmla="*/ 1653865 h 2021104"/>
              <a:gd name="connsiteX4" fmla="*/ 1289050 w 2641600"/>
              <a:gd name="connsiteY4" fmla="*/ 1907865 h 2021104"/>
              <a:gd name="connsiteX5" fmla="*/ 1917700 w 2641600"/>
              <a:gd name="connsiteY5" fmla="*/ 28265 h 2021104"/>
              <a:gd name="connsiteX6" fmla="*/ 2235200 w 2641600"/>
              <a:gd name="connsiteY6" fmla="*/ 815665 h 2021104"/>
              <a:gd name="connsiteX7" fmla="*/ 2641600 w 2641600"/>
              <a:gd name="connsiteY7" fmla="*/ 1355415 h 202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1600" h="2021104">
                <a:moveTo>
                  <a:pt x="0" y="1399865"/>
                </a:moveTo>
                <a:cubicBezTo>
                  <a:pt x="109537" y="889219"/>
                  <a:pt x="219075" y="378573"/>
                  <a:pt x="323850" y="206065"/>
                </a:cubicBezTo>
                <a:cubicBezTo>
                  <a:pt x="428625" y="33557"/>
                  <a:pt x="503767" y="123515"/>
                  <a:pt x="628650" y="364815"/>
                </a:cubicBezTo>
                <a:cubicBezTo>
                  <a:pt x="753533" y="606115"/>
                  <a:pt x="963083" y="1396690"/>
                  <a:pt x="1073150" y="1653865"/>
                </a:cubicBezTo>
                <a:cubicBezTo>
                  <a:pt x="1183217" y="1911040"/>
                  <a:pt x="1148292" y="2178798"/>
                  <a:pt x="1289050" y="1907865"/>
                </a:cubicBezTo>
                <a:cubicBezTo>
                  <a:pt x="1429808" y="1636932"/>
                  <a:pt x="1760008" y="210298"/>
                  <a:pt x="1917700" y="28265"/>
                </a:cubicBezTo>
                <a:cubicBezTo>
                  <a:pt x="2075392" y="-153768"/>
                  <a:pt x="2114550" y="594473"/>
                  <a:pt x="2235200" y="815665"/>
                </a:cubicBezTo>
                <a:cubicBezTo>
                  <a:pt x="2355850" y="1036857"/>
                  <a:pt x="2476500" y="1304615"/>
                  <a:pt x="2641600" y="135541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676400" y="6096000"/>
            <a:ext cx="5652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Balance exploitation and exploration!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3048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endParaRPr lang="en-US" sz="44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304800" y="-152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4400" b="1" dirty="0" smtClean="0"/>
              <a:t>Elements of proposed algorithm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Efficient global optimization (ii)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86651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5841</TotalTime>
  <Words>1340</Words>
  <Application>Microsoft Macintosh PowerPoint</Application>
  <PresentationFormat>On-screen Show (4:3)</PresentationFormat>
  <Paragraphs>274</Paragraphs>
  <Slides>35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Theme1</vt:lpstr>
      <vt:lpstr>Design Preference Elicitation  Using Efficient Global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Constraint Identification</dc:title>
  <dc:creator>Yi Ren</dc:creator>
  <cp:keywords>_</cp:keywords>
  <cp:lastModifiedBy>Panos Papalambros</cp:lastModifiedBy>
  <cp:revision>273</cp:revision>
  <dcterms:created xsi:type="dcterms:W3CDTF">2010-04-04T11:06:39Z</dcterms:created>
  <dcterms:modified xsi:type="dcterms:W3CDTF">2011-08-29T10:23:38Z</dcterms:modified>
</cp:coreProperties>
</file>