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69" r:id="rId7"/>
    <p:sldId id="275" r:id="rId8"/>
    <p:sldId id="276" r:id="rId9"/>
    <p:sldId id="278" r:id="rId10"/>
    <p:sldId id="277" r:id="rId11"/>
    <p:sldId id="279" r:id="rId12"/>
    <p:sldId id="280" r:id="rId13"/>
    <p:sldId id="281" r:id="rId14"/>
    <p:sldId id="27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8" d="100"/>
          <a:sy n="78" d="100"/>
        </p:scale>
        <p:origin x="1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1080790" cy="2154436"/>
          </a:xfrm>
          <a:prstGeom prst="rect">
            <a:avLst/>
          </a:prstGeom>
          <a:solidFill>
            <a:srgbClr val="3B3B3B"/>
          </a:solidFill>
        </p:spPr>
        <p:txBody>
          <a:bodyPr wrap="none" rtlCol="0">
            <a:spAutoFit/>
          </a:bodyPr>
          <a:lstStyle/>
          <a:p>
            <a:r>
              <a:rPr lang="en-US" sz="6600" dirty="0">
                <a:solidFill>
                  <a:srgbClr val="FF6600"/>
                </a:solidFill>
              </a:rPr>
              <a:t>G2M Insight for Cab Investment</a:t>
            </a:r>
          </a:p>
          <a:p>
            <a:endParaRPr lang="en-US" sz="4000" dirty="0"/>
          </a:p>
          <a:p>
            <a:r>
              <a:rPr lang="en-US" sz="2800" b="1" dirty="0"/>
              <a:t>&lt;19/03/2024&gt;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Total number of trips across companies, years, and states</a:t>
            </a:r>
          </a:p>
        </p:txBody>
      </p:sp>
      <p:grpSp>
        <p:nvGrpSpPr>
          <p:cNvPr id="7" name="Group 6">
            <a:extLst>
              <a:ext uri="{FF2B5EF4-FFF2-40B4-BE49-F238E27FC236}">
                <a16:creationId xmlns:a16="http://schemas.microsoft.com/office/drawing/2014/main" id="{37D19E16-982D-37B0-DFC6-5B0223A77A0B}"/>
              </a:ext>
            </a:extLst>
          </p:cNvPr>
          <p:cNvGrpSpPr/>
          <p:nvPr/>
        </p:nvGrpSpPr>
        <p:grpSpPr>
          <a:xfrm>
            <a:off x="627112" y="777422"/>
            <a:ext cx="5683880" cy="4790621"/>
            <a:chOff x="202569" y="777422"/>
            <a:chExt cx="4826631" cy="4478527"/>
          </a:xfrm>
        </p:grpSpPr>
        <p:pic>
          <p:nvPicPr>
            <p:cNvPr id="5" name="Picture 4">
              <a:extLst>
                <a:ext uri="{FF2B5EF4-FFF2-40B4-BE49-F238E27FC236}">
                  <a16:creationId xmlns:a16="http://schemas.microsoft.com/office/drawing/2014/main" id="{E81FB177-F36D-E289-3668-3832B61DD046}"/>
                </a:ext>
              </a:extLst>
            </p:cNvPr>
            <p:cNvPicPr>
              <a:picLocks noChangeAspect="1"/>
            </p:cNvPicPr>
            <p:nvPr/>
          </p:nvPicPr>
          <p:blipFill>
            <a:blip r:embed="rId3"/>
            <a:stretch>
              <a:fillRect/>
            </a:stretch>
          </p:blipFill>
          <p:spPr>
            <a:xfrm>
              <a:off x="202569" y="777422"/>
              <a:ext cx="4826631" cy="4478527"/>
            </a:xfrm>
            <a:prstGeom prst="rect">
              <a:avLst/>
            </a:prstGeom>
            <a:ln>
              <a:solidFill>
                <a:schemeClr val="bg2">
                  <a:lumMod val="50000"/>
                </a:schemeClr>
              </a:solidFill>
            </a:ln>
          </p:spPr>
        </p:pic>
        <p:pic>
          <p:nvPicPr>
            <p:cNvPr id="19" name="Picture 18">
              <a:extLst>
                <a:ext uri="{FF2B5EF4-FFF2-40B4-BE49-F238E27FC236}">
                  <a16:creationId xmlns:a16="http://schemas.microsoft.com/office/drawing/2014/main" id="{8E19B75B-975B-C38F-C86B-48FBE7450EBB}"/>
                </a:ext>
              </a:extLst>
            </p:cNvPr>
            <p:cNvPicPr>
              <a:picLocks noChangeAspect="1"/>
            </p:cNvPicPr>
            <p:nvPr/>
          </p:nvPicPr>
          <p:blipFill>
            <a:blip r:embed="rId4"/>
            <a:stretch>
              <a:fillRect/>
            </a:stretch>
          </p:blipFill>
          <p:spPr>
            <a:xfrm>
              <a:off x="3646775" y="4336031"/>
              <a:ext cx="1249073" cy="556310"/>
            </a:xfrm>
            <a:prstGeom prst="rect">
              <a:avLst/>
            </a:prstGeom>
          </p:spPr>
        </p:pic>
      </p:grpSp>
      <p:sp>
        <p:nvSpPr>
          <p:cNvPr id="22" name="TextBox 21">
            <a:extLst>
              <a:ext uri="{FF2B5EF4-FFF2-40B4-BE49-F238E27FC236}">
                <a16:creationId xmlns:a16="http://schemas.microsoft.com/office/drawing/2014/main" id="{731D013D-4C4F-27BE-B5C3-832E0CA7A2E0}"/>
              </a:ext>
            </a:extLst>
          </p:cNvPr>
          <p:cNvSpPr txBox="1"/>
          <p:nvPr/>
        </p:nvSpPr>
        <p:spPr>
          <a:xfrm>
            <a:off x="285750" y="5690506"/>
            <a:ext cx="11509283" cy="369332"/>
          </a:xfrm>
          <a:prstGeom prst="rect">
            <a:avLst/>
          </a:prstGeom>
          <a:noFill/>
        </p:spPr>
        <p:txBody>
          <a:bodyPr wrap="square" rtlCol="0">
            <a:spAutoFit/>
          </a:bodyPr>
          <a:lstStyle/>
          <a:p>
            <a:pPr algn="ctr"/>
            <a:r>
              <a:rPr lang="en-US" sz="1800" dirty="0">
                <a:solidFill>
                  <a:srgbClr val="FF6600"/>
                </a:solidFill>
              </a:rPr>
              <a:t>Yellow cab has most number of trips majorly across California, New York, and Illinois</a:t>
            </a:r>
          </a:p>
        </p:txBody>
      </p:sp>
      <p:pic>
        <p:nvPicPr>
          <p:cNvPr id="9" name="Picture 8">
            <a:extLst>
              <a:ext uri="{FF2B5EF4-FFF2-40B4-BE49-F238E27FC236}">
                <a16:creationId xmlns:a16="http://schemas.microsoft.com/office/drawing/2014/main" id="{532F8F1C-024E-A35C-9A18-E6F08CD18704}"/>
              </a:ext>
            </a:extLst>
          </p:cNvPr>
          <p:cNvPicPr>
            <a:picLocks noChangeAspect="1"/>
          </p:cNvPicPr>
          <p:nvPr/>
        </p:nvPicPr>
        <p:blipFill>
          <a:blip r:embed="rId5"/>
          <a:stretch>
            <a:fillRect/>
          </a:stretch>
        </p:blipFill>
        <p:spPr>
          <a:xfrm>
            <a:off x="6520543" y="751758"/>
            <a:ext cx="4893128" cy="4873435"/>
          </a:xfrm>
          <a:prstGeom prst="rect">
            <a:avLst/>
          </a:prstGeom>
          <a:ln>
            <a:solidFill>
              <a:schemeClr val="bg2">
                <a:lumMod val="50000"/>
              </a:schemeClr>
            </a:solidFill>
          </a:ln>
        </p:spPr>
      </p:pic>
    </p:spTree>
    <p:extLst>
      <p:ext uri="{BB962C8B-B14F-4D97-AF65-F5344CB8AC3E}">
        <p14:creationId xmlns:p14="http://schemas.microsoft.com/office/powerpoint/2010/main" val="119989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Customer Attributes</a:t>
            </a:r>
          </a:p>
        </p:txBody>
      </p:sp>
      <p:sp>
        <p:nvSpPr>
          <p:cNvPr id="22" name="TextBox 21">
            <a:extLst>
              <a:ext uri="{FF2B5EF4-FFF2-40B4-BE49-F238E27FC236}">
                <a16:creationId xmlns:a16="http://schemas.microsoft.com/office/drawing/2014/main" id="{731D013D-4C4F-27BE-B5C3-832E0CA7A2E0}"/>
              </a:ext>
            </a:extLst>
          </p:cNvPr>
          <p:cNvSpPr txBox="1"/>
          <p:nvPr/>
        </p:nvSpPr>
        <p:spPr>
          <a:xfrm>
            <a:off x="285750" y="5690506"/>
            <a:ext cx="11509283" cy="369332"/>
          </a:xfrm>
          <a:prstGeom prst="rect">
            <a:avLst/>
          </a:prstGeom>
          <a:noFill/>
        </p:spPr>
        <p:txBody>
          <a:bodyPr wrap="square" rtlCol="0">
            <a:spAutoFit/>
          </a:bodyPr>
          <a:lstStyle/>
          <a:p>
            <a:pPr algn="ctr"/>
            <a:r>
              <a:rPr lang="en-US" sz="1800" dirty="0">
                <a:solidFill>
                  <a:srgbClr val="FF6600"/>
                </a:solidFill>
              </a:rPr>
              <a:t>Males account for major proportion of the customer base and take higher number of trips than females</a:t>
            </a:r>
          </a:p>
        </p:txBody>
      </p:sp>
      <p:pic>
        <p:nvPicPr>
          <p:cNvPr id="5" name="Picture 4">
            <a:extLst>
              <a:ext uri="{FF2B5EF4-FFF2-40B4-BE49-F238E27FC236}">
                <a16:creationId xmlns:a16="http://schemas.microsoft.com/office/drawing/2014/main" id="{BA1D3DC4-C6FC-D5B9-795D-4CFB4705CF1A}"/>
              </a:ext>
            </a:extLst>
          </p:cNvPr>
          <p:cNvPicPr>
            <a:picLocks noChangeAspect="1"/>
          </p:cNvPicPr>
          <p:nvPr/>
        </p:nvPicPr>
        <p:blipFill>
          <a:blip r:embed="rId3"/>
          <a:stretch>
            <a:fillRect/>
          </a:stretch>
        </p:blipFill>
        <p:spPr>
          <a:xfrm>
            <a:off x="5954850" y="1095953"/>
            <a:ext cx="4405140" cy="4316151"/>
          </a:xfrm>
          <a:prstGeom prst="rect">
            <a:avLst/>
          </a:prstGeom>
          <a:ln>
            <a:solidFill>
              <a:schemeClr val="bg2">
                <a:lumMod val="50000"/>
              </a:schemeClr>
            </a:solidFill>
          </a:ln>
        </p:spPr>
      </p:pic>
      <p:pic>
        <p:nvPicPr>
          <p:cNvPr id="8" name="Picture 7">
            <a:extLst>
              <a:ext uri="{FF2B5EF4-FFF2-40B4-BE49-F238E27FC236}">
                <a16:creationId xmlns:a16="http://schemas.microsoft.com/office/drawing/2014/main" id="{152AF970-E735-76E7-2581-A2F36DC8EAD9}"/>
              </a:ext>
            </a:extLst>
          </p:cNvPr>
          <p:cNvPicPr>
            <a:picLocks noChangeAspect="1"/>
          </p:cNvPicPr>
          <p:nvPr/>
        </p:nvPicPr>
        <p:blipFill>
          <a:blip r:embed="rId4"/>
          <a:stretch>
            <a:fillRect/>
          </a:stretch>
        </p:blipFill>
        <p:spPr>
          <a:xfrm>
            <a:off x="10680622" y="604157"/>
            <a:ext cx="1511378" cy="647733"/>
          </a:xfrm>
          <a:prstGeom prst="rect">
            <a:avLst/>
          </a:prstGeom>
        </p:spPr>
      </p:pic>
      <p:pic>
        <p:nvPicPr>
          <p:cNvPr id="12" name="Picture 11">
            <a:extLst>
              <a:ext uri="{FF2B5EF4-FFF2-40B4-BE49-F238E27FC236}">
                <a16:creationId xmlns:a16="http://schemas.microsoft.com/office/drawing/2014/main" id="{2349626A-6FEF-EFBA-8ED3-4B4AABEC154C}"/>
              </a:ext>
            </a:extLst>
          </p:cNvPr>
          <p:cNvPicPr>
            <a:picLocks noChangeAspect="1"/>
          </p:cNvPicPr>
          <p:nvPr/>
        </p:nvPicPr>
        <p:blipFill>
          <a:blip r:embed="rId5"/>
          <a:stretch>
            <a:fillRect/>
          </a:stretch>
        </p:blipFill>
        <p:spPr>
          <a:xfrm>
            <a:off x="397972" y="1095954"/>
            <a:ext cx="5001947" cy="4316152"/>
          </a:xfrm>
          <a:prstGeom prst="rect">
            <a:avLst/>
          </a:prstGeom>
          <a:ln>
            <a:solidFill>
              <a:schemeClr val="bg2">
                <a:lumMod val="50000"/>
              </a:schemeClr>
            </a:solidFill>
          </a:ln>
        </p:spPr>
      </p:pic>
    </p:spTree>
    <p:extLst>
      <p:ext uri="{BB962C8B-B14F-4D97-AF65-F5344CB8AC3E}">
        <p14:creationId xmlns:p14="http://schemas.microsoft.com/office/powerpoint/2010/main" val="385471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B1BA617-80FD-B53C-B001-F1559C2A93F0}"/>
              </a:ext>
            </a:extLst>
          </p:cNvPr>
          <p:cNvPicPr>
            <a:picLocks noChangeAspect="1"/>
          </p:cNvPicPr>
          <p:nvPr/>
        </p:nvPicPr>
        <p:blipFill>
          <a:blip r:embed="rId2"/>
          <a:stretch>
            <a:fillRect/>
          </a:stretch>
        </p:blipFill>
        <p:spPr>
          <a:xfrm>
            <a:off x="5991953" y="838395"/>
            <a:ext cx="5914297" cy="4852112"/>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Customer Attributes</a:t>
            </a:r>
          </a:p>
        </p:txBody>
      </p:sp>
      <p:sp>
        <p:nvSpPr>
          <p:cNvPr id="22" name="TextBox 21">
            <a:extLst>
              <a:ext uri="{FF2B5EF4-FFF2-40B4-BE49-F238E27FC236}">
                <a16:creationId xmlns:a16="http://schemas.microsoft.com/office/drawing/2014/main" id="{731D013D-4C4F-27BE-B5C3-832E0CA7A2E0}"/>
              </a:ext>
            </a:extLst>
          </p:cNvPr>
          <p:cNvSpPr txBox="1"/>
          <p:nvPr/>
        </p:nvSpPr>
        <p:spPr>
          <a:xfrm>
            <a:off x="285750" y="5690506"/>
            <a:ext cx="11509283" cy="369332"/>
          </a:xfrm>
          <a:prstGeom prst="rect">
            <a:avLst/>
          </a:prstGeom>
          <a:noFill/>
        </p:spPr>
        <p:txBody>
          <a:bodyPr wrap="square" rtlCol="0">
            <a:spAutoFit/>
          </a:bodyPr>
          <a:lstStyle/>
          <a:p>
            <a:pPr algn="ctr"/>
            <a:r>
              <a:rPr lang="en-US" sz="1800" dirty="0">
                <a:solidFill>
                  <a:srgbClr val="FF6600"/>
                </a:solidFill>
              </a:rPr>
              <a:t>Throughout the years, males account for the maximum number of trips. Friday and weekends ar</a:t>
            </a:r>
            <a:r>
              <a:rPr lang="en-US" dirty="0">
                <a:solidFill>
                  <a:srgbClr val="FF6600"/>
                </a:solidFill>
              </a:rPr>
              <a:t>e preferred for travel.</a:t>
            </a:r>
            <a:endParaRPr lang="en-US" sz="1800" dirty="0">
              <a:solidFill>
                <a:srgbClr val="FF6600"/>
              </a:solidFill>
            </a:endParaRPr>
          </a:p>
        </p:txBody>
      </p:sp>
      <p:pic>
        <p:nvPicPr>
          <p:cNvPr id="3" name="Picture 2">
            <a:extLst>
              <a:ext uri="{FF2B5EF4-FFF2-40B4-BE49-F238E27FC236}">
                <a16:creationId xmlns:a16="http://schemas.microsoft.com/office/drawing/2014/main" id="{FC97D469-07F7-618A-5893-9FA394AF6DB7}"/>
              </a:ext>
            </a:extLst>
          </p:cNvPr>
          <p:cNvPicPr>
            <a:picLocks noChangeAspect="1"/>
          </p:cNvPicPr>
          <p:nvPr/>
        </p:nvPicPr>
        <p:blipFill>
          <a:blip r:embed="rId4"/>
          <a:stretch>
            <a:fillRect/>
          </a:stretch>
        </p:blipFill>
        <p:spPr>
          <a:xfrm>
            <a:off x="198031" y="838393"/>
            <a:ext cx="5680255" cy="4852111"/>
          </a:xfrm>
          <a:prstGeom prst="rect">
            <a:avLst/>
          </a:prstGeom>
          <a:ln>
            <a:solidFill>
              <a:schemeClr val="bg2">
                <a:lumMod val="50000"/>
              </a:schemeClr>
            </a:solidFill>
          </a:ln>
        </p:spPr>
      </p:pic>
      <p:pic>
        <p:nvPicPr>
          <p:cNvPr id="6" name="Picture 5">
            <a:extLst>
              <a:ext uri="{FF2B5EF4-FFF2-40B4-BE49-F238E27FC236}">
                <a16:creationId xmlns:a16="http://schemas.microsoft.com/office/drawing/2014/main" id="{20440BF6-D425-381F-BBBD-78EB05280AC7}"/>
              </a:ext>
            </a:extLst>
          </p:cNvPr>
          <p:cNvPicPr>
            <a:picLocks noChangeAspect="1"/>
          </p:cNvPicPr>
          <p:nvPr/>
        </p:nvPicPr>
        <p:blipFill>
          <a:blip r:embed="rId5"/>
          <a:stretch>
            <a:fillRect/>
          </a:stretch>
        </p:blipFill>
        <p:spPr>
          <a:xfrm>
            <a:off x="10877089" y="629913"/>
            <a:ext cx="1249073" cy="556310"/>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Linear Regression Model results to predict Profits</a:t>
            </a:r>
          </a:p>
        </p:txBody>
      </p:sp>
      <p:pic>
        <p:nvPicPr>
          <p:cNvPr id="5" name="Picture 4">
            <a:extLst>
              <a:ext uri="{FF2B5EF4-FFF2-40B4-BE49-F238E27FC236}">
                <a16:creationId xmlns:a16="http://schemas.microsoft.com/office/drawing/2014/main" id="{85D956E8-40E2-0D15-3D74-AEB02DCDDF1A}"/>
              </a:ext>
            </a:extLst>
          </p:cNvPr>
          <p:cNvPicPr>
            <a:picLocks noChangeAspect="1"/>
          </p:cNvPicPr>
          <p:nvPr/>
        </p:nvPicPr>
        <p:blipFill>
          <a:blip r:embed="rId3"/>
          <a:stretch>
            <a:fillRect/>
          </a:stretch>
        </p:blipFill>
        <p:spPr>
          <a:xfrm>
            <a:off x="515607" y="1259012"/>
            <a:ext cx="5524784" cy="3949903"/>
          </a:xfrm>
          <a:prstGeom prst="rect">
            <a:avLst/>
          </a:prstGeom>
          <a:ln>
            <a:solidFill>
              <a:schemeClr val="bg2">
                <a:lumMod val="50000"/>
              </a:schemeClr>
            </a:solidFill>
          </a:ln>
        </p:spPr>
      </p:pic>
      <p:sp>
        <p:nvSpPr>
          <p:cNvPr id="7" name="TextBox 6">
            <a:extLst>
              <a:ext uri="{FF2B5EF4-FFF2-40B4-BE49-F238E27FC236}">
                <a16:creationId xmlns:a16="http://schemas.microsoft.com/office/drawing/2014/main" id="{50D7C140-0840-2AD5-9435-E196CED995CC}"/>
              </a:ext>
            </a:extLst>
          </p:cNvPr>
          <p:cNvSpPr txBox="1"/>
          <p:nvPr/>
        </p:nvSpPr>
        <p:spPr>
          <a:xfrm>
            <a:off x="6330406" y="2418354"/>
            <a:ext cx="5450658" cy="1631216"/>
          </a:xfrm>
          <a:prstGeom prst="rect">
            <a:avLst/>
          </a:prstGeom>
          <a:noFill/>
        </p:spPr>
        <p:txBody>
          <a:bodyPr wrap="square" anchor="ctr">
            <a:spAutoFit/>
          </a:bodyPr>
          <a:lstStyle/>
          <a:p>
            <a:pPr marL="285750" indent="-285750" algn="l">
              <a:spcBef>
                <a:spcPts val="1200"/>
              </a:spcBef>
              <a:spcAft>
                <a:spcPts val="1200"/>
              </a:spcAft>
              <a:buFont typeface="Arial" panose="020B0604020202020204" pitchFamily="34" charset="0"/>
              <a:buChar char="•"/>
            </a:pPr>
            <a:r>
              <a:rPr lang="en-US" sz="1600" b="1" i="0" dirty="0">
                <a:solidFill>
                  <a:srgbClr val="2D3B45"/>
                </a:solidFill>
                <a:effectLst/>
                <a:latin typeface="Calibri (Body)"/>
              </a:rPr>
              <a:t>Profit </a:t>
            </a:r>
            <a:r>
              <a:rPr lang="en-US" sz="1600" i="0" dirty="0">
                <a:solidFill>
                  <a:srgbClr val="2D3B45"/>
                </a:solidFill>
                <a:effectLst/>
                <a:latin typeface="Calibri (Body)"/>
              </a:rPr>
              <a:t>= 0.496 * Price Charged – 0.0294 * Age + 0.00007 * Income (USD/Month) – 12.157 * </a:t>
            </a:r>
            <a:r>
              <a:rPr lang="en-US" sz="1600" i="0" dirty="0" err="1">
                <a:solidFill>
                  <a:srgbClr val="2D3B45"/>
                </a:solidFill>
                <a:effectLst/>
                <a:latin typeface="Calibri (Body)"/>
              </a:rPr>
              <a:t>Company_Pink</a:t>
            </a:r>
            <a:r>
              <a:rPr lang="en-US" sz="1600" i="0" dirty="0">
                <a:solidFill>
                  <a:srgbClr val="2D3B45"/>
                </a:solidFill>
                <a:effectLst/>
                <a:latin typeface="Calibri (Body)"/>
              </a:rPr>
              <a:t> Cab + 12.157 * </a:t>
            </a:r>
            <a:r>
              <a:rPr lang="en-US" sz="1600" i="0" dirty="0" err="1">
                <a:solidFill>
                  <a:srgbClr val="2D3B45"/>
                </a:solidFill>
                <a:effectLst/>
                <a:latin typeface="Calibri (Body)"/>
              </a:rPr>
              <a:t>Company_Yellow</a:t>
            </a:r>
            <a:r>
              <a:rPr lang="en-US" sz="1600" dirty="0">
                <a:solidFill>
                  <a:srgbClr val="2D3B45"/>
                </a:solidFill>
                <a:latin typeface="Calibri (Body)"/>
              </a:rPr>
              <a:t> </a:t>
            </a:r>
            <a:r>
              <a:rPr lang="en-US" sz="1600" i="0" dirty="0">
                <a:solidFill>
                  <a:srgbClr val="2D3B45"/>
                </a:solidFill>
                <a:effectLst/>
                <a:latin typeface="Calibri (Body)"/>
              </a:rPr>
              <a:t>Cab – 1.397 * </a:t>
            </a:r>
            <a:r>
              <a:rPr lang="en-US" sz="1600" i="0" dirty="0" err="1">
                <a:solidFill>
                  <a:srgbClr val="2D3B45"/>
                </a:solidFill>
                <a:effectLst/>
                <a:latin typeface="Calibri (Body)"/>
              </a:rPr>
              <a:t>Gender_Female</a:t>
            </a:r>
            <a:r>
              <a:rPr lang="en-US" sz="1600" i="0" dirty="0">
                <a:solidFill>
                  <a:srgbClr val="2D3B45"/>
                </a:solidFill>
                <a:effectLst/>
                <a:latin typeface="Calibri (Body)"/>
              </a:rPr>
              <a:t> + 1.397 * </a:t>
            </a:r>
            <a:r>
              <a:rPr lang="en-US" sz="1600" i="0" dirty="0" err="1">
                <a:solidFill>
                  <a:srgbClr val="2D3B45"/>
                </a:solidFill>
                <a:effectLst/>
                <a:latin typeface="Calibri (Body)"/>
              </a:rPr>
              <a:t>Gender_Male</a:t>
            </a:r>
            <a:endParaRPr lang="en-US" sz="1600" i="0" dirty="0">
              <a:solidFill>
                <a:srgbClr val="2D3B45"/>
              </a:solidFill>
              <a:effectLst/>
              <a:latin typeface="Calibri (Body)"/>
            </a:endParaRPr>
          </a:p>
          <a:p>
            <a:pPr marL="285750" indent="-285750" algn="l">
              <a:spcBef>
                <a:spcPts val="1200"/>
              </a:spcBef>
              <a:spcAft>
                <a:spcPts val="1200"/>
              </a:spcAft>
              <a:buFont typeface="Arial" panose="020B0604020202020204" pitchFamily="34" charset="0"/>
              <a:buChar char="•"/>
            </a:pPr>
            <a:r>
              <a:rPr lang="en-US" sz="1600" b="1" dirty="0">
                <a:solidFill>
                  <a:srgbClr val="2D3B45"/>
                </a:solidFill>
                <a:latin typeface="Calibri (Body)"/>
              </a:rPr>
              <a:t>Model Accuracy </a:t>
            </a:r>
            <a:r>
              <a:rPr lang="en-US" sz="1600" dirty="0">
                <a:solidFill>
                  <a:srgbClr val="2D3B45"/>
                </a:solidFill>
                <a:latin typeface="Calibri (Body)"/>
              </a:rPr>
              <a:t>= 75.18%</a:t>
            </a:r>
            <a:endParaRPr lang="en-US" sz="1600" i="0" dirty="0">
              <a:solidFill>
                <a:srgbClr val="2D3B45"/>
              </a:solidFill>
              <a:effectLst/>
              <a:latin typeface="Calibri (Body)"/>
            </a:endParaRPr>
          </a:p>
        </p:txBody>
      </p:sp>
    </p:spTree>
    <p:extLst>
      <p:ext uri="{BB962C8B-B14F-4D97-AF65-F5344CB8AC3E}">
        <p14:creationId xmlns:p14="http://schemas.microsoft.com/office/powerpoint/2010/main" val="311678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Recommendations</a:t>
            </a:r>
          </a:p>
        </p:txBody>
      </p:sp>
      <p:sp>
        <p:nvSpPr>
          <p:cNvPr id="14" name="TextBox 13">
            <a:extLst>
              <a:ext uri="{FF2B5EF4-FFF2-40B4-BE49-F238E27FC236}">
                <a16:creationId xmlns:a16="http://schemas.microsoft.com/office/drawing/2014/main" id="{7336EE61-8D94-129E-5061-047767BFAE8E}"/>
              </a:ext>
            </a:extLst>
          </p:cNvPr>
          <p:cNvSpPr txBox="1"/>
          <p:nvPr/>
        </p:nvSpPr>
        <p:spPr>
          <a:xfrm>
            <a:off x="827313" y="1012954"/>
            <a:ext cx="10406933" cy="4832092"/>
          </a:xfrm>
          <a:prstGeom prst="rect">
            <a:avLst/>
          </a:prstGeom>
          <a:noFill/>
        </p:spPr>
        <p:txBody>
          <a:bodyPr wrap="square" rtlCol="0">
            <a:spAutoFit/>
          </a:bodyPr>
          <a:lstStyle/>
          <a:p>
            <a:pPr algn="just"/>
            <a:r>
              <a:rPr lang="en-US" sz="2000" dirty="0">
                <a:solidFill>
                  <a:srgbClr val="2D3B45"/>
                </a:solidFill>
                <a:latin typeface="Calibri (Body)"/>
              </a:rPr>
              <a:t>Based on the Exploratory Data Analysis, Yellow cab company seems more suitable for investment</a:t>
            </a:r>
          </a:p>
          <a:p>
            <a:pPr algn="just"/>
            <a:endParaRPr lang="en-US" dirty="0">
              <a:solidFill>
                <a:srgbClr val="2D3B45"/>
              </a:solidFill>
              <a:latin typeface="Calibri (Body)"/>
            </a:endParaRPr>
          </a:p>
          <a:p>
            <a:pPr marL="285750" indent="-285750" algn="just">
              <a:spcBef>
                <a:spcPts val="1200"/>
              </a:spcBef>
              <a:spcAft>
                <a:spcPts val="1200"/>
              </a:spcAft>
              <a:buFont typeface="Wingdings" panose="05000000000000000000" pitchFamily="2" charset="2"/>
              <a:buChar char="q"/>
            </a:pPr>
            <a:r>
              <a:rPr lang="en-US" dirty="0">
                <a:solidFill>
                  <a:srgbClr val="2D3B45"/>
                </a:solidFill>
                <a:latin typeface="Calibri (Body)"/>
              </a:rPr>
              <a:t>Direct investment towards expanding Yellow cab services, leveraging its consistent profitability and significantly higher profit per ride compared to Pink cab.</a:t>
            </a:r>
          </a:p>
          <a:p>
            <a:pPr marL="285750" indent="-285750" algn="just">
              <a:spcBef>
                <a:spcPts val="1200"/>
              </a:spcBef>
              <a:spcAft>
                <a:spcPts val="1200"/>
              </a:spcAft>
              <a:buFont typeface="Wingdings" panose="05000000000000000000" pitchFamily="2" charset="2"/>
              <a:buChar char="q"/>
            </a:pPr>
            <a:r>
              <a:rPr lang="en-US" dirty="0">
                <a:solidFill>
                  <a:srgbClr val="2D3B45"/>
                </a:solidFill>
                <a:latin typeface="Calibri (Body)"/>
              </a:rPr>
              <a:t>Allocate resources to enhance Yellow Cab’s presence and operations in regions where it has the highest number of trips, such as California, New York, and Illinois.</a:t>
            </a:r>
          </a:p>
          <a:p>
            <a:pPr marL="285750" indent="-285750" algn="just">
              <a:spcBef>
                <a:spcPts val="1200"/>
              </a:spcBef>
              <a:spcAft>
                <a:spcPts val="1200"/>
              </a:spcAft>
              <a:buFont typeface="Wingdings" panose="05000000000000000000" pitchFamily="2" charset="2"/>
              <a:buChar char="q"/>
            </a:pPr>
            <a:r>
              <a:rPr lang="en-US" dirty="0">
                <a:solidFill>
                  <a:srgbClr val="2D3B45"/>
                </a:solidFill>
                <a:latin typeface="Calibri (Body)"/>
              </a:rPr>
              <a:t>Develop targeted marketing campaigns highlighting Yellow Cab’s profitability and superiority, aiming to attract more customers and increase market share.</a:t>
            </a:r>
          </a:p>
          <a:p>
            <a:pPr marL="285750" indent="-285750" algn="just">
              <a:spcBef>
                <a:spcPts val="1200"/>
              </a:spcBef>
              <a:spcAft>
                <a:spcPts val="1200"/>
              </a:spcAft>
              <a:buFont typeface="Wingdings" panose="05000000000000000000" pitchFamily="2" charset="2"/>
              <a:buChar char="q"/>
            </a:pPr>
            <a:r>
              <a:rPr lang="en-US" dirty="0">
                <a:solidFill>
                  <a:srgbClr val="2D3B45"/>
                </a:solidFill>
                <a:latin typeface="Calibri (Body)"/>
              </a:rPr>
              <a:t>Focus on promoting Yellow cab services during peak profit days, particularly Fridays and weekends, to maximize returns on investment.</a:t>
            </a:r>
          </a:p>
          <a:p>
            <a:pPr marL="285750" indent="-285750" algn="just">
              <a:spcBef>
                <a:spcPts val="1200"/>
              </a:spcBef>
              <a:spcAft>
                <a:spcPts val="1200"/>
              </a:spcAft>
              <a:buFont typeface="Wingdings" panose="05000000000000000000" pitchFamily="2" charset="2"/>
              <a:buChar char="q"/>
            </a:pPr>
            <a:r>
              <a:rPr lang="en-US" dirty="0">
                <a:solidFill>
                  <a:srgbClr val="2D3B45"/>
                </a:solidFill>
                <a:latin typeface="Calibri (Body)"/>
              </a:rPr>
              <a:t>Implement initiatives to appeal to higher and middle-class income groups, who contribute the most to Yellow Cab’s profits, ensuring efficient utilization of resources.</a:t>
            </a:r>
          </a:p>
        </p:txBody>
      </p:sp>
    </p:spTree>
    <p:extLst>
      <p:ext uri="{BB962C8B-B14F-4D97-AF65-F5344CB8AC3E}">
        <p14:creationId xmlns:p14="http://schemas.microsoft.com/office/powerpoint/2010/main" val="356363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3B3B3B"/>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70594"/>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Problem Statement</a:t>
            </a:r>
          </a:p>
        </p:txBody>
      </p:sp>
      <p:sp>
        <p:nvSpPr>
          <p:cNvPr id="3" name="TextBox 2">
            <a:extLst>
              <a:ext uri="{FF2B5EF4-FFF2-40B4-BE49-F238E27FC236}">
                <a16:creationId xmlns:a16="http://schemas.microsoft.com/office/drawing/2014/main" id="{3763817D-6A5D-802A-98C8-A4523777A257}"/>
              </a:ext>
            </a:extLst>
          </p:cNvPr>
          <p:cNvSpPr txBox="1"/>
          <p:nvPr/>
        </p:nvSpPr>
        <p:spPr>
          <a:xfrm>
            <a:off x="425904" y="1613982"/>
            <a:ext cx="11340192" cy="3239964"/>
          </a:xfrm>
          <a:prstGeom prst="rect">
            <a:avLst/>
          </a:prstGeom>
          <a:noFill/>
        </p:spPr>
        <p:txBody>
          <a:bodyPr wrap="square" anchor="ctr">
            <a:spAutoFit/>
          </a:bodyPr>
          <a:lstStyle/>
          <a:p>
            <a:pPr marL="285750" indent="-285750" algn="l">
              <a:buFont typeface="Arial" panose="020B0604020202020204" pitchFamily="34" charset="0"/>
              <a:buChar char="•"/>
            </a:pPr>
            <a:r>
              <a:rPr lang="en-US" sz="2400" b="1" i="0" dirty="0">
                <a:solidFill>
                  <a:srgbClr val="2D3B45"/>
                </a:solidFill>
                <a:effectLst/>
                <a:latin typeface="Calibri (Body)"/>
              </a:rPr>
              <a:t>Background:</a:t>
            </a:r>
            <a:r>
              <a:rPr lang="en-US" sz="2400" b="0" i="0" dirty="0">
                <a:solidFill>
                  <a:srgbClr val="2D3B45"/>
                </a:solidFill>
                <a:effectLst/>
                <a:latin typeface="Calibri (Body)"/>
              </a:rPr>
              <a:t> XYZ is a private firm in the US. Due to remarkable growth in the Cab Industry in the last few years and multiple key players in the market, it is planning for an investment in the Cab industry and as per their Go-to-Market(G2M) strategy they want to understand the market before taking the final decision.</a:t>
            </a:r>
          </a:p>
          <a:p>
            <a:pPr marL="285750" indent="-285750" algn="l">
              <a:buFont typeface="Arial" panose="020B0604020202020204" pitchFamily="34" charset="0"/>
              <a:buChar char="•"/>
            </a:pPr>
            <a:endParaRPr lang="en-US" sz="2400" dirty="0">
              <a:solidFill>
                <a:srgbClr val="2D3B45"/>
              </a:solidFill>
              <a:latin typeface="Calibri (Body)"/>
            </a:endParaRPr>
          </a:p>
          <a:p>
            <a:pPr marL="285750" indent="-285750" algn="l">
              <a:buFont typeface="Arial" panose="020B0604020202020204" pitchFamily="34" charset="0"/>
              <a:buChar char="•"/>
            </a:pPr>
            <a:r>
              <a:rPr lang="en-US" sz="2400" b="1" i="0" dirty="0">
                <a:solidFill>
                  <a:srgbClr val="2D3B45"/>
                </a:solidFill>
                <a:effectLst/>
                <a:latin typeface="Calibri (Body)"/>
              </a:rPr>
              <a:t>Objective: </a:t>
            </a:r>
            <a:r>
              <a:rPr lang="en-US" sz="2400" i="0" dirty="0">
                <a:solidFill>
                  <a:srgbClr val="2D3B45"/>
                </a:solidFill>
                <a:effectLst/>
                <a:latin typeface="Calibri (Body)"/>
              </a:rPr>
              <a:t>Perform exploratory data analysis on the provided datasets to provide actionable insights to XYZ for informed decision-making</a:t>
            </a:r>
            <a:endParaRPr lang="en-US" sz="2400" b="1" i="0" dirty="0">
              <a:solidFill>
                <a:srgbClr val="2D3B45"/>
              </a:solidFill>
              <a:effectLst/>
              <a:latin typeface="Calibri (Body)"/>
            </a:endParaRPr>
          </a:p>
        </p:txBody>
      </p:sp>
    </p:spTree>
    <p:extLst>
      <p:ext uri="{BB962C8B-B14F-4D97-AF65-F5344CB8AC3E}">
        <p14:creationId xmlns:p14="http://schemas.microsoft.com/office/powerpoint/2010/main" val="227393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Approach</a:t>
            </a:r>
          </a:p>
        </p:txBody>
      </p:sp>
      <p:sp>
        <p:nvSpPr>
          <p:cNvPr id="2" name="Rectangle: Rounded Corners 1">
            <a:extLst>
              <a:ext uri="{FF2B5EF4-FFF2-40B4-BE49-F238E27FC236}">
                <a16:creationId xmlns:a16="http://schemas.microsoft.com/office/drawing/2014/main" id="{75042950-DC6F-108A-C231-EF1F474015C5}"/>
              </a:ext>
            </a:extLst>
          </p:cNvPr>
          <p:cNvSpPr/>
          <p:nvPr/>
        </p:nvSpPr>
        <p:spPr>
          <a:xfrm>
            <a:off x="218079" y="1620874"/>
            <a:ext cx="2037629" cy="86488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Process Datasets</a:t>
            </a:r>
            <a:endParaRPr lang="en-GB" dirty="0"/>
          </a:p>
        </p:txBody>
      </p:sp>
      <p:sp>
        <p:nvSpPr>
          <p:cNvPr id="6" name="Rectangle: Rounded Corners 5">
            <a:extLst>
              <a:ext uri="{FF2B5EF4-FFF2-40B4-BE49-F238E27FC236}">
                <a16:creationId xmlns:a16="http://schemas.microsoft.com/office/drawing/2014/main" id="{FD20CF51-D685-5036-E75F-41AA50063F3B}"/>
              </a:ext>
            </a:extLst>
          </p:cNvPr>
          <p:cNvSpPr/>
          <p:nvPr/>
        </p:nvSpPr>
        <p:spPr>
          <a:xfrm>
            <a:off x="2648047" y="1620874"/>
            <a:ext cx="2037629" cy="86488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Master Data</a:t>
            </a:r>
            <a:endParaRPr lang="en-GB" dirty="0"/>
          </a:p>
        </p:txBody>
      </p:sp>
      <p:sp>
        <p:nvSpPr>
          <p:cNvPr id="7" name="Rectangle: Rounded Corners 6">
            <a:extLst>
              <a:ext uri="{FF2B5EF4-FFF2-40B4-BE49-F238E27FC236}">
                <a16:creationId xmlns:a16="http://schemas.microsoft.com/office/drawing/2014/main" id="{1716B680-528C-6188-770B-B2A2B0B18012}"/>
              </a:ext>
            </a:extLst>
          </p:cNvPr>
          <p:cNvSpPr/>
          <p:nvPr/>
        </p:nvSpPr>
        <p:spPr>
          <a:xfrm>
            <a:off x="5078015" y="1620874"/>
            <a:ext cx="2037629" cy="86488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Perform EDA</a:t>
            </a:r>
            <a:endParaRPr lang="en-GB" dirty="0"/>
          </a:p>
        </p:txBody>
      </p:sp>
      <p:sp>
        <p:nvSpPr>
          <p:cNvPr id="8" name="Rectangle: Rounded Corners 7">
            <a:extLst>
              <a:ext uri="{FF2B5EF4-FFF2-40B4-BE49-F238E27FC236}">
                <a16:creationId xmlns:a16="http://schemas.microsoft.com/office/drawing/2014/main" id="{62E80147-C354-E078-F77D-AB2EA7B8ADB0}"/>
              </a:ext>
            </a:extLst>
          </p:cNvPr>
          <p:cNvSpPr/>
          <p:nvPr/>
        </p:nvSpPr>
        <p:spPr>
          <a:xfrm>
            <a:off x="7507983" y="1620874"/>
            <a:ext cx="2037629" cy="86488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Fit Model</a:t>
            </a:r>
            <a:endParaRPr lang="en-GB" dirty="0"/>
          </a:p>
        </p:txBody>
      </p:sp>
      <p:sp>
        <p:nvSpPr>
          <p:cNvPr id="9" name="Rectangle: Rounded Corners 8">
            <a:extLst>
              <a:ext uri="{FF2B5EF4-FFF2-40B4-BE49-F238E27FC236}">
                <a16:creationId xmlns:a16="http://schemas.microsoft.com/office/drawing/2014/main" id="{87265BD7-2435-030A-8EE9-461CBB1BB3AB}"/>
              </a:ext>
            </a:extLst>
          </p:cNvPr>
          <p:cNvSpPr/>
          <p:nvPr/>
        </p:nvSpPr>
        <p:spPr>
          <a:xfrm>
            <a:off x="9937953" y="1620874"/>
            <a:ext cx="2037629" cy="86488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Provide Recommendations</a:t>
            </a:r>
            <a:endParaRPr lang="en-GB" dirty="0"/>
          </a:p>
        </p:txBody>
      </p:sp>
      <p:sp>
        <p:nvSpPr>
          <p:cNvPr id="10" name="Rectangle: Rounded Corners 9">
            <a:extLst>
              <a:ext uri="{FF2B5EF4-FFF2-40B4-BE49-F238E27FC236}">
                <a16:creationId xmlns:a16="http://schemas.microsoft.com/office/drawing/2014/main" id="{C34FDABA-FEB4-D464-50D5-01278823767C}"/>
              </a:ext>
            </a:extLst>
          </p:cNvPr>
          <p:cNvSpPr/>
          <p:nvPr/>
        </p:nvSpPr>
        <p:spPr>
          <a:xfrm>
            <a:off x="116197" y="2813027"/>
            <a:ext cx="2241392" cy="239324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solidFill>
                  <a:schemeClr val="tx1"/>
                </a:solidFill>
              </a:rPr>
              <a:t>Presence of null/missing values</a:t>
            </a:r>
          </a:p>
          <a:p>
            <a:pPr marL="285750" indent="-285750">
              <a:buFont typeface="Arial" panose="020B0604020202020204" pitchFamily="34" charset="0"/>
              <a:buChar char="•"/>
            </a:pPr>
            <a:r>
              <a:rPr lang="en-IN" sz="1600" dirty="0">
                <a:solidFill>
                  <a:schemeClr val="tx1"/>
                </a:solidFill>
              </a:rPr>
              <a:t>Incorrect data types</a:t>
            </a:r>
          </a:p>
          <a:p>
            <a:pPr marL="285750" indent="-285750">
              <a:buFont typeface="Arial" panose="020B0604020202020204" pitchFamily="34" charset="0"/>
              <a:buChar char="•"/>
            </a:pPr>
            <a:r>
              <a:rPr lang="en-IN" sz="1600" dirty="0">
                <a:solidFill>
                  <a:schemeClr val="tx1"/>
                </a:solidFill>
              </a:rPr>
              <a:t>Replace values</a:t>
            </a:r>
          </a:p>
          <a:p>
            <a:pPr marL="285750" indent="-285750">
              <a:buFont typeface="Arial" panose="020B0604020202020204" pitchFamily="34" charset="0"/>
              <a:buChar char="•"/>
            </a:pPr>
            <a:r>
              <a:rPr lang="en-IN" sz="1600" dirty="0">
                <a:solidFill>
                  <a:schemeClr val="tx1"/>
                </a:solidFill>
              </a:rPr>
              <a:t>Addition of new columns</a:t>
            </a:r>
          </a:p>
        </p:txBody>
      </p:sp>
      <p:sp>
        <p:nvSpPr>
          <p:cNvPr id="12" name="Rectangle: Rounded Corners 11">
            <a:extLst>
              <a:ext uri="{FF2B5EF4-FFF2-40B4-BE49-F238E27FC236}">
                <a16:creationId xmlns:a16="http://schemas.microsoft.com/office/drawing/2014/main" id="{283FBCD7-C749-AEB4-EF90-C29BD857D5B1}"/>
              </a:ext>
            </a:extLst>
          </p:cNvPr>
          <p:cNvSpPr/>
          <p:nvPr/>
        </p:nvSpPr>
        <p:spPr>
          <a:xfrm>
            <a:off x="2546165" y="2813027"/>
            <a:ext cx="2241392" cy="239324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solidFill>
                  <a:schemeClr val="tx1"/>
                </a:solidFill>
              </a:rPr>
              <a:t>Identify primary keys to join datasets</a:t>
            </a:r>
            <a:endParaRPr lang="en-GB" sz="1600" dirty="0">
              <a:solidFill>
                <a:schemeClr val="tx1"/>
              </a:solidFill>
            </a:endParaRPr>
          </a:p>
        </p:txBody>
      </p:sp>
      <p:sp>
        <p:nvSpPr>
          <p:cNvPr id="13" name="Rectangle: Rounded Corners 12">
            <a:extLst>
              <a:ext uri="{FF2B5EF4-FFF2-40B4-BE49-F238E27FC236}">
                <a16:creationId xmlns:a16="http://schemas.microsoft.com/office/drawing/2014/main" id="{BE6ED00F-7B0D-2BF9-5B4E-0FCD8E0E3030}"/>
              </a:ext>
            </a:extLst>
          </p:cNvPr>
          <p:cNvSpPr/>
          <p:nvPr/>
        </p:nvSpPr>
        <p:spPr>
          <a:xfrm>
            <a:off x="4976133" y="2813027"/>
            <a:ext cx="2241392" cy="239324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solidFill>
                  <a:schemeClr val="tx1"/>
                </a:solidFill>
              </a:rPr>
              <a:t>Perform EDA on master data</a:t>
            </a:r>
            <a:endParaRPr lang="en-GB" sz="1600" dirty="0">
              <a:solidFill>
                <a:schemeClr val="tx1"/>
              </a:solidFill>
            </a:endParaRPr>
          </a:p>
        </p:txBody>
      </p:sp>
      <p:sp>
        <p:nvSpPr>
          <p:cNvPr id="14" name="Rectangle: Rounded Corners 13">
            <a:extLst>
              <a:ext uri="{FF2B5EF4-FFF2-40B4-BE49-F238E27FC236}">
                <a16:creationId xmlns:a16="http://schemas.microsoft.com/office/drawing/2014/main" id="{4B27C65D-DEF2-4DFF-6476-290A2644D909}"/>
              </a:ext>
            </a:extLst>
          </p:cNvPr>
          <p:cNvSpPr/>
          <p:nvPr/>
        </p:nvSpPr>
        <p:spPr>
          <a:xfrm>
            <a:off x="7406101" y="2813027"/>
            <a:ext cx="2241392" cy="239324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solidFill>
                  <a:schemeClr val="tx1"/>
                </a:solidFill>
              </a:rPr>
              <a:t>Fit linear regression model to predict profit</a:t>
            </a:r>
          </a:p>
        </p:txBody>
      </p:sp>
      <p:sp>
        <p:nvSpPr>
          <p:cNvPr id="15" name="Rectangle: Rounded Corners 14">
            <a:extLst>
              <a:ext uri="{FF2B5EF4-FFF2-40B4-BE49-F238E27FC236}">
                <a16:creationId xmlns:a16="http://schemas.microsoft.com/office/drawing/2014/main" id="{AC14E632-621F-A35E-2259-6A4C934573F1}"/>
              </a:ext>
            </a:extLst>
          </p:cNvPr>
          <p:cNvSpPr/>
          <p:nvPr/>
        </p:nvSpPr>
        <p:spPr>
          <a:xfrm>
            <a:off x="9836071" y="2813027"/>
            <a:ext cx="2241392" cy="239324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solidFill>
                  <a:schemeClr val="tx1"/>
                </a:solidFill>
              </a:rPr>
              <a:t>Provide strategic recommendations for investment</a:t>
            </a:r>
            <a:endParaRPr lang="en-GB" sz="1600" dirty="0">
              <a:solidFill>
                <a:schemeClr val="tx1"/>
              </a:solidFill>
            </a:endParaRPr>
          </a:p>
        </p:txBody>
      </p:sp>
      <p:sp>
        <p:nvSpPr>
          <p:cNvPr id="19" name="Isosceles Triangle 18">
            <a:extLst>
              <a:ext uri="{FF2B5EF4-FFF2-40B4-BE49-F238E27FC236}">
                <a16:creationId xmlns:a16="http://schemas.microsoft.com/office/drawing/2014/main" id="{130AF3BC-B5A4-9CD5-C82C-7A4BA38E5DA8}"/>
              </a:ext>
            </a:extLst>
          </p:cNvPr>
          <p:cNvSpPr/>
          <p:nvPr/>
        </p:nvSpPr>
        <p:spPr>
          <a:xfrm rot="5400000">
            <a:off x="2062247" y="1958842"/>
            <a:ext cx="779260" cy="188950"/>
          </a:xfrm>
          <a:prstGeom prs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Isosceles Triangle 19">
            <a:extLst>
              <a:ext uri="{FF2B5EF4-FFF2-40B4-BE49-F238E27FC236}">
                <a16:creationId xmlns:a16="http://schemas.microsoft.com/office/drawing/2014/main" id="{6C9829DF-0EC8-E7CA-D968-B54E07A42BE1}"/>
              </a:ext>
            </a:extLst>
          </p:cNvPr>
          <p:cNvSpPr/>
          <p:nvPr/>
        </p:nvSpPr>
        <p:spPr>
          <a:xfrm rot="5400000">
            <a:off x="4492215" y="1958842"/>
            <a:ext cx="779260" cy="188950"/>
          </a:xfrm>
          <a:prstGeom prs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a:extLst>
              <a:ext uri="{FF2B5EF4-FFF2-40B4-BE49-F238E27FC236}">
                <a16:creationId xmlns:a16="http://schemas.microsoft.com/office/drawing/2014/main" id="{5EDFEAFD-DF3B-C92E-30F6-DDC27A9065F0}"/>
              </a:ext>
            </a:extLst>
          </p:cNvPr>
          <p:cNvSpPr/>
          <p:nvPr/>
        </p:nvSpPr>
        <p:spPr>
          <a:xfrm rot="5400000">
            <a:off x="6922183" y="1958842"/>
            <a:ext cx="779260" cy="188950"/>
          </a:xfrm>
          <a:prstGeom prs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460D3984-87C3-48F7-E353-577FA3C83A9B}"/>
              </a:ext>
            </a:extLst>
          </p:cNvPr>
          <p:cNvSpPr/>
          <p:nvPr/>
        </p:nvSpPr>
        <p:spPr>
          <a:xfrm rot="5400000">
            <a:off x="9352152" y="1958842"/>
            <a:ext cx="779260" cy="188950"/>
          </a:xfrm>
          <a:prstGeom prs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550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Data Exploration</a:t>
            </a:r>
          </a:p>
        </p:txBody>
      </p:sp>
      <p:pic>
        <p:nvPicPr>
          <p:cNvPr id="16" name="Graphic 15" descr="Document with solid fill">
            <a:extLst>
              <a:ext uri="{FF2B5EF4-FFF2-40B4-BE49-F238E27FC236}">
                <a16:creationId xmlns:a16="http://schemas.microsoft.com/office/drawing/2014/main" id="{E1B59322-A24C-C66D-D274-30F9D4CE3E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5441" y="742347"/>
            <a:ext cx="687003" cy="687003"/>
          </a:xfrm>
          <a:prstGeom prst="rect">
            <a:avLst/>
          </a:prstGeom>
        </p:spPr>
      </p:pic>
      <p:pic>
        <p:nvPicPr>
          <p:cNvPr id="17" name="Graphic 16" descr="Document with solid fill">
            <a:extLst>
              <a:ext uri="{FF2B5EF4-FFF2-40B4-BE49-F238E27FC236}">
                <a16:creationId xmlns:a16="http://schemas.microsoft.com/office/drawing/2014/main" id="{D940D68C-E772-4FD8-0687-B9E2BA7B07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6355" y="742347"/>
            <a:ext cx="687003" cy="687003"/>
          </a:xfrm>
          <a:prstGeom prst="rect">
            <a:avLst/>
          </a:prstGeom>
        </p:spPr>
      </p:pic>
      <p:pic>
        <p:nvPicPr>
          <p:cNvPr id="18" name="Graphic 17" descr="Document with solid fill">
            <a:extLst>
              <a:ext uri="{FF2B5EF4-FFF2-40B4-BE49-F238E27FC236}">
                <a16:creationId xmlns:a16="http://schemas.microsoft.com/office/drawing/2014/main" id="{2404E282-C5B5-5231-2777-74387236A4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84" y="742347"/>
            <a:ext cx="687003" cy="687003"/>
          </a:xfrm>
          <a:prstGeom prst="rect">
            <a:avLst/>
          </a:prstGeom>
        </p:spPr>
      </p:pic>
      <p:pic>
        <p:nvPicPr>
          <p:cNvPr id="24" name="Graphic 23" descr="Document with solid fill">
            <a:extLst>
              <a:ext uri="{FF2B5EF4-FFF2-40B4-BE49-F238E27FC236}">
                <a16:creationId xmlns:a16="http://schemas.microsoft.com/office/drawing/2014/main" id="{F179C8C8-DDD3-0B10-E74A-7B2DF1CB86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7269" y="742347"/>
            <a:ext cx="687003" cy="687003"/>
          </a:xfrm>
          <a:prstGeom prst="rect">
            <a:avLst/>
          </a:prstGeom>
        </p:spPr>
      </p:pic>
      <p:sp>
        <p:nvSpPr>
          <p:cNvPr id="25" name="TextBox 24">
            <a:extLst>
              <a:ext uri="{FF2B5EF4-FFF2-40B4-BE49-F238E27FC236}">
                <a16:creationId xmlns:a16="http://schemas.microsoft.com/office/drawing/2014/main" id="{FE11602A-C7AE-6CD1-9AB5-D4E308785E4F}"/>
              </a:ext>
            </a:extLst>
          </p:cNvPr>
          <p:cNvSpPr txBox="1"/>
          <p:nvPr/>
        </p:nvSpPr>
        <p:spPr>
          <a:xfrm>
            <a:off x="642394" y="1678352"/>
            <a:ext cx="1393096" cy="254360"/>
          </a:xfrm>
          <a:prstGeom prst="rect">
            <a:avLst/>
          </a:prstGeom>
          <a:noFill/>
        </p:spPr>
        <p:txBody>
          <a:bodyPr wrap="square" anchor="ctr">
            <a:spAutoFit/>
          </a:bodyPr>
          <a:lstStyle/>
          <a:p>
            <a:pPr algn="ctr"/>
            <a:r>
              <a:rPr lang="en-US" sz="1600" i="0" dirty="0">
                <a:solidFill>
                  <a:srgbClr val="2D3B45"/>
                </a:solidFill>
                <a:effectLst/>
                <a:latin typeface="Calibri (Body)"/>
              </a:rPr>
              <a:t>Cab_Data.csv</a:t>
            </a:r>
          </a:p>
        </p:txBody>
      </p:sp>
      <p:sp>
        <p:nvSpPr>
          <p:cNvPr id="26" name="TextBox 25">
            <a:extLst>
              <a:ext uri="{FF2B5EF4-FFF2-40B4-BE49-F238E27FC236}">
                <a16:creationId xmlns:a16="http://schemas.microsoft.com/office/drawing/2014/main" id="{F6EA14EF-C01E-81E2-28AF-6FBA11682DEC}"/>
              </a:ext>
            </a:extLst>
          </p:cNvPr>
          <p:cNvSpPr txBox="1"/>
          <p:nvPr/>
        </p:nvSpPr>
        <p:spPr>
          <a:xfrm>
            <a:off x="3372750" y="1678352"/>
            <a:ext cx="1854212" cy="254360"/>
          </a:xfrm>
          <a:prstGeom prst="rect">
            <a:avLst/>
          </a:prstGeom>
          <a:noFill/>
        </p:spPr>
        <p:txBody>
          <a:bodyPr wrap="square" anchor="ctr">
            <a:spAutoFit/>
          </a:bodyPr>
          <a:lstStyle/>
          <a:p>
            <a:pPr algn="ctr"/>
            <a:r>
              <a:rPr lang="en-US" sz="1600" i="0" dirty="0">
                <a:solidFill>
                  <a:srgbClr val="2D3B45"/>
                </a:solidFill>
                <a:effectLst/>
                <a:latin typeface="Calibri (Body)"/>
              </a:rPr>
              <a:t>Transaction_ID.csv</a:t>
            </a:r>
          </a:p>
        </p:txBody>
      </p:sp>
      <p:sp>
        <p:nvSpPr>
          <p:cNvPr id="28" name="TextBox 27">
            <a:extLst>
              <a:ext uri="{FF2B5EF4-FFF2-40B4-BE49-F238E27FC236}">
                <a16:creationId xmlns:a16="http://schemas.microsoft.com/office/drawing/2014/main" id="{040B6BD3-F1C1-2BCE-4C66-589B7C5A7560}"/>
              </a:ext>
            </a:extLst>
          </p:cNvPr>
          <p:cNvSpPr txBox="1"/>
          <p:nvPr/>
        </p:nvSpPr>
        <p:spPr>
          <a:xfrm>
            <a:off x="6417947" y="1678352"/>
            <a:ext cx="1685647" cy="254360"/>
          </a:xfrm>
          <a:prstGeom prst="rect">
            <a:avLst/>
          </a:prstGeom>
          <a:noFill/>
        </p:spPr>
        <p:txBody>
          <a:bodyPr wrap="square" anchor="ctr">
            <a:spAutoFit/>
          </a:bodyPr>
          <a:lstStyle/>
          <a:p>
            <a:pPr algn="ctr"/>
            <a:r>
              <a:rPr lang="en-US" sz="1600" i="0" dirty="0">
                <a:solidFill>
                  <a:srgbClr val="2D3B45"/>
                </a:solidFill>
                <a:effectLst/>
                <a:latin typeface="Calibri (Body)"/>
              </a:rPr>
              <a:t>Customer_ID.csv</a:t>
            </a:r>
          </a:p>
        </p:txBody>
      </p:sp>
      <p:sp>
        <p:nvSpPr>
          <p:cNvPr id="29" name="TextBox 28">
            <a:extLst>
              <a:ext uri="{FF2B5EF4-FFF2-40B4-BE49-F238E27FC236}">
                <a16:creationId xmlns:a16="http://schemas.microsoft.com/office/drawing/2014/main" id="{EDA5AFDD-AB15-EC13-891F-12EE0EA4143F}"/>
              </a:ext>
            </a:extLst>
          </p:cNvPr>
          <p:cNvSpPr txBox="1"/>
          <p:nvPr/>
        </p:nvSpPr>
        <p:spPr>
          <a:xfrm>
            <a:off x="9525136" y="1678352"/>
            <a:ext cx="1393096" cy="254360"/>
          </a:xfrm>
          <a:prstGeom prst="rect">
            <a:avLst/>
          </a:prstGeom>
          <a:noFill/>
        </p:spPr>
        <p:txBody>
          <a:bodyPr wrap="square" anchor="ctr">
            <a:spAutoFit/>
          </a:bodyPr>
          <a:lstStyle/>
          <a:p>
            <a:pPr algn="ctr"/>
            <a:r>
              <a:rPr lang="en-US" sz="1600" i="0" dirty="0">
                <a:solidFill>
                  <a:srgbClr val="2D3B45"/>
                </a:solidFill>
                <a:effectLst/>
                <a:latin typeface="Calibri (Body)"/>
              </a:rPr>
              <a:t>City.csv</a:t>
            </a:r>
          </a:p>
        </p:txBody>
      </p:sp>
      <p:sp>
        <p:nvSpPr>
          <p:cNvPr id="30" name="Plus Sign 29">
            <a:extLst>
              <a:ext uri="{FF2B5EF4-FFF2-40B4-BE49-F238E27FC236}">
                <a16:creationId xmlns:a16="http://schemas.microsoft.com/office/drawing/2014/main" id="{8F36DE41-BAA6-3A0F-55E3-41F56B3E4351}"/>
              </a:ext>
            </a:extLst>
          </p:cNvPr>
          <p:cNvSpPr/>
          <p:nvPr/>
        </p:nvSpPr>
        <p:spPr>
          <a:xfrm>
            <a:off x="2577190" y="986604"/>
            <a:ext cx="360000" cy="360000"/>
          </a:xfrm>
          <a:prstGeom prst="mathPlus">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Plus Sign 30">
            <a:extLst>
              <a:ext uri="{FF2B5EF4-FFF2-40B4-BE49-F238E27FC236}">
                <a16:creationId xmlns:a16="http://schemas.microsoft.com/office/drawing/2014/main" id="{62171FF3-5BBE-96E2-9223-2255DDC7CF06}"/>
              </a:ext>
            </a:extLst>
          </p:cNvPr>
          <p:cNvSpPr/>
          <p:nvPr/>
        </p:nvSpPr>
        <p:spPr>
          <a:xfrm>
            <a:off x="5630635" y="986604"/>
            <a:ext cx="360000" cy="360000"/>
          </a:xfrm>
          <a:prstGeom prst="mathPlus">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Plus Sign 31">
            <a:extLst>
              <a:ext uri="{FF2B5EF4-FFF2-40B4-BE49-F238E27FC236}">
                <a16:creationId xmlns:a16="http://schemas.microsoft.com/office/drawing/2014/main" id="{9BE22D4D-4B82-82E9-C525-2E73CF99A2E0}"/>
              </a:ext>
            </a:extLst>
          </p:cNvPr>
          <p:cNvSpPr/>
          <p:nvPr/>
        </p:nvSpPr>
        <p:spPr>
          <a:xfrm>
            <a:off x="8741228" y="986604"/>
            <a:ext cx="360000" cy="360000"/>
          </a:xfrm>
          <a:prstGeom prst="mathPlus">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Graphic 36" descr="Document with solid fill">
            <a:extLst>
              <a:ext uri="{FF2B5EF4-FFF2-40B4-BE49-F238E27FC236}">
                <a16:creationId xmlns:a16="http://schemas.microsoft.com/office/drawing/2014/main" id="{7EDECCAE-4712-CD68-029A-C14C889DD5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8997" y="2678276"/>
            <a:ext cx="687003" cy="687003"/>
          </a:xfrm>
          <a:prstGeom prst="rect">
            <a:avLst/>
          </a:prstGeom>
        </p:spPr>
      </p:pic>
      <p:sp>
        <p:nvSpPr>
          <p:cNvPr id="38" name="TextBox 37">
            <a:extLst>
              <a:ext uri="{FF2B5EF4-FFF2-40B4-BE49-F238E27FC236}">
                <a16:creationId xmlns:a16="http://schemas.microsoft.com/office/drawing/2014/main" id="{B72B7745-264E-6197-963C-2B57C1140DE3}"/>
              </a:ext>
            </a:extLst>
          </p:cNvPr>
          <p:cNvSpPr txBox="1"/>
          <p:nvPr/>
        </p:nvSpPr>
        <p:spPr>
          <a:xfrm>
            <a:off x="4732682" y="3489570"/>
            <a:ext cx="2039633" cy="300082"/>
          </a:xfrm>
          <a:prstGeom prst="rect">
            <a:avLst/>
          </a:prstGeom>
          <a:noFill/>
        </p:spPr>
        <p:txBody>
          <a:bodyPr wrap="square" anchor="ctr">
            <a:spAutoFit/>
          </a:bodyPr>
          <a:lstStyle/>
          <a:p>
            <a:pPr algn="ctr"/>
            <a:r>
              <a:rPr lang="en-US" sz="1600" dirty="0">
                <a:solidFill>
                  <a:srgbClr val="2D3B45"/>
                </a:solidFill>
                <a:latin typeface="Calibri (Body)"/>
              </a:rPr>
              <a:t>Cab_Master_Data</a:t>
            </a:r>
            <a:r>
              <a:rPr lang="en-US" sz="1600" i="0" dirty="0">
                <a:solidFill>
                  <a:srgbClr val="2D3B45"/>
                </a:solidFill>
                <a:effectLst/>
                <a:latin typeface="Calibri (Body)"/>
              </a:rPr>
              <a:t>.csv</a:t>
            </a:r>
          </a:p>
        </p:txBody>
      </p:sp>
      <p:sp>
        <p:nvSpPr>
          <p:cNvPr id="39" name="Isosceles Triangle 38">
            <a:extLst>
              <a:ext uri="{FF2B5EF4-FFF2-40B4-BE49-F238E27FC236}">
                <a16:creationId xmlns:a16="http://schemas.microsoft.com/office/drawing/2014/main" id="{998F6E6A-8730-E085-D11F-532793F76FB7}"/>
              </a:ext>
            </a:extLst>
          </p:cNvPr>
          <p:cNvSpPr/>
          <p:nvPr/>
        </p:nvSpPr>
        <p:spPr>
          <a:xfrm rot="10800000">
            <a:off x="3306959" y="2131976"/>
            <a:ext cx="4765892" cy="304306"/>
          </a:xfrm>
          <a:prstGeom prst="triangl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5EDF1FE2-D59A-FD4B-1BC7-3808161CBA75}"/>
              </a:ext>
            </a:extLst>
          </p:cNvPr>
          <p:cNvSpPr txBox="1"/>
          <p:nvPr/>
        </p:nvSpPr>
        <p:spPr>
          <a:xfrm>
            <a:off x="425904" y="4946351"/>
            <a:ext cx="11340192" cy="1077218"/>
          </a:xfrm>
          <a:prstGeom prst="rect">
            <a:avLst/>
          </a:prstGeom>
          <a:noFill/>
        </p:spPr>
        <p:txBody>
          <a:bodyPr wrap="square" anchor="ctr">
            <a:spAutoFit/>
          </a:bodyPr>
          <a:lstStyle/>
          <a:p>
            <a:pPr algn="l"/>
            <a:r>
              <a:rPr lang="en-US" sz="1600" b="1" i="0" dirty="0">
                <a:solidFill>
                  <a:srgbClr val="2D3B45"/>
                </a:solidFill>
                <a:effectLst/>
                <a:latin typeface="Calibri (Body)"/>
              </a:rPr>
              <a:t>Assumptions:</a:t>
            </a:r>
            <a:endParaRPr lang="en-US" sz="1600" i="0" dirty="0">
              <a:solidFill>
                <a:srgbClr val="2D3B45"/>
              </a:solidFill>
              <a:effectLst/>
              <a:latin typeface="Calibri (Body)"/>
            </a:endParaRPr>
          </a:p>
          <a:p>
            <a:pPr marL="285750" indent="-285750" algn="l">
              <a:buFont typeface="Arial" panose="020B0604020202020204" pitchFamily="34" charset="0"/>
              <a:buChar char="•"/>
            </a:pPr>
            <a:r>
              <a:rPr lang="en-US" sz="1600" i="0" dirty="0">
                <a:solidFill>
                  <a:srgbClr val="2D3B45"/>
                </a:solidFill>
                <a:effectLst/>
                <a:latin typeface="Calibri (Body)"/>
              </a:rPr>
              <a:t>Profit = </a:t>
            </a:r>
            <a:r>
              <a:rPr lang="en-US" sz="1600" i="0" dirty="0" err="1">
                <a:solidFill>
                  <a:srgbClr val="2D3B45"/>
                </a:solidFill>
                <a:effectLst/>
                <a:latin typeface="Calibri (Body)"/>
              </a:rPr>
              <a:t>Price_Charged</a:t>
            </a:r>
            <a:r>
              <a:rPr lang="en-US" sz="1600" i="0" dirty="0">
                <a:solidFill>
                  <a:srgbClr val="2D3B45"/>
                </a:solidFill>
                <a:effectLst/>
                <a:latin typeface="Calibri (Body)"/>
              </a:rPr>
              <a:t> – </a:t>
            </a:r>
            <a:r>
              <a:rPr lang="en-US" sz="1600" i="0" dirty="0" err="1">
                <a:solidFill>
                  <a:srgbClr val="2D3B45"/>
                </a:solidFill>
                <a:effectLst/>
                <a:latin typeface="Calibri (Body)"/>
              </a:rPr>
              <a:t>Cost_of_Trip</a:t>
            </a:r>
            <a:endParaRPr lang="en-US" sz="1600" i="0" dirty="0">
              <a:solidFill>
                <a:srgbClr val="2D3B45"/>
              </a:solidFill>
              <a:effectLst/>
              <a:latin typeface="Calibri (Body)"/>
            </a:endParaRPr>
          </a:p>
          <a:p>
            <a:pPr marL="285750" indent="-285750" algn="l">
              <a:buFont typeface="Arial" panose="020B0604020202020204" pitchFamily="34" charset="0"/>
              <a:buChar char="•"/>
            </a:pPr>
            <a:r>
              <a:rPr lang="en-US" sz="1600" dirty="0">
                <a:solidFill>
                  <a:srgbClr val="2D3B45"/>
                </a:solidFill>
                <a:latin typeface="Calibri (Body)"/>
              </a:rPr>
              <a:t>Outliers in Profit are ignored to avoid loss of data prior to further investigation</a:t>
            </a:r>
          </a:p>
          <a:p>
            <a:pPr marL="285750" indent="-285750" algn="l">
              <a:buFont typeface="Arial" panose="020B0604020202020204" pitchFamily="34" charset="0"/>
              <a:buChar char="•"/>
            </a:pPr>
            <a:r>
              <a:rPr lang="en-US" sz="1600" i="0" dirty="0" err="1">
                <a:solidFill>
                  <a:srgbClr val="2D3B45"/>
                </a:solidFill>
                <a:effectLst/>
                <a:latin typeface="Calibri (Body)"/>
              </a:rPr>
              <a:t>KM_Travelled</a:t>
            </a:r>
            <a:r>
              <a:rPr lang="en-US" sz="1600" dirty="0">
                <a:solidFill>
                  <a:srgbClr val="2D3B45"/>
                </a:solidFill>
                <a:latin typeface="Calibri (Body)"/>
              </a:rPr>
              <a:t> and</a:t>
            </a:r>
            <a:r>
              <a:rPr lang="en-US" sz="1600" i="0" dirty="0">
                <a:solidFill>
                  <a:srgbClr val="2D3B45"/>
                </a:solidFill>
                <a:effectLst/>
                <a:latin typeface="Calibri (Body)"/>
              </a:rPr>
              <a:t> </a:t>
            </a:r>
            <a:r>
              <a:rPr lang="en-US" sz="1600" i="0" dirty="0" err="1">
                <a:solidFill>
                  <a:srgbClr val="2D3B45"/>
                </a:solidFill>
                <a:effectLst/>
                <a:latin typeface="Calibri (Body)"/>
              </a:rPr>
              <a:t>Cost_of_Trip</a:t>
            </a:r>
            <a:r>
              <a:rPr lang="en-US" sz="1600" dirty="0">
                <a:solidFill>
                  <a:srgbClr val="2D3B45"/>
                </a:solidFill>
                <a:latin typeface="Calibri (Body)"/>
              </a:rPr>
              <a:t> dropped from regression analysis to avoid multicollinearity since they are highly correlated to Profit</a:t>
            </a:r>
          </a:p>
        </p:txBody>
      </p:sp>
      <p:sp>
        <p:nvSpPr>
          <p:cNvPr id="41" name="TextBox 40">
            <a:extLst>
              <a:ext uri="{FF2B5EF4-FFF2-40B4-BE49-F238E27FC236}">
                <a16:creationId xmlns:a16="http://schemas.microsoft.com/office/drawing/2014/main" id="{CC883DA5-D104-9899-E264-B404FC2388B2}"/>
              </a:ext>
            </a:extLst>
          </p:cNvPr>
          <p:cNvSpPr txBox="1"/>
          <p:nvPr/>
        </p:nvSpPr>
        <p:spPr>
          <a:xfrm>
            <a:off x="3837642" y="3782339"/>
            <a:ext cx="3945985" cy="830997"/>
          </a:xfrm>
          <a:prstGeom prst="rect">
            <a:avLst/>
          </a:prstGeom>
          <a:noFill/>
        </p:spPr>
        <p:txBody>
          <a:bodyPr wrap="square" anchor="ctr">
            <a:spAutoFit/>
          </a:bodyPr>
          <a:lstStyle/>
          <a:p>
            <a:pPr marL="285750" indent="-285750" algn="l">
              <a:buFont typeface="Arial" panose="020B0604020202020204" pitchFamily="34" charset="0"/>
              <a:buChar char="•"/>
            </a:pPr>
            <a:r>
              <a:rPr lang="en-US" sz="1600" i="0" dirty="0">
                <a:solidFill>
                  <a:srgbClr val="2D3B45"/>
                </a:solidFill>
                <a:effectLst/>
                <a:latin typeface="Calibri (Body)"/>
              </a:rPr>
              <a:t>Total # of features: 17 features</a:t>
            </a:r>
          </a:p>
          <a:p>
            <a:pPr marL="285750" indent="-285750" algn="l">
              <a:buFont typeface="Arial" panose="020B0604020202020204" pitchFamily="34" charset="0"/>
              <a:buChar char="•"/>
            </a:pPr>
            <a:r>
              <a:rPr lang="en-US" sz="1600" dirty="0">
                <a:solidFill>
                  <a:srgbClr val="2D3B45"/>
                </a:solidFill>
                <a:latin typeface="Calibri (Body)"/>
              </a:rPr>
              <a:t>Time frame: 02/01/2016 to 31/12/2018</a:t>
            </a:r>
          </a:p>
          <a:p>
            <a:pPr marL="285750" indent="-285750" algn="l">
              <a:buFont typeface="Arial" panose="020B0604020202020204" pitchFamily="34" charset="0"/>
              <a:buChar char="•"/>
            </a:pPr>
            <a:r>
              <a:rPr lang="en-US" sz="1600" dirty="0">
                <a:solidFill>
                  <a:srgbClr val="2D3B45"/>
                </a:solidFill>
                <a:latin typeface="Calibri (Body)"/>
              </a:rPr>
              <a:t>Total # of records: 359,392</a:t>
            </a:r>
          </a:p>
        </p:txBody>
      </p:sp>
    </p:spTree>
    <p:extLst>
      <p:ext uri="{BB962C8B-B14F-4D97-AF65-F5344CB8AC3E}">
        <p14:creationId xmlns:p14="http://schemas.microsoft.com/office/powerpoint/2010/main" val="30034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09A5738-0266-BC9C-DFCA-4F827DB766A9}"/>
              </a:ext>
            </a:extLst>
          </p:cNvPr>
          <p:cNvPicPr>
            <a:picLocks noChangeAspect="1"/>
          </p:cNvPicPr>
          <p:nvPr/>
        </p:nvPicPr>
        <p:blipFill>
          <a:blip r:embed="rId2"/>
          <a:stretch>
            <a:fillRect/>
          </a:stretch>
        </p:blipFill>
        <p:spPr>
          <a:xfrm>
            <a:off x="5825244" y="868697"/>
            <a:ext cx="5969789" cy="3810783"/>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Profit Analysis across companies and years</a:t>
            </a:r>
          </a:p>
        </p:txBody>
      </p:sp>
      <p:pic>
        <p:nvPicPr>
          <p:cNvPr id="13" name="Picture 12">
            <a:extLst>
              <a:ext uri="{FF2B5EF4-FFF2-40B4-BE49-F238E27FC236}">
                <a16:creationId xmlns:a16="http://schemas.microsoft.com/office/drawing/2014/main" id="{1871F4DF-2E8C-1E37-89E3-A28E5CFF47BB}"/>
              </a:ext>
            </a:extLst>
          </p:cNvPr>
          <p:cNvPicPr>
            <a:picLocks noChangeAspect="1"/>
          </p:cNvPicPr>
          <p:nvPr/>
        </p:nvPicPr>
        <p:blipFill>
          <a:blip r:embed="rId4"/>
          <a:stretch>
            <a:fillRect/>
          </a:stretch>
        </p:blipFill>
        <p:spPr>
          <a:xfrm>
            <a:off x="353344" y="868697"/>
            <a:ext cx="5018756" cy="3810783"/>
          </a:xfrm>
          <a:prstGeom prst="rect">
            <a:avLst/>
          </a:prstGeom>
          <a:ln>
            <a:solidFill>
              <a:schemeClr val="bg2">
                <a:lumMod val="50000"/>
              </a:schemeClr>
            </a:solidFill>
          </a:ln>
        </p:spPr>
      </p:pic>
      <p:pic>
        <p:nvPicPr>
          <p:cNvPr id="19" name="Picture 18">
            <a:extLst>
              <a:ext uri="{FF2B5EF4-FFF2-40B4-BE49-F238E27FC236}">
                <a16:creationId xmlns:a16="http://schemas.microsoft.com/office/drawing/2014/main" id="{8E19B75B-975B-C38F-C86B-48FBE7450EBB}"/>
              </a:ext>
            </a:extLst>
          </p:cNvPr>
          <p:cNvPicPr>
            <a:picLocks noChangeAspect="1"/>
          </p:cNvPicPr>
          <p:nvPr/>
        </p:nvPicPr>
        <p:blipFill>
          <a:blip r:embed="rId5"/>
          <a:stretch>
            <a:fillRect/>
          </a:stretch>
        </p:blipFill>
        <p:spPr>
          <a:xfrm>
            <a:off x="10877089" y="629913"/>
            <a:ext cx="1249073" cy="556310"/>
          </a:xfrm>
          <a:prstGeom prst="rect">
            <a:avLst/>
          </a:prstGeom>
        </p:spPr>
      </p:pic>
      <p:sp>
        <p:nvSpPr>
          <p:cNvPr id="22" name="TextBox 21">
            <a:extLst>
              <a:ext uri="{FF2B5EF4-FFF2-40B4-BE49-F238E27FC236}">
                <a16:creationId xmlns:a16="http://schemas.microsoft.com/office/drawing/2014/main" id="{731D013D-4C4F-27BE-B5C3-832E0CA7A2E0}"/>
              </a:ext>
            </a:extLst>
          </p:cNvPr>
          <p:cNvSpPr txBox="1"/>
          <p:nvPr/>
        </p:nvSpPr>
        <p:spPr>
          <a:xfrm>
            <a:off x="285750" y="5690506"/>
            <a:ext cx="11509283" cy="369332"/>
          </a:xfrm>
          <a:prstGeom prst="rect">
            <a:avLst/>
          </a:prstGeom>
          <a:noFill/>
        </p:spPr>
        <p:txBody>
          <a:bodyPr wrap="square" rtlCol="0">
            <a:spAutoFit/>
          </a:bodyPr>
          <a:lstStyle/>
          <a:p>
            <a:pPr algn="ctr"/>
            <a:r>
              <a:rPr lang="en-US" sz="1800" dirty="0">
                <a:solidFill>
                  <a:srgbClr val="FF6600"/>
                </a:solidFill>
              </a:rPr>
              <a:t>Yellow cab company has higher profits than pink cab company across years</a:t>
            </a:r>
          </a:p>
        </p:txBody>
      </p:sp>
      <p:pic>
        <p:nvPicPr>
          <p:cNvPr id="24" name="Picture 23">
            <a:extLst>
              <a:ext uri="{FF2B5EF4-FFF2-40B4-BE49-F238E27FC236}">
                <a16:creationId xmlns:a16="http://schemas.microsoft.com/office/drawing/2014/main" id="{C1B20684-1D11-AD24-8EDD-2306ADF1DEE7}"/>
              </a:ext>
            </a:extLst>
          </p:cNvPr>
          <p:cNvPicPr>
            <a:picLocks noChangeAspect="1"/>
          </p:cNvPicPr>
          <p:nvPr/>
        </p:nvPicPr>
        <p:blipFill>
          <a:blip r:embed="rId6"/>
          <a:stretch>
            <a:fillRect/>
          </a:stretch>
        </p:blipFill>
        <p:spPr>
          <a:xfrm>
            <a:off x="3205453" y="4769705"/>
            <a:ext cx="4559534" cy="977950"/>
          </a:xfrm>
          <a:prstGeom prst="rect">
            <a:avLst/>
          </a:prstGeom>
          <a:ln>
            <a:solidFill>
              <a:schemeClr val="bg2">
                <a:lumMod val="50000"/>
              </a:schemeClr>
            </a:solidFill>
          </a:ln>
        </p:spPr>
      </p:pic>
    </p:spTree>
    <p:extLst>
      <p:ext uri="{BB962C8B-B14F-4D97-AF65-F5344CB8AC3E}">
        <p14:creationId xmlns:p14="http://schemas.microsoft.com/office/powerpoint/2010/main" val="221555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F0C166-D5AF-0443-99FD-D7DEB0EC8958}"/>
              </a:ext>
            </a:extLst>
          </p:cNvPr>
          <p:cNvPicPr>
            <a:picLocks noChangeAspect="1"/>
          </p:cNvPicPr>
          <p:nvPr/>
        </p:nvPicPr>
        <p:blipFill>
          <a:blip r:embed="rId2"/>
          <a:stretch>
            <a:fillRect/>
          </a:stretch>
        </p:blipFill>
        <p:spPr>
          <a:xfrm>
            <a:off x="353344" y="1257302"/>
            <a:ext cx="4994263" cy="4457790"/>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Profit Analysis across states and week</a:t>
            </a:r>
          </a:p>
        </p:txBody>
      </p:sp>
      <p:pic>
        <p:nvPicPr>
          <p:cNvPr id="19" name="Picture 18">
            <a:extLst>
              <a:ext uri="{FF2B5EF4-FFF2-40B4-BE49-F238E27FC236}">
                <a16:creationId xmlns:a16="http://schemas.microsoft.com/office/drawing/2014/main" id="{8E19B75B-975B-C38F-C86B-48FBE7450EBB}"/>
              </a:ext>
            </a:extLst>
          </p:cNvPr>
          <p:cNvPicPr>
            <a:picLocks noChangeAspect="1"/>
          </p:cNvPicPr>
          <p:nvPr/>
        </p:nvPicPr>
        <p:blipFill>
          <a:blip r:embed="rId4"/>
          <a:stretch>
            <a:fillRect/>
          </a:stretch>
        </p:blipFill>
        <p:spPr>
          <a:xfrm>
            <a:off x="10877089" y="629913"/>
            <a:ext cx="1249073" cy="556310"/>
          </a:xfrm>
          <a:prstGeom prst="rect">
            <a:avLst/>
          </a:prstGeom>
        </p:spPr>
      </p:pic>
      <p:sp>
        <p:nvSpPr>
          <p:cNvPr id="22" name="TextBox 21">
            <a:extLst>
              <a:ext uri="{FF2B5EF4-FFF2-40B4-BE49-F238E27FC236}">
                <a16:creationId xmlns:a16="http://schemas.microsoft.com/office/drawing/2014/main" id="{731D013D-4C4F-27BE-B5C3-832E0CA7A2E0}"/>
              </a:ext>
            </a:extLst>
          </p:cNvPr>
          <p:cNvSpPr txBox="1"/>
          <p:nvPr/>
        </p:nvSpPr>
        <p:spPr>
          <a:xfrm>
            <a:off x="285750" y="5690506"/>
            <a:ext cx="11509283" cy="369332"/>
          </a:xfrm>
          <a:prstGeom prst="rect">
            <a:avLst/>
          </a:prstGeom>
          <a:noFill/>
        </p:spPr>
        <p:txBody>
          <a:bodyPr wrap="square" rtlCol="0">
            <a:spAutoFit/>
          </a:bodyPr>
          <a:lstStyle/>
          <a:p>
            <a:pPr algn="ctr"/>
            <a:r>
              <a:rPr lang="en-US" sz="1800" dirty="0">
                <a:solidFill>
                  <a:srgbClr val="FF6600"/>
                </a:solidFill>
              </a:rPr>
              <a:t>Companies earn the most profit on Fridays and weekends. California and New York are the most profitable states</a:t>
            </a:r>
          </a:p>
        </p:txBody>
      </p:sp>
      <p:pic>
        <p:nvPicPr>
          <p:cNvPr id="6" name="Picture 5">
            <a:extLst>
              <a:ext uri="{FF2B5EF4-FFF2-40B4-BE49-F238E27FC236}">
                <a16:creationId xmlns:a16="http://schemas.microsoft.com/office/drawing/2014/main" id="{CD90C900-CCF2-4E11-E2C3-301F39286D0C}"/>
              </a:ext>
            </a:extLst>
          </p:cNvPr>
          <p:cNvPicPr>
            <a:picLocks noChangeAspect="1"/>
          </p:cNvPicPr>
          <p:nvPr/>
        </p:nvPicPr>
        <p:blipFill>
          <a:blip r:embed="rId5"/>
          <a:stretch>
            <a:fillRect/>
          </a:stretch>
        </p:blipFill>
        <p:spPr>
          <a:xfrm>
            <a:off x="5644388" y="1211979"/>
            <a:ext cx="5853864" cy="4503113"/>
          </a:xfrm>
          <a:prstGeom prst="rect">
            <a:avLst/>
          </a:prstGeom>
          <a:ln>
            <a:solidFill>
              <a:schemeClr val="bg2">
                <a:lumMod val="50000"/>
              </a:schemeClr>
            </a:solidFill>
          </a:ln>
        </p:spPr>
      </p:pic>
    </p:spTree>
    <p:extLst>
      <p:ext uri="{BB962C8B-B14F-4D97-AF65-F5344CB8AC3E}">
        <p14:creationId xmlns:p14="http://schemas.microsoft.com/office/powerpoint/2010/main" val="404194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48D3CF-1754-1648-6B1C-9797F26FBBD5}"/>
              </a:ext>
            </a:extLst>
          </p:cNvPr>
          <p:cNvPicPr>
            <a:picLocks noChangeAspect="1"/>
          </p:cNvPicPr>
          <p:nvPr/>
        </p:nvPicPr>
        <p:blipFill>
          <a:blip r:embed="rId2"/>
          <a:stretch>
            <a:fillRect/>
          </a:stretch>
        </p:blipFill>
        <p:spPr>
          <a:xfrm>
            <a:off x="10640186" y="629913"/>
            <a:ext cx="1485976" cy="781090"/>
          </a:xfrm>
          <a:prstGeom prst="rect">
            <a:avLst/>
          </a:prstGeom>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Profit Analysis across income groups</a:t>
            </a:r>
          </a:p>
        </p:txBody>
      </p:sp>
      <p:sp>
        <p:nvSpPr>
          <p:cNvPr id="22" name="TextBox 21">
            <a:extLst>
              <a:ext uri="{FF2B5EF4-FFF2-40B4-BE49-F238E27FC236}">
                <a16:creationId xmlns:a16="http://schemas.microsoft.com/office/drawing/2014/main" id="{731D013D-4C4F-27BE-B5C3-832E0CA7A2E0}"/>
              </a:ext>
            </a:extLst>
          </p:cNvPr>
          <p:cNvSpPr txBox="1"/>
          <p:nvPr/>
        </p:nvSpPr>
        <p:spPr>
          <a:xfrm>
            <a:off x="285750" y="5690506"/>
            <a:ext cx="11509283" cy="369332"/>
          </a:xfrm>
          <a:prstGeom prst="rect">
            <a:avLst/>
          </a:prstGeom>
          <a:noFill/>
        </p:spPr>
        <p:txBody>
          <a:bodyPr wrap="square" rtlCol="0">
            <a:spAutoFit/>
          </a:bodyPr>
          <a:lstStyle/>
          <a:p>
            <a:pPr algn="ctr"/>
            <a:r>
              <a:rPr lang="en-US" sz="1800" dirty="0">
                <a:solidFill>
                  <a:srgbClr val="FF6600"/>
                </a:solidFill>
              </a:rPr>
              <a:t>Customers belonging to higher and middle class income groups contribute towards the maximum profits</a:t>
            </a:r>
          </a:p>
        </p:txBody>
      </p:sp>
      <p:pic>
        <p:nvPicPr>
          <p:cNvPr id="10" name="Picture 9">
            <a:extLst>
              <a:ext uri="{FF2B5EF4-FFF2-40B4-BE49-F238E27FC236}">
                <a16:creationId xmlns:a16="http://schemas.microsoft.com/office/drawing/2014/main" id="{A05A3B79-EBAF-D81E-281F-D9A4E732E3CA}"/>
              </a:ext>
            </a:extLst>
          </p:cNvPr>
          <p:cNvPicPr>
            <a:picLocks noChangeAspect="1"/>
          </p:cNvPicPr>
          <p:nvPr/>
        </p:nvPicPr>
        <p:blipFill>
          <a:blip r:embed="rId4"/>
          <a:stretch>
            <a:fillRect/>
          </a:stretch>
        </p:blipFill>
        <p:spPr>
          <a:xfrm>
            <a:off x="460741" y="1211979"/>
            <a:ext cx="3416476" cy="4396885"/>
          </a:xfrm>
          <a:prstGeom prst="rect">
            <a:avLst/>
          </a:prstGeom>
          <a:ln>
            <a:solidFill>
              <a:schemeClr val="bg2">
                <a:lumMod val="50000"/>
              </a:schemeClr>
            </a:solidFill>
          </a:ln>
        </p:spPr>
      </p:pic>
      <p:pic>
        <p:nvPicPr>
          <p:cNvPr id="13" name="Picture 12">
            <a:extLst>
              <a:ext uri="{FF2B5EF4-FFF2-40B4-BE49-F238E27FC236}">
                <a16:creationId xmlns:a16="http://schemas.microsoft.com/office/drawing/2014/main" id="{B5DF9F96-D5E4-01A7-0FD2-19447152EBDE}"/>
              </a:ext>
            </a:extLst>
          </p:cNvPr>
          <p:cNvPicPr>
            <a:picLocks noChangeAspect="1"/>
          </p:cNvPicPr>
          <p:nvPr/>
        </p:nvPicPr>
        <p:blipFill>
          <a:blip r:embed="rId5"/>
          <a:stretch>
            <a:fillRect/>
          </a:stretch>
        </p:blipFill>
        <p:spPr>
          <a:xfrm>
            <a:off x="4162967" y="1134461"/>
            <a:ext cx="6477219" cy="4474404"/>
          </a:xfrm>
          <a:prstGeom prst="rect">
            <a:avLst/>
          </a:prstGeom>
          <a:ln>
            <a:solidFill>
              <a:schemeClr val="bg2">
                <a:lumMod val="50000"/>
              </a:schemeClr>
            </a:solidFill>
          </a:ln>
        </p:spPr>
      </p:pic>
    </p:spTree>
    <p:extLst>
      <p:ext uri="{BB962C8B-B14F-4D97-AF65-F5344CB8AC3E}">
        <p14:creationId xmlns:p14="http://schemas.microsoft.com/office/powerpoint/2010/main" val="256211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7AEE81-4EAE-1660-8743-B1DAC1EB6572}"/>
              </a:ext>
            </a:extLst>
          </p:cNvPr>
          <p:cNvPicPr>
            <a:picLocks noChangeAspect="1"/>
          </p:cNvPicPr>
          <p:nvPr/>
        </p:nvPicPr>
        <p:blipFill>
          <a:blip r:embed="rId2"/>
          <a:stretch>
            <a:fillRect/>
          </a:stretch>
        </p:blipFill>
        <p:spPr>
          <a:xfrm>
            <a:off x="10642520" y="629913"/>
            <a:ext cx="1549480" cy="990651"/>
          </a:xfrm>
          <a:prstGeom prst="rect">
            <a:avLst/>
          </a:prstGeom>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1" name="Rectangle 10">
            <a:extLst>
              <a:ext uri="{FF2B5EF4-FFF2-40B4-BE49-F238E27FC236}">
                <a16:creationId xmlns:a16="http://schemas.microsoft.com/office/drawing/2014/main" id="{B07E11EA-E230-3D79-61E0-B565629EADA5}"/>
              </a:ext>
            </a:extLst>
          </p:cNvPr>
          <p:cNvSpPr/>
          <p:nvPr/>
        </p:nvSpPr>
        <p:spPr>
          <a:xfrm>
            <a:off x="0" y="0"/>
            <a:ext cx="12192000" cy="604157"/>
          </a:xfrm>
          <a:prstGeom prst="rect">
            <a:avLst/>
          </a:prstGeom>
          <a:solidFill>
            <a:srgbClr val="3B3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rgbClr val="FF6600"/>
                </a:solidFill>
              </a:rPr>
              <a:t>Profit Analysis across age groups</a:t>
            </a:r>
          </a:p>
        </p:txBody>
      </p:sp>
      <p:sp>
        <p:nvSpPr>
          <p:cNvPr id="22" name="TextBox 21">
            <a:extLst>
              <a:ext uri="{FF2B5EF4-FFF2-40B4-BE49-F238E27FC236}">
                <a16:creationId xmlns:a16="http://schemas.microsoft.com/office/drawing/2014/main" id="{731D013D-4C4F-27BE-B5C3-832E0CA7A2E0}"/>
              </a:ext>
            </a:extLst>
          </p:cNvPr>
          <p:cNvSpPr txBox="1"/>
          <p:nvPr/>
        </p:nvSpPr>
        <p:spPr>
          <a:xfrm>
            <a:off x="285750" y="5690506"/>
            <a:ext cx="11509283" cy="369332"/>
          </a:xfrm>
          <a:prstGeom prst="rect">
            <a:avLst/>
          </a:prstGeom>
          <a:noFill/>
        </p:spPr>
        <p:txBody>
          <a:bodyPr wrap="square" rtlCol="0">
            <a:spAutoFit/>
          </a:bodyPr>
          <a:lstStyle/>
          <a:p>
            <a:pPr algn="ctr"/>
            <a:r>
              <a:rPr lang="en-US" sz="1800" dirty="0">
                <a:solidFill>
                  <a:srgbClr val="FF6600"/>
                </a:solidFill>
              </a:rPr>
              <a:t>Age groups 26-30 followed by 18-25 contribute the most to the profits of the company</a:t>
            </a:r>
          </a:p>
        </p:txBody>
      </p:sp>
      <p:pic>
        <p:nvPicPr>
          <p:cNvPr id="3" name="Picture 2">
            <a:extLst>
              <a:ext uri="{FF2B5EF4-FFF2-40B4-BE49-F238E27FC236}">
                <a16:creationId xmlns:a16="http://schemas.microsoft.com/office/drawing/2014/main" id="{A2A0482F-7F54-5F47-663D-61B6E1873283}"/>
              </a:ext>
            </a:extLst>
          </p:cNvPr>
          <p:cNvPicPr>
            <a:picLocks noChangeAspect="1"/>
          </p:cNvPicPr>
          <p:nvPr/>
        </p:nvPicPr>
        <p:blipFill>
          <a:blip r:embed="rId4"/>
          <a:stretch>
            <a:fillRect/>
          </a:stretch>
        </p:blipFill>
        <p:spPr>
          <a:xfrm>
            <a:off x="346453" y="1143803"/>
            <a:ext cx="3297494" cy="4465062"/>
          </a:xfrm>
          <a:prstGeom prst="rect">
            <a:avLst/>
          </a:prstGeom>
          <a:ln>
            <a:solidFill>
              <a:schemeClr val="bg2">
                <a:lumMod val="50000"/>
              </a:schemeClr>
            </a:solidFill>
          </a:ln>
        </p:spPr>
      </p:pic>
      <p:pic>
        <p:nvPicPr>
          <p:cNvPr id="9" name="Picture 8">
            <a:extLst>
              <a:ext uri="{FF2B5EF4-FFF2-40B4-BE49-F238E27FC236}">
                <a16:creationId xmlns:a16="http://schemas.microsoft.com/office/drawing/2014/main" id="{DB19EF48-065F-4722-ED6F-5410DEA6D389}"/>
              </a:ext>
            </a:extLst>
          </p:cNvPr>
          <p:cNvPicPr>
            <a:picLocks noChangeAspect="1"/>
          </p:cNvPicPr>
          <p:nvPr/>
        </p:nvPicPr>
        <p:blipFill>
          <a:blip r:embed="rId5"/>
          <a:stretch>
            <a:fillRect/>
          </a:stretch>
        </p:blipFill>
        <p:spPr>
          <a:xfrm>
            <a:off x="3878036" y="1143803"/>
            <a:ext cx="6613071" cy="4465062"/>
          </a:xfrm>
          <a:prstGeom prst="rect">
            <a:avLst/>
          </a:prstGeom>
          <a:ln>
            <a:solidFill>
              <a:schemeClr val="bg2">
                <a:lumMod val="50000"/>
              </a:schemeClr>
            </a:solidFill>
          </a:ln>
        </p:spPr>
      </p:pic>
    </p:spTree>
    <p:extLst>
      <p:ext uri="{BB962C8B-B14F-4D97-AF65-F5344CB8AC3E}">
        <p14:creationId xmlns:p14="http://schemas.microsoft.com/office/powerpoint/2010/main" val="34509385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726</TotalTime>
  <Words>602</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(Body)</vt:lpstr>
      <vt:lpstr>Calibri Light</vt:lpstr>
      <vt:lpstr>Wingdings</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Antara Lole</dc:creator>
  <cp:lastModifiedBy>Antara Lole</cp:lastModifiedBy>
  <cp:revision>6</cp:revision>
  <dcterms:created xsi:type="dcterms:W3CDTF">2024-03-18T22:31:39Z</dcterms:created>
  <dcterms:modified xsi:type="dcterms:W3CDTF">2024-03-19T10:37:55Z</dcterms:modified>
</cp:coreProperties>
</file>