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EC51531-F152-4290-9E4D-BAD7C617B6EE}">
  <a:tblStyle styleId="{6EC51531-F152-4290-9E4D-BAD7C617B6EE}"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Need better indication on what line goes to what stat, mention that you are going after the spread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0.png"/><Relationship Id="rId7" Type="http://schemas.openxmlformats.org/officeDocument/2006/relationships/image" Target="../media/image14.png"/><Relationship Id="rId8"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291208" y="324500"/>
            <a:ext cx="8520600" cy="2052600"/>
          </a:xfrm>
          <a:prstGeom prst="rect">
            <a:avLst/>
          </a:prstGeom>
        </p:spPr>
        <p:txBody>
          <a:bodyPr anchorCtr="0" anchor="b" bIns="91425" lIns="91425" rIns="91425" tIns="91425">
            <a:noAutofit/>
          </a:bodyPr>
          <a:lstStyle/>
          <a:p>
            <a:pPr lvl="0" rtl="0">
              <a:spcBef>
                <a:spcPts val="0"/>
              </a:spcBef>
              <a:buNone/>
            </a:pPr>
            <a:r>
              <a:rPr lang="en"/>
              <a:t>Playing the Odds</a:t>
            </a:r>
          </a:p>
        </p:txBody>
      </p:sp>
      <p:sp>
        <p:nvSpPr>
          <p:cNvPr id="55" name="Shape 55"/>
          <p:cNvSpPr txBox="1"/>
          <p:nvPr>
            <p:ph idx="1" type="subTitle"/>
          </p:nvPr>
        </p:nvSpPr>
        <p:spPr>
          <a:xfrm>
            <a:off x="332200" y="2455025"/>
            <a:ext cx="8520600" cy="792600"/>
          </a:xfrm>
          <a:prstGeom prst="rect">
            <a:avLst/>
          </a:prstGeom>
        </p:spPr>
        <p:txBody>
          <a:bodyPr anchorCtr="0" anchor="t" bIns="91425" lIns="91425" rIns="91425" tIns="91425">
            <a:noAutofit/>
          </a:bodyPr>
          <a:lstStyle/>
          <a:p>
            <a:pPr lvl="0">
              <a:spcBef>
                <a:spcPts val="0"/>
              </a:spcBef>
              <a:buNone/>
            </a:pPr>
            <a:r>
              <a:rPr lang="en">
                <a:solidFill>
                  <a:schemeClr val="dk1"/>
                </a:solidFill>
              </a:rPr>
              <a:t>A Machine Learning Game for the NBA</a:t>
            </a:r>
          </a:p>
        </p:txBody>
      </p:sp>
      <p:sp>
        <p:nvSpPr>
          <p:cNvPr id="56" name="Shape 56"/>
          <p:cNvSpPr txBox="1"/>
          <p:nvPr>
            <p:ph idx="1" type="subTitle"/>
          </p:nvPr>
        </p:nvSpPr>
        <p:spPr>
          <a:xfrm>
            <a:off x="311700" y="3831600"/>
            <a:ext cx="8520600" cy="1045500"/>
          </a:xfrm>
          <a:prstGeom prst="rect">
            <a:avLst/>
          </a:prstGeom>
        </p:spPr>
        <p:txBody>
          <a:bodyPr anchorCtr="0" anchor="t" bIns="91425" lIns="91425" rIns="91425" tIns="91425">
            <a:noAutofit/>
          </a:bodyPr>
          <a:lstStyle/>
          <a:p>
            <a:pPr lvl="0">
              <a:spcBef>
                <a:spcPts val="0"/>
              </a:spcBef>
              <a:buNone/>
            </a:pPr>
            <a:r>
              <a:rPr lang="en"/>
              <a:t>Anthony Chan</a:t>
            </a:r>
          </a:p>
          <a:p>
            <a:pPr lvl="0" rtl="0">
              <a:spcBef>
                <a:spcPts val="0"/>
              </a:spcBef>
              <a:buNone/>
            </a:pPr>
            <a:r>
              <a:rPr lang="en"/>
              <a:t>2017-05-31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32250" y="229875"/>
            <a:ext cx="8479500" cy="572700"/>
          </a:xfrm>
          <a:prstGeom prst="rect">
            <a:avLst/>
          </a:prstGeom>
        </p:spPr>
        <p:txBody>
          <a:bodyPr anchorCtr="0" anchor="t" bIns="91425" lIns="91425" rIns="91425" tIns="91425">
            <a:noAutofit/>
          </a:bodyPr>
          <a:lstStyle/>
          <a:p>
            <a:pPr lvl="0" rtl="0" algn="ctr">
              <a:spcBef>
                <a:spcPts val="0"/>
              </a:spcBef>
              <a:buNone/>
            </a:pPr>
            <a:r>
              <a:rPr lang="en" u="sng"/>
              <a:t>Why the House always wins</a:t>
            </a:r>
          </a:p>
        </p:txBody>
      </p:sp>
      <p:graphicFrame>
        <p:nvGraphicFramePr>
          <p:cNvPr id="120" name="Shape 120"/>
          <p:cNvGraphicFramePr/>
          <p:nvPr/>
        </p:nvGraphicFramePr>
        <p:xfrm>
          <a:off x="947375" y="971850"/>
          <a:ext cx="3000000" cy="3000000"/>
        </p:xfrm>
        <a:graphic>
          <a:graphicData uri="http://schemas.openxmlformats.org/drawingml/2006/table">
            <a:tbl>
              <a:tblPr>
                <a:noFill/>
                <a:tableStyleId>{6EC51531-F152-4290-9E4D-BAD7C617B6EE}</a:tableStyleId>
              </a:tblPr>
              <a:tblGrid>
                <a:gridCol w="988800"/>
                <a:gridCol w="947850"/>
                <a:gridCol w="5312600"/>
              </a:tblGrid>
              <a:tr h="509200">
                <a:tc>
                  <a:txBody>
                    <a:bodyPr>
                      <a:noAutofit/>
                    </a:bodyPr>
                    <a:lstStyle/>
                    <a:p>
                      <a:pPr lvl="0" algn="ctr">
                        <a:spcBef>
                          <a:spcPts val="0"/>
                        </a:spcBef>
                        <a:buNone/>
                      </a:pPr>
                      <a:r>
                        <a:rPr lang="en"/>
                        <a:t>Cleveland</a:t>
                      </a:r>
                    </a:p>
                  </a:txBody>
                  <a:tcPr marT="91425" marB="91425" marR="91425" marL="91425"/>
                </a:tc>
                <a:tc>
                  <a:txBody>
                    <a:bodyPr>
                      <a:noAutofit/>
                    </a:bodyPr>
                    <a:lstStyle/>
                    <a:p>
                      <a:pPr lvl="0" rtl="0" algn="ctr">
                        <a:spcBef>
                          <a:spcPts val="0"/>
                        </a:spcBef>
                        <a:buNone/>
                      </a:pPr>
                      <a:r>
                        <a:rPr lang="en"/>
                        <a:t>Boston</a:t>
                      </a:r>
                    </a:p>
                  </a:txBody>
                  <a:tcPr marT="91425" marB="91425" marR="91425" marL="91425"/>
                </a:tc>
                <a:tc>
                  <a:txBody>
                    <a:bodyPr>
                      <a:noAutofit/>
                    </a:bodyPr>
                    <a:lstStyle/>
                    <a:p>
                      <a:pPr lvl="0" algn="ctr">
                        <a:spcBef>
                          <a:spcPts val="0"/>
                        </a:spcBef>
                        <a:buNone/>
                      </a:pPr>
                      <a:r>
                        <a:rPr lang="en"/>
                        <a:t>Description</a:t>
                      </a:r>
                    </a:p>
                  </a:txBody>
                  <a:tcPr marT="91425" marB="91425" marR="91425" marL="91425"/>
                </a:tc>
              </a:tr>
              <a:tr h="509200">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indent="-228600" lvl="0" marL="457200">
                        <a:spcBef>
                          <a:spcPts val="0"/>
                        </a:spcBef>
                        <a:buChar char="●"/>
                      </a:pPr>
                      <a:r>
                        <a:rPr lang="en"/>
                        <a:t>Pay $600 to win $100</a:t>
                      </a:r>
                    </a:p>
                  </a:txBody>
                  <a:tcPr marT="91425" marB="91425" marR="91425" marL="91425"/>
                </a:tc>
              </a:tr>
              <a:tr h="48965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indent="-228600" lvl="0" marL="457200">
                        <a:spcBef>
                          <a:spcPts val="0"/>
                        </a:spcBef>
                        <a:buChar char="●"/>
                      </a:pPr>
                      <a:r>
                        <a:rPr lang="en"/>
                        <a:t>Pay $100 to win $450</a:t>
                      </a:r>
                    </a:p>
                  </a:txBody>
                  <a:tcPr marT="91425" marB="91425" marR="91425" marL="91425"/>
                </a:tc>
              </a:tr>
              <a:tr h="509200">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indent="-228600" lvl="0" marL="457200">
                        <a:spcBef>
                          <a:spcPts val="0"/>
                        </a:spcBef>
                        <a:buChar char="●"/>
                      </a:pPr>
                      <a:r>
                        <a:rPr lang="en"/>
                        <a:t>Cleveland favored by 10.5 points</a:t>
                      </a:r>
                    </a:p>
                  </a:txBody>
                  <a:tcPr marT="91425" marB="91425" marR="91425" marL="91425"/>
                </a:tc>
              </a:tr>
              <a:tr h="48965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indent="-228600" lvl="0" marL="457200">
                        <a:spcBef>
                          <a:spcPts val="0"/>
                        </a:spcBef>
                        <a:buChar char="●"/>
                      </a:pPr>
                      <a:r>
                        <a:rPr lang="en"/>
                        <a:t>Boston underdog by 10.5 points</a:t>
                      </a:r>
                    </a:p>
                  </a:txBody>
                  <a:tcPr marT="91425" marB="91425" marR="91425" marL="91425"/>
                </a:tc>
              </a:tr>
              <a:tr h="48965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indent="-228600" lvl="0" marL="457200">
                        <a:spcBef>
                          <a:spcPts val="0"/>
                        </a:spcBef>
                        <a:buChar char="●"/>
                      </a:pPr>
                      <a:r>
                        <a:rPr lang="en"/>
                        <a:t>Combined final score is over 217</a:t>
                      </a:r>
                    </a:p>
                  </a:txBody>
                  <a:tcPr marT="91425" marB="91425" marR="91425" marL="91425"/>
                </a:tc>
              </a:tr>
              <a:tr h="48965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indent="-228600" lvl="0" marL="457200">
                        <a:spcBef>
                          <a:spcPts val="0"/>
                        </a:spcBef>
                        <a:buChar char="●"/>
                      </a:pPr>
                      <a:r>
                        <a:rPr lang="en"/>
                        <a:t>Combined final score is under 217</a:t>
                      </a:r>
                    </a:p>
                  </a:txBody>
                  <a:tcPr marT="91425" marB="91425" marR="91425" marL="91425"/>
                </a:tc>
              </a:tr>
            </a:tbl>
          </a:graphicData>
        </a:graphic>
      </p:graphicFrame>
      <p:pic>
        <p:nvPicPr>
          <p:cNvPr id="121" name="Shape 121"/>
          <p:cNvPicPr preferRelativeResize="0"/>
          <p:nvPr/>
        </p:nvPicPr>
        <p:blipFill>
          <a:blip r:embed="rId3">
            <a:alphaModFix/>
          </a:blip>
          <a:stretch>
            <a:fillRect/>
          </a:stretch>
        </p:blipFill>
        <p:spPr>
          <a:xfrm>
            <a:off x="1017450" y="1556037"/>
            <a:ext cx="837049" cy="396026"/>
          </a:xfrm>
          <a:prstGeom prst="rect">
            <a:avLst/>
          </a:prstGeom>
          <a:noFill/>
          <a:ln>
            <a:noFill/>
          </a:ln>
        </p:spPr>
      </p:pic>
      <p:pic>
        <p:nvPicPr>
          <p:cNvPr id="122" name="Shape 122"/>
          <p:cNvPicPr preferRelativeResize="0"/>
          <p:nvPr/>
        </p:nvPicPr>
        <p:blipFill>
          <a:blip r:embed="rId4">
            <a:alphaModFix/>
          </a:blip>
          <a:stretch>
            <a:fillRect/>
          </a:stretch>
        </p:blipFill>
        <p:spPr>
          <a:xfrm>
            <a:off x="1986450" y="2041050"/>
            <a:ext cx="837054" cy="387025"/>
          </a:xfrm>
          <a:prstGeom prst="rect">
            <a:avLst/>
          </a:prstGeom>
          <a:noFill/>
          <a:ln>
            <a:noFill/>
          </a:ln>
        </p:spPr>
      </p:pic>
      <p:pic>
        <p:nvPicPr>
          <p:cNvPr id="123" name="Shape 123"/>
          <p:cNvPicPr preferRelativeResize="0"/>
          <p:nvPr/>
        </p:nvPicPr>
        <p:blipFill>
          <a:blip r:embed="rId5">
            <a:alphaModFix/>
          </a:blip>
          <a:stretch>
            <a:fillRect/>
          </a:stretch>
        </p:blipFill>
        <p:spPr>
          <a:xfrm>
            <a:off x="978012" y="2500600"/>
            <a:ext cx="915913" cy="428700"/>
          </a:xfrm>
          <a:prstGeom prst="rect">
            <a:avLst/>
          </a:prstGeom>
          <a:noFill/>
          <a:ln>
            <a:noFill/>
          </a:ln>
        </p:spPr>
      </p:pic>
      <p:pic>
        <p:nvPicPr>
          <p:cNvPr id="124" name="Shape 124"/>
          <p:cNvPicPr preferRelativeResize="0"/>
          <p:nvPr/>
        </p:nvPicPr>
        <p:blipFill>
          <a:blip r:embed="rId6">
            <a:alphaModFix/>
          </a:blip>
          <a:stretch>
            <a:fillRect/>
          </a:stretch>
        </p:blipFill>
        <p:spPr>
          <a:xfrm>
            <a:off x="1990950" y="3034950"/>
            <a:ext cx="828053" cy="387025"/>
          </a:xfrm>
          <a:prstGeom prst="rect">
            <a:avLst/>
          </a:prstGeom>
          <a:noFill/>
          <a:ln>
            <a:noFill/>
          </a:ln>
        </p:spPr>
      </p:pic>
      <p:pic>
        <p:nvPicPr>
          <p:cNvPr id="125" name="Shape 125"/>
          <p:cNvPicPr preferRelativeResize="0"/>
          <p:nvPr/>
        </p:nvPicPr>
        <p:blipFill>
          <a:blip r:embed="rId7">
            <a:alphaModFix/>
          </a:blip>
          <a:stretch>
            <a:fillRect/>
          </a:stretch>
        </p:blipFill>
        <p:spPr>
          <a:xfrm>
            <a:off x="1017450" y="3539300"/>
            <a:ext cx="837050" cy="400306"/>
          </a:xfrm>
          <a:prstGeom prst="rect">
            <a:avLst/>
          </a:prstGeom>
          <a:noFill/>
          <a:ln>
            <a:noFill/>
          </a:ln>
        </p:spPr>
      </p:pic>
      <p:pic>
        <p:nvPicPr>
          <p:cNvPr id="126" name="Shape 126"/>
          <p:cNvPicPr preferRelativeResize="0"/>
          <p:nvPr/>
        </p:nvPicPr>
        <p:blipFill>
          <a:blip r:embed="rId8">
            <a:alphaModFix/>
          </a:blip>
          <a:stretch>
            <a:fillRect/>
          </a:stretch>
        </p:blipFill>
        <p:spPr>
          <a:xfrm>
            <a:off x="1986437" y="4028850"/>
            <a:ext cx="837071" cy="387025"/>
          </a:xfrm>
          <a:prstGeom prst="rect">
            <a:avLst/>
          </a:prstGeom>
          <a:noFill/>
          <a:ln>
            <a:noFill/>
          </a:ln>
        </p:spPr>
      </p:pic>
      <p:sp>
        <p:nvSpPr>
          <p:cNvPr id="127" name="Shape 127"/>
          <p:cNvSpPr txBox="1"/>
          <p:nvPr/>
        </p:nvSpPr>
        <p:spPr>
          <a:xfrm>
            <a:off x="2879150" y="4559500"/>
            <a:ext cx="5163900" cy="387000"/>
          </a:xfrm>
          <a:prstGeom prst="rect">
            <a:avLst/>
          </a:prstGeom>
          <a:noFill/>
          <a:ln>
            <a:noFill/>
          </a:ln>
        </p:spPr>
        <p:txBody>
          <a:bodyPr anchorCtr="0" anchor="t" bIns="91425" lIns="91425" rIns="91425" tIns="91425">
            <a:noAutofit/>
          </a:bodyPr>
          <a:lstStyle/>
          <a:p>
            <a:pPr indent="-228600" lvl="0" marL="457200">
              <a:spcBef>
                <a:spcPts val="0"/>
              </a:spcBef>
              <a:buChar char="●"/>
            </a:pPr>
            <a:r>
              <a:rPr lang="en"/>
              <a:t>-110: Pay $110 to win $100 (House collects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Shape 132"/>
          <p:cNvSpPr txBox="1"/>
          <p:nvPr>
            <p:ph type="title"/>
          </p:nvPr>
        </p:nvSpPr>
        <p:spPr>
          <a:xfrm>
            <a:off x="311700" y="190075"/>
            <a:ext cx="8520600" cy="572700"/>
          </a:xfrm>
          <a:prstGeom prst="rect">
            <a:avLst/>
          </a:prstGeom>
        </p:spPr>
        <p:txBody>
          <a:bodyPr anchorCtr="0" anchor="t" bIns="91425" lIns="91425" rIns="91425" tIns="91425">
            <a:noAutofit/>
          </a:bodyPr>
          <a:lstStyle/>
          <a:p>
            <a:pPr lvl="0" algn="ctr">
              <a:spcBef>
                <a:spcPts val="0"/>
              </a:spcBef>
              <a:buNone/>
            </a:pPr>
            <a:r>
              <a:rPr lang="en" u="sng">
                <a:solidFill>
                  <a:schemeClr val="lt1"/>
                </a:solidFill>
              </a:rPr>
              <a:t>Moving Line</a:t>
            </a:r>
          </a:p>
        </p:txBody>
      </p:sp>
      <p:sp>
        <p:nvSpPr>
          <p:cNvPr id="133" name="Shape 133"/>
          <p:cNvSpPr txBox="1"/>
          <p:nvPr>
            <p:ph idx="1" type="body"/>
          </p:nvPr>
        </p:nvSpPr>
        <p:spPr>
          <a:xfrm>
            <a:off x="2871000" y="1017725"/>
            <a:ext cx="5961300" cy="3416400"/>
          </a:xfrm>
          <a:prstGeom prst="rect">
            <a:avLst/>
          </a:prstGeom>
        </p:spPr>
        <p:txBody>
          <a:bodyPr anchorCtr="0" anchor="t" bIns="91425" lIns="91425" rIns="91425" tIns="91425">
            <a:noAutofit/>
          </a:bodyPr>
          <a:lstStyle/>
          <a:p>
            <a:pPr lvl="0" rtl="0">
              <a:lnSpc>
                <a:spcPct val="200000"/>
              </a:lnSpc>
              <a:spcBef>
                <a:spcPts val="0"/>
              </a:spcBef>
              <a:buNone/>
            </a:pPr>
            <a:r>
              <a:rPr lang="en">
                <a:solidFill>
                  <a:schemeClr val="lt1"/>
                </a:solidFill>
              </a:rPr>
              <a:t>“Contrary to what most people believe, the spread is not established according to what the bookmakers feel will happen in the game. It is established to get equal action on both sides of a certain game. If heavy action comes in on one side, the spread is adjusted to try and attack action on the other side.” ~ www.docsports.com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287825"/>
            <a:ext cx="8520600" cy="572700"/>
          </a:xfrm>
          <a:prstGeom prst="rect">
            <a:avLst/>
          </a:prstGeom>
        </p:spPr>
        <p:txBody>
          <a:bodyPr anchorCtr="0" anchor="t" bIns="91425" lIns="91425" rIns="91425" tIns="91425">
            <a:noAutofit/>
          </a:bodyPr>
          <a:lstStyle/>
          <a:p>
            <a:pPr lvl="0" rtl="0" algn="ctr">
              <a:spcBef>
                <a:spcPts val="0"/>
              </a:spcBef>
              <a:buNone/>
            </a:pPr>
            <a:r>
              <a:rPr lang="en" u="sng"/>
              <a:t>Closing the line at the Beginning of Game</a:t>
            </a:r>
          </a:p>
        </p:txBody>
      </p:sp>
      <p:pic>
        <p:nvPicPr>
          <p:cNvPr id="139" name="Shape 139"/>
          <p:cNvPicPr preferRelativeResize="0"/>
          <p:nvPr/>
        </p:nvPicPr>
        <p:blipFill>
          <a:blip r:embed="rId3">
            <a:alphaModFix/>
          </a:blip>
          <a:stretch>
            <a:fillRect/>
          </a:stretch>
        </p:blipFill>
        <p:spPr>
          <a:xfrm>
            <a:off x="606400" y="3019275"/>
            <a:ext cx="7931200" cy="1982800"/>
          </a:xfrm>
          <a:prstGeom prst="rect">
            <a:avLst/>
          </a:prstGeom>
          <a:noFill/>
          <a:ln>
            <a:noFill/>
          </a:ln>
        </p:spPr>
      </p:pic>
      <p:pic>
        <p:nvPicPr>
          <p:cNvPr id="140" name="Shape 140"/>
          <p:cNvPicPr preferRelativeResize="0"/>
          <p:nvPr/>
        </p:nvPicPr>
        <p:blipFill>
          <a:blip r:embed="rId4">
            <a:alphaModFix/>
          </a:blip>
          <a:stretch>
            <a:fillRect/>
          </a:stretch>
        </p:blipFill>
        <p:spPr>
          <a:xfrm>
            <a:off x="1599500" y="860525"/>
            <a:ext cx="5945000" cy="2080750"/>
          </a:xfrm>
          <a:prstGeom prst="rect">
            <a:avLst/>
          </a:prstGeom>
          <a:noFill/>
          <a:ln>
            <a:noFill/>
          </a:ln>
        </p:spPr>
      </p:pic>
      <p:cxnSp>
        <p:nvCxnSpPr>
          <p:cNvPr id="141" name="Shape 141"/>
          <p:cNvCxnSpPr/>
          <p:nvPr/>
        </p:nvCxnSpPr>
        <p:spPr>
          <a:xfrm flipH="1">
            <a:off x="7279800" y="1873125"/>
            <a:ext cx="10200" cy="11442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168375"/>
            <a:ext cx="8520600" cy="572700"/>
          </a:xfrm>
          <a:prstGeom prst="rect">
            <a:avLst/>
          </a:prstGeom>
        </p:spPr>
        <p:txBody>
          <a:bodyPr anchorCtr="0" anchor="t" bIns="91425" lIns="91425" rIns="91425" tIns="91425">
            <a:noAutofit/>
          </a:bodyPr>
          <a:lstStyle/>
          <a:p>
            <a:pPr lvl="0" algn="ctr">
              <a:spcBef>
                <a:spcPts val="0"/>
              </a:spcBef>
              <a:buNone/>
            </a:pPr>
            <a:r>
              <a:rPr lang="en" u="sng"/>
              <a:t>Explaining the Spread - Favored Team</a:t>
            </a:r>
          </a:p>
        </p:txBody>
      </p:sp>
      <p:pic>
        <p:nvPicPr>
          <p:cNvPr id="147" name="Shape 147"/>
          <p:cNvPicPr preferRelativeResize="0"/>
          <p:nvPr/>
        </p:nvPicPr>
        <p:blipFill>
          <a:blip r:embed="rId3">
            <a:alphaModFix/>
          </a:blip>
          <a:stretch>
            <a:fillRect/>
          </a:stretch>
        </p:blipFill>
        <p:spPr>
          <a:xfrm>
            <a:off x="1208400" y="2757725"/>
            <a:ext cx="6727200" cy="2334550"/>
          </a:xfrm>
          <a:prstGeom prst="rect">
            <a:avLst/>
          </a:prstGeom>
          <a:noFill/>
          <a:ln>
            <a:noFill/>
          </a:ln>
        </p:spPr>
      </p:pic>
      <p:cxnSp>
        <p:nvCxnSpPr>
          <p:cNvPr id="148" name="Shape 148"/>
          <p:cNvCxnSpPr/>
          <p:nvPr/>
        </p:nvCxnSpPr>
        <p:spPr>
          <a:xfrm>
            <a:off x="3514375" y="1772550"/>
            <a:ext cx="10200" cy="1803300"/>
          </a:xfrm>
          <a:prstGeom prst="straightConnector1">
            <a:avLst/>
          </a:prstGeom>
          <a:noFill/>
          <a:ln cap="flat" cmpd="sng" w="9525">
            <a:solidFill>
              <a:schemeClr val="dk2"/>
            </a:solidFill>
            <a:prstDash val="solid"/>
            <a:round/>
            <a:headEnd len="lg" w="lg" type="none"/>
            <a:tailEnd len="lg" w="lg" type="triangle"/>
          </a:ln>
        </p:spPr>
      </p:cxnSp>
      <p:sp>
        <p:nvSpPr>
          <p:cNvPr id="149" name="Shape 149"/>
          <p:cNvSpPr/>
          <p:nvPr/>
        </p:nvSpPr>
        <p:spPr>
          <a:xfrm>
            <a:off x="2725450" y="1398587"/>
            <a:ext cx="1774100" cy="373950"/>
          </a:xfrm>
          <a:prstGeom prst="flowChart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Vegas Line; Team A</a:t>
            </a:r>
          </a:p>
        </p:txBody>
      </p:sp>
      <p:sp>
        <p:nvSpPr>
          <p:cNvPr id="150" name="Shape 150"/>
          <p:cNvSpPr/>
          <p:nvPr/>
        </p:nvSpPr>
        <p:spPr>
          <a:xfrm>
            <a:off x="689550" y="832237"/>
            <a:ext cx="2035900" cy="373950"/>
          </a:xfrm>
          <a:prstGeom prst="flowChart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Game Result</a:t>
            </a:r>
            <a:r>
              <a:rPr lang="en"/>
              <a:t>; Team A</a:t>
            </a:r>
          </a:p>
        </p:txBody>
      </p:sp>
      <p:cxnSp>
        <p:nvCxnSpPr>
          <p:cNvPr id="151" name="Shape 151"/>
          <p:cNvCxnSpPr/>
          <p:nvPr/>
        </p:nvCxnSpPr>
        <p:spPr>
          <a:xfrm flipH="1">
            <a:off x="2488325" y="1219275"/>
            <a:ext cx="11700" cy="2356500"/>
          </a:xfrm>
          <a:prstGeom prst="straightConnector1">
            <a:avLst/>
          </a:prstGeom>
          <a:noFill/>
          <a:ln cap="flat" cmpd="sng" w="9525">
            <a:solidFill>
              <a:schemeClr val="dk2"/>
            </a:solidFill>
            <a:prstDash val="solid"/>
            <a:round/>
            <a:headEnd len="lg" w="lg" type="none"/>
            <a:tailEnd len="lg" w="lg" type="triangle"/>
          </a:ln>
        </p:spPr>
      </p:cxnSp>
      <p:sp>
        <p:nvSpPr>
          <p:cNvPr id="152" name="Shape 152"/>
          <p:cNvSpPr/>
          <p:nvPr/>
        </p:nvSpPr>
        <p:spPr>
          <a:xfrm>
            <a:off x="2827900" y="4549250"/>
            <a:ext cx="1393450" cy="399575"/>
          </a:xfrm>
          <a:prstGeom prst="flowChart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Favored Team</a:t>
            </a:r>
          </a:p>
        </p:txBody>
      </p:sp>
      <p:cxnSp>
        <p:nvCxnSpPr>
          <p:cNvPr id="153" name="Shape 153"/>
          <p:cNvCxnSpPr/>
          <p:nvPr/>
        </p:nvCxnSpPr>
        <p:spPr>
          <a:xfrm>
            <a:off x="6586900" y="2909850"/>
            <a:ext cx="0" cy="666000"/>
          </a:xfrm>
          <a:prstGeom prst="straightConnector1">
            <a:avLst/>
          </a:prstGeom>
          <a:noFill/>
          <a:ln cap="flat" cmpd="sng" w="9525">
            <a:solidFill>
              <a:schemeClr val="dk2"/>
            </a:solidFill>
            <a:prstDash val="solid"/>
            <a:round/>
            <a:headEnd len="lg" w="lg" type="none"/>
            <a:tailEnd len="lg" w="lg" type="triangle"/>
          </a:ln>
        </p:spPr>
      </p:cxnSp>
      <p:sp>
        <p:nvSpPr>
          <p:cNvPr id="154" name="Shape 154"/>
          <p:cNvSpPr/>
          <p:nvPr/>
        </p:nvSpPr>
        <p:spPr>
          <a:xfrm>
            <a:off x="6345350" y="2543550"/>
            <a:ext cx="1974425" cy="373950"/>
          </a:xfrm>
          <a:prstGeom prst="flowChart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rgbClr val="B7B7B7"/>
                </a:solidFill>
              </a:rPr>
              <a:t>Game Result</a:t>
            </a:r>
            <a:r>
              <a:rPr lang="en">
                <a:solidFill>
                  <a:srgbClr val="B7B7B7"/>
                </a:solidFill>
              </a:rPr>
              <a:t>; Team B</a:t>
            </a:r>
          </a:p>
        </p:txBody>
      </p:sp>
      <p:sp>
        <p:nvSpPr>
          <p:cNvPr id="155" name="Shape 155"/>
          <p:cNvSpPr/>
          <p:nvPr/>
        </p:nvSpPr>
        <p:spPr>
          <a:xfrm>
            <a:off x="4680412" y="1973912"/>
            <a:ext cx="1774100" cy="373950"/>
          </a:xfrm>
          <a:prstGeom prst="flowChart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rgbClr val="B7B7B7"/>
                </a:solidFill>
              </a:rPr>
              <a:t>Vegas Line; </a:t>
            </a:r>
            <a:r>
              <a:rPr lang="en">
                <a:solidFill>
                  <a:srgbClr val="B7B7B7"/>
                </a:solidFill>
              </a:rPr>
              <a:t>Team B</a:t>
            </a:r>
          </a:p>
        </p:txBody>
      </p:sp>
      <p:cxnSp>
        <p:nvCxnSpPr>
          <p:cNvPr id="156" name="Shape 156"/>
          <p:cNvCxnSpPr>
            <a:stCxn id="155" idx="2"/>
          </p:cNvCxnSpPr>
          <p:nvPr/>
        </p:nvCxnSpPr>
        <p:spPr>
          <a:xfrm>
            <a:off x="5567462" y="2347862"/>
            <a:ext cx="3900" cy="1227900"/>
          </a:xfrm>
          <a:prstGeom prst="straightConnector1">
            <a:avLst/>
          </a:prstGeom>
          <a:noFill/>
          <a:ln cap="flat" cmpd="sng" w="9525">
            <a:solidFill>
              <a:schemeClr val="dk2"/>
            </a:solidFill>
            <a:prstDash val="solid"/>
            <a:round/>
            <a:headEnd len="lg" w="lg" type="none"/>
            <a:tailEnd len="lg" w="lg" type="triangle"/>
          </a:ln>
        </p:spPr>
      </p:cxnSp>
      <p:sp>
        <p:nvSpPr>
          <p:cNvPr id="157" name="Shape 157"/>
          <p:cNvSpPr/>
          <p:nvPr/>
        </p:nvSpPr>
        <p:spPr>
          <a:xfrm>
            <a:off x="4870750" y="4549250"/>
            <a:ext cx="1474600" cy="399575"/>
          </a:xfrm>
          <a:prstGeom prst="flowChart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rgbClr val="B7B7B7"/>
                </a:solidFill>
              </a:rPr>
              <a:t>Underdog</a:t>
            </a:r>
            <a:r>
              <a:rPr lang="en">
                <a:solidFill>
                  <a:srgbClr val="B7B7B7"/>
                </a:solidFill>
              </a:rPr>
              <a:t> Team</a:t>
            </a:r>
          </a:p>
        </p:txBody>
      </p:sp>
      <p:cxnSp>
        <p:nvCxnSpPr>
          <p:cNvPr id="158" name="Shape 158"/>
          <p:cNvCxnSpPr>
            <a:stCxn id="146" idx="2"/>
            <a:endCxn id="147" idx="2"/>
          </p:cNvCxnSpPr>
          <p:nvPr/>
        </p:nvCxnSpPr>
        <p:spPr>
          <a:xfrm>
            <a:off x="4572000" y="741075"/>
            <a:ext cx="0" cy="435120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168375"/>
            <a:ext cx="8520600" cy="572700"/>
          </a:xfrm>
          <a:prstGeom prst="rect">
            <a:avLst/>
          </a:prstGeom>
        </p:spPr>
        <p:txBody>
          <a:bodyPr anchorCtr="0" anchor="t" bIns="91425" lIns="91425" rIns="91425" tIns="91425">
            <a:noAutofit/>
          </a:bodyPr>
          <a:lstStyle/>
          <a:p>
            <a:pPr lvl="0" rtl="0" algn="ctr">
              <a:spcBef>
                <a:spcPts val="0"/>
              </a:spcBef>
              <a:buNone/>
            </a:pPr>
            <a:r>
              <a:rPr lang="en" u="sng"/>
              <a:t>Explaining the Spread - Underdog Team</a:t>
            </a:r>
          </a:p>
        </p:txBody>
      </p:sp>
      <p:pic>
        <p:nvPicPr>
          <p:cNvPr id="164" name="Shape 164"/>
          <p:cNvPicPr preferRelativeResize="0"/>
          <p:nvPr/>
        </p:nvPicPr>
        <p:blipFill>
          <a:blip r:embed="rId3">
            <a:alphaModFix/>
          </a:blip>
          <a:stretch>
            <a:fillRect/>
          </a:stretch>
        </p:blipFill>
        <p:spPr>
          <a:xfrm>
            <a:off x="1208400" y="2757725"/>
            <a:ext cx="6727200" cy="2334550"/>
          </a:xfrm>
          <a:prstGeom prst="rect">
            <a:avLst/>
          </a:prstGeom>
          <a:noFill/>
          <a:ln>
            <a:noFill/>
          </a:ln>
        </p:spPr>
      </p:pic>
      <p:cxnSp>
        <p:nvCxnSpPr>
          <p:cNvPr id="165" name="Shape 165"/>
          <p:cNvCxnSpPr/>
          <p:nvPr/>
        </p:nvCxnSpPr>
        <p:spPr>
          <a:xfrm>
            <a:off x="3514375" y="1772550"/>
            <a:ext cx="10200" cy="1803300"/>
          </a:xfrm>
          <a:prstGeom prst="straightConnector1">
            <a:avLst/>
          </a:prstGeom>
          <a:noFill/>
          <a:ln cap="flat" cmpd="sng" w="9525">
            <a:solidFill>
              <a:schemeClr val="dk2"/>
            </a:solidFill>
            <a:prstDash val="solid"/>
            <a:round/>
            <a:headEnd len="lg" w="lg" type="none"/>
            <a:tailEnd len="lg" w="lg" type="triangle"/>
          </a:ln>
        </p:spPr>
      </p:cxnSp>
      <p:sp>
        <p:nvSpPr>
          <p:cNvPr id="166" name="Shape 166"/>
          <p:cNvSpPr/>
          <p:nvPr/>
        </p:nvSpPr>
        <p:spPr>
          <a:xfrm>
            <a:off x="2574850" y="1398600"/>
            <a:ext cx="1922312" cy="373950"/>
          </a:xfrm>
          <a:prstGeom prst="flowChart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rgbClr val="B7B7B7"/>
                </a:solidFill>
              </a:rPr>
              <a:t>Game Result</a:t>
            </a:r>
            <a:r>
              <a:rPr lang="en">
                <a:solidFill>
                  <a:srgbClr val="B7B7B7"/>
                </a:solidFill>
              </a:rPr>
              <a:t>; Team A</a:t>
            </a:r>
          </a:p>
        </p:txBody>
      </p:sp>
      <p:sp>
        <p:nvSpPr>
          <p:cNvPr id="167" name="Shape 167"/>
          <p:cNvSpPr/>
          <p:nvPr/>
        </p:nvSpPr>
        <p:spPr>
          <a:xfrm>
            <a:off x="952875" y="832250"/>
            <a:ext cx="1772575" cy="373950"/>
          </a:xfrm>
          <a:prstGeom prst="flowChart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rgbClr val="B7B7B7"/>
                </a:solidFill>
              </a:rPr>
              <a:t>Vegas Line;</a:t>
            </a:r>
            <a:r>
              <a:rPr lang="en">
                <a:solidFill>
                  <a:srgbClr val="B7B7B7"/>
                </a:solidFill>
              </a:rPr>
              <a:t> Team A</a:t>
            </a:r>
          </a:p>
        </p:txBody>
      </p:sp>
      <p:cxnSp>
        <p:nvCxnSpPr>
          <p:cNvPr id="168" name="Shape 168"/>
          <p:cNvCxnSpPr/>
          <p:nvPr/>
        </p:nvCxnSpPr>
        <p:spPr>
          <a:xfrm flipH="1">
            <a:off x="2488325" y="1219275"/>
            <a:ext cx="11700" cy="2356500"/>
          </a:xfrm>
          <a:prstGeom prst="straightConnector1">
            <a:avLst/>
          </a:prstGeom>
          <a:noFill/>
          <a:ln cap="flat" cmpd="sng" w="9525">
            <a:solidFill>
              <a:schemeClr val="dk2"/>
            </a:solidFill>
            <a:prstDash val="solid"/>
            <a:round/>
            <a:headEnd len="lg" w="lg" type="none"/>
            <a:tailEnd len="lg" w="lg" type="triangle"/>
          </a:ln>
        </p:spPr>
      </p:cxnSp>
      <p:sp>
        <p:nvSpPr>
          <p:cNvPr id="169" name="Shape 169"/>
          <p:cNvSpPr/>
          <p:nvPr/>
        </p:nvSpPr>
        <p:spPr>
          <a:xfrm>
            <a:off x="2827900" y="4549250"/>
            <a:ext cx="1393450" cy="399575"/>
          </a:xfrm>
          <a:prstGeom prst="flowChart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rgbClr val="B7B7B7"/>
                </a:solidFill>
              </a:rPr>
              <a:t>Favored Team</a:t>
            </a:r>
          </a:p>
        </p:txBody>
      </p:sp>
      <p:cxnSp>
        <p:nvCxnSpPr>
          <p:cNvPr id="170" name="Shape 170"/>
          <p:cNvCxnSpPr/>
          <p:nvPr/>
        </p:nvCxnSpPr>
        <p:spPr>
          <a:xfrm>
            <a:off x="6586900" y="2909850"/>
            <a:ext cx="0" cy="666000"/>
          </a:xfrm>
          <a:prstGeom prst="straightConnector1">
            <a:avLst/>
          </a:prstGeom>
          <a:noFill/>
          <a:ln cap="flat" cmpd="sng" w="9525">
            <a:solidFill>
              <a:schemeClr val="dk2"/>
            </a:solidFill>
            <a:prstDash val="solid"/>
            <a:round/>
            <a:headEnd len="lg" w="lg" type="none"/>
            <a:tailEnd len="lg" w="lg" type="triangle"/>
          </a:ln>
        </p:spPr>
      </p:cxnSp>
      <p:sp>
        <p:nvSpPr>
          <p:cNvPr id="171" name="Shape 171"/>
          <p:cNvSpPr/>
          <p:nvPr/>
        </p:nvSpPr>
        <p:spPr>
          <a:xfrm>
            <a:off x="6345350" y="2543550"/>
            <a:ext cx="1772575" cy="373950"/>
          </a:xfrm>
          <a:prstGeom prst="flowChart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Vegas Line</a:t>
            </a:r>
            <a:r>
              <a:rPr lang="en"/>
              <a:t>; Team B</a:t>
            </a:r>
          </a:p>
        </p:txBody>
      </p:sp>
      <p:sp>
        <p:nvSpPr>
          <p:cNvPr id="172" name="Shape 172"/>
          <p:cNvSpPr/>
          <p:nvPr/>
        </p:nvSpPr>
        <p:spPr>
          <a:xfrm>
            <a:off x="4680425" y="1973925"/>
            <a:ext cx="1922325" cy="373950"/>
          </a:xfrm>
          <a:prstGeom prst="flowChart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Game Result</a:t>
            </a:r>
            <a:r>
              <a:rPr lang="en"/>
              <a:t>; Team B</a:t>
            </a:r>
          </a:p>
        </p:txBody>
      </p:sp>
      <p:cxnSp>
        <p:nvCxnSpPr>
          <p:cNvPr id="173" name="Shape 173"/>
          <p:cNvCxnSpPr/>
          <p:nvPr/>
        </p:nvCxnSpPr>
        <p:spPr>
          <a:xfrm>
            <a:off x="5577488" y="2347875"/>
            <a:ext cx="3900" cy="1227900"/>
          </a:xfrm>
          <a:prstGeom prst="straightConnector1">
            <a:avLst/>
          </a:prstGeom>
          <a:noFill/>
          <a:ln cap="flat" cmpd="sng" w="9525">
            <a:solidFill>
              <a:schemeClr val="dk2"/>
            </a:solidFill>
            <a:prstDash val="solid"/>
            <a:round/>
            <a:headEnd len="lg" w="lg" type="none"/>
            <a:tailEnd len="lg" w="lg" type="triangle"/>
          </a:ln>
        </p:spPr>
      </p:cxnSp>
      <p:sp>
        <p:nvSpPr>
          <p:cNvPr id="174" name="Shape 174"/>
          <p:cNvSpPr/>
          <p:nvPr/>
        </p:nvSpPr>
        <p:spPr>
          <a:xfrm>
            <a:off x="4870750" y="4549250"/>
            <a:ext cx="1474600" cy="399575"/>
          </a:xfrm>
          <a:prstGeom prst="flowChart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Underdog Team</a:t>
            </a:r>
          </a:p>
        </p:txBody>
      </p:sp>
      <p:cxnSp>
        <p:nvCxnSpPr>
          <p:cNvPr id="175" name="Shape 175"/>
          <p:cNvCxnSpPr>
            <a:stCxn id="163" idx="2"/>
            <a:endCxn id="164" idx="2"/>
          </p:cNvCxnSpPr>
          <p:nvPr/>
        </p:nvCxnSpPr>
        <p:spPr>
          <a:xfrm>
            <a:off x="4572000" y="741075"/>
            <a:ext cx="0" cy="435120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353900"/>
            <a:ext cx="8520600" cy="572700"/>
          </a:xfrm>
          <a:prstGeom prst="rect">
            <a:avLst/>
          </a:prstGeom>
        </p:spPr>
        <p:txBody>
          <a:bodyPr anchorCtr="0" anchor="t" bIns="91425" lIns="91425" rIns="91425" tIns="91425">
            <a:noAutofit/>
          </a:bodyPr>
          <a:lstStyle/>
          <a:p>
            <a:pPr lvl="0" algn="ctr">
              <a:spcBef>
                <a:spcPts val="0"/>
              </a:spcBef>
              <a:buNone/>
            </a:pPr>
            <a:r>
              <a:rPr lang="en" u="sng"/>
              <a:t>Assumptions and Input Variables</a:t>
            </a:r>
          </a:p>
        </p:txBody>
      </p:sp>
      <p:sp>
        <p:nvSpPr>
          <p:cNvPr id="181" name="Shape 181"/>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spcBef>
                <a:spcPts val="0"/>
              </a:spcBef>
              <a:buNone/>
            </a:pPr>
            <a:r>
              <a:rPr lang="en" sz="1800" u="sng"/>
              <a:t>Assumptions</a:t>
            </a:r>
          </a:p>
          <a:p>
            <a:pPr indent="-342900" lvl="0" marL="457200" rtl="0">
              <a:lnSpc>
                <a:spcPct val="150000"/>
              </a:lnSpc>
              <a:spcBef>
                <a:spcPts val="0"/>
              </a:spcBef>
              <a:buSzPct val="100000"/>
            </a:pPr>
            <a:r>
              <a:rPr lang="en" sz="1800"/>
              <a:t>Calculate for spread only</a:t>
            </a:r>
          </a:p>
          <a:p>
            <a:pPr indent="-342900" lvl="0" marL="457200" rtl="0">
              <a:lnSpc>
                <a:spcPct val="150000"/>
              </a:lnSpc>
              <a:spcBef>
                <a:spcPts val="0"/>
              </a:spcBef>
              <a:buSzPct val="100000"/>
            </a:pPr>
            <a:r>
              <a:rPr lang="en" sz="1800"/>
              <a:t>Line is not moving</a:t>
            </a:r>
          </a:p>
          <a:p>
            <a:pPr indent="-342900" lvl="0" marL="457200">
              <a:lnSpc>
                <a:spcPct val="150000"/>
              </a:lnSpc>
              <a:spcBef>
                <a:spcPts val="0"/>
              </a:spcBef>
              <a:buSzPct val="100000"/>
            </a:pPr>
            <a:r>
              <a:rPr lang="en" sz="1800"/>
              <a:t>No future information given besides opponent</a:t>
            </a:r>
          </a:p>
        </p:txBody>
      </p:sp>
      <p:sp>
        <p:nvSpPr>
          <p:cNvPr id="182" name="Shape 182"/>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None/>
            </a:pPr>
            <a:r>
              <a:rPr lang="en" sz="1800" u="sng"/>
              <a:t>Input Variables</a:t>
            </a:r>
          </a:p>
          <a:p>
            <a:pPr indent="-342900" lvl="0" marL="457200" rtl="0">
              <a:spcBef>
                <a:spcPts val="0"/>
              </a:spcBef>
              <a:buSzPct val="100000"/>
            </a:pPr>
            <a:r>
              <a:rPr lang="en" sz="1800"/>
              <a:t>Player</a:t>
            </a:r>
          </a:p>
          <a:p>
            <a:pPr indent="-342900" lvl="0" marL="457200" rtl="0">
              <a:spcBef>
                <a:spcPts val="0"/>
              </a:spcBef>
              <a:buSzPct val="100000"/>
            </a:pPr>
            <a:r>
              <a:rPr lang="en" sz="1800"/>
              <a:t>Opponent</a:t>
            </a:r>
          </a:p>
          <a:p>
            <a:pPr indent="-342900" lvl="0" marL="457200" rtl="0">
              <a:spcBef>
                <a:spcPts val="0"/>
              </a:spcBef>
              <a:buSzPct val="100000"/>
            </a:pPr>
            <a:r>
              <a:rPr lang="en" sz="1800"/>
              <a:t>Last X Games Average</a:t>
            </a:r>
          </a:p>
          <a:p>
            <a:pPr indent="-342900" lvl="0" marL="457200" rtl="0">
              <a:spcBef>
                <a:spcPts val="0"/>
              </a:spcBef>
              <a:buSzPct val="100000"/>
            </a:pPr>
            <a:r>
              <a:rPr lang="en" sz="1800"/>
              <a:t>Playoff Game</a:t>
            </a:r>
          </a:p>
          <a:p>
            <a:pPr indent="-342900" lvl="0" marL="457200" rtl="0">
              <a:spcBef>
                <a:spcPts val="0"/>
              </a:spcBef>
              <a:buSzPct val="100000"/>
            </a:pPr>
            <a:r>
              <a:rPr lang="en" sz="1800"/>
              <a:t>Home Game</a:t>
            </a:r>
          </a:p>
          <a:p>
            <a:pPr indent="-342900" lvl="0" marL="457200" rtl="0">
              <a:spcBef>
                <a:spcPts val="0"/>
              </a:spcBef>
              <a:buSzPct val="100000"/>
            </a:pPr>
            <a:r>
              <a:rPr lang="en" sz="1800"/>
              <a:t>Game Started</a:t>
            </a:r>
          </a:p>
          <a:p>
            <a:pPr indent="-342900" lvl="0" marL="457200" rtl="0">
              <a:spcBef>
                <a:spcPts val="0"/>
              </a:spcBef>
              <a:buSzPct val="100000"/>
            </a:pPr>
            <a:r>
              <a:rPr lang="en" sz="1800"/>
              <a:t>Player Year</a:t>
            </a:r>
          </a:p>
          <a:p>
            <a:pPr indent="-342900" lvl="0" marL="457200" rtl="0">
              <a:spcBef>
                <a:spcPts val="0"/>
              </a:spcBef>
              <a:buSzPct val="100000"/>
            </a:pPr>
            <a:r>
              <a:rPr lang="en" sz="1800"/>
              <a:t>Before Date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p:nvPr/>
        </p:nvSpPr>
        <p:spPr>
          <a:xfrm rot="5400000">
            <a:off x="4134825" y="2409061"/>
            <a:ext cx="1096499" cy="1239900"/>
          </a:xfrm>
          <a:prstGeom prst="triangle">
            <a:avLst>
              <a:gd fmla="val 47656" name="adj"/>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txBox="1"/>
          <p:nvPr>
            <p:ph type="title"/>
          </p:nvPr>
        </p:nvSpPr>
        <p:spPr>
          <a:xfrm>
            <a:off x="311700" y="85125"/>
            <a:ext cx="8520600" cy="572700"/>
          </a:xfrm>
          <a:prstGeom prst="rect">
            <a:avLst/>
          </a:prstGeom>
        </p:spPr>
        <p:txBody>
          <a:bodyPr anchorCtr="0" anchor="t" bIns="91425" lIns="91425" rIns="91425" tIns="91425">
            <a:noAutofit/>
          </a:bodyPr>
          <a:lstStyle/>
          <a:p>
            <a:pPr lvl="0" algn="ctr">
              <a:spcBef>
                <a:spcPts val="0"/>
              </a:spcBef>
              <a:buNone/>
            </a:pPr>
            <a:r>
              <a:rPr lang="en" u="sng"/>
              <a:t>Data Pipeline</a:t>
            </a:r>
          </a:p>
        </p:txBody>
      </p:sp>
      <p:sp>
        <p:nvSpPr>
          <p:cNvPr id="189" name="Shape 189"/>
          <p:cNvSpPr/>
          <p:nvPr/>
        </p:nvSpPr>
        <p:spPr>
          <a:xfrm>
            <a:off x="584025" y="3601400"/>
            <a:ext cx="850425" cy="850425"/>
          </a:xfrm>
          <a:prstGeom prst="flowChartMagneticDisk">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Team B</a:t>
            </a:r>
          </a:p>
        </p:txBody>
      </p:sp>
      <p:sp>
        <p:nvSpPr>
          <p:cNvPr id="190" name="Shape 190"/>
          <p:cNvSpPr/>
          <p:nvPr/>
        </p:nvSpPr>
        <p:spPr>
          <a:xfrm>
            <a:off x="2233625" y="3213325"/>
            <a:ext cx="993875" cy="310775"/>
          </a:xfrm>
          <a:prstGeom prst="flowChartProcess">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Player B1</a:t>
            </a:r>
          </a:p>
        </p:txBody>
      </p:sp>
      <p:sp>
        <p:nvSpPr>
          <p:cNvPr id="191" name="Shape 191"/>
          <p:cNvSpPr/>
          <p:nvPr/>
        </p:nvSpPr>
        <p:spPr>
          <a:xfrm>
            <a:off x="2233625" y="3601387"/>
            <a:ext cx="993875" cy="310775"/>
          </a:xfrm>
          <a:prstGeom prst="flowChartProcess">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Player B2</a:t>
            </a:r>
          </a:p>
        </p:txBody>
      </p:sp>
      <p:sp>
        <p:nvSpPr>
          <p:cNvPr id="192" name="Shape 192"/>
          <p:cNvSpPr/>
          <p:nvPr/>
        </p:nvSpPr>
        <p:spPr>
          <a:xfrm>
            <a:off x="2233625" y="3989475"/>
            <a:ext cx="993875" cy="310775"/>
          </a:xfrm>
          <a:prstGeom prst="flowChartProcess">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Player B3</a:t>
            </a:r>
          </a:p>
        </p:txBody>
      </p:sp>
      <p:sp>
        <p:nvSpPr>
          <p:cNvPr id="193" name="Shape 193"/>
          <p:cNvSpPr/>
          <p:nvPr/>
        </p:nvSpPr>
        <p:spPr>
          <a:xfrm>
            <a:off x="2233625" y="4377550"/>
            <a:ext cx="993875" cy="310775"/>
          </a:xfrm>
          <a:prstGeom prst="flowChartProcess">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Player B4</a:t>
            </a:r>
          </a:p>
        </p:txBody>
      </p:sp>
      <p:sp>
        <p:nvSpPr>
          <p:cNvPr id="194" name="Shape 194"/>
          <p:cNvSpPr/>
          <p:nvPr/>
        </p:nvSpPr>
        <p:spPr>
          <a:xfrm>
            <a:off x="584025" y="1704600"/>
            <a:ext cx="850425" cy="850425"/>
          </a:xfrm>
          <a:prstGeom prst="flowChartMagneticDisk">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Team A</a:t>
            </a:r>
          </a:p>
        </p:txBody>
      </p:sp>
      <p:sp>
        <p:nvSpPr>
          <p:cNvPr id="195" name="Shape 195"/>
          <p:cNvSpPr/>
          <p:nvPr/>
        </p:nvSpPr>
        <p:spPr>
          <a:xfrm>
            <a:off x="2233625" y="1316525"/>
            <a:ext cx="993875" cy="310775"/>
          </a:xfrm>
          <a:prstGeom prst="flowChartProcess">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Player A1</a:t>
            </a:r>
          </a:p>
        </p:txBody>
      </p:sp>
      <p:sp>
        <p:nvSpPr>
          <p:cNvPr id="196" name="Shape 196"/>
          <p:cNvSpPr/>
          <p:nvPr/>
        </p:nvSpPr>
        <p:spPr>
          <a:xfrm>
            <a:off x="2233625" y="1704587"/>
            <a:ext cx="993875" cy="310775"/>
          </a:xfrm>
          <a:prstGeom prst="flowChartProcess">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Player A2</a:t>
            </a:r>
          </a:p>
        </p:txBody>
      </p:sp>
      <p:sp>
        <p:nvSpPr>
          <p:cNvPr id="197" name="Shape 197"/>
          <p:cNvSpPr/>
          <p:nvPr/>
        </p:nvSpPr>
        <p:spPr>
          <a:xfrm>
            <a:off x="2233625" y="2092675"/>
            <a:ext cx="993875" cy="310775"/>
          </a:xfrm>
          <a:prstGeom prst="flowChartProcess">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Player A3</a:t>
            </a:r>
          </a:p>
        </p:txBody>
      </p:sp>
      <p:sp>
        <p:nvSpPr>
          <p:cNvPr id="198" name="Shape 198"/>
          <p:cNvSpPr/>
          <p:nvPr/>
        </p:nvSpPr>
        <p:spPr>
          <a:xfrm>
            <a:off x="2233625" y="2480750"/>
            <a:ext cx="993875" cy="310775"/>
          </a:xfrm>
          <a:prstGeom prst="flowChartProcess">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Player A4</a:t>
            </a:r>
          </a:p>
        </p:txBody>
      </p:sp>
      <p:sp>
        <p:nvSpPr>
          <p:cNvPr id="199" name="Shape 199"/>
          <p:cNvSpPr/>
          <p:nvPr/>
        </p:nvSpPr>
        <p:spPr>
          <a:xfrm>
            <a:off x="1541975" y="1809687"/>
            <a:ext cx="584100" cy="5040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1541975" y="3700312"/>
            <a:ext cx="584100" cy="5040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txBox="1"/>
          <p:nvPr>
            <p:ph type="title"/>
          </p:nvPr>
        </p:nvSpPr>
        <p:spPr>
          <a:xfrm>
            <a:off x="583975" y="831775"/>
            <a:ext cx="850500" cy="310800"/>
          </a:xfrm>
          <a:prstGeom prst="rect">
            <a:avLst/>
          </a:prstGeom>
        </p:spPr>
        <p:txBody>
          <a:bodyPr anchorCtr="0" anchor="t" bIns="91425" lIns="91425" rIns="91425" tIns="91425">
            <a:noAutofit/>
          </a:bodyPr>
          <a:lstStyle/>
          <a:p>
            <a:pPr lvl="0" rtl="0">
              <a:spcBef>
                <a:spcPts val="0"/>
              </a:spcBef>
              <a:buNone/>
            </a:pPr>
            <a:r>
              <a:rPr lang="en" sz="1200"/>
              <a:t>Database</a:t>
            </a:r>
          </a:p>
        </p:txBody>
      </p:sp>
      <p:sp>
        <p:nvSpPr>
          <p:cNvPr id="202" name="Shape 202"/>
          <p:cNvSpPr txBox="1"/>
          <p:nvPr>
            <p:ph type="title"/>
          </p:nvPr>
        </p:nvSpPr>
        <p:spPr>
          <a:xfrm>
            <a:off x="2233612" y="778975"/>
            <a:ext cx="993900" cy="416400"/>
          </a:xfrm>
          <a:prstGeom prst="rect">
            <a:avLst/>
          </a:prstGeom>
        </p:spPr>
        <p:txBody>
          <a:bodyPr anchorCtr="0" anchor="t" bIns="91425" lIns="91425" rIns="91425" tIns="91425">
            <a:noAutofit/>
          </a:bodyPr>
          <a:lstStyle/>
          <a:p>
            <a:pPr lvl="0" rtl="0" algn="ctr">
              <a:spcBef>
                <a:spcPts val="0"/>
              </a:spcBef>
              <a:buNone/>
            </a:pPr>
            <a:r>
              <a:rPr lang="en" sz="1200"/>
              <a:t>Player Prediction</a:t>
            </a:r>
          </a:p>
        </p:txBody>
      </p:sp>
      <p:sp>
        <p:nvSpPr>
          <p:cNvPr id="203" name="Shape 203"/>
          <p:cNvSpPr/>
          <p:nvPr/>
        </p:nvSpPr>
        <p:spPr>
          <a:xfrm>
            <a:off x="3972600" y="1775350"/>
            <a:ext cx="1263000" cy="572700"/>
          </a:xfrm>
          <a:prstGeom prst="flowChartAlternateProcess">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Predicted Score A</a:t>
            </a:r>
          </a:p>
        </p:txBody>
      </p:sp>
      <p:sp>
        <p:nvSpPr>
          <p:cNvPr id="204" name="Shape 204"/>
          <p:cNvSpPr/>
          <p:nvPr/>
        </p:nvSpPr>
        <p:spPr>
          <a:xfrm>
            <a:off x="3940500" y="3665975"/>
            <a:ext cx="1263000" cy="572700"/>
          </a:xfrm>
          <a:prstGeom prst="flowChartAlternateProcess">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Predicted </a:t>
            </a:r>
            <a:r>
              <a:rPr lang="en"/>
              <a:t>Score B</a:t>
            </a:r>
          </a:p>
        </p:txBody>
      </p:sp>
      <p:sp>
        <p:nvSpPr>
          <p:cNvPr id="205" name="Shape 205"/>
          <p:cNvSpPr txBox="1"/>
          <p:nvPr>
            <p:ph type="title"/>
          </p:nvPr>
        </p:nvSpPr>
        <p:spPr>
          <a:xfrm>
            <a:off x="3624150" y="700825"/>
            <a:ext cx="1959900" cy="572700"/>
          </a:xfrm>
          <a:prstGeom prst="rect">
            <a:avLst/>
          </a:prstGeom>
        </p:spPr>
        <p:txBody>
          <a:bodyPr anchorCtr="0" anchor="t" bIns="91425" lIns="91425" rIns="91425" tIns="91425">
            <a:noAutofit/>
          </a:bodyPr>
          <a:lstStyle/>
          <a:p>
            <a:pPr lvl="0" rtl="0" algn="ctr">
              <a:spcBef>
                <a:spcPts val="0"/>
              </a:spcBef>
              <a:buNone/>
            </a:pPr>
            <a:r>
              <a:rPr lang="en" sz="1200"/>
              <a:t>Weighted Aggregate Score</a:t>
            </a:r>
          </a:p>
        </p:txBody>
      </p:sp>
      <p:sp>
        <p:nvSpPr>
          <p:cNvPr id="206" name="Shape 206"/>
          <p:cNvSpPr/>
          <p:nvPr/>
        </p:nvSpPr>
        <p:spPr>
          <a:xfrm>
            <a:off x="3307987" y="1809700"/>
            <a:ext cx="584100" cy="5040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a:off x="3291937" y="3700325"/>
            <a:ext cx="584100" cy="5040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txBox="1"/>
          <p:nvPr/>
        </p:nvSpPr>
        <p:spPr>
          <a:xfrm>
            <a:off x="4019425" y="2731025"/>
            <a:ext cx="993900" cy="504000"/>
          </a:xfrm>
          <a:prstGeom prst="rect">
            <a:avLst/>
          </a:prstGeom>
          <a:noFill/>
          <a:ln>
            <a:noFill/>
          </a:ln>
        </p:spPr>
        <p:txBody>
          <a:bodyPr anchorCtr="0" anchor="t" bIns="91425" lIns="91425" rIns="91425" tIns="91425">
            <a:noAutofit/>
          </a:bodyPr>
          <a:lstStyle/>
          <a:p>
            <a:pPr lvl="0">
              <a:spcBef>
                <a:spcPts val="0"/>
              </a:spcBef>
              <a:buNone/>
            </a:pPr>
            <a:r>
              <a:rPr lang="en"/>
              <a:t>Predicted Spread</a:t>
            </a:r>
          </a:p>
        </p:txBody>
      </p:sp>
      <p:sp>
        <p:nvSpPr>
          <p:cNvPr id="209" name="Shape 209"/>
          <p:cNvSpPr/>
          <p:nvPr/>
        </p:nvSpPr>
        <p:spPr>
          <a:xfrm>
            <a:off x="5765650" y="1751350"/>
            <a:ext cx="1263000" cy="572700"/>
          </a:xfrm>
          <a:prstGeom prst="flowChartAlternateProcess">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Vegas</a:t>
            </a:r>
          </a:p>
          <a:p>
            <a:pPr lvl="0" rtl="0" algn="ctr">
              <a:spcBef>
                <a:spcPts val="0"/>
              </a:spcBef>
              <a:buNone/>
            </a:pPr>
            <a:r>
              <a:rPr lang="en"/>
              <a:t> Score A</a:t>
            </a:r>
          </a:p>
        </p:txBody>
      </p:sp>
      <p:sp>
        <p:nvSpPr>
          <p:cNvPr id="210" name="Shape 210"/>
          <p:cNvSpPr/>
          <p:nvPr/>
        </p:nvSpPr>
        <p:spPr>
          <a:xfrm>
            <a:off x="5733550" y="3641975"/>
            <a:ext cx="1263000" cy="572700"/>
          </a:xfrm>
          <a:prstGeom prst="flowChartAlternateProcess">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Vegas</a:t>
            </a:r>
          </a:p>
          <a:p>
            <a:pPr lvl="0" rtl="0" algn="ctr">
              <a:spcBef>
                <a:spcPts val="0"/>
              </a:spcBef>
              <a:buNone/>
            </a:pPr>
            <a:r>
              <a:rPr lang="en"/>
              <a:t> Score B</a:t>
            </a:r>
          </a:p>
        </p:txBody>
      </p:sp>
      <p:sp>
        <p:nvSpPr>
          <p:cNvPr id="211" name="Shape 211"/>
          <p:cNvSpPr txBox="1"/>
          <p:nvPr>
            <p:ph type="title"/>
          </p:nvPr>
        </p:nvSpPr>
        <p:spPr>
          <a:xfrm>
            <a:off x="5402500" y="700825"/>
            <a:ext cx="1959900" cy="572700"/>
          </a:xfrm>
          <a:prstGeom prst="rect">
            <a:avLst/>
          </a:prstGeom>
        </p:spPr>
        <p:txBody>
          <a:bodyPr anchorCtr="0" anchor="t" bIns="91425" lIns="91425" rIns="91425" tIns="91425">
            <a:noAutofit/>
          </a:bodyPr>
          <a:lstStyle/>
          <a:p>
            <a:pPr lvl="0" rtl="0" algn="ctr">
              <a:spcBef>
                <a:spcPts val="0"/>
              </a:spcBef>
              <a:buNone/>
            </a:pPr>
            <a:r>
              <a:rPr lang="en" sz="1200"/>
              <a:t>Vegas Predicted </a:t>
            </a:r>
          </a:p>
          <a:p>
            <a:pPr lvl="0" rtl="0" algn="ctr">
              <a:spcBef>
                <a:spcPts val="0"/>
              </a:spcBef>
              <a:buNone/>
            </a:pPr>
            <a:r>
              <a:rPr lang="en" sz="1200"/>
              <a:t>Score/Spread</a:t>
            </a:r>
          </a:p>
        </p:txBody>
      </p:sp>
      <p:sp>
        <p:nvSpPr>
          <p:cNvPr id="212" name="Shape 212"/>
          <p:cNvSpPr/>
          <p:nvPr/>
        </p:nvSpPr>
        <p:spPr>
          <a:xfrm>
            <a:off x="7588725" y="1751350"/>
            <a:ext cx="1263000" cy="572700"/>
          </a:xfrm>
          <a:prstGeom prst="flowChartAlternateProcess">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Final</a:t>
            </a:r>
          </a:p>
          <a:p>
            <a:pPr lvl="0" rtl="0" algn="ctr">
              <a:spcBef>
                <a:spcPts val="0"/>
              </a:spcBef>
              <a:buNone/>
            </a:pPr>
            <a:r>
              <a:rPr lang="en"/>
              <a:t> Score A</a:t>
            </a:r>
          </a:p>
        </p:txBody>
      </p:sp>
      <p:sp>
        <p:nvSpPr>
          <p:cNvPr id="213" name="Shape 213"/>
          <p:cNvSpPr/>
          <p:nvPr/>
        </p:nvSpPr>
        <p:spPr>
          <a:xfrm>
            <a:off x="7556625" y="3641975"/>
            <a:ext cx="1263000" cy="572700"/>
          </a:xfrm>
          <a:prstGeom prst="flowChartAlternateProcess">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Final</a:t>
            </a:r>
          </a:p>
          <a:p>
            <a:pPr lvl="0" rtl="0" algn="ctr">
              <a:spcBef>
                <a:spcPts val="0"/>
              </a:spcBef>
              <a:buNone/>
            </a:pPr>
            <a:r>
              <a:rPr lang="en"/>
              <a:t> Score B</a:t>
            </a:r>
          </a:p>
        </p:txBody>
      </p:sp>
      <p:sp>
        <p:nvSpPr>
          <p:cNvPr id="214" name="Shape 214"/>
          <p:cNvSpPr txBox="1"/>
          <p:nvPr>
            <p:ph type="title"/>
          </p:nvPr>
        </p:nvSpPr>
        <p:spPr>
          <a:xfrm>
            <a:off x="7225575" y="700825"/>
            <a:ext cx="1959900" cy="572700"/>
          </a:xfrm>
          <a:prstGeom prst="rect">
            <a:avLst/>
          </a:prstGeom>
        </p:spPr>
        <p:txBody>
          <a:bodyPr anchorCtr="0" anchor="t" bIns="91425" lIns="91425" rIns="91425" tIns="91425">
            <a:noAutofit/>
          </a:bodyPr>
          <a:lstStyle/>
          <a:p>
            <a:pPr lvl="0" rtl="0" algn="ctr">
              <a:spcBef>
                <a:spcPts val="0"/>
              </a:spcBef>
              <a:buNone/>
            </a:pPr>
            <a:r>
              <a:rPr lang="en" sz="1200"/>
              <a:t>Final Score</a:t>
            </a:r>
          </a:p>
        </p:txBody>
      </p:sp>
      <p:sp>
        <p:nvSpPr>
          <p:cNvPr id="215" name="Shape 215"/>
          <p:cNvSpPr/>
          <p:nvPr/>
        </p:nvSpPr>
        <p:spPr>
          <a:xfrm>
            <a:off x="7332550" y="2450987"/>
            <a:ext cx="1775350" cy="972150"/>
          </a:xfrm>
          <a:prstGeom prst="flowChartDecision">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Final</a:t>
            </a:r>
          </a:p>
          <a:p>
            <a:pPr lvl="0" algn="ctr">
              <a:spcBef>
                <a:spcPts val="0"/>
              </a:spcBef>
              <a:buNone/>
            </a:pPr>
            <a:r>
              <a:rPr lang="en"/>
              <a:t>Spread</a:t>
            </a:r>
          </a:p>
        </p:txBody>
      </p:sp>
      <p:sp>
        <p:nvSpPr>
          <p:cNvPr id="216" name="Shape 216"/>
          <p:cNvSpPr/>
          <p:nvPr/>
        </p:nvSpPr>
        <p:spPr>
          <a:xfrm>
            <a:off x="7685475" y="4797200"/>
            <a:ext cx="1069500" cy="203700"/>
          </a:xfrm>
          <a:prstGeom prst="flowChartAlternateProcess">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Result</a:t>
            </a:r>
          </a:p>
        </p:txBody>
      </p:sp>
      <p:sp>
        <p:nvSpPr>
          <p:cNvPr id="217" name="Shape 217"/>
          <p:cNvSpPr/>
          <p:nvPr/>
        </p:nvSpPr>
        <p:spPr>
          <a:xfrm>
            <a:off x="4797175" y="4797200"/>
            <a:ext cx="1069500" cy="203700"/>
          </a:xfrm>
          <a:prstGeom prst="flowChartAlternateProcess">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Data</a:t>
            </a:r>
          </a:p>
        </p:txBody>
      </p:sp>
      <p:sp>
        <p:nvSpPr>
          <p:cNvPr id="218" name="Shape 218"/>
          <p:cNvSpPr/>
          <p:nvPr/>
        </p:nvSpPr>
        <p:spPr>
          <a:xfrm>
            <a:off x="6156125" y="4797200"/>
            <a:ext cx="1239900" cy="203700"/>
          </a:xfrm>
          <a:prstGeom prst="flowChartAlternateProcess">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Comparison</a:t>
            </a:r>
          </a:p>
        </p:txBody>
      </p:sp>
      <p:sp>
        <p:nvSpPr>
          <p:cNvPr id="219" name="Shape 219"/>
          <p:cNvSpPr/>
          <p:nvPr/>
        </p:nvSpPr>
        <p:spPr>
          <a:xfrm>
            <a:off x="3615725" y="4797200"/>
            <a:ext cx="850500" cy="2037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Legend:</a:t>
            </a:r>
          </a:p>
        </p:txBody>
      </p:sp>
      <p:sp>
        <p:nvSpPr>
          <p:cNvPr id="220" name="Shape 220"/>
          <p:cNvSpPr/>
          <p:nvPr/>
        </p:nvSpPr>
        <p:spPr>
          <a:xfrm rot="5400000">
            <a:off x="5870750" y="2363074"/>
            <a:ext cx="1096499" cy="1239900"/>
          </a:xfrm>
          <a:prstGeom prst="triangle">
            <a:avLst>
              <a:gd fmla="val 47656" name="adj"/>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txBox="1"/>
          <p:nvPr/>
        </p:nvSpPr>
        <p:spPr>
          <a:xfrm>
            <a:off x="5755350" y="2685037"/>
            <a:ext cx="993900" cy="504000"/>
          </a:xfrm>
          <a:prstGeom prst="rect">
            <a:avLst/>
          </a:prstGeom>
          <a:noFill/>
          <a:ln>
            <a:noFill/>
          </a:ln>
        </p:spPr>
        <p:txBody>
          <a:bodyPr anchorCtr="0" anchor="t" bIns="91425" lIns="91425" rIns="91425" tIns="91425">
            <a:noAutofit/>
          </a:bodyPr>
          <a:lstStyle/>
          <a:p>
            <a:pPr lvl="0" rtl="0">
              <a:spcBef>
                <a:spcPts val="0"/>
              </a:spcBef>
              <a:buNone/>
            </a:pPr>
            <a:r>
              <a:rPr lang="en"/>
              <a:t>Vegas</a:t>
            </a:r>
            <a:r>
              <a:rPr lang="en"/>
              <a:t> Spread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96675"/>
            <a:ext cx="8520600" cy="572700"/>
          </a:xfrm>
          <a:prstGeom prst="rect">
            <a:avLst/>
          </a:prstGeom>
        </p:spPr>
        <p:txBody>
          <a:bodyPr anchorCtr="0" anchor="t" bIns="91425" lIns="91425" rIns="91425" tIns="91425">
            <a:noAutofit/>
          </a:bodyPr>
          <a:lstStyle/>
          <a:p>
            <a:pPr lvl="0" rtl="0" algn="ctr">
              <a:spcBef>
                <a:spcPts val="0"/>
              </a:spcBef>
              <a:buNone/>
            </a:pPr>
            <a:r>
              <a:rPr lang="en" u="sng"/>
              <a:t>Is your Bet Good </a:t>
            </a:r>
            <a:r>
              <a:rPr lang="en" u="sng"/>
              <a:t>or Bad?</a:t>
            </a:r>
          </a:p>
        </p:txBody>
      </p:sp>
      <p:sp>
        <p:nvSpPr>
          <p:cNvPr id="227" name="Shape 227"/>
          <p:cNvSpPr/>
          <p:nvPr/>
        </p:nvSpPr>
        <p:spPr>
          <a:xfrm>
            <a:off x="309662" y="747925"/>
            <a:ext cx="1116800" cy="635275"/>
          </a:xfrm>
          <a:prstGeom prst="flowChartProcess">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Predicted</a:t>
            </a:r>
          </a:p>
          <a:p>
            <a:pPr lvl="0" algn="ctr">
              <a:spcBef>
                <a:spcPts val="0"/>
              </a:spcBef>
              <a:buNone/>
            </a:pPr>
            <a:r>
              <a:rPr lang="en"/>
              <a:t>Spread</a:t>
            </a:r>
          </a:p>
        </p:txBody>
      </p:sp>
      <p:sp>
        <p:nvSpPr>
          <p:cNvPr id="228" name="Shape 228"/>
          <p:cNvSpPr/>
          <p:nvPr/>
        </p:nvSpPr>
        <p:spPr>
          <a:xfrm>
            <a:off x="309662" y="3719750"/>
            <a:ext cx="1116800" cy="635275"/>
          </a:xfrm>
          <a:prstGeom prst="flowChartProcess">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Vegas</a:t>
            </a:r>
          </a:p>
          <a:p>
            <a:pPr lvl="0" rtl="0" algn="ctr">
              <a:spcBef>
                <a:spcPts val="0"/>
              </a:spcBef>
              <a:buNone/>
            </a:pPr>
            <a:r>
              <a:rPr lang="en"/>
              <a:t>Spread</a:t>
            </a:r>
          </a:p>
        </p:txBody>
      </p:sp>
      <p:sp>
        <p:nvSpPr>
          <p:cNvPr id="229" name="Shape 229"/>
          <p:cNvSpPr/>
          <p:nvPr/>
        </p:nvSpPr>
        <p:spPr>
          <a:xfrm>
            <a:off x="1180587" y="2023787"/>
            <a:ext cx="2366825" cy="1055350"/>
          </a:xfrm>
          <a:prstGeom prst="flowChartDecision">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Is Predicted Spread  Better</a:t>
            </a:r>
          </a:p>
        </p:txBody>
      </p:sp>
      <p:sp>
        <p:nvSpPr>
          <p:cNvPr id="230" name="Shape 230"/>
          <p:cNvSpPr/>
          <p:nvPr/>
        </p:nvSpPr>
        <p:spPr>
          <a:xfrm>
            <a:off x="3770012" y="2095500"/>
            <a:ext cx="737700" cy="911925"/>
          </a:xfrm>
          <a:prstGeom prst="flowChart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Bet on Team</a:t>
            </a:r>
          </a:p>
        </p:txBody>
      </p:sp>
      <p:sp>
        <p:nvSpPr>
          <p:cNvPr id="231" name="Shape 231"/>
          <p:cNvSpPr/>
          <p:nvPr/>
        </p:nvSpPr>
        <p:spPr>
          <a:xfrm>
            <a:off x="1961863" y="3570237"/>
            <a:ext cx="804275" cy="911925"/>
          </a:xfrm>
          <a:prstGeom prst="flowChart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Bet against Team</a:t>
            </a:r>
          </a:p>
        </p:txBody>
      </p:sp>
      <p:cxnSp>
        <p:nvCxnSpPr>
          <p:cNvPr id="232" name="Shape 232"/>
          <p:cNvCxnSpPr>
            <a:stCxn id="229" idx="3"/>
            <a:endCxn id="230" idx="1"/>
          </p:cNvCxnSpPr>
          <p:nvPr/>
        </p:nvCxnSpPr>
        <p:spPr>
          <a:xfrm>
            <a:off x="3547412" y="2551462"/>
            <a:ext cx="222600" cy="0"/>
          </a:xfrm>
          <a:prstGeom prst="straightConnector1">
            <a:avLst/>
          </a:prstGeom>
          <a:noFill/>
          <a:ln cap="flat" cmpd="sng" w="9525">
            <a:solidFill>
              <a:schemeClr val="dk2"/>
            </a:solidFill>
            <a:prstDash val="solid"/>
            <a:round/>
            <a:headEnd len="lg" w="lg" type="none"/>
            <a:tailEnd len="lg" w="lg" type="triangle"/>
          </a:ln>
        </p:spPr>
      </p:cxnSp>
      <p:cxnSp>
        <p:nvCxnSpPr>
          <p:cNvPr id="233" name="Shape 233"/>
          <p:cNvCxnSpPr>
            <a:stCxn id="229" idx="2"/>
            <a:endCxn id="231" idx="0"/>
          </p:cNvCxnSpPr>
          <p:nvPr/>
        </p:nvCxnSpPr>
        <p:spPr>
          <a:xfrm>
            <a:off x="2364000" y="3079137"/>
            <a:ext cx="0" cy="491100"/>
          </a:xfrm>
          <a:prstGeom prst="straightConnector1">
            <a:avLst/>
          </a:prstGeom>
          <a:noFill/>
          <a:ln cap="flat" cmpd="sng" w="9525">
            <a:solidFill>
              <a:schemeClr val="dk2"/>
            </a:solidFill>
            <a:prstDash val="solid"/>
            <a:round/>
            <a:headEnd len="lg" w="lg" type="none"/>
            <a:tailEnd len="lg" w="lg" type="triangle"/>
          </a:ln>
        </p:spPr>
      </p:cxnSp>
      <p:sp>
        <p:nvSpPr>
          <p:cNvPr id="234" name="Shape 234"/>
          <p:cNvSpPr/>
          <p:nvPr/>
        </p:nvSpPr>
        <p:spPr>
          <a:xfrm>
            <a:off x="4848875" y="1899610"/>
            <a:ext cx="2464775" cy="1303700"/>
          </a:xfrm>
          <a:prstGeom prst="flowChartDecision">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Did team Win by more than Vegas Spread</a:t>
            </a:r>
          </a:p>
        </p:txBody>
      </p:sp>
      <p:cxnSp>
        <p:nvCxnSpPr>
          <p:cNvPr id="235" name="Shape 235"/>
          <p:cNvCxnSpPr>
            <a:stCxn id="230" idx="3"/>
            <a:endCxn id="234" idx="1"/>
          </p:cNvCxnSpPr>
          <p:nvPr/>
        </p:nvCxnSpPr>
        <p:spPr>
          <a:xfrm>
            <a:off x="4507712" y="2551462"/>
            <a:ext cx="341100" cy="0"/>
          </a:xfrm>
          <a:prstGeom prst="straightConnector1">
            <a:avLst/>
          </a:prstGeom>
          <a:noFill/>
          <a:ln cap="flat" cmpd="sng" w="9525">
            <a:solidFill>
              <a:schemeClr val="dk2"/>
            </a:solidFill>
            <a:prstDash val="solid"/>
            <a:round/>
            <a:headEnd len="lg" w="lg" type="none"/>
            <a:tailEnd len="lg" w="lg" type="triangle"/>
          </a:ln>
        </p:spPr>
      </p:cxnSp>
      <p:sp>
        <p:nvSpPr>
          <p:cNvPr id="236" name="Shape 236"/>
          <p:cNvSpPr/>
          <p:nvPr/>
        </p:nvSpPr>
        <p:spPr>
          <a:xfrm>
            <a:off x="7654812" y="2095500"/>
            <a:ext cx="1179525" cy="911925"/>
          </a:xfrm>
          <a:prstGeom prst="flowChartProcess">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Successful bet!</a:t>
            </a:r>
          </a:p>
        </p:txBody>
      </p:sp>
      <p:cxnSp>
        <p:nvCxnSpPr>
          <p:cNvPr id="237" name="Shape 237"/>
          <p:cNvCxnSpPr>
            <a:stCxn id="234" idx="3"/>
            <a:endCxn id="236" idx="1"/>
          </p:cNvCxnSpPr>
          <p:nvPr/>
        </p:nvCxnSpPr>
        <p:spPr>
          <a:xfrm>
            <a:off x="7313650" y="2551460"/>
            <a:ext cx="341100" cy="0"/>
          </a:xfrm>
          <a:prstGeom prst="straightConnector1">
            <a:avLst/>
          </a:prstGeom>
          <a:noFill/>
          <a:ln cap="flat" cmpd="sng" w="9525">
            <a:solidFill>
              <a:schemeClr val="dk2"/>
            </a:solidFill>
            <a:prstDash val="solid"/>
            <a:round/>
            <a:headEnd len="lg" w="lg" type="none"/>
            <a:tailEnd len="lg" w="lg" type="triangle"/>
          </a:ln>
        </p:spPr>
      </p:cxnSp>
      <p:cxnSp>
        <p:nvCxnSpPr>
          <p:cNvPr id="238" name="Shape 238"/>
          <p:cNvCxnSpPr>
            <a:stCxn id="227" idx="2"/>
            <a:endCxn id="229" idx="1"/>
          </p:cNvCxnSpPr>
          <p:nvPr/>
        </p:nvCxnSpPr>
        <p:spPr>
          <a:xfrm>
            <a:off x="868062" y="1383200"/>
            <a:ext cx="312600" cy="1168200"/>
          </a:xfrm>
          <a:prstGeom prst="straightConnector1">
            <a:avLst/>
          </a:prstGeom>
          <a:noFill/>
          <a:ln cap="flat" cmpd="sng" w="9525">
            <a:solidFill>
              <a:schemeClr val="dk2"/>
            </a:solidFill>
            <a:prstDash val="solid"/>
            <a:round/>
            <a:headEnd len="lg" w="lg" type="none"/>
            <a:tailEnd len="lg" w="lg" type="triangle"/>
          </a:ln>
        </p:spPr>
      </p:cxnSp>
      <p:cxnSp>
        <p:nvCxnSpPr>
          <p:cNvPr id="239" name="Shape 239"/>
          <p:cNvCxnSpPr>
            <a:stCxn id="228" idx="0"/>
            <a:endCxn id="229" idx="1"/>
          </p:cNvCxnSpPr>
          <p:nvPr/>
        </p:nvCxnSpPr>
        <p:spPr>
          <a:xfrm flipH="1" rot="10800000">
            <a:off x="868062" y="2551550"/>
            <a:ext cx="312600" cy="1168200"/>
          </a:xfrm>
          <a:prstGeom prst="straightConnector1">
            <a:avLst/>
          </a:prstGeom>
          <a:noFill/>
          <a:ln cap="flat" cmpd="sng" w="9525">
            <a:solidFill>
              <a:schemeClr val="dk2"/>
            </a:solidFill>
            <a:prstDash val="solid"/>
            <a:round/>
            <a:headEnd len="lg" w="lg" type="none"/>
            <a:tailEnd len="lg" w="lg" type="triangle"/>
          </a:ln>
        </p:spPr>
      </p:cxnSp>
      <p:sp>
        <p:nvSpPr>
          <p:cNvPr id="240" name="Shape 240"/>
          <p:cNvSpPr/>
          <p:nvPr/>
        </p:nvSpPr>
        <p:spPr>
          <a:xfrm>
            <a:off x="5424925" y="3601000"/>
            <a:ext cx="1312700" cy="850425"/>
          </a:xfrm>
          <a:prstGeom prst="flowChartProcess">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Unsuccessful Bet</a:t>
            </a:r>
          </a:p>
        </p:txBody>
      </p:sp>
      <p:cxnSp>
        <p:nvCxnSpPr>
          <p:cNvPr id="241" name="Shape 241"/>
          <p:cNvCxnSpPr>
            <a:stCxn id="234" idx="2"/>
            <a:endCxn id="240" idx="0"/>
          </p:cNvCxnSpPr>
          <p:nvPr/>
        </p:nvCxnSpPr>
        <p:spPr>
          <a:xfrm>
            <a:off x="6081262" y="3203310"/>
            <a:ext cx="0" cy="397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u="sng"/>
              <a:t>Model</a:t>
            </a:r>
            <a:r>
              <a:rPr lang="en" u="sng"/>
              <a:t> Prediction Progression</a:t>
            </a:r>
          </a:p>
        </p:txBody>
      </p:sp>
      <p:sp>
        <p:nvSpPr>
          <p:cNvPr id="247" name="Shape 247"/>
          <p:cNvSpPr txBox="1"/>
          <p:nvPr>
            <p:ph idx="1" type="body"/>
          </p:nvPr>
        </p:nvSpPr>
        <p:spPr>
          <a:xfrm>
            <a:off x="311700" y="1152475"/>
            <a:ext cx="8520600" cy="38682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Initial Analysis:</a:t>
            </a:r>
          </a:p>
          <a:p>
            <a:pPr indent="-228600" lvl="1" marL="914400" rtl="0">
              <a:lnSpc>
                <a:spcPct val="200000"/>
              </a:lnSpc>
              <a:spcBef>
                <a:spcPts val="0"/>
              </a:spcBef>
            </a:pPr>
            <a:r>
              <a:rPr lang="en"/>
              <a:t>Logistic Regression to classify winner and loser</a:t>
            </a:r>
          </a:p>
          <a:p>
            <a:pPr indent="-228600" lvl="2" marL="1371600" rtl="0">
              <a:lnSpc>
                <a:spcPct val="200000"/>
              </a:lnSpc>
              <a:spcBef>
                <a:spcPts val="0"/>
              </a:spcBef>
            </a:pPr>
            <a:r>
              <a:rPr lang="en"/>
              <a:t>87% Accuracy Score</a:t>
            </a:r>
          </a:p>
          <a:p>
            <a:pPr indent="-228600" lvl="0" marL="457200" rtl="0">
              <a:lnSpc>
                <a:spcPct val="200000"/>
              </a:lnSpc>
              <a:spcBef>
                <a:spcPts val="0"/>
              </a:spcBef>
            </a:pPr>
            <a:r>
              <a:rPr lang="en"/>
              <a:t>Secondary Analysis</a:t>
            </a:r>
          </a:p>
          <a:p>
            <a:pPr indent="-228600" lvl="1" marL="914400" rtl="0">
              <a:lnSpc>
                <a:spcPct val="200000"/>
              </a:lnSpc>
              <a:spcBef>
                <a:spcPts val="0"/>
              </a:spcBef>
            </a:pPr>
            <a:r>
              <a:rPr lang="en"/>
              <a:t>Linear Regression (Ridge)</a:t>
            </a:r>
          </a:p>
          <a:p>
            <a:pPr indent="-228600" lvl="2" marL="1371600" rtl="0">
              <a:lnSpc>
                <a:spcPct val="200000"/>
              </a:lnSpc>
              <a:spcBef>
                <a:spcPts val="0"/>
              </a:spcBef>
            </a:pPr>
            <a:r>
              <a:rPr lang="en"/>
              <a:t>93% R-Square Score</a:t>
            </a:r>
          </a:p>
          <a:p>
            <a:pPr indent="-228600" lvl="1" marL="914400" rtl="0">
              <a:lnSpc>
                <a:spcPct val="200000"/>
              </a:lnSpc>
              <a:spcBef>
                <a:spcPts val="0"/>
              </a:spcBef>
            </a:pPr>
            <a:r>
              <a:rPr lang="en"/>
              <a:t>Random Forest Regression</a:t>
            </a:r>
          </a:p>
          <a:p>
            <a:pPr indent="-228600" lvl="2" marL="1371600" rtl="0">
              <a:lnSpc>
                <a:spcPct val="200000"/>
              </a:lnSpc>
              <a:spcBef>
                <a:spcPts val="0"/>
              </a:spcBef>
            </a:pPr>
            <a:r>
              <a:rPr lang="en"/>
              <a:t>76% R-Square Score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u="sng"/>
              <a:t>Results</a:t>
            </a:r>
          </a:p>
        </p:txBody>
      </p:sp>
      <p:sp>
        <p:nvSpPr>
          <p:cNvPr id="253" name="Shape 253"/>
          <p:cNvSpPr txBox="1"/>
          <p:nvPr>
            <p:ph idx="1" type="body"/>
          </p:nvPr>
        </p:nvSpPr>
        <p:spPr>
          <a:xfrm>
            <a:off x="311700" y="1152475"/>
            <a:ext cx="8520600" cy="1265700"/>
          </a:xfrm>
          <a:prstGeom prst="rect">
            <a:avLst/>
          </a:prstGeom>
        </p:spPr>
        <p:txBody>
          <a:bodyPr anchorCtr="0" anchor="t" bIns="91425" lIns="91425" rIns="91425" tIns="91425">
            <a:noAutofit/>
          </a:bodyPr>
          <a:lstStyle/>
          <a:p>
            <a:pPr indent="-381000" lvl="0" marL="457200" rtl="0">
              <a:spcBef>
                <a:spcPts val="0"/>
              </a:spcBef>
              <a:buSzPct val="100000"/>
            </a:pPr>
            <a:r>
              <a:rPr lang="en" sz="2400"/>
              <a:t>A win is defined by if the predicted bet matches the outcome of the game.</a:t>
            </a:r>
          </a:p>
        </p:txBody>
      </p:sp>
      <p:graphicFrame>
        <p:nvGraphicFramePr>
          <p:cNvPr id="254" name="Shape 254"/>
          <p:cNvGraphicFramePr/>
          <p:nvPr/>
        </p:nvGraphicFramePr>
        <p:xfrm>
          <a:off x="952500" y="2467400"/>
          <a:ext cx="3000000" cy="3000000"/>
        </p:xfrm>
        <a:graphic>
          <a:graphicData uri="http://schemas.openxmlformats.org/drawingml/2006/table">
            <a:tbl>
              <a:tblPr>
                <a:noFill/>
                <a:tableStyleId>{6EC51531-F152-4290-9E4D-BAD7C617B6EE}</a:tableStyleId>
              </a:tblPr>
              <a:tblGrid>
                <a:gridCol w="2413000"/>
                <a:gridCol w="2413000"/>
                <a:gridCol w="2413000"/>
              </a:tblGrid>
              <a:tr h="381000">
                <a:tc>
                  <a:txBody>
                    <a:bodyPr>
                      <a:noAutofit/>
                    </a:bodyPr>
                    <a:lstStyle/>
                    <a:p>
                      <a:pPr lvl="0" algn="ctr">
                        <a:spcBef>
                          <a:spcPts val="0"/>
                        </a:spcBef>
                        <a:buNone/>
                      </a:pPr>
                      <a:r>
                        <a:rPr lang="en"/>
                        <a:t>Baseline</a:t>
                      </a:r>
                    </a:p>
                  </a:txBody>
                  <a:tcPr marT="91425" marB="91425" marR="91425" marL="91425"/>
                </a:tc>
                <a:tc>
                  <a:txBody>
                    <a:bodyPr>
                      <a:noAutofit/>
                    </a:bodyPr>
                    <a:lstStyle/>
                    <a:p>
                      <a:pPr lvl="0" algn="ctr">
                        <a:spcBef>
                          <a:spcPts val="0"/>
                        </a:spcBef>
                        <a:buNone/>
                      </a:pPr>
                      <a:r>
                        <a:rPr lang="en"/>
                        <a:t>Random Forest</a:t>
                      </a:r>
                    </a:p>
                  </a:txBody>
                  <a:tcPr marT="91425" marB="91425" marR="91425" marL="91425"/>
                </a:tc>
                <a:tc>
                  <a:txBody>
                    <a:bodyPr>
                      <a:noAutofit/>
                    </a:bodyPr>
                    <a:lstStyle/>
                    <a:p>
                      <a:pPr lvl="0" algn="ctr">
                        <a:spcBef>
                          <a:spcPts val="0"/>
                        </a:spcBef>
                        <a:buNone/>
                      </a:pPr>
                      <a:r>
                        <a:rPr lang="en"/>
                        <a:t>Linear Regression (Ridge)</a:t>
                      </a:r>
                    </a:p>
                  </a:txBody>
                  <a:tcPr marT="91425" marB="91425" marR="91425" marL="91425"/>
                </a:tc>
              </a:tr>
              <a:tr h="381000">
                <a:tc>
                  <a:txBody>
                    <a:bodyPr>
                      <a:noAutofit/>
                    </a:bodyPr>
                    <a:lstStyle/>
                    <a:p>
                      <a:pPr lvl="0" algn="ctr">
                        <a:spcBef>
                          <a:spcPts val="0"/>
                        </a:spcBef>
                        <a:buNone/>
                      </a:pPr>
                      <a:r>
                        <a:rPr lang="en"/>
                        <a:t>50%</a:t>
                      </a:r>
                    </a:p>
                  </a:txBody>
                  <a:tcPr marT="91425" marB="91425" marR="91425" marL="91425"/>
                </a:tc>
                <a:tc>
                  <a:txBody>
                    <a:bodyPr>
                      <a:noAutofit/>
                    </a:bodyPr>
                    <a:lstStyle/>
                    <a:p>
                      <a:pPr lvl="0" algn="ctr">
                        <a:spcBef>
                          <a:spcPts val="0"/>
                        </a:spcBef>
                        <a:buNone/>
                      </a:pPr>
                      <a:r>
                        <a:rPr lang="en"/>
                        <a:t>51.2%</a:t>
                      </a:r>
                    </a:p>
                  </a:txBody>
                  <a:tcPr marT="91425" marB="91425" marR="91425" marL="91425"/>
                </a:tc>
                <a:tc>
                  <a:txBody>
                    <a:bodyPr>
                      <a:noAutofit/>
                    </a:bodyPr>
                    <a:lstStyle/>
                    <a:p>
                      <a:pPr lvl="0" algn="ctr">
                        <a:spcBef>
                          <a:spcPts val="0"/>
                        </a:spcBef>
                        <a:buNone/>
                      </a:pPr>
                      <a:r>
                        <a:rPr lang="en"/>
                        <a:t>52.5%</a:t>
                      </a: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7156500" cy="572700"/>
          </a:xfrm>
          <a:prstGeom prst="rect">
            <a:avLst/>
          </a:prstGeom>
        </p:spPr>
        <p:txBody>
          <a:bodyPr anchorCtr="0" anchor="t" bIns="91425" lIns="91425" rIns="91425" tIns="91425">
            <a:noAutofit/>
          </a:bodyPr>
          <a:lstStyle/>
          <a:p>
            <a:pPr lvl="0" algn="ctr">
              <a:spcBef>
                <a:spcPts val="0"/>
              </a:spcBef>
              <a:buNone/>
            </a:pPr>
            <a:r>
              <a:rPr lang="en" u="sng">
                <a:solidFill>
                  <a:schemeClr val="lt1"/>
                </a:solidFill>
              </a:rPr>
              <a:t>Project Scope</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buClr>
                <a:schemeClr val="lt1"/>
              </a:buClr>
            </a:pPr>
            <a:r>
              <a:rPr lang="en">
                <a:solidFill>
                  <a:schemeClr val="lt1"/>
                </a:solidFill>
              </a:rPr>
              <a:t>Using Machine Learning techniques to</a:t>
            </a:r>
            <a:br>
              <a:rPr lang="en">
                <a:solidFill>
                  <a:schemeClr val="lt1"/>
                </a:solidFill>
              </a:rPr>
            </a:br>
            <a:r>
              <a:rPr lang="en">
                <a:solidFill>
                  <a:schemeClr val="lt1"/>
                </a:solidFill>
              </a:rPr>
              <a:t>predict whether a particular team will win</a:t>
            </a:r>
          </a:p>
          <a:p>
            <a:pPr indent="-228600" lvl="1" marL="914400" rtl="0">
              <a:lnSpc>
                <a:spcPct val="200000"/>
              </a:lnSpc>
              <a:spcBef>
                <a:spcPts val="0"/>
              </a:spcBef>
              <a:buClr>
                <a:schemeClr val="lt1"/>
              </a:buClr>
            </a:pPr>
            <a:r>
              <a:rPr lang="en">
                <a:solidFill>
                  <a:schemeClr val="lt1"/>
                </a:solidFill>
              </a:rPr>
              <a:t>against a particular opponent</a:t>
            </a:r>
          </a:p>
          <a:p>
            <a:pPr indent="-228600" lvl="1" marL="914400" rtl="0">
              <a:lnSpc>
                <a:spcPct val="200000"/>
              </a:lnSpc>
              <a:spcBef>
                <a:spcPts val="0"/>
              </a:spcBef>
              <a:buClr>
                <a:schemeClr val="lt1"/>
              </a:buClr>
            </a:pPr>
            <a:r>
              <a:rPr lang="en">
                <a:solidFill>
                  <a:schemeClr val="lt1"/>
                </a:solidFill>
              </a:rPr>
              <a:t>On what day</a:t>
            </a:r>
          </a:p>
          <a:p>
            <a:pPr indent="-228600" lvl="1" marL="914400" rtl="0">
              <a:lnSpc>
                <a:spcPct val="200000"/>
              </a:lnSpc>
              <a:spcBef>
                <a:spcPts val="0"/>
              </a:spcBef>
              <a:buClr>
                <a:schemeClr val="lt1"/>
              </a:buClr>
            </a:pPr>
            <a:r>
              <a:rPr lang="en">
                <a:solidFill>
                  <a:schemeClr val="lt1"/>
                </a:solidFill>
              </a:rPr>
              <a:t>By how much</a:t>
            </a:r>
          </a:p>
          <a:p>
            <a:pPr indent="-228600" lvl="0" marL="457200" rtl="0">
              <a:lnSpc>
                <a:spcPct val="200000"/>
              </a:lnSpc>
              <a:spcBef>
                <a:spcPts val="0"/>
              </a:spcBef>
              <a:buClr>
                <a:schemeClr val="lt1"/>
              </a:buClr>
            </a:pPr>
            <a:r>
              <a:rPr lang="en">
                <a:solidFill>
                  <a:schemeClr val="lt1"/>
                </a:solidFill>
              </a:rPr>
              <a:t>Who do I bet on?</a:t>
            </a:r>
          </a:p>
          <a:p>
            <a:pPr indent="-228600" lvl="0" marL="457200" rtl="0">
              <a:lnSpc>
                <a:spcPct val="200000"/>
              </a:lnSpc>
              <a:spcBef>
                <a:spcPts val="0"/>
              </a:spcBef>
              <a:buClr>
                <a:schemeClr val="lt1"/>
              </a:buClr>
            </a:pPr>
            <a:r>
              <a:rPr lang="en">
                <a:solidFill>
                  <a:schemeClr val="lt1"/>
                </a:solidFill>
              </a:rPr>
              <a:t>Is this method sustainable?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pic>
        <p:nvPicPr>
          <p:cNvPr id="259" name="Shape 259"/>
          <p:cNvPicPr preferRelativeResize="0"/>
          <p:nvPr/>
        </p:nvPicPr>
        <p:blipFill>
          <a:blip r:embed="rId3">
            <a:alphaModFix/>
          </a:blip>
          <a:stretch>
            <a:fillRect/>
          </a:stretch>
        </p:blipFill>
        <p:spPr>
          <a:xfrm>
            <a:off x="-9350" y="33993"/>
            <a:ext cx="9162699" cy="507551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pic>
        <p:nvPicPr>
          <p:cNvPr id="264" name="Shape 264"/>
          <p:cNvPicPr preferRelativeResize="0"/>
          <p:nvPr/>
        </p:nvPicPr>
        <p:blipFill>
          <a:blip r:embed="rId3">
            <a:alphaModFix/>
          </a:blip>
          <a:stretch>
            <a:fillRect/>
          </a:stretch>
        </p:blipFill>
        <p:spPr>
          <a:xfrm>
            <a:off x="670637" y="0"/>
            <a:ext cx="7802716" cy="5143500"/>
          </a:xfrm>
          <a:prstGeom prst="rect">
            <a:avLst/>
          </a:prstGeom>
          <a:noFill/>
          <a:ln>
            <a:noFill/>
          </a:ln>
        </p:spPr>
      </p:pic>
      <p:cxnSp>
        <p:nvCxnSpPr>
          <p:cNvPr id="265" name="Shape 265"/>
          <p:cNvCxnSpPr/>
          <p:nvPr/>
        </p:nvCxnSpPr>
        <p:spPr>
          <a:xfrm>
            <a:off x="3452625" y="182250"/>
            <a:ext cx="7200" cy="4735500"/>
          </a:xfrm>
          <a:prstGeom prst="straightConnector1">
            <a:avLst/>
          </a:prstGeom>
          <a:noFill/>
          <a:ln cap="flat" cmpd="sng" w="28575">
            <a:solidFill>
              <a:schemeClr val="dk2"/>
            </a:solidFill>
            <a:prstDash val="solid"/>
            <a:round/>
            <a:headEnd len="lg" w="lg" type="none"/>
            <a:tailEnd len="lg" w="lg"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pic>
        <p:nvPicPr>
          <p:cNvPr id="270" name="Shape 270"/>
          <p:cNvPicPr preferRelativeResize="0"/>
          <p:nvPr/>
        </p:nvPicPr>
        <p:blipFill>
          <a:blip r:embed="rId3">
            <a:alphaModFix/>
          </a:blip>
          <a:stretch>
            <a:fillRect/>
          </a:stretch>
        </p:blipFill>
        <p:spPr>
          <a:xfrm>
            <a:off x="1519237" y="536175"/>
            <a:ext cx="6105525" cy="1219200"/>
          </a:xfrm>
          <a:prstGeom prst="rect">
            <a:avLst/>
          </a:prstGeom>
          <a:noFill/>
          <a:ln>
            <a:noFill/>
          </a:ln>
        </p:spPr>
      </p:pic>
      <p:pic>
        <p:nvPicPr>
          <p:cNvPr id="271" name="Shape 271"/>
          <p:cNvPicPr preferRelativeResize="0"/>
          <p:nvPr/>
        </p:nvPicPr>
        <p:blipFill>
          <a:blip r:embed="rId4">
            <a:alphaModFix/>
          </a:blip>
          <a:stretch>
            <a:fillRect/>
          </a:stretch>
        </p:blipFill>
        <p:spPr>
          <a:xfrm>
            <a:off x="1214162" y="1800902"/>
            <a:ext cx="6715700" cy="3342599"/>
          </a:xfrm>
          <a:prstGeom prst="rect">
            <a:avLst/>
          </a:prstGeom>
          <a:noFill/>
          <a:ln>
            <a:noFill/>
          </a:ln>
        </p:spPr>
      </p:pic>
      <p:sp>
        <p:nvSpPr>
          <p:cNvPr id="272" name="Shape 272"/>
          <p:cNvSpPr txBox="1"/>
          <p:nvPr>
            <p:ph type="title"/>
          </p:nvPr>
        </p:nvSpPr>
        <p:spPr>
          <a:xfrm>
            <a:off x="311700" y="86425"/>
            <a:ext cx="8520600" cy="572700"/>
          </a:xfrm>
          <a:prstGeom prst="rect">
            <a:avLst/>
          </a:prstGeom>
        </p:spPr>
        <p:txBody>
          <a:bodyPr anchorCtr="0" anchor="t" bIns="91425" lIns="91425" rIns="91425" tIns="91425">
            <a:noAutofit/>
          </a:bodyPr>
          <a:lstStyle/>
          <a:p>
            <a:pPr lvl="0" algn="ctr">
              <a:spcBef>
                <a:spcPts val="0"/>
              </a:spcBef>
              <a:buNone/>
            </a:pPr>
            <a:r>
              <a:rPr lang="en" u="sng"/>
              <a:t>Demo</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Shape 277"/>
          <p:cNvSpPr txBox="1"/>
          <p:nvPr>
            <p:ph type="title"/>
          </p:nvPr>
        </p:nvSpPr>
        <p:spPr>
          <a:xfrm>
            <a:off x="311700" y="209200"/>
            <a:ext cx="8650200" cy="572700"/>
          </a:xfrm>
          <a:prstGeom prst="rect">
            <a:avLst/>
          </a:prstGeom>
        </p:spPr>
        <p:txBody>
          <a:bodyPr anchorCtr="0" anchor="t" bIns="91425" lIns="91425" rIns="91425" tIns="91425">
            <a:noAutofit/>
          </a:bodyPr>
          <a:lstStyle/>
          <a:p>
            <a:pPr lvl="0" algn="ctr">
              <a:spcBef>
                <a:spcPts val="0"/>
              </a:spcBef>
              <a:buNone/>
            </a:pPr>
            <a:r>
              <a:rPr lang="en" u="sng"/>
              <a:t>Improvements</a:t>
            </a:r>
          </a:p>
        </p:txBody>
      </p:sp>
      <p:sp>
        <p:nvSpPr>
          <p:cNvPr id="278" name="Shape 278"/>
          <p:cNvSpPr txBox="1"/>
          <p:nvPr>
            <p:ph idx="1" type="body"/>
          </p:nvPr>
        </p:nvSpPr>
        <p:spPr>
          <a:xfrm>
            <a:off x="311700" y="909650"/>
            <a:ext cx="3158400" cy="3939600"/>
          </a:xfrm>
          <a:prstGeom prst="rect">
            <a:avLst/>
          </a:prstGeom>
        </p:spPr>
        <p:txBody>
          <a:bodyPr anchorCtr="0" anchor="t" bIns="91425" lIns="91425" rIns="91425" tIns="91425">
            <a:noAutofit/>
          </a:bodyPr>
          <a:lstStyle/>
          <a:p>
            <a:pPr lvl="0" rtl="0">
              <a:lnSpc>
                <a:spcPct val="150000"/>
              </a:lnSpc>
              <a:spcBef>
                <a:spcPts val="0"/>
              </a:spcBef>
              <a:buNone/>
            </a:pPr>
            <a:r>
              <a:rPr lang="en" sz="1800" u="sng">
                <a:solidFill>
                  <a:schemeClr val="dk1"/>
                </a:solidFill>
              </a:rPr>
              <a:t>Current Work</a:t>
            </a:r>
          </a:p>
          <a:p>
            <a:pPr indent="-342900" lvl="0" marL="457200" rtl="0">
              <a:lnSpc>
                <a:spcPct val="150000"/>
              </a:lnSpc>
              <a:spcBef>
                <a:spcPts val="0"/>
              </a:spcBef>
              <a:buClr>
                <a:schemeClr val="dk1"/>
              </a:buClr>
              <a:buSzPct val="100000"/>
            </a:pPr>
            <a:r>
              <a:rPr lang="en" sz="1800">
                <a:solidFill>
                  <a:schemeClr val="dk1"/>
                </a:solidFill>
              </a:rPr>
              <a:t>Metric adjustments</a:t>
            </a:r>
          </a:p>
          <a:p>
            <a:pPr indent="-342900" lvl="0" marL="457200" rtl="0">
              <a:lnSpc>
                <a:spcPct val="150000"/>
              </a:lnSpc>
              <a:spcBef>
                <a:spcPts val="0"/>
              </a:spcBef>
              <a:buClr>
                <a:schemeClr val="dk1"/>
              </a:buClr>
              <a:buSzPct val="100000"/>
            </a:pPr>
            <a:r>
              <a:rPr lang="en" sz="1800">
                <a:solidFill>
                  <a:schemeClr val="dk1"/>
                </a:solidFill>
              </a:rPr>
              <a:t>Train Test Split</a:t>
            </a:r>
          </a:p>
          <a:p>
            <a:pPr indent="-342900" lvl="0" marL="457200" rtl="0">
              <a:lnSpc>
                <a:spcPct val="150000"/>
              </a:lnSpc>
              <a:spcBef>
                <a:spcPts val="0"/>
              </a:spcBef>
              <a:buClr>
                <a:schemeClr val="dk1"/>
              </a:buClr>
              <a:buSzPct val="100000"/>
            </a:pPr>
            <a:r>
              <a:rPr lang="en" sz="1800">
                <a:solidFill>
                  <a:schemeClr val="dk1"/>
                </a:solidFill>
              </a:rPr>
              <a:t>Different Models</a:t>
            </a:r>
          </a:p>
          <a:p>
            <a:pPr indent="-342900" lvl="0" marL="457200">
              <a:lnSpc>
                <a:spcPct val="150000"/>
              </a:lnSpc>
              <a:spcBef>
                <a:spcPts val="0"/>
              </a:spcBef>
              <a:buClr>
                <a:schemeClr val="dk1"/>
              </a:buClr>
              <a:buSzPct val="100000"/>
            </a:pPr>
            <a:r>
              <a:rPr lang="en" sz="1800">
                <a:solidFill>
                  <a:schemeClr val="dk1"/>
                </a:solidFill>
              </a:rPr>
              <a:t>Alternative ways of setting up prediction matrix</a:t>
            </a:r>
          </a:p>
        </p:txBody>
      </p:sp>
      <p:sp>
        <p:nvSpPr>
          <p:cNvPr id="279" name="Shape 279"/>
          <p:cNvSpPr txBox="1"/>
          <p:nvPr>
            <p:ph idx="2" type="body"/>
          </p:nvPr>
        </p:nvSpPr>
        <p:spPr>
          <a:xfrm>
            <a:off x="3755025" y="909650"/>
            <a:ext cx="3560100" cy="2805300"/>
          </a:xfrm>
          <a:prstGeom prst="rect">
            <a:avLst/>
          </a:prstGeom>
        </p:spPr>
        <p:txBody>
          <a:bodyPr anchorCtr="0" anchor="t" bIns="91425" lIns="91425" rIns="91425" tIns="91425">
            <a:noAutofit/>
          </a:bodyPr>
          <a:lstStyle/>
          <a:p>
            <a:pPr lvl="0" rtl="0">
              <a:lnSpc>
                <a:spcPct val="150000"/>
              </a:lnSpc>
              <a:spcBef>
                <a:spcPts val="0"/>
              </a:spcBef>
              <a:buNone/>
            </a:pPr>
            <a:r>
              <a:rPr lang="en" sz="1800" u="sng">
                <a:solidFill>
                  <a:schemeClr val="dk1"/>
                </a:solidFill>
              </a:rPr>
              <a:t>Future Work</a:t>
            </a:r>
          </a:p>
          <a:p>
            <a:pPr indent="-342900" lvl="0" marL="457200" rtl="0">
              <a:lnSpc>
                <a:spcPct val="150000"/>
              </a:lnSpc>
              <a:spcBef>
                <a:spcPts val="0"/>
              </a:spcBef>
              <a:buClr>
                <a:schemeClr val="dk1"/>
              </a:buClr>
              <a:buSzPct val="100000"/>
            </a:pPr>
            <a:r>
              <a:rPr lang="en" sz="1800">
                <a:solidFill>
                  <a:schemeClr val="dk1"/>
                </a:solidFill>
              </a:rPr>
              <a:t>Moving line</a:t>
            </a:r>
          </a:p>
          <a:p>
            <a:pPr indent="-342900" lvl="0" marL="457200" rtl="0">
              <a:lnSpc>
                <a:spcPct val="150000"/>
              </a:lnSpc>
              <a:spcBef>
                <a:spcPts val="0"/>
              </a:spcBef>
              <a:buClr>
                <a:schemeClr val="dk1"/>
              </a:buClr>
              <a:buSzPct val="100000"/>
            </a:pPr>
            <a:r>
              <a:rPr lang="en" sz="1800">
                <a:solidFill>
                  <a:schemeClr val="dk1"/>
                </a:solidFill>
              </a:rPr>
              <a:t>Prop bets</a:t>
            </a:r>
          </a:p>
          <a:p>
            <a:pPr indent="-342900" lvl="0" marL="457200" rtl="0">
              <a:lnSpc>
                <a:spcPct val="150000"/>
              </a:lnSpc>
              <a:spcBef>
                <a:spcPts val="0"/>
              </a:spcBef>
              <a:buClr>
                <a:schemeClr val="dk1"/>
              </a:buClr>
              <a:buSzPct val="100000"/>
            </a:pPr>
            <a:r>
              <a:rPr lang="en" sz="1800">
                <a:solidFill>
                  <a:schemeClr val="dk1"/>
                </a:solidFill>
              </a:rPr>
              <a:t>Opponents Defense</a:t>
            </a:r>
          </a:p>
          <a:p>
            <a:pPr indent="-342900" lvl="0" marL="457200">
              <a:lnSpc>
                <a:spcPct val="150000"/>
              </a:lnSpc>
              <a:spcBef>
                <a:spcPts val="0"/>
              </a:spcBef>
              <a:buClr>
                <a:schemeClr val="dk1"/>
              </a:buClr>
              <a:buSzPct val="100000"/>
            </a:pPr>
            <a:r>
              <a:rPr lang="en" sz="1800">
                <a:solidFill>
                  <a:schemeClr val="dk1"/>
                </a:solidFill>
              </a:rPr>
              <a:t>Days since last played</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445025"/>
            <a:ext cx="5341800" cy="572700"/>
          </a:xfrm>
          <a:prstGeom prst="rect">
            <a:avLst/>
          </a:prstGeom>
        </p:spPr>
        <p:txBody>
          <a:bodyPr anchorCtr="0" anchor="t" bIns="91425" lIns="91425" rIns="91425" tIns="91425">
            <a:noAutofit/>
          </a:bodyPr>
          <a:lstStyle/>
          <a:p>
            <a:pPr lvl="0" algn="ctr">
              <a:spcBef>
                <a:spcPts val="0"/>
              </a:spcBef>
              <a:buNone/>
            </a:pPr>
            <a:r>
              <a:rPr lang="en" u="sng"/>
              <a:t>The House Always Wins</a:t>
            </a:r>
          </a:p>
        </p:txBody>
      </p:sp>
      <p:sp>
        <p:nvSpPr>
          <p:cNvPr id="285" name="Shape 285"/>
          <p:cNvSpPr txBox="1"/>
          <p:nvPr>
            <p:ph idx="1" type="body"/>
          </p:nvPr>
        </p:nvSpPr>
        <p:spPr>
          <a:xfrm>
            <a:off x="311700" y="1152475"/>
            <a:ext cx="4255500" cy="3416400"/>
          </a:xfrm>
          <a:prstGeom prst="rect">
            <a:avLst/>
          </a:prstGeom>
        </p:spPr>
        <p:txBody>
          <a:bodyPr anchorCtr="0" anchor="t" bIns="91425" lIns="91425" rIns="91425" tIns="91425">
            <a:noAutofit/>
          </a:bodyPr>
          <a:lstStyle/>
          <a:p>
            <a:pPr indent="-228600" lvl="0" marL="457200" rtl="0">
              <a:spcBef>
                <a:spcPts val="0"/>
              </a:spcBef>
            </a:pPr>
            <a:r>
              <a:rPr lang="en"/>
              <a:t>Based on a money line of -110, you must win 52.38% of the time to win break even</a:t>
            </a:r>
          </a:p>
        </p:txBody>
      </p:sp>
      <p:pic>
        <p:nvPicPr>
          <p:cNvPr id="286" name="Shape 286"/>
          <p:cNvPicPr preferRelativeResize="0"/>
          <p:nvPr/>
        </p:nvPicPr>
        <p:blipFill>
          <a:blip r:embed="rId3">
            <a:alphaModFix/>
          </a:blip>
          <a:stretch>
            <a:fillRect/>
          </a:stretch>
        </p:blipFill>
        <p:spPr>
          <a:xfrm>
            <a:off x="5753250" y="123077"/>
            <a:ext cx="3258950" cy="4897334"/>
          </a:xfrm>
          <a:prstGeom prst="rect">
            <a:avLst/>
          </a:prstGeom>
          <a:noFill/>
          <a:ln>
            <a:noFill/>
          </a:ln>
        </p:spPr>
      </p:pic>
      <p:sp>
        <p:nvSpPr>
          <p:cNvPr id="287" name="Shape 287"/>
          <p:cNvSpPr/>
          <p:nvPr/>
        </p:nvSpPr>
        <p:spPr>
          <a:xfrm>
            <a:off x="5808675" y="831375"/>
            <a:ext cx="1363500" cy="1053000"/>
          </a:xfrm>
          <a:prstGeom prst="flowChartMagneticTape">
            <a:avLst/>
          </a:prstGeom>
          <a:noFill/>
          <a:ln cap="flat" cmpd="sng" w="9525">
            <a:solidFill>
              <a:schemeClr val="lt1"/>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800">
                <a:solidFill>
                  <a:schemeClr val="lt1"/>
                </a:solidFill>
              </a:rPr>
              <a:t>YOU LOSE!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Shape 2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93" name="Shape 2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Thank You!</a:t>
            </a:r>
          </a:p>
        </p:txBody>
      </p:sp>
      <p:sp>
        <p:nvSpPr>
          <p:cNvPr id="299" name="Shape 299"/>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email: antawnchan@gmail.com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3962100" cy="572700"/>
          </a:xfrm>
          <a:prstGeom prst="rect">
            <a:avLst/>
          </a:prstGeom>
        </p:spPr>
        <p:txBody>
          <a:bodyPr anchorCtr="0" anchor="t" bIns="91425" lIns="91425" rIns="91425" tIns="91425">
            <a:noAutofit/>
          </a:bodyPr>
          <a:lstStyle/>
          <a:p>
            <a:pPr lvl="0" rtl="0" algn="ctr">
              <a:spcBef>
                <a:spcPts val="0"/>
              </a:spcBef>
              <a:buNone/>
            </a:pPr>
            <a:r>
              <a:rPr lang="en" u="sng">
                <a:solidFill>
                  <a:srgbClr val="000000"/>
                </a:solidFill>
              </a:rPr>
              <a:t>Intended</a:t>
            </a:r>
            <a:r>
              <a:rPr lang="en" u="sng">
                <a:solidFill>
                  <a:srgbClr val="000000"/>
                </a:solidFill>
              </a:rPr>
              <a:t> Audience</a:t>
            </a:r>
          </a:p>
        </p:txBody>
      </p:sp>
      <p:sp>
        <p:nvSpPr>
          <p:cNvPr id="68" name="Shape 68"/>
          <p:cNvSpPr txBox="1"/>
          <p:nvPr>
            <p:ph idx="1" type="body"/>
          </p:nvPr>
        </p:nvSpPr>
        <p:spPr>
          <a:xfrm>
            <a:off x="292800" y="1197425"/>
            <a:ext cx="3999900" cy="3416400"/>
          </a:xfrm>
          <a:prstGeom prst="rect">
            <a:avLst/>
          </a:prstGeom>
        </p:spPr>
        <p:txBody>
          <a:bodyPr anchorCtr="0" anchor="t" bIns="91425" lIns="91425" rIns="91425" tIns="91425">
            <a:noAutofit/>
          </a:bodyPr>
          <a:lstStyle/>
          <a:p>
            <a:pPr indent="-342900" lvl="0" marL="457200" rtl="0">
              <a:lnSpc>
                <a:spcPct val="150000"/>
              </a:lnSpc>
              <a:spcBef>
                <a:spcPts val="0"/>
              </a:spcBef>
              <a:buClr>
                <a:srgbClr val="000000"/>
              </a:buClr>
              <a:buSzPct val="100000"/>
            </a:pPr>
            <a:r>
              <a:rPr lang="en" sz="1800">
                <a:solidFill>
                  <a:srgbClr val="000000"/>
                </a:solidFill>
              </a:rPr>
              <a:t>Everyday basketballs fan</a:t>
            </a:r>
          </a:p>
          <a:p>
            <a:pPr indent="-342900" lvl="1" marL="914400" rtl="0">
              <a:lnSpc>
                <a:spcPct val="150000"/>
              </a:lnSpc>
              <a:spcBef>
                <a:spcPts val="0"/>
              </a:spcBef>
              <a:buClr>
                <a:srgbClr val="000000"/>
              </a:buClr>
              <a:buSzPct val="100000"/>
            </a:pPr>
            <a:r>
              <a:rPr lang="en" sz="1800">
                <a:solidFill>
                  <a:srgbClr val="000000"/>
                </a:solidFill>
              </a:rPr>
              <a:t>Casual or die hards</a:t>
            </a:r>
          </a:p>
          <a:p>
            <a:pPr indent="-342900" lvl="0" marL="457200" rtl="0">
              <a:lnSpc>
                <a:spcPct val="150000"/>
              </a:lnSpc>
              <a:spcBef>
                <a:spcPts val="0"/>
              </a:spcBef>
              <a:buClr>
                <a:srgbClr val="000000"/>
              </a:buClr>
              <a:buSzPct val="100000"/>
            </a:pPr>
            <a:r>
              <a:rPr lang="en" sz="1800">
                <a:solidFill>
                  <a:srgbClr val="000000"/>
                </a:solidFill>
              </a:rPr>
              <a:t>Sports Gamblers</a:t>
            </a:r>
          </a:p>
          <a:p>
            <a:pPr indent="-342900" lvl="0" marL="457200" rtl="0">
              <a:lnSpc>
                <a:spcPct val="150000"/>
              </a:lnSpc>
              <a:spcBef>
                <a:spcPts val="0"/>
              </a:spcBef>
              <a:buClr>
                <a:srgbClr val="000000"/>
              </a:buClr>
              <a:buSzPct val="100000"/>
            </a:pPr>
            <a:r>
              <a:rPr lang="en" sz="1800">
                <a:solidFill>
                  <a:srgbClr val="000000"/>
                </a:solidFill>
              </a:rPr>
              <a:t>NBA or Team executives</a:t>
            </a:r>
          </a:p>
          <a:p>
            <a:pPr indent="-342900" lvl="0" marL="457200" rtl="0">
              <a:lnSpc>
                <a:spcPct val="150000"/>
              </a:lnSpc>
              <a:spcBef>
                <a:spcPts val="0"/>
              </a:spcBef>
              <a:buClr>
                <a:srgbClr val="000000"/>
              </a:buClr>
              <a:buSzPct val="100000"/>
            </a:pPr>
            <a:r>
              <a:rPr lang="en" sz="1800">
                <a:solidFill>
                  <a:srgbClr val="000000"/>
                </a:solidFill>
              </a:rPr>
              <a:t>Stat nerds</a:t>
            </a:r>
          </a:p>
          <a:p>
            <a:pPr indent="-342900" lvl="0" marL="457200" rtl="0">
              <a:lnSpc>
                <a:spcPct val="150000"/>
              </a:lnSpc>
              <a:spcBef>
                <a:spcPts val="0"/>
              </a:spcBef>
              <a:buClr>
                <a:srgbClr val="000000"/>
              </a:buClr>
              <a:buSzPct val="100000"/>
            </a:pPr>
            <a:r>
              <a:rPr lang="en" sz="1800">
                <a:solidFill>
                  <a:srgbClr val="000000"/>
                </a:solidFill>
              </a:rPr>
              <a:t>Sports Reporters/bloggers</a:t>
            </a:r>
          </a:p>
          <a:p>
            <a:pPr indent="-342900" lvl="0" marL="457200">
              <a:lnSpc>
                <a:spcPct val="150000"/>
              </a:lnSpc>
              <a:spcBef>
                <a:spcPts val="0"/>
              </a:spcBef>
              <a:buClr>
                <a:srgbClr val="000000"/>
              </a:buClr>
              <a:buSzPct val="100000"/>
            </a:pPr>
            <a:r>
              <a:rPr lang="en" sz="1800">
                <a:solidFill>
                  <a:srgbClr val="000000"/>
                </a:solidFill>
              </a:rPr>
              <a:t>Conspiracy Theorists</a:t>
            </a:r>
          </a:p>
        </p:txBody>
      </p:sp>
      <p:sp>
        <p:nvSpPr>
          <p:cNvPr id="69" name="Shape 69"/>
          <p:cNvSpPr txBox="1"/>
          <p:nvPr>
            <p:ph idx="2" type="body"/>
          </p:nvPr>
        </p:nvSpPr>
        <p:spPr>
          <a:xfrm>
            <a:off x="4832400" y="1152475"/>
            <a:ext cx="3999900" cy="3416400"/>
          </a:xfrm>
          <a:prstGeom prst="rect">
            <a:avLst/>
          </a:prstGeom>
        </p:spPr>
        <p:txBody>
          <a:bodyPr anchorCtr="0" anchor="t" bIns="91425" lIns="91425" rIns="91425" tIns="91425">
            <a:noAutofit/>
          </a:bodyPr>
          <a:lstStyle/>
          <a:p>
            <a:pPr indent="-342900" lvl="0" marL="457200" rtl="0">
              <a:lnSpc>
                <a:spcPct val="150000"/>
              </a:lnSpc>
              <a:spcBef>
                <a:spcPts val="0"/>
              </a:spcBef>
              <a:buClr>
                <a:srgbClr val="000000"/>
              </a:buClr>
              <a:buSzPct val="100000"/>
            </a:pPr>
            <a:r>
              <a:rPr lang="en" sz="1800">
                <a:solidFill>
                  <a:srgbClr val="000000"/>
                </a:solidFill>
              </a:rPr>
              <a:t>Vegas Insider</a:t>
            </a:r>
          </a:p>
          <a:p>
            <a:pPr lvl="0" rtl="0">
              <a:lnSpc>
                <a:spcPct val="150000"/>
              </a:lnSpc>
              <a:spcBef>
                <a:spcPts val="0"/>
              </a:spcBef>
              <a:buNone/>
            </a:pPr>
            <a:r>
              <a:t/>
            </a:r>
            <a:endParaRPr sz="1800">
              <a:solidFill>
                <a:srgbClr val="000000"/>
              </a:solidFill>
            </a:endParaRPr>
          </a:p>
          <a:p>
            <a:pPr lvl="0" rtl="0">
              <a:lnSpc>
                <a:spcPct val="150000"/>
              </a:lnSpc>
              <a:spcBef>
                <a:spcPts val="0"/>
              </a:spcBef>
              <a:buNone/>
            </a:pPr>
            <a:r>
              <a:t/>
            </a:r>
            <a:endParaRPr sz="1800">
              <a:solidFill>
                <a:srgbClr val="000000"/>
              </a:solidFill>
            </a:endParaRPr>
          </a:p>
          <a:p>
            <a:pPr indent="-342900" lvl="0" marL="457200" rtl="0">
              <a:lnSpc>
                <a:spcPct val="150000"/>
              </a:lnSpc>
              <a:spcBef>
                <a:spcPts val="0"/>
              </a:spcBef>
              <a:buClr>
                <a:srgbClr val="000000"/>
              </a:buClr>
              <a:buSzPct val="100000"/>
            </a:pPr>
            <a:r>
              <a:rPr lang="en" sz="1800">
                <a:solidFill>
                  <a:srgbClr val="000000"/>
                </a:solidFill>
              </a:rPr>
              <a:t>Basketball Reference</a:t>
            </a:r>
          </a:p>
          <a:p>
            <a:pPr lvl="0">
              <a:lnSpc>
                <a:spcPct val="150000"/>
              </a:lnSpc>
              <a:spcBef>
                <a:spcPts val="0"/>
              </a:spcBef>
              <a:buNone/>
            </a:pPr>
            <a:r>
              <a:t/>
            </a:r>
            <a:endParaRPr sz="1800">
              <a:solidFill>
                <a:srgbClr val="000000"/>
              </a:solidFill>
            </a:endParaRPr>
          </a:p>
        </p:txBody>
      </p:sp>
      <p:sp>
        <p:nvSpPr>
          <p:cNvPr id="70" name="Shape 70"/>
          <p:cNvSpPr txBox="1"/>
          <p:nvPr>
            <p:ph type="title"/>
          </p:nvPr>
        </p:nvSpPr>
        <p:spPr>
          <a:xfrm>
            <a:off x="4832400" y="445025"/>
            <a:ext cx="3962100" cy="572700"/>
          </a:xfrm>
          <a:prstGeom prst="rect">
            <a:avLst/>
          </a:prstGeom>
        </p:spPr>
        <p:txBody>
          <a:bodyPr anchorCtr="0" anchor="t" bIns="91425" lIns="91425" rIns="91425" tIns="91425">
            <a:noAutofit/>
          </a:bodyPr>
          <a:lstStyle/>
          <a:p>
            <a:pPr lvl="0" rtl="0" algn="ctr">
              <a:spcBef>
                <a:spcPts val="0"/>
              </a:spcBef>
              <a:buNone/>
            </a:pPr>
            <a:r>
              <a:rPr lang="en" u="sng">
                <a:solidFill>
                  <a:srgbClr val="000000"/>
                </a:solidFill>
              </a:rPr>
              <a:t>Datasets</a:t>
            </a:r>
          </a:p>
        </p:txBody>
      </p:sp>
      <p:pic>
        <p:nvPicPr>
          <p:cNvPr id="71" name="Shape 71"/>
          <p:cNvPicPr preferRelativeResize="0"/>
          <p:nvPr/>
        </p:nvPicPr>
        <p:blipFill>
          <a:blip r:embed="rId3">
            <a:alphaModFix/>
          </a:blip>
          <a:stretch>
            <a:fillRect/>
          </a:stretch>
        </p:blipFill>
        <p:spPr>
          <a:xfrm>
            <a:off x="4979425" y="3685562"/>
            <a:ext cx="3818001" cy="572700"/>
          </a:xfrm>
          <a:prstGeom prst="rect">
            <a:avLst/>
          </a:prstGeom>
          <a:noFill/>
          <a:ln>
            <a:noFill/>
          </a:ln>
        </p:spPr>
      </p:pic>
      <p:pic>
        <p:nvPicPr>
          <p:cNvPr id="72" name="Shape 72"/>
          <p:cNvPicPr preferRelativeResize="0"/>
          <p:nvPr/>
        </p:nvPicPr>
        <p:blipFill>
          <a:blip r:embed="rId4">
            <a:alphaModFix/>
          </a:blip>
          <a:stretch>
            <a:fillRect/>
          </a:stretch>
        </p:blipFill>
        <p:spPr>
          <a:xfrm>
            <a:off x="5487800" y="1663150"/>
            <a:ext cx="2801260" cy="626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pic>
        <p:nvPicPr>
          <p:cNvPr id="77" name="Shape 77"/>
          <p:cNvPicPr preferRelativeResize="0"/>
          <p:nvPr/>
        </p:nvPicPr>
        <p:blipFill>
          <a:blip r:embed="rId3">
            <a:alphaModFix/>
          </a:blip>
          <a:stretch>
            <a:fillRect/>
          </a:stretch>
        </p:blipFill>
        <p:spPr>
          <a:xfrm>
            <a:off x="0" y="1431605"/>
            <a:ext cx="9144000" cy="3189338"/>
          </a:xfrm>
          <a:prstGeom prst="rect">
            <a:avLst/>
          </a:prstGeom>
          <a:noFill/>
          <a:ln>
            <a:noFill/>
          </a:ln>
        </p:spPr>
      </p:pic>
      <p:pic>
        <p:nvPicPr>
          <p:cNvPr id="78" name="Shape 78"/>
          <p:cNvPicPr preferRelativeResize="0"/>
          <p:nvPr/>
        </p:nvPicPr>
        <p:blipFill>
          <a:blip r:embed="rId4">
            <a:alphaModFix/>
          </a:blip>
          <a:stretch>
            <a:fillRect/>
          </a:stretch>
        </p:blipFill>
        <p:spPr>
          <a:xfrm>
            <a:off x="2663000" y="445012"/>
            <a:ext cx="3818001"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pic>
        <p:nvPicPr>
          <p:cNvPr id="83" name="Shape 83"/>
          <p:cNvPicPr preferRelativeResize="0"/>
          <p:nvPr/>
        </p:nvPicPr>
        <p:blipFill>
          <a:blip r:embed="rId3">
            <a:alphaModFix/>
          </a:blip>
          <a:stretch>
            <a:fillRect/>
          </a:stretch>
        </p:blipFill>
        <p:spPr>
          <a:xfrm>
            <a:off x="2958522" y="146824"/>
            <a:ext cx="3226974" cy="572049"/>
          </a:xfrm>
          <a:prstGeom prst="rect">
            <a:avLst/>
          </a:prstGeom>
          <a:noFill/>
          <a:ln>
            <a:noFill/>
          </a:ln>
        </p:spPr>
      </p:pic>
      <p:pic>
        <p:nvPicPr>
          <p:cNvPr id="84" name="Shape 84"/>
          <p:cNvPicPr preferRelativeResize="0"/>
          <p:nvPr/>
        </p:nvPicPr>
        <p:blipFill>
          <a:blip r:embed="rId4">
            <a:alphaModFix/>
          </a:blip>
          <a:stretch>
            <a:fillRect/>
          </a:stretch>
        </p:blipFill>
        <p:spPr>
          <a:xfrm>
            <a:off x="181600" y="718874"/>
            <a:ext cx="8780825" cy="4424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198125" y="342550"/>
            <a:ext cx="3582600" cy="572700"/>
          </a:xfrm>
          <a:prstGeom prst="rect">
            <a:avLst/>
          </a:prstGeom>
        </p:spPr>
        <p:txBody>
          <a:bodyPr anchorCtr="0" anchor="t" bIns="91425" lIns="91425" rIns="91425" tIns="91425">
            <a:noAutofit/>
          </a:bodyPr>
          <a:lstStyle/>
          <a:p>
            <a:pPr lvl="0" algn="ctr">
              <a:spcBef>
                <a:spcPts val="0"/>
              </a:spcBef>
              <a:buNone/>
            </a:pPr>
            <a:r>
              <a:rPr lang="en" u="sng"/>
              <a:t>Key Metrics - Points</a:t>
            </a:r>
          </a:p>
        </p:txBody>
      </p:sp>
      <p:pic>
        <p:nvPicPr>
          <p:cNvPr id="90" name="Shape 90"/>
          <p:cNvPicPr preferRelativeResize="0"/>
          <p:nvPr/>
        </p:nvPicPr>
        <p:blipFill>
          <a:blip r:embed="rId3">
            <a:alphaModFix/>
          </a:blip>
          <a:stretch>
            <a:fillRect/>
          </a:stretch>
        </p:blipFill>
        <p:spPr>
          <a:xfrm>
            <a:off x="3024849" y="0"/>
            <a:ext cx="6119151" cy="5143500"/>
          </a:xfrm>
          <a:prstGeom prst="rect">
            <a:avLst/>
          </a:prstGeom>
          <a:noFill/>
          <a:ln>
            <a:noFill/>
          </a:ln>
        </p:spPr>
      </p:pic>
      <p:cxnSp>
        <p:nvCxnSpPr>
          <p:cNvPr id="91" name="Shape 91"/>
          <p:cNvCxnSpPr/>
          <p:nvPr/>
        </p:nvCxnSpPr>
        <p:spPr>
          <a:xfrm rot="10800000">
            <a:off x="7079925" y="2562750"/>
            <a:ext cx="983700" cy="18000"/>
          </a:xfrm>
          <a:prstGeom prst="straightConnector1">
            <a:avLst/>
          </a:prstGeom>
          <a:noFill/>
          <a:ln cap="flat" cmpd="sng" w="38100">
            <a:solidFill>
              <a:schemeClr val="dk2"/>
            </a:solidFill>
            <a:prstDash val="solid"/>
            <a:round/>
            <a:headEnd len="lg" w="lg" type="none"/>
            <a:tailEnd len="lg" w="lg" type="triangle"/>
          </a:ln>
        </p:spPr>
      </p:cxnSp>
      <p:sp>
        <p:nvSpPr>
          <p:cNvPr id="92" name="Shape 92"/>
          <p:cNvSpPr/>
          <p:nvPr/>
        </p:nvSpPr>
        <p:spPr>
          <a:xfrm>
            <a:off x="3668225" y="2438550"/>
            <a:ext cx="3186300" cy="266400"/>
          </a:xfrm>
          <a:prstGeom prst="ellipse">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 name="Shape 93"/>
          <p:cNvSpPr txBox="1"/>
          <p:nvPr/>
        </p:nvSpPr>
        <p:spPr>
          <a:xfrm>
            <a:off x="198125" y="1055350"/>
            <a:ext cx="3186300" cy="38628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Minutes played (mp)</a:t>
            </a:r>
          </a:p>
          <a:p>
            <a:pPr indent="-228600" lvl="0" marL="457200" rtl="0">
              <a:spcBef>
                <a:spcPts val="0"/>
              </a:spcBef>
              <a:buChar char="●"/>
            </a:pPr>
            <a:r>
              <a:rPr lang="en"/>
              <a:t>Field goals (fg)</a:t>
            </a:r>
          </a:p>
          <a:p>
            <a:pPr indent="-228600" lvl="0" marL="457200" rtl="0">
              <a:spcBef>
                <a:spcPts val="0"/>
              </a:spcBef>
              <a:buChar char="●"/>
            </a:pPr>
            <a:r>
              <a:rPr lang="en"/>
              <a:t>Field goals attempted (fga)</a:t>
            </a:r>
          </a:p>
          <a:p>
            <a:pPr indent="-228600" lvl="0" marL="457200" rtl="0">
              <a:spcBef>
                <a:spcPts val="0"/>
              </a:spcBef>
              <a:buChar char="●"/>
            </a:pPr>
            <a:r>
              <a:rPr lang="en"/>
              <a:t>Field goals % (fg_pct)</a:t>
            </a:r>
          </a:p>
          <a:p>
            <a:pPr indent="-228600" lvl="0" marL="457200" rtl="0">
              <a:spcBef>
                <a:spcPts val="0"/>
              </a:spcBef>
              <a:buChar char="●"/>
            </a:pPr>
            <a:r>
              <a:rPr lang="en"/>
              <a:t>3-pt field goals (fg3)</a:t>
            </a:r>
          </a:p>
          <a:p>
            <a:pPr indent="-228600" lvl="0" marL="457200" rtl="0">
              <a:spcBef>
                <a:spcPts val="0"/>
              </a:spcBef>
              <a:buChar char="●"/>
            </a:pPr>
            <a:r>
              <a:rPr lang="en"/>
              <a:t>3-pt field goals attempted (fg3a)</a:t>
            </a:r>
          </a:p>
          <a:p>
            <a:pPr indent="-228600" lvl="0" marL="457200" rtl="0">
              <a:spcBef>
                <a:spcPts val="0"/>
              </a:spcBef>
              <a:buChar char="●"/>
            </a:pPr>
            <a:r>
              <a:rPr lang="en"/>
              <a:t>3-pt FG % (fg3_pct)</a:t>
            </a:r>
          </a:p>
          <a:p>
            <a:pPr indent="-228600" lvl="0" marL="457200" rtl="0">
              <a:spcBef>
                <a:spcPts val="0"/>
              </a:spcBef>
              <a:buChar char="●"/>
            </a:pPr>
            <a:r>
              <a:rPr lang="en"/>
              <a:t>Free throws (ft)</a:t>
            </a:r>
          </a:p>
          <a:p>
            <a:pPr indent="-228600" lvl="0" marL="457200" rtl="0">
              <a:spcBef>
                <a:spcPts val="0"/>
              </a:spcBef>
              <a:buChar char="●"/>
            </a:pPr>
            <a:r>
              <a:rPr lang="en"/>
              <a:t>Free throws attempts (fta)</a:t>
            </a:r>
          </a:p>
          <a:p>
            <a:pPr indent="-228600" lvl="0" marL="457200" rtl="0">
              <a:spcBef>
                <a:spcPts val="0"/>
              </a:spcBef>
              <a:buChar char="●"/>
            </a:pPr>
            <a:r>
              <a:rPr lang="en"/>
              <a:t>Free throws % (ft_pct)</a:t>
            </a:r>
          </a:p>
          <a:p>
            <a:pPr indent="-228600" lvl="0" marL="457200" rtl="0">
              <a:spcBef>
                <a:spcPts val="0"/>
              </a:spcBef>
              <a:buChar char="●"/>
            </a:pPr>
            <a:r>
              <a:rPr lang="en"/>
              <a:t>True shooting % (ts_pct)</a:t>
            </a:r>
          </a:p>
          <a:p>
            <a:pPr indent="-228600" lvl="0" marL="457200" rtl="0">
              <a:spcBef>
                <a:spcPts val="0"/>
              </a:spcBef>
              <a:buChar char="●"/>
            </a:pPr>
            <a:r>
              <a:rPr lang="en"/>
              <a:t>Effective FG % (efg_pct)</a:t>
            </a:r>
          </a:p>
          <a:p>
            <a:pPr indent="-228600" lvl="0" marL="457200" rtl="0">
              <a:spcBef>
                <a:spcPts val="0"/>
              </a:spcBef>
              <a:buChar char="●"/>
            </a:pPr>
            <a:r>
              <a:rPr lang="en"/>
              <a:t>Usage % (usg_pct)</a:t>
            </a:r>
          </a:p>
          <a:p>
            <a:pPr indent="-228600" lvl="0" marL="457200">
              <a:spcBef>
                <a:spcPts val="0"/>
              </a:spcBef>
              <a:buChar char="●"/>
            </a:pPr>
            <a:r>
              <a:rPr lang="en"/>
              <a:t>Offensive Rating (off_rtg)</a:t>
            </a:r>
          </a:p>
        </p:txBody>
      </p:sp>
      <p:cxnSp>
        <p:nvCxnSpPr>
          <p:cNvPr id="94" name="Shape 94"/>
          <p:cNvCxnSpPr/>
          <p:nvPr/>
        </p:nvCxnSpPr>
        <p:spPr>
          <a:xfrm flipH="1">
            <a:off x="6720575" y="1475425"/>
            <a:ext cx="1500" cy="840000"/>
          </a:xfrm>
          <a:prstGeom prst="straightConnector1">
            <a:avLst/>
          </a:prstGeom>
          <a:noFill/>
          <a:ln cap="flat" cmpd="sng" w="38100">
            <a:solidFill>
              <a:schemeClr val="dk2"/>
            </a:solidFill>
            <a:prstDash val="solid"/>
            <a:round/>
            <a:headEnd len="lg" w="lg" type="none"/>
            <a:tailEnd len="lg" w="lg" type="triangle"/>
          </a:ln>
        </p:spPr>
      </p:cxnSp>
      <p:sp>
        <p:nvSpPr>
          <p:cNvPr id="95" name="Shape 95"/>
          <p:cNvSpPr/>
          <p:nvPr/>
        </p:nvSpPr>
        <p:spPr>
          <a:xfrm rot="-5400000">
            <a:off x="5609675" y="3417000"/>
            <a:ext cx="2223300" cy="266400"/>
          </a:xfrm>
          <a:prstGeom prst="ellipse">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2050"/>
            <a:ext cx="8520600" cy="572700"/>
          </a:xfrm>
          <a:prstGeom prst="rect">
            <a:avLst/>
          </a:prstGeom>
        </p:spPr>
        <p:txBody>
          <a:bodyPr anchorCtr="0" anchor="t" bIns="91425" lIns="91425" rIns="91425" tIns="91425">
            <a:noAutofit/>
          </a:bodyPr>
          <a:lstStyle/>
          <a:p>
            <a:pPr lvl="0" algn="ctr">
              <a:spcBef>
                <a:spcPts val="0"/>
              </a:spcBef>
              <a:buNone/>
            </a:pPr>
            <a:r>
              <a:rPr lang="en" u="sng"/>
              <a:t>EDA - Feature Importance</a:t>
            </a:r>
          </a:p>
        </p:txBody>
      </p:sp>
      <p:pic>
        <p:nvPicPr>
          <p:cNvPr id="101" name="Shape 101"/>
          <p:cNvPicPr preferRelativeResize="0"/>
          <p:nvPr/>
        </p:nvPicPr>
        <p:blipFill>
          <a:blip r:embed="rId3">
            <a:alphaModFix/>
          </a:blip>
          <a:stretch>
            <a:fillRect/>
          </a:stretch>
        </p:blipFill>
        <p:spPr>
          <a:xfrm>
            <a:off x="1909050" y="614749"/>
            <a:ext cx="7234948" cy="4528749"/>
          </a:xfrm>
          <a:prstGeom prst="rect">
            <a:avLst/>
          </a:prstGeom>
          <a:noFill/>
          <a:ln>
            <a:noFill/>
          </a:ln>
        </p:spPr>
      </p:pic>
      <p:pic>
        <p:nvPicPr>
          <p:cNvPr id="102" name="Shape 102"/>
          <p:cNvPicPr preferRelativeResize="0"/>
          <p:nvPr/>
        </p:nvPicPr>
        <p:blipFill>
          <a:blip r:embed="rId4">
            <a:alphaModFix/>
          </a:blip>
          <a:stretch>
            <a:fillRect/>
          </a:stretch>
        </p:blipFill>
        <p:spPr>
          <a:xfrm>
            <a:off x="152400" y="363725"/>
            <a:ext cx="1825074" cy="4619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Shape 107"/>
          <p:cNvSpPr txBox="1"/>
          <p:nvPr>
            <p:ph type="title"/>
          </p:nvPr>
        </p:nvSpPr>
        <p:spPr>
          <a:xfrm>
            <a:off x="311700" y="242875"/>
            <a:ext cx="7661700" cy="464700"/>
          </a:xfrm>
          <a:prstGeom prst="rect">
            <a:avLst/>
          </a:prstGeom>
        </p:spPr>
        <p:txBody>
          <a:bodyPr anchorCtr="0" anchor="t" bIns="91425" lIns="91425" rIns="91425" tIns="91425">
            <a:noAutofit/>
          </a:bodyPr>
          <a:lstStyle/>
          <a:p>
            <a:pPr lvl="0" algn="ctr">
              <a:spcBef>
                <a:spcPts val="0"/>
              </a:spcBef>
              <a:buNone/>
            </a:pPr>
            <a:r>
              <a:rPr lang="en" u="sng">
                <a:solidFill>
                  <a:schemeClr val="lt1"/>
                </a:solidFill>
              </a:rPr>
              <a:t>What do you know about basketball?</a:t>
            </a:r>
          </a:p>
        </p:txBody>
      </p:sp>
      <p:sp>
        <p:nvSpPr>
          <p:cNvPr id="108" name="Shape 10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buClr>
                <a:schemeClr val="lt1"/>
              </a:buClr>
            </a:pPr>
            <a:r>
              <a:rPr lang="en">
                <a:solidFill>
                  <a:schemeClr val="lt1"/>
                </a:solidFill>
              </a:rPr>
              <a:t>48 Minutes per game</a:t>
            </a:r>
          </a:p>
          <a:p>
            <a:pPr indent="-228600" lvl="1" marL="914400" rtl="0">
              <a:lnSpc>
                <a:spcPct val="200000"/>
              </a:lnSpc>
              <a:spcBef>
                <a:spcPts val="0"/>
              </a:spcBef>
              <a:buClr>
                <a:schemeClr val="lt1"/>
              </a:buClr>
            </a:pPr>
            <a:r>
              <a:rPr lang="en">
                <a:solidFill>
                  <a:schemeClr val="lt1"/>
                </a:solidFill>
              </a:rPr>
              <a:t>Each player used as a weighted average</a:t>
            </a:r>
          </a:p>
          <a:p>
            <a:pPr indent="-228600" lvl="0" marL="457200" rtl="0">
              <a:lnSpc>
                <a:spcPct val="200000"/>
              </a:lnSpc>
              <a:spcBef>
                <a:spcPts val="0"/>
              </a:spcBef>
              <a:buClr>
                <a:schemeClr val="lt1"/>
              </a:buClr>
            </a:pPr>
            <a:r>
              <a:rPr lang="en">
                <a:solidFill>
                  <a:schemeClr val="lt1"/>
                </a:solidFill>
              </a:rPr>
              <a:t>5 Players from each team on the floor at a time</a:t>
            </a:r>
          </a:p>
          <a:p>
            <a:pPr indent="-228600" lvl="1" marL="914400" rtl="0">
              <a:lnSpc>
                <a:spcPct val="200000"/>
              </a:lnSpc>
              <a:spcBef>
                <a:spcPts val="0"/>
              </a:spcBef>
              <a:buClr>
                <a:schemeClr val="lt1"/>
              </a:buClr>
            </a:pPr>
            <a:r>
              <a:rPr lang="en">
                <a:solidFill>
                  <a:schemeClr val="lt1"/>
                </a:solidFill>
              </a:rPr>
              <a:t>5 * 48 minutes = 240 minutes per game</a:t>
            </a:r>
          </a:p>
          <a:p>
            <a:pPr indent="-228600" lvl="0" marL="457200" rtl="0">
              <a:lnSpc>
                <a:spcPct val="200000"/>
              </a:lnSpc>
              <a:spcBef>
                <a:spcPts val="0"/>
              </a:spcBef>
              <a:buClr>
                <a:schemeClr val="lt1"/>
              </a:buClr>
            </a:pPr>
            <a:r>
              <a:rPr lang="en">
                <a:solidFill>
                  <a:schemeClr val="lt1"/>
                </a:solidFill>
              </a:rPr>
              <a:t>13 Total Active players per team per game</a:t>
            </a:r>
          </a:p>
          <a:p>
            <a:pPr indent="-228600" lvl="0" marL="457200" rtl="0">
              <a:lnSpc>
                <a:spcPct val="200000"/>
              </a:lnSpc>
              <a:spcBef>
                <a:spcPts val="0"/>
              </a:spcBef>
              <a:buClr>
                <a:schemeClr val="lt1"/>
              </a:buClr>
            </a:pPr>
            <a:r>
              <a:rPr lang="en">
                <a:solidFill>
                  <a:schemeClr val="lt1"/>
                </a:solidFill>
              </a:rPr>
              <a:t>Each game has a winner and loser (no ties)</a:t>
            </a:r>
          </a:p>
          <a:p>
            <a:pPr indent="-228600" lvl="1" marL="914400" rtl="0">
              <a:lnSpc>
                <a:spcPct val="200000"/>
              </a:lnSpc>
              <a:spcBef>
                <a:spcPts val="0"/>
              </a:spcBef>
              <a:buClr>
                <a:schemeClr val="lt1"/>
              </a:buClr>
            </a:pPr>
            <a:r>
              <a:rPr lang="en">
                <a:solidFill>
                  <a:schemeClr val="lt1"/>
                </a:solidFill>
              </a:rPr>
              <a:t>Needed for spread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Shape 113"/>
          <p:cNvSpPr txBox="1"/>
          <p:nvPr>
            <p:ph type="title"/>
          </p:nvPr>
        </p:nvSpPr>
        <p:spPr>
          <a:xfrm>
            <a:off x="4009150" y="265350"/>
            <a:ext cx="4823100" cy="572700"/>
          </a:xfrm>
          <a:prstGeom prst="rect">
            <a:avLst/>
          </a:prstGeom>
        </p:spPr>
        <p:txBody>
          <a:bodyPr anchorCtr="0" anchor="t" bIns="91425" lIns="91425" rIns="91425" tIns="91425">
            <a:noAutofit/>
          </a:bodyPr>
          <a:lstStyle/>
          <a:p>
            <a:pPr lvl="0" rtl="0" algn="ctr">
              <a:spcBef>
                <a:spcPts val="0"/>
              </a:spcBef>
              <a:buNone/>
            </a:pPr>
            <a:r>
              <a:rPr lang="en" u="sng">
                <a:solidFill>
                  <a:schemeClr val="lt1"/>
                </a:solidFill>
              </a:rPr>
              <a:t>What do you know</a:t>
            </a:r>
          </a:p>
          <a:p>
            <a:pPr lvl="0" algn="ctr">
              <a:spcBef>
                <a:spcPts val="0"/>
              </a:spcBef>
              <a:buNone/>
            </a:pPr>
            <a:r>
              <a:rPr lang="en" u="sng">
                <a:solidFill>
                  <a:schemeClr val="lt1"/>
                </a:solidFill>
              </a:rPr>
              <a:t>about Vegas?</a:t>
            </a:r>
          </a:p>
        </p:txBody>
      </p:sp>
      <p:sp>
        <p:nvSpPr>
          <p:cNvPr id="114" name="Shape 114"/>
          <p:cNvSpPr txBox="1"/>
          <p:nvPr>
            <p:ph idx="1" type="body"/>
          </p:nvPr>
        </p:nvSpPr>
        <p:spPr>
          <a:xfrm>
            <a:off x="4641450" y="1422000"/>
            <a:ext cx="3865200" cy="3416400"/>
          </a:xfrm>
          <a:prstGeom prst="rect">
            <a:avLst/>
          </a:prstGeom>
        </p:spPr>
        <p:txBody>
          <a:bodyPr anchorCtr="0" anchor="t" bIns="91425" lIns="91425" rIns="91425" tIns="91425">
            <a:noAutofit/>
          </a:bodyPr>
          <a:lstStyle/>
          <a:p>
            <a:pPr indent="-228600" lvl="0" marL="457200" rtl="0">
              <a:lnSpc>
                <a:spcPct val="200000"/>
              </a:lnSpc>
              <a:spcBef>
                <a:spcPts val="0"/>
              </a:spcBef>
              <a:buClr>
                <a:schemeClr val="lt1"/>
              </a:buClr>
            </a:pPr>
            <a:r>
              <a:rPr lang="en">
                <a:solidFill>
                  <a:schemeClr val="lt1"/>
                </a:solidFill>
              </a:rPr>
              <a:t>Betting options:</a:t>
            </a:r>
          </a:p>
          <a:p>
            <a:pPr indent="-228600" lvl="1" marL="914400" rtl="0">
              <a:lnSpc>
                <a:spcPct val="200000"/>
              </a:lnSpc>
              <a:spcBef>
                <a:spcPts val="0"/>
              </a:spcBef>
              <a:buClr>
                <a:schemeClr val="lt1"/>
              </a:buClr>
            </a:pPr>
            <a:r>
              <a:rPr lang="en">
                <a:solidFill>
                  <a:schemeClr val="lt1"/>
                </a:solidFill>
              </a:rPr>
              <a:t>Which team wins</a:t>
            </a:r>
          </a:p>
          <a:p>
            <a:pPr indent="-228600" lvl="1" marL="914400" rtl="0">
              <a:lnSpc>
                <a:spcPct val="200000"/>
              </a:lnSpc>
              <a:spcBef>
                <a:spcPts val="0"/>
              </a:spcBef>
              <a:buClr>
                <a:schemeClr val="lt1"/>
              </a:buClr>
            </a:pPr>
            <a:r>
              <a:rPr lang="en">
                <a:solidFill>
                  <a:schemeClr val="lt1"/>
                </a:solidFill>
              </a:rPr>
              <a:t>Which team wins by how much</a:t>
            </a:r>
          </a:p>
          <a:p>
            <a:pPr indent="-228600" lvl="1" marL="914400" rtl="0">
              <a:lnSpc>
                <a:spcPct val="200000"/>
              </a:lnSpc>
              <a:spcBef>
                <a:spcPts val="0"/>
              </a:spcBef>
              <a:buClr>
                <a:schemeClr val="lt1"/>
              </a:buClr>
            </a:pPr>
            <a:r>
              <a:rPr lang="en">
                <a:solidFill>
                  <a:schemeClr val="lt1"/>
                </a:solidFill>
              </a:rPr>
              <a:t>Combined Score (over-under)</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