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88" r:id="rId2"/>
    <p:sldId id="257" r:id="rId3"/>
    <p:sldId id="273" r:id="rId4"/>
    <p:sldId id="278" r:id="rId5"/>
    <p:sldId id="279" r:id="rId6"/>
    <p:sldId id="260" r:id="rId7"/>
    <p:sldId id="280" r:id="rId8"/>
    <p:sldId id="275" r:id="rId9"/>
    <p:sldId id="269" r:id="rId10"/>
    <p:sldId id="270" r:id="rId11"/>
    <p:sldId id="274" r:id="rId12"/>
    <p:sldId id="28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M Serif Display" panose="020B0604020202020204" charset="0"/>
      <p:regular r:id="rId19"/>
      <p:italic r:id="rId20"/>
    </p:embeddedFont>
    <p:embeddedFont>
      <p:font typeface="Montserrat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108" d="100"/>
          <a:sy n="108" d="100"/>
        </p:scale>
        <p:origin x="74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2151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55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Subtraction (BS) is a widely used approach for detecting moving objects or movement of the foreground.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 can be treated as a binary classication task which assigns each pixel in video sequences with labels belonging to either the Foreground (FG)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(moving objects) or the background (static scenario).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212e680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d212e680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5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2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191" cy="51435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3">
  <p:cSld name="BLANK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 rot="5400000" flipH="1">
            <a:off x="-248212" y="246209"/>
            <a:ext cx="5151227" cy="4654804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_1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006359" y="-1980394"/>
            <a:ext cx="5136998" cy="9138285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lvl="8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4240988" y="246209"/>
            <a:ext cx="5151227" cy="4654804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1112550" y="915566"/>
            <a:ext cx="6766500" cy="1256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Background Subtraction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using 3D</a:t>
            </a:r>
            <a:r>
              <a:rPr lang="es-PE" sz="2500" dirty="0"/>
              <a:t> CNN and </a:t>
            </a:r>
            <a:r>
              <a:rPr lang="es-PE" sz="2500" dirty="0" err="1"/>
              <a:t>ConvLSTM</a:t>
            </a:r>
            <a:endParaRPr sz="2500"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1871550" y="2506625"/>
            <a:ext cx="5248500" cy="214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Anthony Alessandro Benavides Arce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anthony.benavides@ucsp.edu.pe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Undergraduate Program in Computer Science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UCSP - San Pablo Catholic University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July of 2020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43136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 idx="4294967295"/>
          </p:nvPr>
        </p:nvSpPr>
        <p:spPr>
          <a:xfrm>
            <a:off x="683568" y="483518"/>
            <a:ext cx="6766500" cy="56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700" dirty="0">
                <a:solidFill>
                  <a:schemeClr val="dk1"/>
                </a:solidFill>
              </a:rPr>
              <a:t>Performance comparison in terms of PWC</a:t>
            </a:r>
            <a:endParaRPr sz="2700" dirty="0">
              <a:solidFill>
                <a:schemeClr val="dk1"/>
              </a:solidFill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Google Shape;132;p23"/>
          <p:cNvPicPr preferRelativeResize="0"/>
          <p:nvPr/>
        </p:nvPicPr>
        <p:blipFill rotWithShape="1">
          <a:blip r:embed="rId3">
            <a:alphaModFix/>
          </a:blip>
          <a:srcRect l="16159" t="31382" r="55410" b="24490"/>
          <a:stretch/>
        </p:blipFill>
        <p:spPr>
          <a:xfrm>
            <a:off x="2545400" y="2135410"/>
            <a:ext cx="2446791" cy="213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30;p23"/>
          <p:cNvSpPr txBox="1">
            <a:spLocks/>
          </p:cNvSpPr>
          <p:nvPr/>
        </p:nvSpPr>
        <p:spPr>
          <a:xfrm>
            <a:off x="785825" y="1239550"/>
            <a:ext cx="7469700" cy="11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60"/>
              </a:spcBef>
            </a:pPr>
            <a:r>
              <a:rPr lang="en-US" sz="16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Three methods of the state of the art (PBAS, UMBS, </a:t>
            </a:r>
            <a:r>
              <a:rPr lang="en-US" sz="16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DeepBS</a:t>
            </a:r>
            <a:r>
              <a:rPr lang="en-US" sz="16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 and the proposed method were tested in eight categories of CDnet2014 dataset.</a:t>
            </a:r>
          </a:p>
        </p:txBody>
      </p:sp>
      <p:pic>
        <p:nvPicPr>
          <p:cNvPr id="8" name="Google Shape;132;p23">
            <a:extLst>
              <a:ext uri="{FF2B5EF4-FFF2-40B4-BE49-F238E27FC236}">
                <a16:creationId xmlns:a16="http://schemas.microsoft.com/office/drawing/2014/main" id="{C810C8EB-FC20-499C-812A-0949D1E2F66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5361" t="31382" r="12720" b="24490"/>
          <a:stretch/>
        </p:blipFill>
        <p:spPr>
          <a:xfrm>
            <a:off x="4860032" y="2135409"/>
            <a:ext cx="1025763" cy="213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61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 idx="4294967295"/>
          </p:nvPr>
        </p:nvSpPr>
        <p:spPr>
          <a:xfrm>
            <a:off x="683568" y="195486"/>
            <a:ext cx="6766500" cy="56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700" dirty="0">
                <a:solidFill>
                  <a:schemeClr val="dk1"/>
                </a:solidFill>
              </a:rPr>
              <a:t>Qualitative results</a:t>
            </a:r>
            <a:endParaRPr sz="2700" dirty="0">
              <a:solidFill>
                <a:schemeClr val="dk1"/>
              </a:solidFill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50" name="Picture 2" descr="C:\Users\Anthony\Desktop\Proyecto VC\Thesis\Proyecto1-BackgrounSubtraction\img\Qualitative Results\qualitativeResults.em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30"/>
          <a:stretch/>
        </p:blipFill>
        <p:spPr bwMode="auto">
          <a:xfrm>
            <a:off x="1641376" y="555526"/>
            <a:ext cx="6235925" cy="480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72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1112550" y="915566"/>
            <a:ext cx="6766500" cy="1256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Background Subtraction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using 3D</a:t>
            </a:r>
            <a:r>
              <a:rPr lang="es-PE" sz="2500" dirty="0"/>
              <a:t> CNN and </a:t>
            </a:r>
            <a:r>
              <a:rPr lang="es-PE" sz="2500" dirty="0" err="1"/>
              <a:t>ConvLSTM</a:t>
            </a:r>
            <a:endParaRPr sz="2500"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1871550" y="2506625"/>
            <a:ext cx="5248500" cy="214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Anthony Alessandro Benavides Arce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anthony.benavides@ucsp.edu.pe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Undergraduate Program in Computer Science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UCSP - San Pablo Catholic University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July of 2020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9416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4294967295"/>
          </p:nvPr>
        </p:nvSpPr>
        <p:spPr>
          <a:xfrm>
            <a:off x="914608" y="374100"/>
            <a:ext cx="6765925" cy="477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Background Subtraction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00" y="1184748"/>
            <a:ext cx="2429171" cy="164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 r="3716"/>
          <a:stretch/>
        </p:blipFill>
        <p:spPr>
          <a:xfrm>
            <a:off x="5059575" y="1182475"/>
            <a:ext cx="2338900" cy="16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5">
            <a:alphaModFix/>
          </a:blip>
          <a:srcRect b="3269"/>
          <a:stretch/>
        </p:blipFill>
        <p:spPr>
          <a:xfrm>
            <a:off x="1868400" y="3291700"/>
            <a:ext cx="2429175" cy="1475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6">
            <a:alphaModFix/>
          </a:blip>
          <a:srcRect b="3269"/>
          <a:stretch/>
        </p:blipFill>
        <p:spPr>
          <a:xfrm>
            <a:off x="5059576" y="3293975"/>
            <a:ext cx="2338902" cy="147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7"/>
          <p:cNvCxnSpPr/>
          <p:nvPr/>
        </p:nvCxnSpPr>
        <p:spPr>
          <a:xfrm rot="10800000" flipH="1">
            <a:off x="4534575" y="2005125"/>
            <a:ext cx="288000" cy="90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82" name="Google Shape;82;p17"/>
          <p:cNvCxnSpPr/>
          <p:nvPr/>
        </p:nvCxnSpPr>
        <p:spPr>
          <a:xfrm rot="10800000" flipH="1">
            <a:off x="4534575" y="4024913"/>
            <a:ext cx="288000" cy="90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3</a:t>
            </a:fld>
            <a:endParaRPr lang="es-PE"/>
          </a:p>
        </p:txBody>
      </p:sp>
      <p:sp>
        <p:nvSpPr>
          <p:cNvPr id="4" name="Google Shape;87;p18"/>
          <p:cNvSpPr txBox="1">
            <a:spLocks/>
          </p:cNvSpPr>
          <p:nvPr/>
        </p:nvSpPr>
        <p:spPr>
          <a:xfrm>
            <a:off x="743825" y="426600"/>
            <a:ext cx="67665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s-PE" sz="3600" dirty="0" err="1">
                <a:solidFill>
                  <a:schemeClr val="tx1"/>
                </a:solidFill>
              </a:rPr>
              <a:t>Proposed</a:t>
            </a:r>
            <a:r>
              <a:rPr lang="es-PE" sz="3600" dirty="0">
                <a:solidFill>
                  <a:schemeClr val="tx1"/>
                </a:solidFill>
              </a:rPr>
              <a:t> </a:t>
            </a:r>
            <a:r>
              <a:rPr lang="es-PE" sz="3600" dirty="0" err="1">
                <a:solidFill>
                  <a:schemeClr val="tx1"/>
                </a:solidFill>
              </a:rPr>
              <a:t>model</a:t>
            </a:r>
            <a:endParaRPr lang="es-PE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nthony\Desktop\Proyecto VC\Thesis\Proyecto1-BackgrounSubtraction\img\proposal\proposal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164554"/>
            <a:ext cx="3960440" cy="56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3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4</a:t>
            </a:fld>
            <a:endParaRPr lang="es-PE"/>
          </a:p>
        </p:txBody>
      </p:sp>
      <p:sp>
        <p:nvSpPr>
          <p:cNvPr id="4" name="Google Shape;87;p18"/>
          <p:cNvSpPr txBox="1">
            <a:spLocks/>
          </p:cNvSpPr>
          <p:nvPr/>
        </p:nvSpPr>
        <p:spPr>
          <a:xfrm>
            <a:off x="743825" y="426600"/>
            <a:ext cx="67665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s-PE" sz="3600" dirty="0" err="1">
                <a:solidFill>
                  <a:schemeClr val="tx1"/>
                </a:solidFill>
              </a:rPr>
              <a:t>Proposed</a:t>
            </a:r>
            <a:r>
              <a:rPr lang="es-PE" sz="3600" dirty="0">
                <a:solidFill>
                  <a:schemeClr val="tx1"/>
                </a:solidFill>
              </a:rPr>
              <a:t> </a:t>
            </a:r>
            <a:r>
              <a:rPr lang="es-PE" sz="3600" dirty="0" err="1">
                <a:solidFill>
                  <a:schemeClr val="tx1"/>
                </a:solidFill>
              </a:rPr>
              <a:t>model</a:t>
            </a:r>
            <a:endParaRPr lang="es-PE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nthony\Desktop\Proyecto VC\Thesis\Proyecto1-BackgrounSubtraction\img\proposal\proposal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164554"/>
            <a:ext cx="3960440" cy="56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80" y="1275606"/>
            <a:ext cx="16002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59174"/>
            <a:ext cx="16097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95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5</a:t>
            </a:fld>
            <a:endParaRPr lang="es-PE"/>
          </a:p>
        </p:txBody>
      </p:sp>
      <p:sp>
        <p:nvSpPr>
          <p:cNvPr id="4" name="Google Shape;87;p18"/>
          <p:cNvSpPr txBox="1">
            <a:spLocks/>
          </p:cNvSpPr>
          <p:nvPr/>
        </p:nvSpPr>
        <p:spPr>
          <a:xfrm>
            <a:off x="743825" y="426600"/>
            <a:ext cx="67665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s-PE" sz="3600" dirty="0" err="1">
                <a:solidFill>
                  <a:schemeClr val="tx1"/>
                </a:solidFill>
              </a:rPr>
              <a:t>Proposed</a:t>
            </a:r>
            <a:r>
              <a:rPr lang="es-PE" sz="3600" dirty="0">
                <a:solidFill>
                  <a:schemeClr val="tx1"/>
                </a:solidFill>
              </a:rPr>
              <a:t> </a:t>
            </a:r>
            <a:r>
              <a:rPr lang="es-PE" sz="3600" dirty="0" err="1">
                <a:solidFill>
                  <a:schemeClr val="tx1"/>
                </a:solidFill>
              </a:rPr>
              <a:t>model</a:t>
            </a:r>
            <a:endParaRPr lang="es-PE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nthony\Desktop\Proyecto VC\Thesis\Proyecto1-BackgrounSubtraction\img\proposal\proposal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164554"/>
            <a:ext cx="3960440" cy="56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30511"/>
            <a:ext cx="16097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0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108;p20"/>
          <p:cNvSpPr txBox="1">
            <a:spLocks/>
          </p:cNvSpPr>
          <p:nvPr/>
        </p:nvSpPr>
        <p:spPr>
          <a:xfrm>
            <a:off x="1043608" y="1563638"/>
            <a:ext cx="6765925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s-PE" dirty="0" err="1">
                <a:solidFill>
                  <a:schemeClr val="bg1"/>
                </a:solidFill>
              </a:rPr>
              <a:t>Results</a:t>
            </a:r>
            <a:endParaRPr lang="es-P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0" t="6223" r="16806" b="6923"/>
          <a:stretch/>
        </p:blipFill>
        <p:spPr bwMode="auto">
          <a:xfrm>
            <a:off x="2195737" y="1360175"/>
            <a:ext cx="4982986" cy="3618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oogle Shape;145;p25"/>
          <p:cNvSpPr txBox="1">
            <a:spLocks/>
          </p:cNvSpPr>
          <p:nvPr/>
        </p:nvSpPr>
        <p:spPr>
          <a:xfrm>
            <a:off x="708719" y="126338"/>
            <a:ext cx="7571957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2700" dirty="0">
                <a:solidFill>
                  <a:schemeClr val="dk1"/>
                </a:solidFill>
              </a:rPr>
              <a:t>Data-set</a:t>
            </a:r>
          </a:p>
        </p:txBody>
      </p:sp>
      <p:sp>
        <p:nvSpPr>
          <p:cNvPr id="9" name="Google Shape;130;p23"/>
          <p:cNvSpPr txBox="1">
            <a:spLocks/>
          </p:cNvSpPr>
          <p:nvPr/>
        </p:nvSpPr>
        <p:spPr>
          <a:xfrm>
            <a:off x="803066" y="699542"/>
            <a:ext cx="7469700" cy="11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60"/>
              </a:spcBef>
            </a:pPr>
            <a:r>
              <a:rPr lang="en-US" sz="16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CDnet2014 dataset was used to the experiments, because it contains a variety of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18951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 idx="4294967295"/>
          </p:nvPr>
        </p:nvSpPr>
        <p:spPr>
          <a:xfrm>
            <a:off x="683568" y="483518"/>
            <a:ext cx="7665606" cy="56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700" dirty="0">
                <a:solidFill>
                  <a:schemeClr val="dk1"/>
                </a:solidFill>
              </a:rPr>
              <a:t>Metrics</a:t>
            </a:r>
            <a:endParaRPr sz="2700" dirty="0">
              <a:solidFill>
                <a:schemeClr val="dk1"/>
              </a:solidFill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076" name="Picture 4" descr="C:\Users\Anthony\Desktop\Proyecto VC\Thesis\Proyecto1-BackgrounSubtraction\img\Metrics\Metrics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23291"/>
            <a:ext cx="6971026" cy="36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05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 idx="4294967295"/>
          </p:nvPr>
        </p:nvSpPr>
        <p:spPr>
          <a:xfrm>
            <a:off x="708719" y="126338"/>
            <a:ext cx="7571957" cy="56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700" dirty="0">
                <a:solidFill>
                  <a:schemeClr val="dk1"/>
                </a:solidFill>
              </a:rPr>
              <a:t>Performance comparison in terms of F-measure</a:t>
            </a:r>
            <a:endParaRPr sz="2700" dirty="0">
              <a:solidFill>
                <a:schemeClr val="dk1"/>
              </a:solidFill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130;p23"/>
          <p:cNvSpPr txBox="1">
            <a:spLocks/>
          </p:cNvSpPr>
          <p:nvPr/>
        </p:nvSpPr>
        <p:spPr>
          <a:xfrm>
            <a:off x="803066" y="699542"/>
            <a:ext cx="7469700" cy="11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60"/>
              </a:spcBef>
            </a:pPr>
            <a:r>
              <a:rPr lang="en-US" sz="16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Three methods of the state of the art (PBAS, UMBS, </a:t>
            </a:r>
            <a:r>
              <a:rPr lang="en-US" sz="16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DeepBS</a:t>
            </a:r>
            <a:r>
              <a:rPr lang="en-US" sz="16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 and the proposed method were tested in sixteen scenes of CDnet2014 dataset.</a:t>
            </a:r>
          </a:p>
        </p:txBody>
      </p:sp>
      <p:pic>
        <p:nvPicPr>
          <p:cNvPr id="8" name="Google Shape;125;p22"/>
          <p:cNvPicPr preferRelativeResize="0"/>
          <p:nvPr/>
        </p:nvPicPr>
        <p:blipFill rotWithShape="1">
          <a:blip r:embed="rId3">
            <a:alphaModFix/>
          </a:blip>
          <a:srcRect l="16117" t="22333" r="54006" b="8309"/>
          <a:stretch/>
        </p:blipFill>
        <p:spPr>
          <a:xfrm>
            <a:off x="2897252" y="1302091"/>
            <a:ext cx="2736304" cy="3571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oogle Shape;125;p22">
            <a:extLst>
              <a:ext uri="{FF2B5EF4-FFF2-40B4-BE49-F238E27FC236}">
                <a16:creationId xmlns:a16="http://schemas.microsoft.com/office/drawing/2014/main" id="{CB47F1E0-441A-40F5-B4F4-7ABAB66F6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8795" t="22333" r="20198" b="8309"/>
          <a:stretch/>
        </p:blipFill>
        <p:spPr>
          <a:xfrm>
            <a:off x="5580112" y="1302091"/>
            <a:ext cx="1008112" cy="3571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0389648"/>
      </p:ext>
    </p:extLst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232</Words>
  <Application>Microsoft Office PowerPoint</Application>
  <PresentationFormat>Presentación en pantalla (16:9)</PresentationFormat>
  <Paragraphs>42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Montserrat Light</vt:lpstr>
      <vt:lpstr>Calibri</vt:lpstr>
      <vt:lpstr>Arial</vt:lpstr>
      <vt:lpstr>DM Serif Display</vt:lpstr>
      <vt:lpstr>Mutius template</vt:lpstr>
      <vt:lpstr>Background Subtraction using 3D CNN and ConvLSTM</vt:lpstr>
      <vt:lpstr>Background Subtraction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Metrics</vt:lpstr>
      <vt:lpstr>Performance comparison in terms of F-measure</vt:lpstr>
      <vt:lpstr>Performance comparison in terms of PWC</vt:lpstr>
      <vt:lpstr>Qualitative results</vt:lpstr>
      <vt:lpstr>Background Subtraction using 3D CNN and ConvLSTM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Subtraction using spatio-temporal information overcoming the incremental version problem</dc:title>
  <cp:lastModifiedBy>Anthony Benavides</cp:lastModifiedBy>
  <cp:revision>16</cp:revision>
  <dcterms:modified xsi:type="dcterms:W3CDTF">2020-12-11T15:42:04Z</dcterms:modified>
</cp:coreProperties>
</file>