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1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78" r:id="rId11"/>
    <p:sldId id="279" r:id="rId12"/>
    <p:sldId id="280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paola Marco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98" autoAdjust="0"/>
    <p:restoredTop sz="93023" autoAdjust="0"/>
  </p:normalViewPr>
  <p:slideViewPr>
    <p:cSldViewPr>
      <p:cViewPr>
        <p:scale>
          <a:sx n="82" d="100"/>
          <a:sy n="82" d="100"/>
        </p:scale>
        <p:origin x="3008" y="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051D3-C6DE-40C5-814C-40B0EB26FDE5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2A10-AFC8-4FC1-A75F-71328DBF0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1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2E3B-23EB-440B-8DDA-6DC67D7B799A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F2CA9-8F8C-4457-96DE-B0CCB4A0D6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89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F2CA9-8F8C-4457-96DE-B0CCB4A0D6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2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53975"/>
            <a:ext cx="8853487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0" y="6557815"/>
            <a:ext cx="9143999" cy="30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9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/>
            </a:pPr>
            <a:r>
              <a:rPr lang="en-US" sz="14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October, 4 2018</a:t>
            </a: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							   						    Epidemics </a:t>
            </a:r>
            <a:fld id="{F2B65DE0-A7CE-4EB3-A30E-EBCFE3195105}" type="slidenum">
              <a:rPr lang="en-US" sz="1400" b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defTabSz="457200">
                <a:lnSpc>
                  <a:spcPct val="97000"/>
                </a:lnSpc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10700" algn="l"/>
                </a:tabLst>
                <a:defRPr/>
              </a:pPr>
              <a:t>‹#›</a:t>
            </a:fld>
            <a:endParaRPr lang="en-US" sz="1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146" y="-40688"/>
            <a:ext cx="7938854" cy="990600"/>
          </a:xfrm>
          <a:prstGeom prst="rect">
            <a:avLst/>
          </a:prstGeom>
          <a:noFill/>
        </p:spPr>
        <p:txBody>
          <a:bodyPr rtlCol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7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492875"/>
            <a:ext cx="8229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1913" y="-41275"/>
            <a:ext cx="83200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47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EB4E3"/>
        </a:buClr>
        <a:buFont typeface="Wingdings" pitchFamily="2" charset="2"/>
        <a:buChar char="§"/>
        <a:defRPr sz="3000" kern="1200">
          <a:solidFill>
            <a:srgbClr val="10253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5B3D7"/>
        </a:buClr>
        <a:buSzPct val="80000"/>
        <a:buFont typeface="Courier New" pitchFamily="49" charset="0"/>
        <a:buChar char="o"/>
        <a:defRPr sz="2800" kern="1200">
          <a:solidFill>
            <a:srgbClr val="10253F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5B3D7"/>
        </a:buClr>
        <a:buFont typeface="Arial" charset="0"/>
        <a:buChar char="•"/>
        <a:defRPr sz="2400" kern="1200">
          <a:solidFill>
            <a:srgbClr val="10253F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5B3D7"/>
        </a:buClr>
        <a:buFont typeface="Arial" charset="0"/>
        <a:buChar char="–"/>
        <a:defRPr sz="2000" kern="1200">
          <a:solidFill>
            <a:srgbClr val="10253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5B3D7"/>
        </a:buClr>
        <a:buFont typeface="Arial" charset="0"/>
        <a:buChar char="»"/>
        <a:defRPr sz="2000" kern="1200">
          <a:solidFill>
            <a:srgbClr val="10253F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ucchiarone@fbk.eu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y02ZB0MmV0ZQ3FjZlR2MEliVUE/view?usp=sharing" TargetMode="External"/><Relationship Id="rId2" Type="http://schemas.openxmlformats.org/officeDocument/2006/relationships/hyperlink" Target="https://drive.google.com/file/d/0By02ZB0MmV0ZOXc2bzVsWFRrUUU/view?usp=sha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0By02ZB0MmV0ZMldYX2hTTnNIZEE/view?usp=sharing" TargetMode="External"/><Relationship Id="rId4" Type="http://schemas.openxmlformats.org/officeDocument/2006/relationships/hyperlink" Target="https://drive.google.com/file/d/0By02ZB0MmV0ZNEp4Ri1NQnUxVzA/view?usp=shar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352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676400" y="-58738"/>
            <a:ext cx="7467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Distributed Adaptive Systems (DAS) Unit</a:t>
            </a:r>
            <a:endParaRPr lang="it-IT" sz="3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57" y="1910234"/>
            <a:ext cx="9144000" cy="570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Epidemics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12" y="2564904"/>
            <a:ext cx="7696200" cy="4505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200" fontAlgn="auto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/>
            </a:pPr>
            <a:r>
              <a:rPr lang="en-US" sz="2400" b="1" dirty="0">
                <a:latin typeface="Arial Narrow" pitchFamily="34" charset="0"/>
                <a:cs typeface="Arial" pitchFamily="34" charset="0"/>
              </a:rPr>
              <a:t>Antonio Bucchiarone</a:t>
            </a:r>
            <a:endParaRPr lang="en-US" sz="2400" dirty="0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671072"/>
            <a:ext cx="9140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74576" y="4293096"/>
            <a:ext cx="52273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cs typeface="Arial" pitchFamily="34" charset="0"/>
              </a:rPr>
              <a:t>Fondazione Bruno Kessler, Trento – Italy</a:t>
            </a:r>
          </a:p>
          <a:p>
            <a:pPr lvl="0" algn="ctr"/>
            <a:r>
              <a:rPr lang="en-US" sz="2000" dirty="0">
                <a:hlinkClick r:id="rId5"/>
              </a:rPr>
              <a:t>bucchiarone@fbk.eu</a:t>
            </a:r>
            <a:r>
              <a:rPr lang="en-US" sz="20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60932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October 2018</a:t>
            </a:r>
            <a:endParaRPr lang="it-IT" sz="20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519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Assumptions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 not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fail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Communication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Consecutive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rounds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synchronized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they start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same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time on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execution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a round (PUSH, PULL, PUSHPULL and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potential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REPLY)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arrive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rounds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starts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Round are not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intermixed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0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ApplicationMain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The</a:t>
            </a:r>
            <a:r>
              <a:rPr lang="it-IT" i="1" dirty="0"/>
              <a:t> </a:t>
            </a:r>
            <a:r>
              <a:rPr lang="it-IT" i="1" u="sng" dirty="0"/>
              <a:t>ApplicationMain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 is a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put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case is only a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epiType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private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enum</a:t>
            </a:r>
            <a:r>
              <a:rPr lang="it-IT" dirty="0"/>
              <a:t> </a:t>
            </a:r>
            <a:r>
              <a:rPr lang="it-IT" dirty="0" err="1"/>
              <a:t>EpiType</a:t>
            </a:r>
            <a:r>
              <a:rPr lang="it-IT" dirty="0"/>
              <a:t> {PUSH, PULL, PUSHPULL};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private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EpiType</a:t>
            </a:r>
            <a:r>
              <a:rPr lang="it-IT" dirty="0"/>
              <a:t> </a:t>
            </a:r>
            <a:r>
              <a:rPr lang="it-IT" dirty="0" err="1"/>
              <a:t>epiType</a:t>
            </a:r>
            <a:r>
              <a:rPr lang="it-IT" dirty="0"/>
              <a:t> = </a:t>
            </a:r>
            <a:r>
              <a:rPr lang="it-IT" dirty="0" err="1"/>
              <a:t>EpiType.PUSH</a:t>
            </a:r>
            <a:r>
              <a:rPr lang="it-I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68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Actor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u="sng" dirty="0">
                <a:hlinkClick r:id="rId2"/>
              </a:rPr>
              <a:t>EpidemicActor</a:t>
            </a:r>
            <a:r>
              <a:rPr lang="it-IT" dirty="0"/>
              <a:t> is a base </a:t>
            </a:r>
            <a:r>
              <a:rPr lang="it-IT" dirty="0" err="1"/>
              <a:t>class</a:t>
            </a:r>
            <a:r>
              <a:rPr lang="it-IT" dirty="0"/>
              <a:t>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complicated</a:t>
            </a:r>
            <a:r>
              <a:rPr lang="it-IT" dirty="0"/>
              <a:t> </a:t>
            </a:r>
            <a:r>
              <a:rPr lang="it-IT" dirty="0" err="1"/>
              <a:t>stuffs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other </a:t>
            </a:r>
            <a:r>
              <a:rPr lang="it-IT" dirty="0" err="1"/>
              <a:t>classes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extend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base </a:t>
            </a:r>
            <a:r>
              <a:rPr lang="it-IT" dirty="0" err="1"/>
              <a:t>class</a:t>
            </a:r>
            <a:r>
              <a:rPr lang="it-IT" dirty="0"/>
              <a:t>: </a:t>
            </a:r>
            <a:r>
              <a:rPr lang="it-IT" u="sng" dirty="0">
                <a:hlinkClick r:id="rId3"/>
              </a:rPr>
              <a:t>EpidemicPushActor</a:t>
            </a:r>
            <a:r>
              <a:rPr lang="it-IT" dirty="0"/>
              <a:t>, </a:t>
            </a:r>
            <a:r>
              <a:rPr lang="it-IT" u="sng" dirty="0">
                <a:hlinkClick r:id="rId4"/>
              </a:rPr>
              <a:t>EpidemicPullActor</a:t>
            </a:r>
            <a:r>
              <a:rPr lang="it-IT" dirty="0"/>
              <a:t>, and </a:t>
            </a:r>
            <a:r>
              <a:rPr lang="it-IT" u="sng" dirty="0">
                <a:hlinkClick r:id="rId5"/>
              </a:rPr>
              <a:t>EpidemicPushPullActor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implementation of the 2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b="1" dirty="0"/>
              <a:t>Anti-</a:t>
            </a:r>
            <a:r>
              <a:rPr lang="it-IT" b="1" dirty="0" err="1"/>
              <a:t>Entropy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):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upon</a:t>
            </a:r>
            <a:r>
              <a:rPr lang="it-IT" b="1" dirty="0"/>
              <a:t> </a:t>
            </a:r>
            <a:r>
              <a:rPr lang="it-IT" b="1" dirty="0" err="1"/>
              <a:t>timeout</a:t>
            </a:r>
            <a:r>
              <a:rPr lang="it-IT" dirty="0"/>
              <a:t>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upon</a:t>
            </a:r>
            <a:r>
              <a:rPr lang="it-IT" b="1" dirty="0"/>
              <a:t> </a:t>
            </a:r>
            <a:r>
              <a:rPr lang="it-IT" b="1" dirty="0" err="1"/>
              <a:t>receive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B1209-F50D-614D-A1C2-F687384E5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3" y="4508775"/>
            <a:ext cx="8348828" cy="5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Epidemic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+mn-lt"/>
              <a:cs typeface="+mn-cs"/>
            </a:endParaRPr>
          </a:p>
          <a:p>
            <a:pPr marL="0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67A2-4A9A-574C-9353-2C2F86E9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34" y="1267515"/>
            <a:ext cx="4633714" cy="5050371"/>
          </a:xfrm>
          <a:prstGeom prst="rect">
            <a:avLst/>
          </a:prstGeom>
        </p:spPr>
      </p:pic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Epidemic Message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35B9A-C55C-1447-AD32-9484A645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41" y="980728"/>
            <a:ext cx="5664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4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+mj-lt"/>
                <a:cs typeface="+mj-cs"/>
              </a:rPr>
              <a:t>Random Process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0E82E9-88A3-CB46-BF8B-3095C30F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98610"/>
            <a:ext cx="5177792" cy="1592170"/>
          </a:xfrm>
          <a:prstGeom prst="rect">
            <a:avLst/>
          </a:prstGeom>
        </p:spPr>
      </p:pic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OnReceive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indent="-228600" ea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5903E-58E2-B148-B829-63897A71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76" y="1419338"/>
            <a:ext cx="5177792" cy="3896287"/>
          </a:xfrm>
          <a:prstGeom prst="rect">
            <a:avLst/>
          </a:prstGeom>
        </p:spPr>
      </p:pic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in Distributed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23528" y="1268760"/>
            <a:ext cx="8424936" cy="420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diffusion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information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a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could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be broadcast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should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be applied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copies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replicated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database.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Chunks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a live streaming video must be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delivered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clients.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aware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piece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information and some other not.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should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cooperate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order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diffuse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pieces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those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 not.</a:t>
            </a:r>
          </a:p>
        </p:txBody>
      </p:sp>
    </p:spTree>
    <p:extLst>
      <p:ext uri="{BB962C8B-B14F-4D97-AF65-F5344CB8AC3E}">
        <p14:creationId xmlns:p14="http://schemas.microsoft.com/office/powerpoint/2010/main" val="772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-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23528" y="1268760"/>
            <a:ext cx="8424936" cy="488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consider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composed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by a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(strong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assumption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communicate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other by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exchanging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fail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 be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lost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maintain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single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whose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replicated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among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exchaning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other, or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By means of an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external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mechanism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primitive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invocation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 a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request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completely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overwrite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Value.time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returns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latest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update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taken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from 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totally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ordered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set of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timestamps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- 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6" y="1176445"/>
            <a:ext cx="862330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b="1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Goal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to spread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no new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injected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after some time t,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eventually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correct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same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copy of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can be in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three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Susceptible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not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know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update;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Infected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(I):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knows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update and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actively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spreading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Removed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knows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update,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not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participate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spreading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more.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susceptible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patient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not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contracted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virus (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yet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carrying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virus and can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infect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other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patients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patient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removed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when is not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contagious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more.</a:t>
            </a:r>
          </a:p>
          <a:p>
            <a:pPr>
              <a:spcBef>
                <a:spcPct val="20000"/>
              </a:spcBef>
              <a:buClr>
                <a:srgbClr val="8EB4E3"/>
              </a:buClr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8EB4E3"/>
              </a:buClr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==&gt;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goal is to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obtain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pandemic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32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Model: Anti-entropy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Three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styles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anti-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entropy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been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style</a:t>
            </a:r>
          </a:p>
          <a:p>
            <a:pPr marL="1200150" lvl="2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periodically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from P.</a:t>
            </a:r>
          </a:p>
          <a:p>
            <a:pPr marL="1200150" lvl="2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style</a:t>
            </a:r>
          </a:p>
          <a:p>
            <a:pPr marL="1200150" lvl="2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periodically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ask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new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replicated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from other,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200150" lvl="2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-Pull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style</a:t>
            </a:r>
          </a:p>
          <a:p>
            <a:pPr marL="1200150" lvl="2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combined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together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4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sent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a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through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 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Irrespective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whether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update or not.</a:t>
            </a:r>
          </a:p>
          <a:p>
            <a:pPr marL="742950" lvl="1" indent="-28575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the update is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compared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update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copied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20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latest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a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through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PULL </a:t>
            </a:r>
            <a:r>
              <a:rPr lang="it-IT" sz="20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a 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PULL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node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compares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REPLY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compared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once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again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because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other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updates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the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REPLY.</a:t>
            </a:r>
          </a:p>
          <a:p>
            <a:pPr>
              <a:spcBef>
                <a:spcPct val="20000"/>
              </a:spcBef>
              <a:buClr>
                <a:srgbClr val="8EB4E3"/>
              </a:buClr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PUSH-PULL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100" dirty="0">
              <a:latin typeface="+mn-lt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  <a:p>
            <a:pPr marL="0" indent="0">
              <a:spcBef>
                <a:spcPts val="500"/>
              </a:spcBef>
              <a:spcAft>
                <a:spcPts val="600"/>
              </a:spcAft>
              <a:buNone/>
            </a:pP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314537" y="1176445"/>
            <a:ext cx="842493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a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randomly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peer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it-IT" sz="2000" i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through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PUSHPULL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it-IT" sz="20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such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compared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1" indent="-45720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the update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copied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on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received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timestamp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older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REPLY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to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sender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PUSHPULL.</a:t>
            </a:r>
          </a:p>
          <a:p>
            <a:pPr marL="914400" lvl="1" indent="-457200">
              <a:spcBef>
                <a:spcPct val="20000"/>
              </a:spcBef>
              <a:buClr>
                <a:srgbClr val="8EB4E3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they are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equal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ignored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80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323528" y="980728"/>
            <a:ext cx="8686800" cy="51454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it-IT" sz="2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048E-15A6-8A4E-A4BC-8FD9D842D2C8}"/>
              </a:ext>
            </a:extLst>
          </p:cNvPr>
          <p:cNvSpPr txBox="1"/>
          <p:nvPr/>
        </p:nvSpPr>
        <p:spPr bwMode="auto">
          <a:xfrm>
            <a:off x="291952" y="1340768"/>
            <a:ext cx="842493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execution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divided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 a set of consecutive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rounds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it-IT" sz="20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𝝙 </a:t>
            </a:r>
            <a:r>
              <a:rPr lang="en-US" sz="2000" dirty="0"/>
              <a:t>times units.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r>
              <a:rPr lang="en-US" sz="2000" dirty="0"/>
              <a:t>It is represented by the </a:t>
            </a:r>
            <a:r>
              <a:rPr lang="en-US" sz="2000" b="1" dirty="0"/>
              <a:t>on timeout </a:t>
            </a:r>
            <a:r>
              <a:rPr lang="en-US" sz="2000" dirty="0"/>
              <a:t>code blocks at the beginning of each version, ended by a </a:t>
            </a:r>
            <a:r>
              <a:rPr lang="en-US" sz="2000" b="1" dirty="0"/>
              <a:t>set timeout </a:t>
            </a:r>
            <a:r>
              <a:rPr lang="en-US" sz="2000" dirty="0"/>
              <a:t>operation at the end.</a:t>
            </a:r>
          </a:p>
          <a:p>
            <a:pPr marL="457200" indent="-457200">
              <a:spcBef>
                <a:spcPct val="20000"/>
              </a:spcBef>
              <a:buClr>
                <a:srgbClr val="8EB4E3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4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indent="-342900">
          <a:spcBef>
            <a:spcPct val="20000"/>
          </a:spcBef>
          <a:buClr>
            <a:srgbClr val="8EB4E3"/>
          </a:buClr>
          <a:buFont typeface="Wingdings" pitchFamily="2" charset="2"/>
          <a:buChar char="§"/>
          <a:defRPr sz="3000" dirty="0">
            <a:solidFill>
              <a:schemeClr val="tx2">
                <a:lumMod val="50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28360</TotalTime>
  <Words>877</Words>
  <Application>Microsoft Macintosh PowerPoint</Application>
  <PresentationFormat>On-screen Show (4:3)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Verdana</vt:lpstr>
      <vt:lpstr>Wingdings</vt:lpstr>
      <vt:lpstr>Office Theme</vt:lpstr>
      <vt:lpstr>PowerPoint Presentation</vt:lpstr>
      <vt:lpstr>Gossip in Distributed Systems</vt:lpstr>
      <vt:lpstr>Problem Definition - I</vt:lpstr>
      <vt:lpstr>Problem Definition - II</vt:lpstr>
      <vt:lpstr>SI Model: Anti-entropy</vt:lpstr>
      <vt:lpstr>PUSH Style</vt:lpstr>
      <vt:lpstr>PULL Style</vt:lpstr>
      <vt:lpstr>PUSH-PULL Style</vt:lpstr>
      <vt:lpstr>Execution Rounds</vt:lpstr>
      <vt:lpstr>Implementation Assumptions</vt:lpstr>
      <vt:lpstr>ApplicationMain</vt:lpstr>
      <vt:lpstr>Epidemic Actor</vt:lpstr>
      <vt:lpstr>Epidemic Value</vt:lpstr>
      <vt:lpstr>Epidemic Message</vt:lpstr>
      <vt:lpstr>Random Process</vt:lpstr>
      <vt:lpstr>OnReceive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Antonio Bucchiarone</cp:lastModifiedBy>
  <cp:revision>993</cp:revision>
  <dcterms:created xsi:type="dcterms:W3CDTF">2014-08-22T09:18:28Z</dcterms:created>
  <dcterms:modified xsi:type="dcterms:W3CDTF">2018-10-04T14:59:36Z</dcterms:modified>
</cp:coreProperties>
</file>