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3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</p:sldIdLst>
  <p:sldSz cx="12192000" cy="6858000"/>
  <p:notesSz cx="6858000" cy="9144000"/>
  <p:embeddedFontLst>
    <p:embeddedFont>
      <p:font typeface="Montserrat" pitchFamily="2" charset="77"/>
      <p:regular r:id="rId13"/>
      <p:bold r:id="rId14"/>
      <p:italic r:id="rId15"/>
      <p:boldItalic r:id="rId16"/>
    </p:embeddedFont>
    <p:embeddedFont>
      <p:font typeface="Montserrat Light" panose="020F0302020204030204" pitchFamily="34" charset="0"/>
      <p:regular r:id="rId17"/>
      <p:italic r:id="rId18"/>
    </p:embeddedFont>
    <p:embeddedFont>
      <p:font typeface="Proxima Nova Alt Rg" panose="02000506030000020004" pitchFamily="2" charset="77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00"/>
    <a:srgbClr val="1E1E1E"/>
    <a:srgbClr val="0890D3"/>
    <a:srgbClr val="234E70"/>
    <a:srgbClr val="F4D5D7"/>
    <a:srgbClr val="F8F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41"/>
    <p:restoredTop sz="85191" autoAdjust="0"/>
  </p:normalViewPr>
  <p:slideViewPr>
    <p:cSldViewPr snapToGrid="0">
      <p:cViewPr varScale="1">
        <p:scale>
          <a:sx n="95" d="100"/>
          <a:sy n="95" d="100"/>
        </p:scale>
        <p:origin x="1040" y="192"/>
      </p:cViewPr>
      <p:guideLst/>
    </p:cSldViewPr>
  </p:slideViewPr>
  <p:notesTextViewPr>
    <p:cViewPr>
      <p:scale>
        <a:sx n="45" d="100"/>
        <a:sy n="45" d="100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2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2283D"/>
            </a:solidFill>
            <a:ln>
              <a:noFill/>
            </a:ln>
          </c:spPr>
          <c:dPt>
            <c:idx val="0"/>
            <c:bubble3D val="0"/>
            <c:spPr>
              <a:solidFill>
                <a:srgbClr val="FFA7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87D-4CCE-AC86-9987FC1E7D26}"/>
              </c:ext>
            </c:extLst>
          </c:dPt>
          <c:dPt>
            <c:idx val="1"/>
            <c:bubble3D val="0"/>
            <c:spPr>
              <a:solidFill>
                <a:srgbClr val="D6DCE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87D-4CCE-AC86-9987FC1E7D26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87D-4CCE-AC86-9987FC1E7D26}"/>
              </c:ext>
            </c:extLst>
          </c:dPt>
          <c:dPt>
            <c:idx val="3"/>
            <c:bubble3D val="0"/>
            <c:spPr>
              <a:solidFill>
                <a:srgbClr val="0890D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87D-4CCE-AC86-9987FC1E7D26}"/>
              </c:ext>
            </c:extLst>
          </c:dPt>
          <c:dPt>
            <c:idx val="4"/>
            <c:bubble3D val="0"/>
            <c:spPr>
              <a:solidFill>
                <a:srgbClr val="75757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87D-4CCE-AC86-9987FC1E7D26}"/>
              </c:ext>
            </c:extLst>
          </c:dPt>
          <c:dPt>
            <c:idx val="5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87D-4CCE-AC86-9987FC1E7D26}"/>
              </c:ext>
            </c:extLst>
          </c:dPt>
          <c:cat>
            <c:strRef>
              <c:f>Sheet1!$A$2:$A$7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</c:v>
                </c:pt>
                <c:pt idx="1">
                  <c:v>3.2</c:v>
                </c:pt>
                <c:pt idx="2">
                  <c:v>2.5</c:v>
                </c:pt>
                <c:pt idx="3">
                  <c:v>2.2000000000000002</c:v>
                </c:pt>
                <c:pt idx="4">
                  <c:v>3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87D-4CCE-AC86-9987FC1E7D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93"/>
        <c:holeSize val="88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2283D"/>
            </a:solidFill>
            <a:ln>
              <a:noFill/>
            </a:ln>
          </c:spPr>
          <c:dPt>
            <c:idx val="0"/>
            <c:bubble3D val="0"/>
            <c:spPr>
              <a:solidFill>
                <a:srgbClr val="FFA7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87D-4CCE-AC86-9987FC1E7D26}"/>
              </c:ext>
            </c:extLst>
          </c:dPt>
          <c:dPt>
            <c:idx val="1"/>
            <c:bubble3D val="0"/>
            <c:spPr>
              <a:solidFill>
                <a:srgbClr val="D6DCE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87D-4CCE-AC86-9987FC1E7D26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87D-4CCE-AC86-9987FC1E7D26}"/>
              </c:ext>
            </c:extLst>
          </c:dPt>
          <c:dPt>
            <c:idx val="3"/>
            <c:bubble3D val="0"/>
            <c:spPr>
              <a:solidFill>
                <a:srgbClr val="0890D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87D-4CCE-AC86-9987FC1E7D26}"/>
              </c:ext>
            </c:extLst>
          </c:dPt>
          <c:dPt>
            <c:idx val="4"/>
            <c:bubble3D val="0"/>
            <c:spPr>
              <a:solidFill>
                <a:srgbClr val="75757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87D-4CCE-AC86-9987FC1E7D26}"/>
              </c:ext>
            </c:extLst>
          </c:dPt>
          <c:dPt>
            <c:idx val="5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87D-4CCE-AC86-9987FC1E7D26}"/>
              </c:ext>
            </c:extLst>
          </c:dPt>
          <c:cat>
            <c:strRef>
              <c:f>Sheet1!$A$2:$A$7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</c:v>
                </c:pt>
                <c:pt idx="1">
                  <c:v>3.2</c:v>
                </c:pt>
                <c:pt idx="2">
                  <c:v>2.5</c:v>
                </c:pt>
                <c:pt idx="3">
                  <c:v>2.2000000000000002</c:v>
                </c:pt>
                <c:pt idx="4">
                  <c:v>3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87D-4CCE-AC86-9987FC1E7D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93"/>
        <c:holeSize val="88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2283D"/>
            </a:solidFill>
            <a:ln>
              <a:noFill/>
            </a:ln>
          </c:spPr>
          <c:dPt>
            <c:idx val="0"/>
            <c:bubble3D val="0"/>
            <c:spPr>
              <a:solidFill>
                <a:srgbClr val="FFA7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87D-4CCE-AC86-9987FC1E7D26}"/>
              </c:ext>
            </c:extLst>
          </c:dPt>
          <c:dPt>
            <c:idx val="1"/>
            <c:bubble3D val="0"/>
            <c:spPr>
              <a:solidFill>
                <a:srgbClr val="D6DCE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87D-4CCE-AC86-9987FC1E7D26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87D-4CCE-AC86-9987FC1E7D26}"/>
              </c:ext>
            </c:extLst>
          </c:dPt>
          <c:dPt>
            <c:idx val="3"/>
            <c:bubble3D val="0"/>
            <c:spPr>
              <a:solidFill>
                <a:srgbClr val="0890D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87D-4CCE-AC86-9987FC1E7D26}"/>
              </c:ext>
            </c:extLst>
          </c:dPt>
          <c:dPt>
            <c:idx val="4"/>
            <c:bubble3D val="0"/>
            <c:spPr>
              <a:solidFill>
                <a:srgbClr val="75757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87D-4CCE-AC86-9987FC1E7D26}"/>
              </c:ext>
            </c:extLst>
          </c:dPt>
          <c:dPt>
            <c:idx val="5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87D-4CCE-AC86-9987FC1E7D26}"/>
              </c:ext>
            </c:extLst>
          </c:dPt>
          <c:cat>
            <c:strRef>
              <c:f>Sheet1!$A$2:$A$7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</c:v>
                </c:pt>
                <c:pt idx="1">
                  <c:v>3.2</c:v>
                </c:pt>
                <c:pt idx="2">
                  <c:v>2.5</c:v>
                </c:pt>
                <c:pt idx="3">
                  <c:v>2.2000000000000002</c:v>
                </c:pt>
                <c:pt idx="4">
                  <c:v>3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87D-4CCE-AC86-9987FC1E7D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93"/>
        <c:holeSize val="88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88F15-5A1C-4174-B357-15FDEEDAD25A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7202A-09B2-41B7-A8DE-977137C75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94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26A35-5BAB-41AA-9E92-CABAA008E5A9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D51D3-EF18-4513-A206-8D99BEBD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80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D51D3-EF18-4513-A206-8D99BEBDDB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13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6" r="26606" b="29192"/>
          <a:stretch/>
        </p:blipFill>
        <p:spPr>
          <a:xfrm>
            <a:off x="5194300" y="2594970"/>
            <a:ext cx="1803400" cy="166806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041900" y="2413000"/>
            <a:ext cx="2133600" cy="1981200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84180"/>
            <a:ext cx="12192000" cy="73819"/>
          </a:xfrm>
          <a:prstGeom prst="rect">
            <a:avLst/>
          </a:prstGeom>
          <a:gradFill flip="none" rotWithShape="1">
            <a:gsLst>
              <a:gs pos="0">
                <a:srgbClr val="FFA700"/>
              </a:gs>
              <a:gs pos="100000">
                <a:srgbClr val="0890D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0920097" y="288301"/>
            <a:ext cx="967103" cy="59106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199091"/>
            <a:ext cx="9969500" cy="8509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194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4BC6-8123-4B84-B32B-8554883349B2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4664-8618-42E5-BB35-AC341EC4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8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4BC6-8123-4B84-B32B-8554883349B2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4664-8618-42E5-BB35-AC341EC4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78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4BC6-8123-4B84-B32B-8554883349B2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4664-8618-42E5-BB35-AC341EC4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52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4BC6-8123-4B84-B32B-8554883349B2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4664-8618-42E5-BB35-AC341EC4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9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784180"/>
            <a:ext cx="12192000" cy="73819"/>
          </a:xfrm>
          <a:prstGeom prst="rect">
            <a:avLst/>
          </a:prstGeom>
          <a:gradFill flip="none" rotWithShape="1">
            <a:gsLst>
              <a:gs pos="0">
                <a:srgbClr val="FFA700"/>
              </a:gs>
              <a:gs pos="100000">
                <a:srgbClr val="0890D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199091"/>
            <a:ext cx="9969500" cy="8509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271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6" r="26606" b="29192"/>
          <a:stretch/>
        </p:blipFill>
        <p:spPr>
          <a:xfrm>
            <a:off x="5194300" y="2594970"/>
            <a:ext cx="1803400" cy="166806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041900" y="2413000"/>
            <a:ext cx="2133600" cy="1981200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84180"/>
            <a:ext cx="12192000" cy="73819"/>
          </a:xfrm>
          <a:prstGeom prst="rect">
            <a:avLst/>
          </a:prstGeom>
          <a:gradFill flip="none" rotWithShape="1">
            <a:gsLst>
              <a:gs pos="0">
                <a:srgbClr val="FFA700"/>
              </a:gs>
              <a:gs pos="100000">
                <a:srgbClr val="0890D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0953117" y="199091"/>
            <a:ext cx="967103" cy="59106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199091"/>
            <a:ext cx="9969500" cy="74070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35"/>
          <p:cNvSpPr>
            <a:spLocks noGrp="1"/>
          </p:cNvSpPr>
          <p:nvPr>
            <p:ph type="pic" sz="quarter" idx="16"/>
          </p:nvPr>
        </p:nvSpPr>
        <p:spPr>
          <a:xfrm>
            <a:off x="896042" y="1439358"/>
            <a:ext cx="1120002" cy="1120002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GB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1423" y="1169396"/>
            <a:ext cx="2509241" cy="1672828"/>
            <a:chOff x="-854211" y="1352417"/>
            <a:chExt cx="7243949" cy="4829300"/>
          </a:xfrm>
        </p:grpSpPr>
        <p:graphicFrame>
          <p:nvGraphicFramePr>
            <p:cNvPr id="14" name="Chart 13"/>
            <p:cNvGraphicFramePr/>
            <p:nvPr>
              <p:extLst>
                <p:ext uri="{D42A27DB-BD31-4B8C-83A1-F6EECF244321}">
                  <p14:modId xmlns:p14="http://schemas.microsoft.com/office/powerpoint/2010/main" val="551023823"/>
                </p:ext>
              </p:extLst>
            </p:nvPr>
          </p:nvGraphicFramePr>
          <p:xfrm>
            <a:off x="-854211" y="1352417"/>
            <a:ext cx="7243949" cy="48293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5" name="Oval 14"/>
            <p:cNvSpPr/>
            <p:nvPr/>
          </p:nvSpPr>
          <p:spPr>
            <a:xfrm>
              <a:off x="480551" y="1479282"/>
              <a:ext cx="4575572" cy="457557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6" name="Oval 15"/>
            <p:cNvSpPr/>
            <p:nvPr/>
          </p:nvSpPr>
          <p:spPr>
            <a:xfrm>
              <a:off x="2147652" y="1480300"/>
              <a:ext cx="137155" cy="13715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7" name="Oval 16"/>
            <p:cNvSpPr/>
            <p:nvPr/>
          </p:nvSpPr>
          <p:spPr>
            <a:xfrm>
              <a:off x="816945" y="2416688"/>
              <a:ext cx="137155" cy="13715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8" name="Oval 17"/>
            <p:cNvSpPr/>
            <p:nvPr/>
          </p:nvSpPr>
          <p:spPr>
            <a:xfrm>
              <a:off x="984041" y="2188032"/>
              <a:ext cx="137155" cy="13715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9" name="Oval 18"/>
            <p:cNvSpPr/>
            <p:nvPr/>
          </p:nvSpPr>
          <p:spPr>
            <a:xfrm>
              <a:off x="4961758" y="4042447"/>
              <a:ext cx="137155" cy="13715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0" name="Oval 19"/>
            <p:cNvSpPr/>
            <p:nvPr/>
          </p:nvSpPr>
          <p:spPr>
            <a:xfrm>
              <a:off x="1612127" y="5713073"/>
              <a:ext cx="137155" cy="13715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1" name="Oval 20"/>
            <p:cNvSpPr/>
            <p:nvPr/>
          </p:nvSpPr>
          <p:spPr>
            <a:xfrm>
              <a:off x="4180367" y="1959953"/>
              <a:ext cx="137155" cy="13715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42" name="Text Placeholder 66"/>
          <p:cNvSpPr>
            <a:spLocks noGrp="1"/>
          </p:cNvSpPr>
          <p:nvPr>
            <p:ph type="body" sz="quarter" idx="15" hasCustomPrompt="1"/>
          </p:nvPr>
        </p:nvSpPr>
        <p:spPr>
          <a:xfrm>
            <a:off x="2414649" y="1257023"/>
            <a:ext cx="7571706" cy="387350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rgbClr val="0890D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3" name="Text Placeholder 68"/>
          <p:cNvSpPr>
            <a:spLocks noGrp="1"/>
          </p:cNvSpPr>
          <p:nvPr>
            <p:ph type="body" sz="quarter" idx="17"/>
          </p:nvPr>
        </p:nvSpPr>
        <p:spPr>
          <a:xfrm>
            <a:off x="2414649" y="1618442"/>
            <a:ext cx="7601417" cy="1120569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600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4" name="Picture Placeholder 35"/>
          <p:cNvSpPr>
            <a:spLocks noGrp="1"/>
          </p:cNvSpPr>
          <p:nvPr>
            <p:ph type="pic" sz="quarter" idx="18"/>
          </p:nvPr>
        </p:nvSpPr>
        <p:spPr>
          <a:xfrm>
            <a:off x="896042" y="3221907"/>
            <a:ext cx="1120002" cy="1120002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GB"/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201423" y="2951945"/>
            <a:ext cx="2509241" cy="1672828"/>
            <a:chOff x="-854211" y="1352417"/>
            <a:chExt cx="7243949" cy="4829300"/>
          </a:xfrm>
        </p:grpSpPr>
        <p:graphicFrame>
          <p:nvGraphicFramePr>
            <p:cNvPr id="46" name="Chart 45"/>
            <p:cNvGraphicFramePr/>
            <p:nvPr>
              <p:extLst>
                <p:ext uri="{D42A27DB-BD31-4B8C-83A1-F6EECF244321}">
                  <p14:modId xmlns:p14="http://schemas.microsoft.com/office/powerpoint/2010/main" val="551023823"/>
                </p:ext>
              </p:extLst>
            </p:nvPr>
          </p:nvGraphicFramePr>
          <p:xfrm>
            <a:off x="-854211" y="1352417"/>
            <a:ext cx="7243949" cy="48293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47" name="Oval 46"/>
            <p:cNvSpPr/>
            <p:nvPr/>
          </p:nvSpPr>
          <p:spPr>
            <a:xfrm>
              <a:off x="480551" y="1479282"/>
              <a:ext cx="4575572" cy="457557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8" name="Oval 47"/>
            <p:cNvSpPr/>
            <p:nvPr/>
          </p:nvSpPr>
          <p:spPr>
            <a:xfrm>
              <a:off x="2147652" y="1480300"/>
              <a:ext cx="137155" cy="13715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9" name="Oval 48"/>
            <p:cNvSpPr/>
            <p:nvPr/>
          </p:nvSpPr>
          <p:spPr>
            <a:xfrm>
              <a:off x="816945" y="2416688"/>
              <a:ext cx="137155" cy="13715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0" name="Oval 49"/>
            <p:cNvSpPr/>
            <p:nvPr/>
          </p:nvSpPr>
          <p:spPr>
            <a:xfrm>
              <a:off x="984041" y="2188032"/>
              <a:ext cx="137155" cy="13715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1" name="Oval 50"/>
            <p:cNvSpPr/>
            <p:nvPr/>
          </p:nvSpPr>
          <p:spPr>
            <a:xfrm>
              <a:off x="4961758" y="4042447"/>
              <a:ext cx="137155" cy="13715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2" name="Oval 51"/>
            <p:cNvSpPr/>
            <p:nvPr/>
          </p:nvSpPr>
          <p:spPr>
            <a:xfrm>
              <a:off x="1612127" y="5713073"/>
              <a:ext cx="137155" cy="13715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3" name="Oval 52"/>
            <p:cNvSpPr/>
            <p:nvPr/>
          </p:nvSpPr>
          <p:spPr>
            <a:xfrm>
              <a:off x="4180367" y="1959953"/>
              <a:ext cx="137155" cy="13715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4" name="Text Placeholder 66"/>
          <p:cNvSpPr>
            <a:spLocks noGrp="1"/>
          </p:cNvSpPr>
          <p:nvPr>
            <p:ph type="body" sz="quarter" idx="19" hasCustomPrompt="1"/>
          </p:nvPr>
        </p:nvSpPr>
        <p:spPr>
          <a:xfrm>
            <a:off x="2414649" y="3039572"/>
            <a:ext cx="7571706" cy="387350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rgbClr val="0890D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5" name="Text Placeholder 68"/>
          <p:cNvSpPr>
            <a:spLocks noGrp="1"/>
          </p:cNvSpPr>
          <p:nvPr>
            <p:ph type="body" sz="quarter" idx="20"/>
          </p:nvPr>
        </p:nvSpPr>
        <p:spPr>
          <a:xfrm>
            <a:off x="2414649" y="3400991"/>
            <a:ext cx="7601417" cy="1120569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600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6" name="Picture Placeholder 35"/>
          <p:cNvSpPr>
            <a:spLocks noGrp="1"/>
          </p:cNvSpPr>
          <p:nvPr>
            <p:ph type="pic" sz="quarter" idx="21"/>
          </p:nvPr>
        </p:nvSpPr>
        <p:spPr>
          <a:xfrm>
            <a:off x="896042" y="5004456"/>
            <a:ext cx="1120002" cy="1120002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GB"/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201423" y="4734494"/>
            <a:ext cx="2509241" cy="1672828"/>
            <a:chOff x="-854211" y="1352417"/>
            <a:chExt cx="7243949" cy="4829300"/>
          </a:xfrm>
        </p:grpSpPr>
        <p:graphicFrame>
          <p:nvGraphicFramePr>
            <p:cNvPr id="58" name="Chart 57"/>
            <p:cNvGraphicFramePr/>
            <p:nvPr>
              <p:extLst>
                <p:ext uri="{D42A27DB-BD31-4B8C-83A1-F6EECF244321}">
                  <p14:modId xmlns:p14="http://schemas.microsoft.com/office/powerpoint/2010/main" val="551023823"/>
                </p:ext>
              </p:extLst>
            </p:nvPr>
          </p:nvGraphicFramePr>
          <p:xfrm>
            <a:off x="-854211" y="1352417"/>
            <a:ext cx="7243949" cy="48293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59" name="Oval 58"/>
            <p:cNvSpPr/>
            <p:nvPr/>
          </p:nvSpPr>
          <p:spPr>
            <a:xfrm>
              <a:off x="480551" y="1479282"/>
              <a:ext cx="4575572" cy="457557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0" name="Oval 59"/>
            <p:cNvSpPr/>
            <p:nvPr/>
          </p:nvSpPr>
          <p:spPr>
            <a:xfrm>
              <a:off x="2147652" y="1480300"/>
              <a:ext cx="137155" cy="13715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Oval 60"/>
            <p:cNvSpPr/>
            <p:nvPr/>
          </p:nvSpPr>
          <p:spPr>
            <a:xfrm>
              <a:off x="816945" y="2416688"/>
              <a:ext cx="137155" cy="13715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2" name="Oval 61"/>
            <p:cNvSpPr/>
            <p:nvPr/>
          </p:nvSpPr>
          <p:spPr>
            <a:xfrm>
              <a:off x="984041" y="2188032"/>
              <a:ext cx="137155" cy="13715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3" name="Oval 62"/>
            <p:cNvSpPr/>
            <p:nvPr/>
          </p:nvSpPr>
          <p:spPr>
            <a:xfrm>
              <a:off x="4961758" y="4042447"/>
              <a:ext cx="137155" cy="13715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4" name="Oval 63"/>
            <p:cNvSpPr/>
            <p:nvPr/>
          </p:nvSpPr>
          <p:spPr>
            <a:xfrm>
              <a:off x="1612127" y="5713073"/>
              <a:ext cx="137155" cy="13715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Oval 64"/>
            <p:cNvSpPr/>
            <p:nvPr/>
          </p:nvSpPr>
          <p:spPr>
            <a:xfrm>
              <a:off x="4180367" y="1959953"/>
              <a:ext cx="137155" cy="13715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66" name="Text Placeholder 66"/>
          <p:cNvSpPr>
            <a:spLocks noGrp="1"/>
          </p:cNvSpPr>
          <p:nvPr>
            <p:ph type="body" sz="quarter" idx="22" hasCustomPrompt="1"/>
          </p:nvPr>
        </p:nvSpPr>
        <p:spPr>
          <a:xfrm>
            <a:off x="2414649" y="4822121"/>
            <a:ext cx="7571706" cy="387350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rgbClr val="0890D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7" name="Text Placeholder 68"/>
          <p:cNvSpPr>
            <a:spLocks noGrp="1"/>
          </p:cNvSpPr>
          <p:nvPr>
            <p:ph type="body" sz="quarter" idx="23"/>
          </p:nvPr>
        </p:nvSpPr>
        <p:spPr>
          <a:xfrm>
            <a:off x="2414649" y="5183540"/>
            <a:ext cx="7601417" cy="1120569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600"/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16823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4BC6-8123-4B84-B32B-8554883349B2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4664-8618-42E5-BB35-AC341EC4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5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4BC6-8123-4B84-B32B-8554883349B2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4664-8618-42E5-BB35-AC341EC4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4BC6-8123-4B84-B32B-8554883349B2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4664-8618-42E5-BB35-AC341EC4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3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4BC6-8123-4B84-B32B-8554883349B2}" type="datetimeFigureOut">
              <a:rPr lang="en-US" smtClean="0"/>
              <a:t>4/5/24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4664-8618-42E5-BB35-AC341EC4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8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4BC6-8123-4B84-B32B-8554883349B2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4664-8618-42E5-BB35-AC341EC4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5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4BC6-8123-4B84-B32B-8554883349B2}" type="datetimeFigureOut">
              <a:rPr lang="en-US" smtClean="0"/>
              <a:t>4/5/24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4664-8618-42E5-BB35-AC341EC4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3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54BC6-8123-4B84-B32B-8554883349B2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44664-8618-42E5-BB35-AC341EC4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2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ucchiarone@fbk.e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906812"/>
            <a:ext cx="12192000" cy="3216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5000"/>
              </a:lnSpc>
              <a:spcAft>
                <a:spcPts val="400"/>
              </a:spcAft>
            </a:pPr>
            <a:r>
              <a:rPr lang="en-US" sz="4000" b="1" dirty="0">
                <a:gradFill flip="none" rotWithShape="1">
                  <a:gsLst>
                    <a:gs pos="100000">
                      <a:srgbClr val="0890D3"/>
                    </a:gs>
                    <a:gs pos="0">
                      <a:srgbClr val="FFA700"/>
                    </a:gs>
                  </a:gsLst>
                  <a:lin ang="0" scaled="1"/>
                  <a:tileRect/>
                </a:gradFill>
                <a:latin typeface="Proxima Nova Alt Rg"/>
              </a:rPr>
              <a:t>From Core </a:t>
            </a:r>
            <a:r>
              <a:rPr lang="en-US" sz="4000" b="1" dirty="0" err="1">
                <a:gradFill flip="none" rotWithShape="1">
                  <a:gsLst>
                    <a:gs pos="100000">
                      <a:srgbClr val="0890D3"/>
                    </a:gs>
                    <a:gs pos="0">
                      <a:srgbClr val="FFA700"/>
                    </a:gs>
                  </a:gsLst>
                  <a:lin ang="0" scaled="1"/>
                  <a:tileRect/>
                </a:gradFill>
                <a:latin typeface="Proxima Nova Alt Rg"/>
              </a:rPr>
              <a:t>genAI</a:t>
            </a:r>
            <a:r>
              <a:rPr lang="en-US" sz="4000" b="1" dirty="0">
                <a:gradFill flip="none" rotWithShape="1">
                  <a:gsLst>
                    <a:gs pos="100000">
                      <a:srgbClr val="0890D3"/>
                    </a:gs>
                    <a:gs pos="0">
                      <a:srgbClr val="FFA700"/>
                    </a:gs>
                  </a:gsLst>
                  <a:lin ang="0" scaled="1"/>
                  <a:tileRect/>
                </a:gradFill>
                <a:latin typeface="Proxima Nova Alt Rg"/>
              </a:rPr>
              <a:t> Cards to a complete Flow</a:t>
            </a:r>
          </a:p>
          <a:p>
            <a:pPr lvl="0" algn="ctr">
              <a:lnSpc>
                <a:spcPct val="135000"/>
              </a:lnSpc>
              <a:spcAft>
                <a:spcPts val="400"/>
              </a:spcAft>
            </a:pPr>
            <a:endParaRPr lang="en-US" sz="2000" dirty="0">
              <a:solidFill>
                <a:prstClr val="black"/>
              </a:solidFill>
            </a:endParaRPr>
          </a:p>
          <a:p>
            <a:pPr lvl="0" algn="ctr">
              <a:lnSpc>
                <a:spcPct val="135000"/>
              </a:lnSpc>
              <a:spcAft>
                <a:spcPts val="400"/>
              </a:spcAft>
            </a:pPr>
            <a:r>
              <a:rPr lang="en-US" sz="2000" dirty="0">
                <a:solidFill>
                  <a:prstClr val="black"/>
                </a:solidFill>
              </a:rPr>
              <a:t>Dr. Antonio Bucchiarone</a:t>
            </a:r>
          </a:p>
          <a:p>
            <a:pPr lvl="0" algn="ctr">
              <a:lnSpc>
                <a:spcPct val="135000"/>
              </a:lnSpc>
              <a:spcAft>
                <a:spcPts val="400"/>
              </a:spcAft>
            </a:pPr>
            <a:r>
              <a:rPr lang="en-US" sz="2000" dirty="0">
                <a:solidFill>
                  <a:prstClr val="black"/>
                </a:solidFill>
              </a:rPr>
              <a:t>Fondazione Bruno Kessler (FBK) </a:t>
            </a:r>
          </a:p>
          <a:p>
            <a:pPr lvl="0" algn="ctr">
              <a:lnSpc>
                <a:spcPct val="135000"/>
              </a:lnSpc>
              <a:spcAft>
                <a:spcPts val="400"/>
              </a:spcAft>
            </a:pPr>
            <a:r>
              <a:rPr lang="en-US" sz="2000" dirty="0">
                <a:solidFill>
                  <a:prstClr val="black"/>
                </a:solidFill>
              </a:rPr>
              <a:t>Trento – Italy</a:t>
            </a:r>
          </a:p>
          <a:p>
            <a:pPr lvl="0" algn="ctr">
              <a:lnSpc>
                <a:spcPct val="135000"/>
              </a:lnSpc>
              <a:spcAft>
                <a:spcPts val="400"/>
              </a:spcAft>
            </a:pPr>
            <a:r>
              <a:rPr lang="en-US" sz="2000" dirty="0">
                <a:solidFill>
                  <a:prstClr val="black"/>
                </a:solidFill>
                <a:hlinkClick r:id="rId3"/>
              </a:rPr>
              <a:t>bucchiarone@fbk.eu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12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E09D97-8B3B-23A2-F495-E98EAE5471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T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5D2D4A-4FF0-EB48-0AC0-E21766E792BE}"/>
              </a:ext>
            </a:extLst>
          </p:cNvPr>
          <p:cNvSpPr txBox="1"/>
          <p:nvPr/>
        </p:nvSpPr>
        <p:spPr>
          <a:xfrm>
            <a:off x="715617" y="1789043"/>
            <a:ext cx="3600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Agenda of the Presentation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9881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4B3765-35AA-7E84-2F0F-F56FECB878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T" dirty="0"/>
              <a:t>Project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ABC149-0D66-AF85-4D30-DB9A4AD23777}"/>
              </a:ext>
            </a:extLst>
          </p:cNvPr>
          <p:cNvSpPr txBox="1"/>
          <p:nvPr/>
        </p:nvSpPr>
        <p:spPr>
          <a:xfrm>
            <a:off x="559099" y="1049991"/>
            <a:ext cx="83345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Summary of the project scope and context.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Highlight the importance of </a:t>
            </a:r>
            <a:r>
              <a:rPr lang="en-GB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u</a:t>
            </a:r>
            <a:r>
              <a:rPr lang="en-GB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sing </a:t>
            </a:r>
            <a:r>
              <a:rPr lang="en-GB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genAI</a:t>
            </a:r>
            <a:r>
              <a:rPr lang="en-GB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in this specific project.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64670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4B3765-35AA-7E84-2F0F-F56FECB878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T" dirty="0"/>
              <a:t>Generative AI Cards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ABC149-0D66-AF85-4D30-DB9A4AD23777}"/>
              </a:ext>
            </a:extLst>
          </p:cNvPr>
          <p:cNvSpPr txBox="1"/>
          <p:nvPr/>
        </p:nvSpPr>
        <p:spPr>
          <a:xfrm>
            <a:off x="559099" y="1049991"/>
            <a:ext cx="67655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Slide showcasing examples of identified GenAI cards:</a:t>
            </a:r>
          </a:p>
          <a:p>
            <a:pPr algn="l"/>
            <a:endParaRPr lang="en-GB" sz="24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7969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4B3765-35AA-7E84-2F0F-F56FECB878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GB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Revision and Enhancement Process:</a:t>
            </a:r>
            <a:endParaRPr lang="en-GB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ABC149-0D66-AF85-4D30-DB9A4AD23777}"/>
              </a:ext>
            </a:extLst>
          </p:cNvPr>
          <p:cNvSpPr txBox="1"/>
          <p:nvPr/>
        </p:nvSpPr>
        <p:spPr>
          <a:xfrm>
            <a:off x="559099" y="1049991"/>
            <a:ext cx="89479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Slide explaining the process of revising and extending GenAI cards.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Discuss the importance of feedback loops and preconditions of use.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397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468650-04F4-FBB4-C1B1-83AB845301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Card Composition and Flow Generation:</a:t>
            </a:r>
            <a:endParaRPr lang="en-GB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573796-C108-3C72-C3EA-5D519D24AA32}"/>
              </a:ext>
            </a:extLst>
          </p:cNvPr>
          <p:cNvSpPr txBox="1"/>
          <p:nvPr/>
        </p:nvSpPr>
        <p:spPr>
          <a:xfrm>
            <a:off x="662608" y="1120676"/>
            <a:ext cx="112643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Slide illustrating how GenAI cards are composed and sequenced to create content flows.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Discuss the logical progression and the various alternatives</a:t>
            </a:r>
          </a:p>
        </p:txBody>
      </p:sp>
    </p:spTree>
    <p:extLst>
      <p:ext uri="{BB962C8B-B14F-4D97-AF65-F5344CB8AC3E}">
        <p14:creationId xmlns:p14="http://schemas.microsoft.com/office/powerpoint/2010/main" val="3154769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AB1CA3-C26D-B4E7-3DA4-C07957B426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Content Synthesis and Output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FBBF2-CACF-1008-2A05-275E8D0DDFA9}"/>
              </a:ext>
            </a:extLst>
          </p:cNvPr>
          <p:cNvSpPr txBox="1"/>
          <p:nvPr/>
        </p:nvSpPr>
        <p:spPr>
          <a:xfrm>
            <a:off x="649355" y="1156396"/>
            <a:ext cx="10681254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GB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Slide showcasing the synthesized output generated from the flow.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Emphasize the coherence, fluency, relevance, and </a:t>
            </a:r>
            <a:r>
              <a:rPr lang="en-GB" sz="2400" dirty="0">
                <a:solidFill>
                  <a:srgbClr val="1C1E21"/>
                </a:solidFill>
                <a:highlight>
                  <a:srgbClr val="FFFFFF"/>
                </a:highlight>
                <a:latin typeface="system-ui"/>
              </a:rPr>
              <a:t>g</a:t>
            </a:r>
            <a:r>
              <a:rPr lang="en-GB" sz="2400" i="0" dirty="0">
                <a:solidFill>
                  <a:srgbClr val="1C1E21"/>
                </a:solidFill>
                <a:effectLst/>
                <a:latin typeface="system-ui"/>
              </a:rPr>
              <a:t>roundedness</a:t>
            </a:r>
            <a:r>
              <a:rPr lang="en-GB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of the final contents generated by following different paths of the flow.</a:t>
            </a:r>
          </a:p>
        </p:txBody>
      </p:sp>
    </p:spTree>
    <p:extLst>
      <p:ext uri="{BB962C8B-B14F-4D97-AF65-F5344CB8AC3E}">
        <p14:creationId xmlns:p14="http://schemas.microsoft.com/office/powerpoint/2010/main" val="353191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04E4C5-2A61-67FA-6E33-16384F695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Impact Assessment and Feedback Loop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8BFDF3-87D7-860E-344D-85D4955575A3}"/>
              </a:ext>
            </a:extLst>
          </p:cNvPr>
          <p:cNvSpPr txBox="1"/>
          <p:nvPr/>
        </p:nvSpPr>
        <p:spPr>
          <a:xfrm>
            <a:off x="304800" y="1049991"/>
            <a:ext cx="11277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Slide discussing the impact of the generated content and the feedback loop for continuous improvement.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Highlight the importance of evaluating relevance and adjusting the content creation process accordingly.</a:t>
            </a:r>
          </a:p>
        </p:txBody>
      </p:sp>
    </p:spTree>
    <p:extLst>
      <p:ext uri="{BB962C8B-B14F-4D97-AF65-F5344CB8AC3E}">
        <p14:creationId xmlns:p14="http://schemas.microsoft.com/office/powerpoint/2010/main" val="3821675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56E923-8F32-2B82-2B9A-7319CA325C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ACF3A-B4F4-14D4-AC9C-298AD4D4283E}"/>
              </a:ext>
            </a:extLst>
          </p:cNvPr>
          <p:cNvSpPr txBox="1"/>
          <p:nvPr/>
        </p:nvSpPr>
        <p:spPr>
          <a:xfrm>
            <a:off x="304800" y="1049991"/>
            <a:ext cx="1115833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Summarize the key points covered in the presentation.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Emphasize the value of GenAI cards in streamlining content creation workflows.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Lessons Learnt</a:t>
            </a:r>
          </a:p>
        </p:txBody>
      </p:sp>
    </p:spTree>
    <p:extLst>
      <p:ext uri="{BB962C8B-B14F-4D97-AF65-F5344CB8AC3E}">
        <p14:creationId xmlns:p14="http://schemas.microsoft.com/office/powerpoint/2010/main" val="2254132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7">
      <a:majorFont>
        <a:latin typeface="Montserrat"/>
        <a:ea typeface=""/>
        <a:cs typeface=""/>
      </a:majorFont>
      <a:minorFont>
        <a:latin typeface="Montserra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11546</TotalTime>
  <Words>215</Words>
  <Application>Microsoft Macintosh PowerPoint</Application>
  <PresentationFormat>Widescreen</PresentationFormat>
  <Paragraphs>38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Montserrat</vt:lpstr>
      <vt:lpstr>Montserrat Light</vt:lpstr>
      <vt:lpstr>Calibri</vt:lpstr>
      <vt:lpstr>Söhne</vt:lpstr>
      <vt:lpstr>system-ui</vt:lpstr>
      <vt:lpstr>Proxima Nova Alt Rg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 Pc</dc:creator>
  <cp:lastModifiedBy>Antonio Bucchiarone</cp:lastModifiedBy>
  <cp:revision>64</cp:revision>
  <dcterms:created xsi:type="dcterms:W3CDTF">2021-06-12T20:31:12Z</dcterms:created>
  <dcterms:modified xsi:type="dcterms:W3CDTF">2024-04-05T20:52:40Z</dcterms:modified>
</cp:coreProperties>
</file>